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7" r:id="rId5"/>
    <p:sldId id="279" r:id="rId6"/>
    <p:sldId id="287" r:id="rId7"/>
    <p:sldId id="294" r:id="rId8"/>
    <p:sldId id="295" r:id="rId9"/>
    <p:sldId id="2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0101"/>
    <a:srgbClr val="0065C4"/>
    <a:srgbClr val="6E4F2C"/>
    <a:srgbClr val="11A7BB"/>
    <a:srgbClr val="FF9900"/>
    <a:srgbClr val="FFCC00"/>
    <a:srgbClr val="0097CC"/>
    <a:srgbClr val="552579"/>
    <a:srgbClr val="9A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F6CCD-72A4-431E-8868-0828E3954A25}" v="3" dt="2026-04-10T15:09:56.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531" autoAdjust="0"/>
  </p:normalViewPr>
  <p:slideViewPr>
    <p:cSldViewPr snapToGrid="0">
      <p:cViewPr varScale="1">
        <p:scale>
          <a:sx n="68" d="100"/>
          <a:sy n="68" d="100"/>
        </p:scale>
        <p:origin x="60"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9B42-AC24-338E-55A1-83D4C02C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4EC2A-62E3-97E8-3B4F-2DB4AC6D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A68F-ABF0-8FD6-4763-5CFACD159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B54E9-BBAE-7CDE-D14F-47B837A7E0F8}"/>
              </a:ext>
            </a:extLst>
          </p:cNvPr>
          <p:cNvSpPr>
            <a:spLocks noGrp="1"/>
          </p:cNvSpPr>
          <p:nvPr>
            <p:ph type="sldNum" sz="quarter" idx="5"/>
          </p:nvPr>
        </p:nvSpPr>
        <p:spPr/>
        <p:txBody>
          <a:bodyPr/>
          <a:lstStyle/>
          <a:p>
            <a:fld id="{C991ED14-5FCB-47DA-9A59-896B02B7CC08}" type="slidenum">
              <a:rPr lang="en-US" smtClean="0"/>
              <a:t>6</a:t>
            </a:fld>
            <a:endParaRPr lang="en-US"/>
          </a:p>
        </p:txBody>
      </p:sp>
    </p:spTree>
    <p:extLst>
      <p:ext uri="{BB962C8B-B14F-4D97-AF65-F5344CB8AC3E}">
        <p14:creationId xmlns:p14="http://schemas.microsoft.com/office/powerpoint/2010/main" val="27172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4/16/2026</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4/16/2026</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vsu.edu/htm/opportunitie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D85A7B27-CCDF-BADD-64CB2D9DB7444B9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520BFFAA-CC48-5C90-AC85145DE2D6FFEC" TargetMode="External"/><Relationship Id="rId5" Type="http://schemas.openxmlformats.org/officeDocument/2006/relationships/hyperlink" Target="https://www.gvsu.edu/htm/opportunities-detail.htm?opportunityId=AABE8294-EB12-6130-CDE009C6FE983C65" TargetMode="External"/><Relationship Id="rId4" Type="http://schemas.openxmlformats.org/officeDocument/2006/relationships/hyperlink" Target="https://www.gvsu.edu/htm/opportunities-detail.htm?opportunityId=954005DF-8123-AB64-8C99D9FF62F63B3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adamichigan.org/Documents/Government/Boards%20and%20Commissions/Downtown%20Development%20Authority/DDA%20Internship%20%20Brochure%20-%202026.pdf?t=20260406164513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2459" y="-3435"/>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4</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.20.2026</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163491837"/>
              </p:ext>
            </p:extLst>
          </p:nvPr>
        </p:nvGraphicFramePr>
        <p:xfrm>
          <a:off x="3414139" y="1356033"/>
          <a:ext cx="8345496" cy="4139063"/>
        </p:xfrm>
        <a:graphic>
          <a:graphicData uri="http://schemas.openxmlformats.org/drawingml/2006/table">
            <a:tbl>
              <a:tblPr firstRow="1" bandRow="1">
                <a:tableStyleId>{5C22544A-7EE6-4342-B048-85BDC9FD1C3A}</a:tableStyleId>
              </a:tblPr>
              <a:tblGrid>
                <a:gridCol w="4373375">
                  <a:extLst>
                    <a:ext uri="{9D8B030D-6E8A-4147-A177-3AD203B41FA5}">
                      <a16:colId xmlns:a16="http://schemas.microsoft.com/office/drawing/2014/main" val="4238054465"/>
                    </a:ext>
                  </a:extLst>
                </a:gridCol>
                <a:gridCol w="3972121">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769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100" b="0" i="0" u="none" strike="noStrike" kern="1200" cap="none" spc="0" normalizeH="0" baseline="0" noProof="0" dirty="0">
                          <a:ln>
                            <a:noFill/>
                          </a:ln>
                          <a:solidFill>
                            <a:schemeClr val="tx1"/>
                          </a:solidFill>
                          <a:effectLst/>
                          <a:uLnTx/>
                          <a:uFillTx/>
                          <a:latin typeface="+mn-lt"/>
                          <a:ea typeface="+mn-ea"/>
                          <a:cs typeface="+mn-cs"/>
                          <a:hlinkClick r:id="rId4"/>
                        </a:rPr>
                        <a:t>Check out the listings for jobs and internships! </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769939">
                <a:tc>
                  <a:txBody>
                    <a:bodyPr/>
                    <a:lstStyle/>
                    <a:p>
                      <a:pPr algn="ctr"/>
                      <a:r>
                        <a:rPr lang="en-US" sz="1200" b="1" dirty="0"/>
                        <a:t>2. HTM 240  STUDY BREAK </a:t>
                      </a:r>
                    </a:p>
                  </a:txBody>
                  <a:tcPr anchor="ctr"/>
                </a:tc>
                <a:tc>
                  <a:txBody>
                    <a:bodyPr/>
                    <a:lstStyle/>
                    <a:p>
                      <a:pPr rtl="0"/>
                      <a:r>
                        <a:rPr lang="en-US" sz="1100" b="0" i="0" kern="1200" dirty="0">
                          <a:solidFill>
                            <a:schemeClr val="dk1"/>
                          </a:solidFill>
                          <a:effectLst/>
                          <a:latin typeface="+mn-lt"/>
                          <a:ea typeface="+mn-ea"/>
                          <a:cs typeface="+mn-cs"/>
                        </a:rPr>
                        <a:t>HTM 240 is hosting a study break event on the </a:t>
                      </a:r>
                      <a:r>
                        <a:rPr lang="en-US" sz="1100" b="0" i="0" kern="1200" dirty="0" err="1">
                          <a:solidFill>
                            <a:schemeClr val="dk1"/>
                          </a:solidFill>
                          <a:effectLst/>
                          <a:latin typeface="+mn-lt"/>
                          <a:ea typeface="+mn-ea"/>
                          <a:cs typeface="+mn-cs"/>
                        </a:rPr>
                        <a:t>Kirkhof</a:t>
                      </a:r>
                      <a:r>
                        <a:rPr lang="en-US" sz="1100" b="0" i="0" kern="1200" dirty="0">
                          <a:solidFill>
                            <a:schemeClr val="dk1"/>
                          </a:solidFill>
                          <a:effectLst/>
                          <a:latin typeface="+mn-lt"/>
                          <a:ea typeface="+mn-ea"/>
                          <a:cs typeface="+mn-cs"/>
                        </a:rPr>
                        <a:t> Lawn on April 24</a:t>
                      </a:r>
                      <a:r>
                        <a:rPr lang="en-US" sz="1100" b="0" i="0" kern="1200" baseline="30000" dirty="0">
                          <a:solidFill>
                            <a:schemeClr val="dk1"/>
                          </a:solidFill>
                          <a:effectLst/>
                          <a:latin typeface="+mn-lt"/>
                          <a:ea typeface="+mn-ea"/>
                          <a:cs typeface="+mn-cs"/>
                        </a:rPr>
                        <a:t>th</a:t>
                      </a:r>
                      <a:r>
                        <a:rPr lang="en-US" sz="1100" b="0" i="0" kern="1200" dirty="0">
                          <a:solidFill>
                            <a:schemeClr val="dk1"/>
                          </a:solidFill>
                          <a:effectLst/>
                          <a:latin typeface="+mn-lt"/>
                          <a:ea typeface="+mn-ea"/>
                          <a:cs typeface="+mn-cs"/>
                        </a:rPr>
                        <a:t> 3pm-5pm. Come hang out with cats and dogs from the Harbor Humane Society!  Raffle and food &amp; beverages provided. </a:t>
                      </a:r>
                    </a:p>
                  </a:txBody>
                  <a:tcPr anchor="ctr"/>
                </a:tc>
                <a:extLst>
                  <a:ext uri="{0D108BD9-81ED-4DB2-BD59-A6C34878D82A}">
                    <a16:rowId xmlns:a16="http://schemas.microsoft.com/office/drawing/2014/main" val="1855515892"/>
                  </a:ext>
                </a:extLst>
              </a:tr>
              <a:tr h="1061844">
                <a:tc>
                  <a:txBody>
                    <a:bodyPr/>
                    <a:lstStyle/>
                    <a:p>
                      <a:pPr algn="ctr"/>
                      <a:r>
                        <a:rPr lang="en-US" sz="1200" b="1" dirty="0"/>
                        <a:t>3 AAHOACON 2026</a:t>
                      </a:r>
                    </a:p>
                  </a:txBody>
                  <a:tcPr anchor="ctr"/>
                </a:tc>
                <a:tc>
                  <a:txBody>
                    <a:bodyPr/>
                    <a:lstStyle/>
                    <a:p>
                      <a:r>
                        <a:rPr lang="en-US" sz="1100" dirty="0"/>
                        <a:t>Congratulations to both teams attending the Collegiate Hotel Simulation Competition at AAHOACON 26. Marrin &amp; Sydney won the overall competition!  Noah &amp; Ryan  were one o f four teams that  advanced to the finals.  </a:t>
                      </a:r>
                    </a:p>
                  </a:txBody>
                  <a:tcPr anchor="ctr"/>
                </a:tc>
                <a:extLst>
                  <a:ext uri="{0D108BD9-81ED-4DB2-BD59-A6C34878D82A}">
                    <a16:rowId xmlns:a16="http://schemas.microsoft.com/office/drawing/2014/main" val="2894648921"/>
                  </a:ext>
                </a:extLst>
              </a:tr>
              <a:tr h="1085290">
                <a:tc>
                  <a:txBody>
                    <a:bodyPr/>
                    <a:lstStyle/>
                    <a:p>
                      <a:pPr algn="ctr"/>
                      <a:r>
                        <a:rPr lang="en-US" sz="1200" b="1" dirty="0"/>
                        <a:t>4. ADA TOWNSHIP DDA INTERN SEARCH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The Ada Township  Downtown Development Authority is hiring a summer intern to  help the DDA director with summer community events and downtown development initiatives. Find out more at the Ada Township website. Anticipated start date is May 4</a:t>
                      </a:r>
                      <a:r>
                        <a:rPr lang="en-US" sz="1100" kern="1200" baseline="30000" dirty="0">
                          <a:solidFill>
                            <a:schemeClr val="dk1"/>
                          </a:solidFill>
                          <a:effectLst/>
                          <a:latin typeface="+mn-lt"/>
                          <a:ea typeface="+mn-ea"/>
                          <a:cs typeface="+mn-cs"/>
                        </a:rPr>
                        <a:t>th</a:t>
                      </a:r>
                      <a:r>
                        <a:rPr lang="en-US" sz="1100" kern="1200" dirty="0">
                          <a:solidFill>
                            <a:schemeClr val="dk1"/>
                          </a:solidFill>
                          <a:effectLst/>
                          <a:latin typeface="+mn-lt"/>
                          <a:ea typeface="+mn-ea"/>
                          <a:cs typeface="+mn-cs"/>
                        </a:rPr>
                        <a:t>. </a:t>
                      </a:r>
                      <a:endParaRPr lang="en-US" sz="1100" dirty="0">
                        <a:solidFill>
                          <a:prstClr val="black"/>
                        </a:solidFill>
                        <a:latin typeface="+mn-lt"/>
                      </a:endParaRPr>
                    </a:p>
                  </a:txBody>
                  <a:tcPr anchor="ctr"/>
                </a:tc>
                <a:extLst>
                  <a:ext uri="{0D108BD9-81ED-4DB2-BD59-A6C34878D82A}">
                    <a16:rowId xmlns:a16="http://schemas.microsoft.com/office/drawing/2014/main" val="1715139073"/>
                  </a:ext>
                </a:extLst>
              </a:tr>
            </a:tbl>
          </a:graphicData>
        </a:graphic>
      </p:graphicFrame>
      <p:pic>
        <p:nvPicPr>
          <p:cNvPr id="21" name="Picture 20" descr="A group of women posing for a photo&#10;&#10;AI-generated content may be incorrect.">
            <a:extLst>
              <a:ext uri="{FF2B5EF4-FFF2-40B4-BE49-F238E27FC236}">
                <a16:creationId xmlns:a16="http://schemas.microsoft.com/office/drawing/2014/main" id="{31599D00-8C01-774C-0D36-046578BA1E34}"/>
              </a:ext>
            </a:extLst>
          </p:cNvPr>
          <p:cNvPicPr>
            <a:picLocks noChangeAspect="1"/>
          </p:cNvPicPr>
          <p:nvPr/>
        </p:nvPicPr>
        <p:blipFill>
          <a:blip r:embed="rId5">
            <a:extLst>
              <a:ext uri="{28A0092B-C50C-407E-A947-70E740481C1C}">
                <a14:useLocalDpi xmlns:a14="http://schemas.microsoft.com/office/drawing/2010/main" val="0"/>
              </a:ext>
            </a:extLst>
          </a:blip>
          <a:srcRect l="8040" t="29908" r="32237" b="-459"/>
          <a:stretch>
            <a:fillRect/>
          </a:stretch>
        </p:blipFill>
        <p:spPr>
          <a:xfrm>
            <a:off x="236758" y="3244334"/>
            <a:ext cx="2349280" cy="24363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298974" y="1371499"/>
            <a:ext cx="8322810" cy="5909310"/>
          </a:xfrm>
          <a:prstGeom prst="rect">
            <a:avLst/>
          </a:prstGeom>
          <a:noFill/>
        </p:spPr>
        <p:txBody>
          <a:bodyPr wrap="square" rtlCol="0">
            <a:spAutoFit/>
          </a:bodyPr>
          <a:lstStyle/>
          <a:p>
            <a:r>
              <a:rPr lang="en-US" b="1" cap="all" dirty="0">
                <a:hlinkClick r:id="rId4" tooltip="Experience Manager - Blandford Nature Center "/>
              </a:rPr>
              <a:t>Experience Manager</a:t>
            </a:r>
            <a:endParaRPr lang="en-US" b="1" cap="all" dirty="0"/>
          </a:p>
          <a:p>
            <a:r>
              <a:rPr lang="en-US" dirty="0"/>
              <a:t>Blandford Nature Center - Grand Rapids , Michigan</a:t>
            </a:r>
          </a:p>
          <a:p>
            <a:r>
              <a:rPr lang="en-US" dirty="0"/>
              <a:t>Application Deadline: Until Filled</a:t>
            </a:r>
            <a:br>
              <a:rPr lang="en-US" dirty="0"/>
            </a:br>
            <a:r>
              <a:rPr lang="en-US" dirty="0"/>
              <a:t>Posted: 4/15/26</a:t>
            </a:r>
          </a:p>
          <a:p>
            <a:endParaRPr lang="en-US" dirty="0"/>
          </a:p>
          <a:p>
            <a:r>
              <a:rPr lang="en-US" b="1" cap="all" dirty="0">
                <a:hlinkClick r:id="rId5" tooltip="Event Assistant Wedding Planning - All Buttoned Up Events"/>
              </a:rPr>
              <a:t>Event Assistant Wedding Planning</a:t>
            </a:r>
            <a:endParaRPr lang="en-US" b="1" cap="all" dirty="0"/>
          </a:p>
          <a:p>
            <a:r>
              <a:rPr lang="en-US" dirty="0"/>
              <a:t>All Buttoned Up Events - Grand Rapids, Michigan</a:t>
            </a:r>
          </a:p>
          <a:p>
            <a:r>
              <a:rPr lang="en-US" dirty="0"/>
              <a:t>Application Deadline: 5/1/2026</a:t>
            </a:r>
            <a:br>
              <a:rPr lang="en-US" dirty="0"/>
            </a:br>
            <a:r>
              <a:rPr lang="en-US" dirty="0"/>
              <a:t>Posted: 4/10/26</a:t>
            </a:r>
          </a:p>
          <a:p>
            <a:endParaRPr lang="en-US" dirty="0"/>
          </a:p>
          <a:p>
            <a:r>
              <a:rPr lang="en-US" b="1" cap="all" dirty="0">
                <a:hlinkClick r:id="rId6" tooltip="Amway Grand Plaza Housekeeping Internship - AHC Hospitality"/>
              </a:rPr>
              <a:t>Amway Grand Plaza Housekeeping Internship</a:t>
            </a:r>
            <a:endParaRPr lang="en-US" b="1" cap="all" dirty="0"/>
          </a:p>
          <a:p>
            <a:r>
              <a:rPr lang="en-US" dirty="0"/>
              <a:t>AHC Hospitality - Grand Rapids, Michigan</a:t>
            </a:r>
          </a:p>
          <a:p>
            <a:r>
              <a:rPr lang="en-US" dirty="0"/>
              <a:t>Application Deadline: 4/30/2026</a:t>
            </a:r>
            <a:br>
              <a:rPr lang="en-US" dirty="0"/>
            </a:br>
            <a:r>
              <a:rPr lang="en-US" dirty="0"/>
              <a:t>Posted</a:t>
            </a:r>
            <a:r>
              <a:rPr lang="en-US"/>
              <a:t>: 4/9/26</a:t>
            </a:r>
          </a:p>
          <a:p>
            <a:endParaRPr lang="en-US" dirty="0"/>
          </a:p>
          <a:p>
            <a:r>
              <a:rPr lang="en-US" b="1" cap="all" dirty="0">
                <a:hlinkClick r:id="rId7" tooltip="Experiential Marketing Intern  - Activate Inc "/>
              </a:rPr>
              <a:t>Experiential Marketing Intern</a:t>
            </a:r>
            <a:endParaRPr lang="en-US" b="1" cap="all" dirty="0"/>
          </a:p>
          <a:p>
            <a:r>
              <a:rPr lang="en-US" dirty="0"/>
              <a:t>Activate Inc - Ferndale , Michigan</a:t>
            </a:r>
          </a:p>
          <a:p>
            <a:r>
              <a:rPr lang="en-US" dirty="0"/>
              <a:t>Application Deadline: Until Filled</a:t>
            </a:r>
            <a:br>
              <a:rPr lang="en-US" dirty="0"/>
            </a:br>
            <a:r>
              <a:rPr lang="en-US" dirty="0"/>
              <a:t>Posted: 4/8/26</a:t>
            </a: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2</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696224" y="308452"/>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HTM 240 EVENT </a:t>
            </a:r>
          </a:p>
        </p:txBody>
      </p:sp>
      <p:sp>
        <p:nvSpPr>
          <p:cNvPr id="12" name="TextBox 11">
            <a:extLst>
              <a:ext uri="{FF2B5EF4-FFF2-40B4-BE49-F238E27FC236}">
                <a16:creationId xmlns:a16="http://schemas.microsoft.com/office/drawing/2014/main" id="{2843D86D-721F-A270-8CBF-CD75D64A2C6F}"/>
              </a:ext>
            </a:extLst>
          </p:cNvPr>
          <p:cNvSpPr txBox="1"/>
          <p:nvPr/>
        </p:nvSpPr>
        <p:spPr>
          <a:xfrm>
            <a:off x="7221360" y="3961058"/>
            <a:ext cx="184731" cy="830997"/>
          </a:xfrm>
          <a:prstGeom prst="rect">
            <a:avLst/>
          </a:prstGeom>
          <a:noFill/>
        </p:spPr>
        <p:txBody>
          <a:bodyPr wrap="none" rtlCol="0">
            <a:spAutoFit/>
          </a:bodyPr>
          <a:lstStyle/>
          <a:p>
            <a:pPr algn="ctr"/>
            <a:endParaRPr lang="en-US" sz="2400" b="1" dirty="0"/>
          </a:p>
          <a:p>
            <a:pPr algn="ctr"/>
            <a:endParaRPr lang="en-US" sz="2400" b="1" dirty="0"/>
          </a:p>
        </p:txBody>
      </p:sp>
      <p:pic>
        <p:nvPicPr>
          <p:cNvPr id="9" name="Picture 8">
            <a:extLst>
              <a:ext uri="{FF2B5EF4-FFF2-40B4-BE49-F238E27FC236}">
                <a16:creationId xmlns:a16="http://schemas.microsoft.com/office/drawing/2014/main" id="{8E62CDA6-F9EB-FDD7-5C16-203136C2B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209" y="1201321"/>
            <a:ext cx="8993425" cy="5058802"/>
          </a:xfrm>
          <a:prstGeom prst="rect">
            <a:avLst/>
          </a:prstGeom>
        </p:spPr>
      </p:pic>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D86-DA58-81CA-0E77-B2F85022EC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C575DC-7BB9-5CAF-80D3-7C48EC9A5170}"/>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A1CF315F-E9CF-9C47-8ACA-C9FB6B7BA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A55BD382-F2EA-BFE5-2DCA-304FB1F401A1}"/>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AAHOACON 2026 </a:t>
            </a:r>
          </a:p>
        </p:txBody>
      </p:sp>
      <p:sp>
        <p:nvSpPr>
          <p:cNvPr id="2" name="Oval 1" descr="2">
            <a:extLst>
              <a:ext uri="{FF2B5EF4-FFF2-40B4-BE49-F238E27FC236}">
                <a16:creationId xmlns:a16="http://schemas.microsoft.com/office/drawing/2014/main" id="{0A8893DC-E831-D3F6-E05C-09B403C6A688}"/>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3</a:t>
            </a:r>
          </a:p>
        </p:txBody>
      </p:sp>
      <p:sp>
        <p:nvSpPr>
          <p:cNvPr id="10" name="TextBox 9">
            <a:extLst>
              <a:ext uri="{FF2B5EF4-FFF2-40B4-BE49-F238E27FC236}">
                <a16:creationId xmlns:a16="http://schemas.microsoft.com/office/drawing/2014/main" id="{05B3D7C1-E4C4-A4C2-AF91-306B965F9F3B}"/>
              </a:ext>
            </a:extLst>
          </p:cNvPr>
          <p:cNvSpPr txBox="1"/>
          <p:nvPr/>
        </p:nvSpPr>
        <p:spPr>
          <a:xfrm>
            <a:off x="7276819" y="755596"/>
            <a:ext cx="4296050" cy="7078861"/>
          </a:xfrm>
          <a:prstGeom prst="rect">
            <a:avLst/>
          </a:prstGeom>
          <a:noFill/>
        </p:spPr>
        <p:txBody>
          <a:bodyPr wrap="square" rtlCol="0">
            <a:spAutoFit/>
          </a:bodyPr>
          <a:lstStyle/>
          <a:p>
            <a:endParaRPr lang="en-US" dirty="0"/>
          </a:p>
          <a:p>
            <a:pPr algn="ctr"/>
            <a:r>
              <a:rPr lang="en-US" sz="2400" b="1" dirty="0">
                <a:solidFill>
                  <a:srgbClr val="0065C4"/>
                </a:solidFill>
              </a:rPr>
              <a:t>Congratulations to the HTM students attending the Asian American Hotel Owners Association Convention 2026!</a:t>
            </a:r>
          </a:p>
          <a:p>
            <a:pPr algn="ctr"/>
            <a:endParaRPr lang="en-US" sz="2400" b="1" dirty="0">
              <a:solidFill>
                <a:srgbClr val="0065C4"/>
              </a:solidFill>
              <a:latin typeface="Amasis MT Pro Black" panose="02040A04050005020304" pitchFamily="18" charset="0"/>
            </a:endParaRPr>
          </a:p>
          <a:p>
            <a:pPr algn="ctr"/>
            <a:r>
              <a:rPr lang="en-US" dirty="0">
                <a:solidFill>
                  <a:srgbClr val="0065C4"/>
                </a:solidFill>
              </a:rPr>
              <a:t>Five HTM students attended AAHOACON Hotel Turnaround Collegiate Competition this year in Philadelphia. </a:t>
            </a:r>
          </a:p>
          <a:p>
            <a:pPr algn="ctr"/>
            <a:r>
              <a:rPr lang="en-US" dirty="0">
                <a:solidFill>
                  <a:srgbClr val="0065C4"/>
                </a:solidFill>
              </a:rPr>
              <a:t>The students attending this year are:</a:t>
            </a:r>
          </a:p>
          <a:p>
            <a:pPr algn="ctr"/>
            <a:r>
              <a:rPr lang="en-US" dirty="0">
                <a:solidFill>
                  <a:srgbClr val="0065C4"/>
                </a:solidFill>
              </a:rPr>
              <a:t>Audrey Burnside, Ryan “Boot” Hough, Sydney Markey, Marrin McAnelly, and Noah Prysock</a:t>
            </a:r>
          </a:p>
          <a:p>
            <a:pPr algn="ctr"/>
            <a:endParaRPr lang="en-US" dirty="0">
              <a:solidFill>
                <a:srgbClr val="0065C4"/>
              </a:solidFill>
            </a:endParaRPr>
          </a:p>
          <a:p>
            <a:pPr algn="ctr"/>
            <a:r>
              <a:rPr lang="en-US" sz="2000" b="1" dirty="0">
                <a:solidFill>
                  <a:srgbClr val="0065C4"/>
                </a:solidFill>
              </a:rPr>
              <a:t>Marrin &amp; Sydney won the overall competition! Noah &amp; Ryan were one of four teams that advanced </a:t>
            </a:r>
            <a:r>
              <a:rPr lang="en-US" sz="2000" b="1">
                <a:solidFill>
                  <a:srgbClr val="0065C4"/>
                </a:solidFill>
              </a:rPr>
              <a:t>to finals.  </a:t>
            </a:r>
            <a:r>
              <a:rPr lang="en-US" sz="2000" b="1" dirty="0">
                <a:solidFill>
                  <a:srgbClr val="0065C4"/>
                </a:solidFill>
              </a:rPr>
              <a:t>Congratulations to both teams!</a:t>
            </a:r>
          </a:p>
          <a:p>
            <a:pPr algn="ctr"/>
            <a:endParaRPr lang="en-US" dirty="0">
              <a:solidFill>
                <a:srgbClr val="0065C4"/>
              </a:solidFill>
            </a:endParaRPr>
          </a:p>
          <a:p>
            <a:pPr algn="ctr"/>
            <a:endParaRPr lang="en-US" sz="2000" b="1" dirty="0">
              <a:solidFill>
                <a:schemeClr val="accent1">
                  <a:lumMod val="50000"/>
                </a:schemeClr>
              </a:solidFill>
              <a:latin typeface="Amasis MT Pro Black" panose="02040A04050005020304" pitchFamily="18" charset="0"/>
            </a:endParaRPr>
          </a:p>
          <a:p>
            <a:endParaRPr lang="en-US" dirty="0"/>
          </a:p>
          <a:p>
            <a:endParaRPr lang="en-US" dirty="0"/>
          </a:p>
          <a:p>
            <a:endParaRPr lang="en-US" dirty="0"/>
          </a:p>
        </p:txBody>
      </p:sp>
      <p:pic>
        <p:nvPicPr>
          <p:cNvPr id="5" name="Picture 4">
            <a:extLst>
              <a:ext uri="{FF2B5EF4-FFF2-40B4-BE49-F238E27FC236}">
                <a16:creationId xmlns:a16="http://schemas.microsoft.com/office/drawing/2014/main" id="{CA5C810E-7D62-52D2-225A-EC6DC50BE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445" y="1093850"/>
            <a:ext cx="3615397" cy="5423095"/>
          </a:xfrm>
          <a:prstGeom prst="rect">
            <a:avLst/>
          </a:prstGeom>
        </p:spPr>
      </p:pic>
    </p:spTree>
    <p:extLst>
      <p:ext uri="{BB962C8B-B14F-4D97-AF65-F5344CB8AC3E}">
        <p14:creationId xmlns:p14="http://schemas.microsoft.com/office/powerpoint/2010/main" val="3570877484"/>
      </p:ext>
    </p:extLst>
  </p:cSld>
  <p:clrMapOvr>
    <a:masterClrMapping/>
  </p:clrMapOvr>
  <p:transition spd="slow" advTm="1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120E-7C4A-33E7-C1FA-DCEA7EBD39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96F122-5AF5-7200-BCD0-F56AF3E86C01}"/>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441D2A9-7356-23B0-430A-8B1B1FD51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B05AA6C0-43FE-51E5-BE1F-940900D4E5C0}"/>
              </a:ext>
            </a:extLst>
          </p:cNvPr>
          <p:cNvSpPr>
            <a:spLocks noGrp="1"/>
          </p:cNvSpPr>
          <p:nvPr>
            <p:ph type="ctrTitle"/>
          </p:nvPr>
        </p:nvSpPr>
        <p:spPr>
          <a:xfrm>
            <a:off x="4562102" y="341054"/>
            <a:ext cx="6667392" cy="611488"/>
          </a:xfrm>
        </p:spPr>
        <p:txBody>
          <a:bodyPr>
            <a:normAutofit/>
          </a:bodyPr>
          <a:lstStyle/>
          <a:p>
            <a:r>
              <a:rPr lang="en-US" sz="3600" b="1" dirty="0">
                <a:latin typeface="Amasis MT Pro Black" panose="02040A04050005020304" pitchFamily="18" charset="0"/>
              </a:rPr>
              <a:t>SUMMER INTERN SEARCH</a:t>
            </a:r>
          </a:p>
        </p:txBody>
      </p:sp>
      <p:sp>
        <p:nvSpPr>
          <p:cNvPr id="2" name="Oval 1" descr="2">
            <a:extLst>
              <a:ext uri="{FF2B5EF4-FFF2-40B4-BE49-F238E27FC236}">
                <a16:creationId xmlns:a16="http://schemas.microsoft.com/office/drawing/2014/main" id="{3A47DA13-E4F9-5B47-34D2-136A3CACB54A}"/>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B52A7E-FB90-4A67-A20E-AA6FFA19208C}"/>
              </a:ext>
            </a:extLst>
          </p:cNvPr>
          <p:cNvSpPr txBox="1"/>
          <p:nvPr/>
        </p:nvSpPr>
        <p:spPr>
          <a:xfrm>
            <a:off x="2997082" y="4156484"/>
            <a:ext cx="9277340" cy="2554545"/>
          </a:xfrm>
          <a:prstGeom prst="rect">
            <a:avLst/>
          </a:prstGeom>
          <a:noFill/>
        </p:spPr>
        <p:txBody>
          <a:bodyPr wrap="square" rtlCol="0">
            <a:spAutoFit/>
          </a:bodyPr>
          <a:lstStyle/>
          <a:p>
            <a:pPr algn="ctr"/>
            <a:r>
              <a:rPr lang="en-US" sz="2000" b="1" dirty="0"/>
              <a:t>Ada Township seeks an enthusiastic individual to aid the DDA Director in managing community events and supplementing work on downtown development initiatives. </a:t>
            </a:r>
          </a:p>
          <a:p>
            <a:pPr algn="ctr"/>
            <a:r>
              <a:rPr lang="en-US" sz="2000" b="1" dirty="0"/>
              <a:t>Events include:</a:t>
            </a:r>
          </a:p>
          <a:p>
            <a:pPr marL="285750" indent="-285750" algn="ctr">
              <a:buFont typeface="Arial" panose="020B0604020202020204" pitchFamily="34" charset="0"/>
              <a:buChar char="•"/>
            </a:pPr>
            <a:r>
              <a:rPr lang="en-US" sz="2000" b="1" dirty="0"/>
              <a:t>Ada Farmers Market </a:t>
            </a:r>
          </a:p>
          <a:p>
            <a:pPr marL="285750" indent="-285750" algn="ctr">
              <a:buFont typeface="Arial" panose="020B0604020202020204" pitchFamily="34" charset="0"/>
              <a:buChar char="•"/>
            </a:pPr>
            <a:r>
              <a:rPr lang="en-US" sz="2000" b="1" dirty="0"/>
              <a:t>Beers at the Bridge Concert Series</a:t>
            </a:r>
          </a:p>
          <a:p>
            <a:pPr marL="285750" indent="-285750" algn="ctr">
              <a:buFont typeface="Arial" panose="020B0604020202020204" pitchFamily="34" charset="0"/>
              <a:buChar char="•"/>
            </a:pPr>
            <a:r>
              <a:rPr lang="en-US" sz="2000" b="1" dirty="0"/>
              <a:t>4</a:t>
            </a:r>
            <a:r>
              <a:rPr lang="en-US" sz="2000" b="1" baseline="30000" dirty="0"/>
              <a:t>th</a:t>
            </a:r>
            <a:r>
              <a:rPr lang="en-US" sz="2000" b="1" dirty="0"/>
              <a:t> of July Celebration</a:t>
            </a:r>
          </a:p>
          <a:p>
            <a:pPr marL="285750" indent="-285750" algn="ctr">
              <a:buFont typeface="Arial" panose="020B0604020202020204" pitchFamily="34" charset="0"/>
              <a:buChar char="•"/>
            </a:pPr>
            <a:endParaRPr lang="en-US" sz="2000" b="1" dirty="0"/>
          </a:p>
          <a:p>
            <a:pPr algn="ctr"/>
            <a:r>
              <a:rPr lang="en-US" sz="2000" b="1" dirty="0"/>
              <a:t>Job description and application information can be found </a:t>
            </a:r>
            <a:r>
              <a:rPr lang="en-US" sz="2000" b="1" dirty="0">
                <a:hlinkClick r:id="rId3"/>
              </a:rPr>
              <a:t>here</a:t>
            </a:r>
            <a:endParaRPr lang="en-US" sz="2000" b="1" dirty="0"/>
          </a:p>
        </p:txBody>
      </p:sp>
      <p:pic>
        <p:nvPicPr>
          <p:cNvPr id="6" name="Picture 5">
            <a:extLst>
              <a:ext uri="{FF2B5EF4-FFF2-40B4-BE49-F238E27FC236}">
                <a16:creationId xmlns:a16="http://schemas.microsoft.com/office/drawing/2014/main" id="{3BA38B81-C779-E238-8D10-C545FEBC9DDA}"/>
              </a:ext>
            </a:extLst>
          </p:cNvPr>
          <p:cNvPicPr>
            <a:picLocks noChangeAspect="1"/>
          </p:cNvPicPr>
          <p:nvPr/>
        </p:nvPicPr>
        <p:blipFill>
          <a:blip r:embed="rId4"/>
          <a:stretch>
            <a:fillRect/>
          </a:stretch>
        </p:blipFill>
        <p:spPr>
          <a:xfrm>
            <a:off x="5297510" y="1096122"/>
            <a:ext cx="4676484" cy="2916782"/>
          </a:xfrm>
          <a:prstGeom prst="rect">
            <a:avLst/>
          </a:prstGeom>
        </p:spPr>
      </p:pic>
    </p:spTree>
    <p:extLst>
      <p:ext uri="{BB962C8B-B14F-4D97-AF65-F5344CB8AC3E}">
        <p14:creationId xmlns:p14="http://schemas.microsoft.com/office/powerpoint/2010/main" val="2192356626"/>
      </p:ext>
    </p:extLst>
  </p:cSld>
  <p:clrMapOvr>
    <a:masterClrMapping/>
  </p:clrMapOvr>
  <p:transition spd="slow" advTm="1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92AA-4C01-D400-6777-433D0250F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06084-FFFA-07C1-0E01-C4CF61C485ED}"/>
              </a:ext>
              <a:ext uri="{C183D7F6-B498-43B3-948B-1728B52AA6E4}">
                <adec:decorative xmlns:adec="http://schemas.microsoft.com/office/drawing/2017/decorative" val="1"/>
              </a:ext>
            </a:extLst>
          </p:cNvPr>
          <p:cNvSpPr/>
          <p:nvPr/>
        </p:nvSpPr>
        <p:spPr>
          <a:xfrm>
            <a:off x="15685"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02FA6B15-AC35-1F27-BB79-2647FA73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1" name="Title 10">
            <a:extLst>
              <a:ext uri="{FF2B5EF4-FFF2-40B4-BE49-F238E27FC236}">
                <a16:creationId xmlns:a16="http://schemas.microsoft.com/office/drawing/2014/main" id="{6DE8C298-120B-7BE4-C738-2984B4581729}"/>
              </a:ext>
            </a:extLst>
          </p:cNvPr>
          <p:cNvSpPr txBox="1">
            <a:spLocks/>
          </p:cNvSpPr>
          <p:nvPr/>
        </p:nvSpPr>
        <p:spPr>
          <a:xfrm>
            <a:off x="3305405" y="308416"/>
            <a:ext cx="7911007"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3600" b="1" dirty="0">
                <a:latin typeface="Amasis MT Pro Black" panose="02040A04050005020304" pitchFamily="18" charset="0"/>
              </a:rPr>
              <a:t>CAMPUS EVENTS</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2" name="TextBox 1">
            <a:extLst>
              <a:ext uri="{FF2B5EF4-FFF2-40B4-BE49-F238E27FC236}">
                <a16:creationId xmlns:a16="http://schemas.microsoft.com/office/drawing/2014/main" id="{29D51E9E-E42E-4E3A-3AD8-3A2D0CD1C8EF}"/>
              </a:ext>
            </a:extLst>
          </p:cNvPr>
          <p:cNvSpPr txBox="1"/>
          <p:nvPr/>
        </p:nvSpPr>
        <p:spPr>
          <a:xfrm>
            <a:off x="8087841" y="1466090"/>
            <a:ext cx="3786187" cy="543739"/>
          </a:xfrm>
          <a:prstGeom prst="rect">
            <a:avLst/>
          </a:prstGeom>
          <a:noFill/>
        </p:spPr>
        <p:txBody>
          <a:bodyPr wrap="square" rtlCol="0">
            <a:spAutoFit/>
          </a:bodyPr>
          <a:lstStyle/>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pic>
        <p:nvPicPr>
          <p:cNvPr id="3" name="Picture 2">
            <a:extLst>
              <a:ext uri="{FF2B5EF4-FFF2-40B4-BE49-F238E27FC236}">
                <a16:creationId xmlns:a16="http://schemas.microsoft.com/office/drawing/2014/main" id="{0EC3AB73-997E-C1EA-7D2F-15870CE9C7B7}"/>
              </a:ext>
            </a:extLst>
          </p:cNvPr>
          <p:cNvPicPr>
            <a:picLocks noChangeAspect="1"/>
          </p:cNvPicPr>
          <p:nvPr/>
        </p:nvPicPr>
        <p:blipFill>
          <a:blip r:embed="rId4"/>
          <a:stretch>
            <a:fillRect/>
          </a:stretch>
        </p:blipFill>
        <p:spPr>
          <a:xfrm>
            <a:off x="167118" y="2145774"/>
            <a:ext cx="2444708" cy="2310584"/>
          </a:xfrm>
          <a:prstGeom prst="rect">
            <a:avLst/>
          </a:prstGeom>
        </p:spPr>
      </p:pic>
      <p:pic>
        <p:nvPicPr>
          <p:cNvPr id="5" name="Picture 4">
            <a:extLst>
              <a:ext uri="{FF2B5EF4-FFF2-40B4-BE49-F238E27FC236}">
                <a16:creationId xmlns:a16="http://schemas.microsoft.com/office/drawing/2014/main" id="{967DA562-7C0C-B61D-7FEB-BD01687BC689}"/>
              </a:ext>
            </a:extLst>
          </p:cNvPr>
          <p:cNvPicPr>
            <a:picLocks noChangeAspect="1"/>
          </p:cNvPicPr>
          <p:nvPr/>
        </p:nvPicPr>
        <p:blipFill>
          <a:blip r:embed="rId5"/>
          <a:stretch>
            <a:fillRect/>
          </a:stretch>
        </p:blipFill>
        <p:spPr>
          <a:xfrm>
            <a:off x="177849" y="4580841"/>
            <a:ext cx="2462997" cy="1828959"/>
          </a:xfrm>
          <a:prstGeom prst="rect">
            <a:avLst/>
          </a:prstGeom>
        </p:spPr>
      </p:pic>
      <p:sp>
        <p:nvSpPr>
          <p:cNvPr id="12" name="TextBox 11">
            <a:extLst>
              <a:ext uri="{FF2B5EF4-FFF2-40B4-BE49-F238E27FC236}">
                <a16:creationId xmlns:a16="http://schemas.microsoft.com/office/drawing/2014/main" id="{81EB1C53-4B2C-E324-1863-BA1B5CACDE54}"/>
              </a:ext>
            </a:extLst>
          </p:cNvPr>
          <p:cNvSpPr txBox="1"/>
          <p:nvPr/>
        </p:nvSpPr>
        <p:spPr>
          <a:xfrm>
            <a:off x="8122917" y="933723"/>
            <a:ext cx="3868615" cy="5663089"/>
          </a:xfrm>
          <a:prstGeom prst="rect">
            <a:avLst/>
          </a:prstGeom>
          <a:noFill/>
        </p:spPr>
        <p:txBody>
          <a:bodyPr wrap="square" rtlCol="0">
            <a:spAutoFit/>
          </a:bodyPr>
          <a:lstStyle/>
          <a:p>
            <a:pPr algn="ctr"/>
            <a:r>
              <a:rPr lang="en-US" sz="4400" b="1" dirty="0">
                <a:solidFill>
                  <a:srgbClr val="D60093"/>
                </a:solidFill>
              </a:rPr>
              <a:t>'Exam Jam!' Open Hours</a:t>
            </a:r>
          </a:p>
          <a:p>
            <a:pPr algn="ctr"/>
            <a:endParaRPr lang="en-US" sz="2400" b="1" dirty="0"/>
          </a:p>
          <a:p>
            <a:pPr algn="ctr"/>
            <a:r>
              <a:rPr lang="en-US" sz="2400" b="1" dirty="0"/>
              <a:t>April 21-23, 2026 </a:t>
            </a:r>
          </a:p>
          <a:p>
            <a:pPr algn="ctr"/>
            <a:r>
              <a:rPr lang="en-US" sz="2400" b="1" dirty="0"/>
              <a:t>10:00 a.m. - 2:00 p.m.</a:t>
            </a:r>
          </a:p>
          <a:p>
            <a:pPr algn="ctr"/>
            <a:r>
              <a:rPr lang="en-US" sz="2400" b="1" dirty="0"/>
              <a:t>Barbara Kindschi Greenhouse</a:t>
            </a:r>
          </a:p>
          <a:p>
            <a:pPr algn="ctr"/>
            <a:endParaRPr lang="en-US" sz="1400" dirty="0"/>
          </a:p>
          <a:p>
            <a:pPr algn="ctr"/>
            <a:endParaRPr lang="en-US" sz="1400" b="1" dirty="0">
              <a:solidFill>
                <a:srgbClr val="0065C4"/>
              </a:solidFill>
            </a:endParaRPr>
          </a:p>
          <a:p>
            <a:pPr algn="ctr"/>
            <a:r>
              <a:rPr lang="en-US" dirty="0"/>
              <a:t>Come and visit the beautiful plant collection located in the Barbara Kindschi Greenhouse! Take some time to destress amongst the greenery and under the lights.  We are located on the second floor of the Kindschi Hall of Science, room 2241. </a:t>
            </a:r>
          </a:p>
        </p:txBody>
      </p:sp>
      <p:pic>
        <p:nvPicPr>
          <p:cNvPr id="7" name="Picture 6">
            <a:extLst>
              <a:ext uri="{FF2B5EF4-FFF2-40B4-BE49-F238E27FC236}">
                <a16:creationId xmlns:a16="http://schemas.microsoft.com/office/drawing/2014/main" id="{EC326FE7-E289-EDA9-1B46-9505568655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5405" y="1207352"/>
            <a:ext cx="4717692" cy="4717692"/>
          </a:xfrm>
          <a:prstGeom prst="rect">
            <a:avLst/>
          </a:prstGeom>
        </p:spPr>
      </p:pic>
    </p:spTree>
    <p:extLst>
      <p:ext uri="{BB962C8B-B14F-4D97-AF65-F5344CB8AC3E}">
        <p14:creationId xmlns:p14="http://schemas.microsoft.com/office/powerpoint/2010/main" val="1006279855"/>
      </p:ext>
    </p:extLst>
  </p:cSld>
  <p:clrMapOvr>
    <a:masterClrMapping/>
  </p:clrMapOvr>
  <p:transition spd="slow" advTm="20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Props1.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3.xml><?xml version="1.0" encoding="utf-8"?>
<ds:datastoreItem xmlns:ds="http://schemas.openxmlformats.org/officeDocument/2006/customXml" ds:itemID="{6D9C2033-6564-4DA6-BF02-086189AF332F}">
  <ds:schemaRefs>
    <ds:schemaRef ds:uri="http://purl.org/dc/elements/1.1/"/>
    <ds:schemaRef ds:uri="http://schemas.openxmlformats.org/package/2006/metadata/core-properties"/>
    <ds:schemaRef ds:uri="c1b4432d-8151-4eb7-b52e-30dfaae51a85"/>
    <ds:schemaRef ds:uri="http://schemas.microsoft.com/office/2006/documentManagement/types"/>
    <ds:schemaRef ds:uri="706a1fdb-e05e-4d05-8a92-c507d9ba4407"/>
    <ds:schemaRef ds:uri="http://purl.org/dc/terms/"/>
    <ds:schemaRef ds:uri="http://purl.org/dc/dcmitype/"/>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6381</TotalTime>
  <Words>459</Words>
  <Application>Microsoft Office PowerPoint</Application>
  <PresentationFormat>Widescreen</PresentationFormat>
  <Paragraphs>65</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Amasis MT Pro Black</vt:lpstr>
      <vt:lpstr>Arial</vt:lpstr>
      <vt:lpstr>Calibri</vt:lpstr>
      <vt:lpstr>Calibri Light</vt:lpstr>
      <vt:lpstr>Lato</vt:lpstr>
      <vt:lpstr>Neue Plak</vt:lpstr>
      <vt:lpstr>1_Office Theme</vt:lpstr>
      <vt:lpstr>PowerPoint Presentation</vt:lpstr>
      <vt:lpstr>PowerPoint Presentation</vt:lpstr>
      <vt:lpstr>PowerPoint Presentation</vt:lpstr>
      <vt:lpstr>AAHOACON 2026 </vt:lpstr>
      <vt:lpstr>SUMMER INTERN 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175</cp:revision>
  <cp:lastPrinted>2025-11-06T20:17:36Z</cp:lastPrinted>
  <dcterms:created xsi:type="dcterms:W3CDTF">2022-01-28T19:37:52Z</dcterms:created>
  <dcterms:modified xsi:type="dcterms:W3CDTF">2026-04-16T16:35:07Z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