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57" r:id="rId5"/>
    <p:sldId id="279" r:id="rId6"/>
    <p:sldId id="292" r:id="rId7"/>
    <p:sldId id="291" r:id="rId8"/>
    <p:sldId id="287" r:id="rId9"/>
    <p:sldId id="264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C4"/>
    <a:srgbClr val="CD33CD"/>
    <a:srgbClr val="EA4316"/>
    <a:srgbClr val="0065A4"/>
    <a:srgbClr val="0072C4"/>
    <a:srgbClr val="D60093"/>
    <a:srgbClr val="08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 autoAdjust="0"/>
    <p:restoredTop sz="86528" autoAdjust="0"/>
  </p:normalViewPr>
  <p:slideViewPr>
    <p:cSldViewPr snapToGrid="0">
      <p:cViewPr varScale="1">
        <p:scale>
          <a:sx n="70" d="100"/>
          <a:sy n="70" d="100"/>
        </p:scale>
        <p:origin x="96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2AD23E-8178-4FEC-AE09-B69DA7034BF0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1ED14-5FCB-47DA-9A59-896B02B7C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69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247F12-033E-43EF-ABFE-C5912C64A5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3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777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A01F9-CE5F-71B7-73BC-013750E7D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8253B87-C314-81EC-6456-013939F4B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1F71A4-E435-25C5-A0CD-A93F9811F9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3BC2B7-CC06-3BF9-05B7-BCE8B94076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21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49B42-AC24-338E-55A1-83D4C02C6B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74EC2A-62E3-97E8-3B4F-2DB4AC6D68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39A68F-ABF0-8FD6-4763-5CFACD159F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B54E9-BBAE-7CDE-D14F-47B837A7E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274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91ED14-5FCB-47DA-9A59-896B02B7CC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27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B2171-0DCD-41C7-BE1B-DF4AE26F64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A32AE1-9C69-43AE-995C-1B2C5FEE1B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09A57-4E3E-4E65-9E42-0766E86CD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532904-0D40-41CF-90D9-F81FF639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C1C19-6BB5-4ACB-882D-F1F5A72EE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21578"/>
      </p:ext>
    </p:extLst>
  </p:cSld>
  <p:clrMapOvr>
    <a:masterClrMapping/>
  </p:clrMapOvr>
  <p:transition spd="slow" advTm="2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1D03F-9581-488E-B87E-ADC0011A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4580FB-778B-4B66-A013-D4D537CE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70AAA-4C55-4A2F-9BAE-3E859434D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8D52-CA5C-43D7-B00F-A9A33E2AC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0BAAA-AADB-40C1-B5B2-00CBFFEF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02"/>
      </p:ext>
    </p:extLst>
  </p:cSld>
  <p:clrMapOvr>
    <a:masterClrMapping/>
  </p:clrMapOvr>
  <p:transition spd="slow" advTm="2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413C02-B5E6-42D9-86F4-ACF18BADE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BFBE2D-3ED3-4C93-836F-89B373716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197C3-4F81-45BE-97F8-BEBCE4C4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B7F91-E458-4E36-B3B3-23F4A9DEA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9CB50D-D884-4FF4-86F6-C540D296C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83118"/>
      </p:ext>
    </p:extLst>
  </p:cSld>
  <p:clrMapOvr>
    <a:masterClrMapping/>
  </p:clrMapOvr>
  <p:transition spd="slow" advTm="2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77B96-394E-4CE4-B09E-826FA945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71DE3D-C168-45F1-88B9-AC92AC197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B9D8B1-617B-4FCC-B87A-C96B14672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A66E8-77FF-4F87-AB7A-2E635F02C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AD3B7-52C9-452E-996F-ECC8CADC8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929"/>
      </p:ext>
    </p:extLst>
  </p:cSld>
  <p:clrMapOvr>
    <a:masterClrMapping/>
  </p:clrMapOvr>
  <p:transition spd="slow" advTm="2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5D13-909E-436E-8EE2-9036CF037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0352E-02D3-41E8-AE4E-A0F401C1A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0FC01-C781-492D-996F-2C8A9ECEA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05DBC-A993-49DE-8F4F-D8E404B2D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5B453-940B-4510-B138-71CCD74A1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12839"/>
      </p:ext>
    </p:extLst>
  </p:cSld>
  <p:clrMapOvr>
    <a:masterClrMapping/>
  </p:clrMapOvr>
  <p:transition spd="slow" advTm="2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ED053-3762-4128-BE0F-9DBFA2C34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8D58A-4C98-4EA8-B534-A2C9F86019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3026D5-A901-4B8C-BD76-D8411DB12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7479DB-D01C-4EE5-8069-27280D0E0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37DA8-8135-4F52-8EA7-D7377C43D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CE4CD-3C4D-43D9-B314-0A88ED790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0340"/>
      </p:ext>
    </p:extLst>
  </p:cSld>
  <p:clrMapOvr>
    <a:masterClrMapping/>
  </p:clrMapOvr>
  <p:transition spd="slow" advTm="2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EC43-B580-477A-89E4-CB241A3C9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6C67C-264F-4A2D-9B0B-8A1DD4DBB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9C5C01-95D0-4911-9000-506E6DE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5039B1-5859-459B-A56B-687AF64F8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2AC665-2112-4C50-99D8-C9BA15AB2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4113A2-682F-4732-9DB8-1E8FF26A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51D8E-C9D3-4D7D-82B4-581027B46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8E6791-5E62-455D-90D9-4A7BA4994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32122"/>
      </p:ext>
    </p:extLst>
  </p:cSld>
  <p:clrMapOvr>
    <a:masterClrMapping/>
  </p:clrMapOvr>
  <p:transition spd="slow" advTm="2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098D8-B732-4EA2-BA01-247F250B4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E02FCB-87BD-41EA-A49C-92EB00A7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503AA-B453-47B9-95CD-3036D55D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13A442-20E8-43A8-90A6-BD2B6A87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085889"/>
      </p:ext>
    </p:extLst>
  </p:cSld>
  <p:clrMapOvr>
    <a:masterClrMapping/>
  </p:clrMapOvr>
  <p:transition spd="slow" advTm="2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AEB87A-8053-4534-9826-38FB43680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9C87FF-166F-4B49-AEFA-16BF220DF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76BC02-3769-4DC0-B43E-FDE69BDF0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29970"/>
      </p:ext>
    </p:extLst>
  </p:cSld>
  <p:clrMapOvr>
    <a:masterClrMapping/>
  </p:clrMapOvr>
  <p:transition spd="slow" advTm="2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941F-8F1D-4E30-A1D9-AE323CA35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A7FFE-8CC7-48E1-A739-F139AEA66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B43E-1CD8-4EBD-9A60-A7A3A6943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65AF8-34F8-48A5-A065-0D0B371CD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3B979F-902D-40F4-9D6F-363762296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F530E-E881-403B-94AD-48851D47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0633"/>
      </p:ext>
    </p:extLst>
  </p:cSld>
  <p:clrMapOvr>
    <a:masterClrMapping/>
  </p:clrMapOvr>
  <p:transition spd="slow" advTm="2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A7D47-0449-461D-8FCE-DD8103ECB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18FF4D-9E5C-4FDA-B77E-39E02F0541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70CB6-0969-46F1-A497-2AF4164AB6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AA4A6A-B561-4721-A9E5-6E2EEB9C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5054-B435-47DA-96FA-DDEDCC39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DF78B6-37FB-48E5-8723-15E3BEBDB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43833"/>
      </p:ext>
    </p:extLst>
  </p:cSld>
  <p:clrMapOvr>
    <a:masterClrMapping/>
  </p:clrMapOvr>
  <p:transition spd="slow" advTm="2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64F607-B368-4E10-8109-A0674B214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DB2FF6-5D54-4CEF-A228-F9826D86F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E8B61-6EC1-480C-B9BE-973038BBE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4/10/2025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A1655-9447-43F8-A1DE-6DAFCB7DC7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C629F-5D86-4CEA-AAD2-3EB45DB102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04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jobs.disneycareers.com/job/orlando/disney-college-program/391/76310468736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events.zoom.us/ev/Am750G48Y-lZM3ce4C9baOy7KfotbOXqn2WjqAiZ1nAe40bsYZKe~Aky1Dde2jLP88keE7y4qkKa067eioEu2YaqIlnislMQXzJhwsl0CuAkgl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vsu.edu/htm/opportunities-index.htm" TargetMode="External"/><Relationship Id="rId5" Type="http://schemas.openxmlformats.org/officeDocument/2006/relationships/hyperlink" Target="https://www.gvsu.edu/htm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gvsu.edu/htm/opportunities-detail.htm?opportunityId=AA4CD67B-9503-4462-912B402BD04A906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vsu.edu/htm/opportunities-detail.htm?opportunityId=E37416A8-8BAB-5B9D-EE39BEBD45556070" TargetMode="External"/><Relationship Id="rId5" Type="http://schemas.openxmlformats.org/officeDocument/2006/relationships/hyperlink" Target="https://www.gvsu.edu/htm/opportunities-detail.htm?opportunityId=E44516BC-FD2B-999C-672F5CC852EAF3E0" TargetMode="External"/><Relationship Id="rId4" Type="http://schemas.openxmlformats.org/officeDocument/2006/relationships/hyperlink" Target="https://www.gvsu.edu/htm/opportunities-detail.htm?opportunityId=E508E279-0258-65C9-561616D349BD5C6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s://jobs.disneycareers.com/job/orlando/disney-college-program/391/76310468736" TargetMode="External"/><Relationship Id="rId4" Type="http://schemas.openxmlformats.org/officeDocument/2006/relationships/hyperlink" Target="https://events.zoom.us/ev/Am750G48Y-lZM3ce4C9baOy7KfotbOXqn2WjqAiZ1nAe40bsYZKe~Aky1Dde2jLP88keE7y4qkKa067eioEu2YaqIlnislMQXzJhwsl0CuAkgl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hyperlink" Target="https://www.gvsu.edu/studentaffairs/student-resources-29.htm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4920" y="0"/>
            <a:ext cx="2963506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&quot;HTM WEEKLY&#10;Let's Connect Lakers!&quot;">
            <a:extLst>
              <a:ext uri="{FF2B5EF4-FFF2-40B4-BE49-F238E27FC236}">
                <a16:creationId xmlns:a16="http://schemas.microsoft.com/office/drawing/2014/main" id="{8372838F-431C-49BC-AEFF-D831E8F902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" y="179504"/>
            <a:ext cx="2938585" cy="2052345"/>
          </a:xfrm>
          <a:prstGeom prst="rect">
            <a:avLst/>
          </a:prstGeom>
        </p:spPr>
      </p:pic>
      <p:sp>
        <p:nvSpPr>
          <p:cNvPr id="42" name="Date">
            <a:extLst>
              <a:ext uri="{FF2B5EF4-FFF2-40B4-BE49-F238E27FC236}">
                <a16:creationId xmlns:a16="http://schemas.microsoft.com/office/drawing/2014/main" id="{07E73960-6B7A-5C43-8B96-F81BEDC5C552}"/>
              </a:ext>
            </a:extLst>
          </p:cNvPr>
          <p:cNvSpPr txBox="1"/>
          <p:nvPr/>
        </p:nvSpPr>
        <p:spPr>
          <a:xfrm>
            <a:off x="589702" y="2656308"/>
            <a:ext cx="1651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4.14.2025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Picture 16" descr="GVSU HTM students gather together for a photo at the DeVos Campus in downtown Grand Rapids">
            <a:extLst>
              <a:ext uri="{FF2B5EF4-FFF2-40B4-BE49-F238E27FC236}">
                <a16:creationId xmlns:a16="http://schemas.microsoft.com/office/drawing/2014/main" id="{25E25657-18BF-4EA5-B307-8D069D084D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8" y="3056418"/>
            <a:ext cx="2649927" cy="2666699"/>
          </a:xfrm>
          <a:prstGeom prst="rect">
            <a:avLst/>
          </a:prstGeom>
        </p:spPr>
      </p:pic>
      <p:sp>
        <p:nvSpPr>
          <p:cNvPr id="24" name="Date">
            <a:extLst>
              <a:ext uri="{FF2B5EF4-FFF2-40B4-BE49-F238E27FC236}">
                <a16:creationId xmlns:a16="http://schemas.microsoft.com/office/drawing/2014/main" id="{24B647C3-6C44-4DEA-BA3E-9B921E594C54}"/>
              </a:ext>
            </a:extLst>
          </p:cNvPr>
          <p:cNvSpPr txBox="1"/>
          <p:nvPr/>
        </p:nvSpPr>
        <p:spPr>
          <a:xfrm>
            <a:off x="12460" y="5657671"/>
            <a:ext cx="2938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learn more about all GVSU HTM opportunities available to you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</a:endParaRPr>
          </a:p>
        </p:txBody>
      </p:sp>
      <p:graphicFrame>
        <p:nvGraphicFramePr>
          <p:cNvPr id="5" name="Table 27">
            <a:extLst>
              <a:ext uri="{FF2B5EF4-FFF2-40B4-BE49-F238E27FC236}">
                <a16:creationId xmlns:a16="http://schemas.microsoft.com/office/drawing/2014/main" id="{FFC6EDB4-5708-A4D6-B5BB-3F03B5111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944495"/>
              </p:ext>
            </p:extLst>
          </p:nvPr>
        </p:nvGraphicFramePr>
        <p:xfrm>
          <a:off x="3371497" y="1314732"/>
          <a:ext cx="8345496" cy="4362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73375">
                  <a:extLst>
                    <a:ext uri="{9D8B030D-6E8A-4147-A177-3AD203B41FA5}">
                      <a16:colId xmlns:a16="http://schemas.microsoft.com/office/drawing/2014/main" val="4238054465"/>
                    </a:ext>
                  </a:extLst>
                </a:gridCol>
                <a:gridCol w="3972121">
                  <a:extLst>
                    <a:ext uri="{9D8B030D-6E8A-4147-A177-3AD203B41FA5}">
                      <a16:colId xmlns:a16="http://schemas.microsoft.com/office/drawing/2014/main" val="1521058076"/>
                    </a:ext>
                  </a:extLst>
                </a:gridCol>
              </a:tblGrid>
              <a:tr h="45272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7085685"/>
                  </a:ext>
                </a:extLst>
              </a:tr>
              <a:tr h="55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/>
                        <a:t>1.  </a:t>
                      </a:r>
                      <a:r>
                        <a:rPr lang="en-US" sz="1200" b="1" dirty="0"/>
                        <a:t>RECENT JOB/INTERNSHP OPENINGS </a:t>
                      </a: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New week, new opportunities to learn and grow as an HTM professional.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hlinkClick r:id="rId6"/>
                        </a:rPr>
                        <a:t>Check out the listings for jobs and internships! 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12366"/>
                  </a:ext>
                </a:extLst>
              </a:tr>
              <a:tr h="8798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</a:rPr>
                        <a:t>2 . SENIOR SEND-OFF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Congratulations to all our seniors! 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0" marR="95250" marT="95250" marB="95250" anchor="ctr"/>
                </a:tc>
                <a:extLst>
                  <a:ext uri="{0D108BD9-81ED-4DB2-BD59-A6C34878D82A}">
                    <a16:rowId xmlns:a16="http://schemas.microsoft.com/office/drawing/2014/main" val="2396137955"/>
                  </a:ext>
                </a:extLst>
              </a:tr>
              <a:tr h="84128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Calibri"/>
                        </a:rPr>
                        <a:t>3. DISNEY PROGRAM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The Disney internship is still accepting applications until the beginning of May. Virtual information sessions are provided throughout April. Use the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7"/>
                        </a:rPr>
                        <a:t> link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 join a session or apply at the 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  <a:hlinkClick r:id="rId8"/>
                        </a:rPr>
                        <a:t>Disney Program page</a:t>
                      </a:r>
                      <a:r>
                        <a:rPr lang="en-US" sz="1200" b="0" i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790510"/>
                  </a:ext>
                </a:extLst>
              </a:tr>
              <a:tr h="8066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4. EXTRAVAGANZA RAFFLE WINNER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Congratulations to </a:t>
                      </a:r>
                      <a:r>
                        <a:rPr lang="en-US" sz="16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A’monie</a:t>
                      </a:r>
                      <a:r>
                        <a:rPr lang="en-US" sz="16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winning the raffle from the scavenger hunt at the Networking Extravaganza. </a:t>
                      </a:r>
                      <a:endParaRPr lang="en-US" sz="1600" b="1" i="0" dirty="0">
                        <a:solidFill>
                          <a:srgbClr val="232323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515892"/>
                  </a:ext>
                </a:extLst>
              </a:tr>
              <a:tr h="80660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5. RECIPE FROM HTM 250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solidFill>
                          <a:prstClr val="black"/>
                        </a:solidFill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prstClr val="black"/>
                          </a:solidFill>
                          <a:latin typeface="+mn-lt"/>
                        </a:rPr>
                        <a:t>Recipe from this semester’s HTM 250 class! Lemon pudding cake with a blueberry sauce. </a:t>
                      </a:r>
                    </a:p>
                    <a:p>
                      <a:pPr algn="l"/>
                      <a:endParaRPr lang="en-US" sz="1100" b="0" i="0" dirty="0">
                        <a:solidFill>
                          <a:srgbClr val="232323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648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822299"/>
      </p:ext>
    </p:extLst>
  </p:cSld>
  <p:clrMapOvr>
    <a:masterClrMapping/>
  </p:clrMapOvr>
  <p:transition spd="slow" advTm="3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914660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&quot;HTM WEEKLY&#10;Let's Connect Lakers!&quot;">
            <a:extLst>
              <a:ext uri="{FF2B5EF4-FFF2-40B4-BE49-F238E27FC236}">
                <a16:creationId xmlns:a16="http://schemas.microsoft.com/office/drawing/2014/main" id="{6881F8C5-F326-4DD8-BE33-B50C010BE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" y="179504"/>
            <a:ext cx="2889740" cy="2018231"/>
          </a:xfrm>
          <a:prstGeom prst="rect">
            <a:avLst/>
          </a:prstGeom>
        </p:spPr>
      </p:pic>
      <p:sp>
        <p:nvSpPr>
          <p:cNvPr id="14" name="Oval 13" descr="1">
            <a:extLst>
              <a:ext uri="{FF2B5EF4-FFF2-40B4-BE49-F238E27FC236}">
                <a16:creationId xmlns:a16="http://schemas.microsoft.com/office/drawing/2014/main" id="{20D169B2-2992-4316-A570-5300AB036660}"/>
              </a:ext>
            </a:extLst>
          </p:cNvPr>
          <p:cNvSpPr/>
          <p:nvPr/>
        </p:nvSpPr>
        <p:spPr>
          <a:xfrm>
            <a:off x="570216" y="2961094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D71C5384-1D26-AD38-047B-18E79768E81B}"/>
              </a:ext>
            </a:extLst>
          </p:cNvPr>
          <p:cNvSpPr txBox="1">
            <a:spLocks/>
          </p:cNvSpPr>
          <p:nvPr/>
        </p:nvSpPr>
        <p:spPr>
          <a:xfrm>
            <a:off x="3573491" y="341453"/>
            <a:ext cx="7157817" cy="1434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65A4"/>
                </a:solidFill>
                <a:latin typeface="Calibri Light" panose="020F0302020204030204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65A4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B1D4BC-D840-DC59-98AB-F0CE1B94BE66}"/>
              </a:ext>
            </a:extLst>
          </p:cNvPr>
          <p:cNvSpPr txBox="1"/>
          <p:nvPr/>
        </p:nvSpPr>
        <p:spPr>
          <a:xfrm>
            <a:off x="4095577" y="341453"/>
            <a:ext cx="691468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New Internship and Employment Opportunities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E243F1-FF5B-21C0-E879-770AC4F8632F}"/>
              </a:ext>
            </a:extLst>
          </p:cNvPr>
          <p:cNvSpPr txBox="1"/>
          <p:nvPr/>
        </p:nvSpPr>
        <p:spPr>
          <a:xfrm>
            <a:off x="3484876" y="1188619"/>
            <a:ext cx="832281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cap="all" dirty="0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4" tooltip="Server | brick + brine | PT - Greenleaf Hospitality"/>
              </a:rPr>
              <a:t> Server | brick + brine | PT</a:t>
            </a:r>
            <a:endParaRPr lang="en-US" b="1" i="0" cap="all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67676"/>
                </a:solidFill>
                <a:effectLst/>
                <a:latin typeface="Lato" panose="020F0502020204030203" pitchFamily="34" charset="0"/>
              </a:rPr>
              <a:t>Greenleaf Hospitality - Kalamazoo, Michigan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Application Deadline: 5/3/2025</a:t>
            </a:r>
            <a:b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Posted: 4/4/25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cap="all" dirty="0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5" tooltip="Server Assistant | brick + brine - Greenleaf Hospitality"/>
              </a:rPr>
              <a:t> Server Assistant | brick + brine</a:t>
            </a:r>
            <a:endParaRPr lang="en-US" b="1" i="0" cap="all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67676"/>
                </a:solidFill>
                <a:effectLst/>
                <a:latin typeface="Lato" panose="020F0502020204030203" pitchFamily="34" charset="0"/>
              </a:rPr>
              <a:t>Greenleaf Hospitality - Kalamazoo, Michigan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Application Deadline: 5/3/2025</a:t>
            </a:r>
            <a:b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Posted: 4/3/25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cap="all" dirty="0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6" tooltip="Intern - Business and Hospitality  - W Talent Solutions "/>
              </a:rPr>
              <a:t> Intern - Business and Hospitality</a:t>
            </a:r>
            <a:endParaRPr lang="en-US" b="1" i="0" cap="all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67676"/>
                </a:solidFill>
                <a:effectLst/>
                <a:latin typeface="Lato" panose="020F0502020204030203" pitchFamily="34" charset="0"/>
              </a:rPr>
              <a:t>W Talent Solutions - Grand Rapids, Michigan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Application Deadline: Until Filled</a:t>
            </a:r>
            <a:b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Posted: 4/3/25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23232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cap="all" dirty="0">
                <a:solidFill>
                  <a:srgbClr val="0000FF"/>
                </a:solidFill>
                <a:effectLst/>
                <a:latin typeface="Lato" panose="020F0502020204030203" pitchFamily="34" charset="0"/>
                <a:hlinkClick r:id="rId7" tooltip="Seasonal Event Assistant  - Meadow Brook Hall"/>
              </a:rPr>
              <a:t> Seasonal Event Assistant</a:t>
            </a:r>
            <a:endParaRPr lang="en-US" b="1" i="0" cap="all" dirty="0">
              <a:solidFill>
                <a:srgbClr val="737373"/>
              </a:solidFill>
              <a:effectLst/>
              <a:latin typeface="Lato" panose="020F0502020204030203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767676"/>
                </a:solidFill>
                <a:effectLst/>
                <a:latin typeface="Lato" panose="020F0502020204030203" pitchFamily="34" charset="0"/>
              </a:rPr>
              <a:t>Meadow Brook Hall - Rochester, Michigan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Application Deadline: 5/1/25</a:t>
            </a:r>
            <a:b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</a:br>
            <a:r>
              <a:rPr lang="en-US" b="0" i="0" dirty="0">
                <a:solidFill>
                  <a:srgbClr val="232323"/>
                </a:solidFill>
                <a:effectLst/>
                <a:latin typeface="Lato" panose="020F0502020204030203" pitchFamily="34" charset="0"/>
              </a:rPr>
              <a:t>Posted: 3/28/25</a:t>
            </a:r>
          </a:p>
          <a:p>
            <a:pPr algn="l"/>
            <a:endParaRPr lang="en-US" b="0" i="0" dirty="0">
              <a:solidFill>
                <a:srgbClr val="232323"/>
              </a:solidFill>
              <a:effectLst/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l"/>
            <a:endParaRPr lang="en-US" b="0" i="0" dirty="0">
              <a:solidFill>
                <a:srgbClr val="232323"/>
              </a:solidFill>
              <a:effectLst/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396112"/>
      </p:ext>
    </p:extLst>
  </p:cSld>
  <p:clrMapOvr>
    <a:masterClrMapping/>
  </p:clrMapOvr>
  <p:transition spd="slow" advTm="2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349C0B-B434-ADC7-4904-E0EB0D8F9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3A3BD4-10DC-DC0F-8E68-B7E922CA3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2914660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 descr="&quot;HTM WEEKLY&#10;Let's Connect Lakers!&quot;">
            <a:extLst>
              <a:ext uri="{FF2B5EF4-FFF2-40B4-BE49-F238E27FC236}">
                <a16:creationId xmlns:a16="http://schemas.microsoft.com/office/drawing/2014/main" id="{FD72A2E1-29EC-48B1-D54C-7F2DA3598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1" y="179504"/>
            <a:ext cx="2889740" cy="2018231"/>
          </a:xfrm>
          <a:prstGeom prst="rect">
            <a:avLst/>
          </a:prstGeom>
        </p:spPr>
      </p:pic>
      <p:sp>
        <p:nvSpPr>
          <p:cNvPr id="14" name="Oval 13" descr="1">
            <a:extLst>
              <a:ext uri="{FF2B5EF4-FFF2-40B4-BE49-F238E27FC236}">
                <a16:creationId xmlns:a16="http://schemas.microsoft.com/office/drawing/2014/main" id="{EDEE7558-A90F-6A61-7D57-FB28897D85FA}"/>
              </a:ext>
            </a:extLst>
          </p:cNvPr>
          <p:cNvSpPr/>
          <p:nvPr/>
        </p:nvSpPr>
        <p:spPr>
          <a:xfrm>
            <a:off x="545277" y="2967878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2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0">
            <a:extLst>
              <a:ext uri="{FF2B5EF4-FFF2-40B4-BE49-F238E27FC236}">
                <a16:creationId xmlns:a16="http://schemas.microsoft.com/office/drawing/2014/main" id="{80FB900C-B63A-52D6-E0E3-228DF9C5CDD9}"/>
              </a:ext>
            </a:extLst>
          </p:cNvPr>
          <p:cNvSpPr txBox="1">
            <a:spLocks/>
          </p:cNvSpPr>
          <p:nvPr/>
        </p:nvSpPr>
        <p:spPr>
          <a:xfrm>
            <a:off x="3573491" y="341453"/>
            <a:ext cx="7157817" cy="14343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>
                <a:solidFill>
                  <a:srgbClr val="0065A4"/>
                </a:solidFill>
                <a:latin typeface="Calibri Light" panose="020F0302020204030204"/>
              </a:rPr>
              <a:t>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65A4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E65098-E5F3-A63D-ED9F-3C2C77ED9F7E}"/>
              </a:ext>
            </a:extLst>
          </p:cNvPr>
          <p:cNvSpPr txBox="1"/>
          <p:nvPr/>
        </p:nvSpPr>
        <p:spPr>
          <a:xfrm>
            <a:off x="3530553" y="341453"/>
            <a:ext cx="8071502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Amasis MT Pro Black" panose="02040A04050005020304" pitchFamily="18" charset="0"/>
              </a:rPr>
              <a:t>SENIOR SEND-OFF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pic>
        <p:nvPicPr>
          <p:cNvPr id="3" name="Picture 2" descr="A group of people posing for a photo&#10;&#10;AI-generated content may be incorrect.">
            <a:extLst>
              <a:ext uri="{FF2B5EF4-FFF2-40B4-BE49-F238E27FC236}">
                <a16:creationId xmlns:a16="http://schemas.microsoft.com/office/drawing/2014/main" id="{1B940D93-CC80-2942-B6C2-706BC31017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481" y="860890"/>
            <a:ext cx="6251055" cy="44890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144E7-9E0F-5EDB-5EC7-48846929F659}"/>
              </a:ext>
            </a:extLst>
          </p:cNvPr>
          <p:cNvSpPr txBox="1"/>
          <p:nvPr/>
        </p:nvSpPr>
        <p:spPr>
          <a:xfrm>
            <a:off x="3330054" y="5673944"/>
            <a:ext cx="7724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Congratulations to all our graduating seniors! </a:t>
            </a:r>
          </a:p>
          <a:p>
            <a:pPr algn="ctr"/>
            <a:r>
              <a:rPr lang="en-US" b="1" dirty="0"/>
              <a:t>We had a wonderful time sending you off last week. Hope you enjoyed the camaraderie and the lunch from Condado. </a:t>
            </a:r>
          </a:p>
        </p:txBody>
      </p:sp>
    </p:spTree>
    <p:extLst>
      <p:ext uri="{BB962C8B-B14F-4D97-AF65-F5344CB8AC3E}">
        <p14:creationId xmlns:p14="http://schemas.microsoft.com/office/powerpoint/2010/main" val="1175630209"/>
      </p:ext>
    </p:extLst>
  </p:cSld>
  <p:clrMapOvr>
    <a:masterClrMapping/>
  </p:clrMapOvr>
  <p:transition spd="slow" advTm="2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E92AA-4C01-D400-6777-433D0250F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D06084-FFFA-07C1-0E01-C4CF61C48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2" y="0"/>
            <a:ext cx="2963506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&quot;HTM WEEKLY&#10;Let's Connect Lakers!&quot;">
            <a:extLst>
              <a:ext uri="{FF2B5EF4-FFF2-40B4-BE49-F238E27FC236}">
                <a16:creationId xmlns:a16="http://schemas.microsoft.com/office/drawing/2014/main" id="{02FA6B15-AC35-1F27-BB79-2647FA730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179504"/>
            <a:ext cx="2926624" cy="2055696"/>
          </a:xfrm>
          <a:prstGeom prst="rect">
            <a:avLst/>
          </a:prstGeom>
        </p:spPr>
      </p:pic>
      <p:sp>
        <p:nvSpPr>
          <p:cNvPr id="13" name="Oval 12" descr="2">
            <a:extLst>
              <a:ext uri="{FF2B5EF4-FFF2-40B4-BE49-F238E27FC236}">
                <a16:creationId xmlns:a16="http://schemas.microsoft.com/office/drawing/2014/main" id="{C4D34E73-FD99-EE28-70F3-47EADA95CEA5}"/>
              </a:ext>
            </a:extLst>
          </p:cNvPr>
          <p:cNvSpPr/>
          <p:nvPr/>
        </p:nvSpPr>
        <p:spPr>
          <a:xfrm>
            <a:off x="523718" y="2792698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6DE8C298-120B-7BE4-C738-2984B4581729}"/>
              </a:ext>
            </a:extLst>
          </p:cNvPr>
          <p:cNvSpPr txBox="1">
            <a:spLocks/>
          </p:cNvSpPr>
          <p:nvPr/>
        </p:nvSpPr>
        <p:spPr>
          <a:xfrm>
            <a:off x="3630302" y="272832"/>
            <a:ext cx="7911007" cy="625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masis MT Pro Black" panose="02040A04050005020304" pitchFamily="18" charset="0"/>
              </a:rPr>
              <a:t>DISNEY INTERNSHIPS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D51E9E-E42E-4E3A-3AD8-3A2D0CD1C8EF}"/>
              </a:ext>
            </a:extLst>
          </p:cNvPr>
          <p:cNvSpPr txBox="1"/>
          <p:nvPr/>
        </p:nvSpPr>
        <p:spPr>
          <a:xfrm>
            <a:off x="8087841" y="1466090"/>
            <a:ext cx="3786187" cy="543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baseline="30000" dirty="0">
              <a:solidFill>
                <a:srgbClr val="333333"/>
              </a:solidFill>
              <a:highlight>
                <a:srgbClr val="FFFFFF"/>
              </a:highlight>
              <a:latin typeface="Lato" panose="020F0502020204030203" pitchFamily="34" charset="0"/>
            </a:endParaRPr>
          </a:p>
          <a:p>
            <a:pPr algn="ctr"/>
            <a:endParaRPr lang="en-US" sz="2400" b="1" baseline="30000" dirty="0">
              <a:solidFill>
                <a:srgbClr val="7030A0"/>
              </a:solidFill>
              <a:highlight>
                <a:srgbClr val="FFFFFF"/>
              </a:highlight>
              <a:latin typeface="Neue Plak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C9369-982F-A2FC-82B3-A65024C12613}"/>
              </a:ext>
            </a:extLst>
          </p:cNvPr>
          <p:cNvSpPr txBox="1"/>
          <p:nvPr/>
        </p:nvSpPr>
        <p:spPr>
          <a:xfrm>
            <a:off x="3091535" y="3807156"/>
            <a:ext cx="573613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There’s still time to apply to the Disney College Program! Applications still accepted until the first week in May (culinary applications until mid-June). 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Information sessions run throughout April. </a:t>
            </a:r>
            <a:r>
              <a:rPr lang="en-US" sz="2000" b="1" dirty="0">
                <a:hlinkClick r:id="rId4"/>
              </a:rPr>
              <a:t>Register here for a session!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To apply, go to the </a:t>
            </a:r>
            <a:r>
              <a:rPr lang="en-US" sz="2000" b="1" dirty="0">
                <a:hlinkClick r:id="rId5"/>
              </a:rPr>
              <a:t>Disney Program </a:t>
            </a:r>
            <a:r>
              <a:rPr lang="en-US" sz="2000" b="1" dirty="0"/>
              <a:t>page!</a:t>
            </a:r>
          </a:p>
          <a:p>
            <a:endParaRPr lang="en-US" dirty="0"/>
          </a:p>
        </p:txBody>
      </p:sp>
      <p:pic>
        <p:nvPicPr>
          <p:cNvPr id="10" name="Picture 9" descr="A person in a garment&#10;&#10;AI-generated content may be incorrect.">
            <a:extLst>
              <a:ext uri="{FF2B5EF4-FFF2-40B4-BE49-F238E27FC236}">
                <a16:creationId xmlns:a16="http://schemas.microsoft.com/office/drawing/2014/main" id="{F2C27348-674D-B3EF-F409-5637927893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03" y="2005550"/>
            <a:ext cx="3603212" cy="3603212"/>
          </a:xfrm>
          <a:prstGeom prst="rect">
            <a:avLst/>
          </a:prstGeom>
        </p:spPr>
      </p:pic>
      <p:pic>
        <p:nvPicPr>
          <p:cNvPr id="5" name="Picture 4" descr="A blue text on a white background&#10;&#10;AI-generated content may be incorrect.">
            <a:extLst>
              <a:ext uri="{FF2B5EF4-FFF2-40B4-BE49-F238E27FC236}">
                <a16:creationId xmlns:a16="http://schemas.microsoft.com/office/drawing/2014/main" id="{5E7C25FD-5A28-B58F-F5A5-553CCF6738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" r="66173"/>
          <a:stretch/>
        </p:blipFill>
        <p:spPr>
          <a:xfrm>
            <a:off x="4758616" y="1087934"/>
            <a:ext cx="4216331" cy="234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79855"/>
      </p:ext>
    </p:extLst>
  </p:cSld>
  <p:clrMapOvr>
    <a:masterClrMapping/>
  </p:clrMapOvr>
  <p:transition spd="slow" advTm="2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2" y="0"/>
            <a:ext cx="2963506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&quot;HTM WEEKLY&#10;Let's Connect Lakers!&quot;">
            <a:extLst>
              <a:ext uri="{FF2B5EF4-FFF2-40B4-BE49-F238E27FC236}">
                <a16:creationId xmlns:a16="http://schemas.microsoft.com/office/drawing/2014/main" id="{362F77D2-18D6-4239-968B-19C1FCAC4B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" y="179504"/>
            <a:ext cx="2926624" cy="2055696"/>
          </a:xfrm>
          <a:prstGeom prst="rect">
            <a:avLst/>
          </a:prstGeom>
        </p:spPr>
      </p:pic>
      <p:sp>
        <p:nvSpPr>
          <p:cNvPr id="13" name="Oval 12" descr="2">
            <a:extLst>
              <a:ext uri="{FF2B5EF4-FFF2-40B4-BE49-F238E27FC236}">
                <a16:creationId xmlns:a16="http://schemas.microsoft.com/office/drawing/2014/main" id="{BFAA05DD-DA14-4294-BE84-40719C473882}"/>
              </a:ext>
            </a:extLst>
          </p:cNvPr>
          <p:cNvSpPr/>
          <p:nvPr/>
        </p:nvSpPr>
        <p:spPr>
          <a:xfrm>
            <a:off x="437822" y="2792698"/>
            <a:ext cx="1824106" cy="1830103"/>
          </a:xfrm>
          <a:prstGeom prst="ellipse">
            <a:avLst/>
          </a:prstGeom>
          <a:solidFill>
            <a:srgbClr val="0065A4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dirty="0">
                <a:ln w="0"/>
                <a:solidFill>
                  <a:prstClr val="black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6</a:t>
            </a:r>
            <a:endParaRPr kumimoji="0" lang="en-US" sz="66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C5B8017-8B75-4525-A896-3E37D6F10DF0}"/>
              </a:ext>
            </a:extLst>
          </p:cNvPr>
          <p:cNvSpPr txBox="1">
            <a:spLocks/>
          </p:cNvSpPr>
          <p:nvPr/>
        </p:nvSpPr>
        <p:spPr>
          <a:xfrm>
            <a:off x="3732067" y="582045"/>
            <a:ext cx="7572623" cy="6253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latin typeface="Amasis MT Pro Black" panose="02040A04050005020304" pitchFamily="18" charset="0"/>
              </a:rPr>
              <a:t>RAFFLE WINNER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masis MT Pro Black" panose="02040A040500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4552-375C-2C0F-AF99-39F0FA0AF1C5}"/>
              </a:ext>
            </a:extLst>
          </p:cNvPr>
          <p:cNvSpPr txBox="1"/>
          <p:nvPr/>
        </p:nvSpPr>
        <p:spPr>
          <a:xfrm>
            <a:off x="7876306" y="2235200"/>
            <a:ext cx="36595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Congratulations to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A’monie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Jamison-Crawford for winning the raffle drawing from the Networking Extravaganza!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A’monie</a:t>
            </a:r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 won a gift basket full of HTM swag and candy. </a:t>
            </a:r>
          </a:p>
          <a:p>
            <a:pPr algn="ctr"/>
            <a:endParaRPr lang="en-US" dirty="0">
              <a:solidFill>
                <a:srgbClr val="33333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 to everyone who attended the Extravaganza and participated in the scavenger hunt. </a:t>
            </a:r>
          </a:p>
        </p:txBody>
      </p:sp>
      <p:pic>
        <p:nvPicPr>
          <p:cNvPr id="6" name="Picture 5" descr="A person holding a basket of clothes&#10;&#10;AI-generated content may be incorrect.">
            <a:extLst>
              <a:ext uri="{FF2B5EF4-FFF2-40B4-BE49-F238E27FC236}">
                <a16:creationId xmlns:a16="http://schemas.microsoft.com/office/drawing/2014/main" id="{774B764E-033D-FD0E-2029-31B1A222AE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9" y="1238156"/>
            <a:ext cx="3730957" cy="4974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3292"/>
      </p:ext>
    </p:extLst>
  </p:cSld>
  <p:clrMapOvr>
    <a:masterClrMapping/>
  </p:clrMapOvr>
  <p:transition spd="slow" advTm="2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7A571F-AA01-466C-8C82-974CED1AC8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3" y="0"/>
            <a:ext cx="2926623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&quot;HTM WEEKLY&#10;Let's Connect Lakers!&quot;">
            <a:extLst>
              <a:ext uri="{FF2B5EF4-FFF2-40B4-BE49-F238E27FC236}">
                <a16:creationId xmlns:a16="http://schemas.microsoft.com/office/drawing/2014/main" id="{DB65FB2F-07A2-4B8B-9711-ACCAEA9A5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" y="146971"/>
            <a:ext cx="2889740" cy="2018231"/>
          </a:xfrm>
          <a:prstGeom prst="rect">
            <a:avLst/>
          </a:prstGeom>
        </p:spPr>
      </p:pic>
      <p:pic>
        <p:nvPicPr>
          <p:cNvPr id="8" name="Picture 7" descr="Decorative image of a hospitality representative smiling out in nature">
            <a:extLst>
              <a:ext uri="{FF2B5EF4-FFF2-40B4-BE49-F238E27FC236}">
                <a16:creationId xmlns:a16="http://schemas.microsoft.com/office/drawing/2014/main" id="{AE5A036F-0694-4C29-B037-C162DD4BEC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2" y="2424113"/>
            <a:ext cx="2444051" cy="2310350"/>
          </a:xfrm>
          <a:prstGeom prst="rect">
            <a:avLst/>
          </a:prstGeom>
        </p:spPr>
      </p:pic>
      <p:pic>
        <p:nvPicPr>
          <p:cNvPr id="12" name="Picture 11" descr="Logo for Grand Valley State University Hospitality and Tourism Management">
            <a:extLst>
              <a:ext uri="{FF2B5EF4-FFF2-40B4-BE49-F238E27FC236}">
                <a16:creationId xmlns:a16="http://schemas.microsoft.com/office/drawing/2014/main" id="{99AF70AE-65AD-4904-8A10-7BBA8836F1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" y="4881433"/>
            <a:ext cx="2464979" cy="182959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DC58F342-BC9E-45A2-843C-C7F826FDE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9565" y="776061"/>
            <a:ext cx="6667392" cy="61148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latin typeface="Amasis MT Pro Black" panose="02040A04050005020304" pitchFamily="18" charset="0"/>
              </a:rPr>
              <a:t>IMPORTANT STUDENT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D05A16-F93B-4588-9FA6-35A51C21B0E3}"/>
              </a:ext>
            </a:extLst>
          </p:cNvPr>
          <p:cNvSpPr txBox="1"/>
          <p:nvPr/>
        </p:nvSpPr>
        <p:spPr>
          <a:xfrm>
            <a:off x="8295227" y="1759051"/>
            <a:ext cx="340927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is important that all students are given the resources they need to thrive here at GVSU. 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Learn more about the resources available to you on campus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many of which are available to students 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NO COST.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065A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Available Resources Include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Academics, Academic Support, Belonging and Campus Climate, Campus Safety, Finances, and Wellness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 descr="A group of photos of dogs&#10;&#10;AI-generated content may be incorrect.">
            <a:extLst>
              <a:ext uri="{FF2B5EF4-FFF2-40B4-BE49-F238E27FC236}">
                <a16:creationId xmlns:a16="http://schemas.microsoft.com/office/drawing/2014/main" id="{BF501BBD-7BC7-C399-6DA7-79F539D85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774" y="1509878"/>
            <a:ext cx="2963695" cy="29636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B9BE94-A084-8246-5D95-20D4DBE2C2E2}"/>
              </a:ext>
            </a:extLst>
          </p:cNvPr>
          <p:cNvSpPr txBox="1"/>
          <p:nvPr/>
        </p:nvSpPr>
        <p:spPr>
          <a:xfrm>
            <a:off x="3265309" y="4595902"/>
            <a:ext cx="43795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Lato" panose="020F0502020204030203" pitchFamily="34" charset="0"/>
              </a:rPr>
              <a:t>Do finals have you feeling overwhelmed?  Come destress with the University Counseling Center and West Michigan Therapy Dogs!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Lato" panose="020F0502020204030203" pitchFamily="34" charset="0"/>
            </a:endParaRPr>
          </a:p>
          <a:p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Health Campus - April 15 11:00-1:00 pm </a:t>
            </a:r>
          </a:p>
          <a:p>
            <a:r>
              <a:rPr lang="en-US" dirty="0">
                <a:solidFill>
                  <a:srgbClr val="333333"/>
                </a:solidFill>
                <a:latin typeface="Lato" panose="020F0502020204030203" pitchFamily="34" charset="0"/>
              </a:rPr>
              <a:t>Allendale -  April 16 6:00pm – 8:00 pm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43421"/>
      </p:ext>
    </p:extLst>
  </p:cSld>
  <p:clrMapOvr>
    <a:masterClrMapping/>
  </p:clrMapOvr>
  <p:transition spd="slow" advTm="15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A3561-3A44-5495-7D77-50773F732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FF1A94-C7C0-BAA7-0174-70E590B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1963" y="0"/>
            <a:ext cx="2926623" cy="6858000"/>
          </a:xfrm>
          <a:prstGeom prst="rect">
            <a:avLst/>
          </a:prstGeom>
          <a:solidFill>
            <a:srgbClr val="0065A4"/>
          </a:solidFill>
          <a:ln>
            <a:solidFill>
              <a:srgbClr val="0065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&quot;HTM WEEKLY&#10;Let's Connect Lakers!&quot;">
            <a:extLst>
              <a:ext uri="{FF2B5EF4-FFF2-40B4-BE49-F238E27FC236}">
                <a16:creationId xmlns:a16="http://schemas.microsoft.com/office/drawing/2014/main" id="{16167597-8493-594F-F7DD-C2944EFB2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" y="146971"/>
            <a:ext cx="2889740" cy="2018231"/>
          </a:xfrm>
          <a:prstGeom prst="rect">
            <a:avLst/>
          </a:prstGeom>
        </p:spPr>
      </p:pic>
      <p:pic>
        <p:nvPicPr>
          <p:cNvPr id="8" name="Picture 7" descr="Decorative image of a hospitality representative smiling out in nature">
            <a:extLst>
              <a:ext uri="{FF2B5EF4-FFF2-40B4-BE49-F238E27FC236}">
                <a16:creationId xmlns:a16="http://schemas.microsoft.com/office/drawing/2014/main" id="{E00E0F0B-A83C-02BE-7728-E75DCFAC8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2" y="2424113"/>
            <a:ext cx="2444051" cy="2310350"/>
          </a:xfrm>
          <a:prstGeom prst="rect">
            <a:avLst/>
          </a:prstGeom>
        </p:spPr>
      </p:pic>
      <p:pic>
        <p:nvPicPr>
          <p:cNvPr id="12" name="Picture 11" descr="Logo for Grand Valley State University Hospitality and Tourism Management">
            <a:extLst>
              <a:ext uri="{FF2B5EF4-FFF2-40B4-BE49-F238E27FC236}">
                <a16:creationId xmlns:a16="http://schemas.microsoft.com/office/drawing/2014/main" id="{8C2332AF-6F35-5165-4CDF-73328C3BF1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57" y="4881433"/>
            <a:ext cx="2464979" cy="1829596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CB472030-24BC-2737-4215-656C25AA8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5665" y="684106"/>
            <a:ext cx="6667392" cy="61148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masis MT Pro Black" panose="02040A04050005020304" pitchFamily="18" charset="0"/>
              </a:rPr>
              <a:t>RECIPE FROM HTM 250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16DEF-A829-D71A-1E6D-8DA87C599455}"/>
              </a:ext>
            </a:extLst>
          </p:cNvPr>
          <p:cNvSpPr txBox="1"/>
          <p:nvPr/>
        </p:nvSpPr>
        <p:spPr>
          <a:xfrm>
            <a:off x="8085671" y="1439034"/>
            <a:ext cx="34092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As the semester winds down, it’s time to share some of the recipes from HTM 250.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solidFill>
                <a:prstClr val="black"/>
              </a:solidFill>
              <a:effectLst/>
              <a:latin typeface="Calibri" panose="020F0502020204030204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  <a:ea typeface="Aptos" panose="020B0004020202020204" pitchFamily="34" charset="0"/>
                <a:cs typeface="Aptos" panose="020B0004020202020204" pitchFamily="34" charset="0"/>
              </a:rPr>
              <a:t>This week: Lemon Pudding Cake with Blueberry Sauce. The batter separates into cake on the top and lemon pudding on the bottom. Best served warm!</a:t>
            </a:r>
            <a:endParaRPr lang="en-US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3" name="Picture 22" descr="A black arrow pointing to a recipe&#10;&#10;AI-generated content may be incorrect.">
            <a:extLst>
              <a:ext uri="{FF2B5EF4-FFF2-40B4-BE49-F238E27FC236}">
                <a16:creationId xmlns:a16="http://schemas.microsoft.com/office/drawing/2014/main" id="{ACC8F1A1-B358-4805-BC85-8F566F6366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510" y="4181902"/>
            <a:ext cx="2267280" cy="2267280"/>
          </a:xfrm>
          <a:prstGeom prst="rect">
            <a:avLst/>
          </a:prstGeom>
        </p:spPr>
      </p:pic>
      <p:pic>
        <p:nvPicPr>
          <p:cNvPr id="3" name="Picture 2" descr="A pan of food with blueberries and powdered sugar&#10;&#10;AI-generated content may be incorrect.">
            <a:extLst>
              <a:ext uri="{FF2B5EF4-FFF2-40B4-BE49-F238E27FC236}">
                <a16:creationId xmlns:a16="http://schemas.microsoft.com/office/drawing/2014/main" id="{FC33C8D4-B992-776E-F780-C44674E7DB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407" y="1475732"/>
            <a:ext cx="3700250" cy="4933666"/>
          </a:xfrm>
          <a:prstGeom prst="rect">
            <a:avLst/>
          </a:prstGeom>
        </p:spPr>
      </p:pic>
      <p:pic>
        <p:nvPicPr>
          <p:cNvPr id="7" name="Picture 6" descr="A qr code with a logo&#10;&#10;AI-generated content may be incorrect.">
            <a:extLst>
              <a:ext uri="{FF2B5EF4-FFF2-40B4-BE49-F238E27FC236}">
                <a16:creationId xmlns:a16="http://schemas.microsoft.com/office/drawing/2014/main" id="{5177D251-4BF0-38A3-5740-EC1A3E1E64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361" y="4181902"/>
            <a:ext cx="1991992" cy="199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09842"/>
      </p:ext>
    </p:extLst>
  </p:cSld>
  <p:clrMapOvr>
    <a:masterClrMapping/>
  </p:clrMapOvr>
  <p:transition spd="slow" advTm="15000">
    <p:push dir="u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06a1fdb-e05e-4d05-8a92-c507d9ba440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C60E6957C7B147A384766A5A8ADF58" ma:contentTypeVersion="10" ma:contentTypeDescription="Create a new document." ma:contentTypeScope="" ma:versionID="2c4a8326472b1e1300cd25f96a5f3bee">
  <xsd:schema xmlns:xsd="http://www.w3.org/2001/XMLSchema" xmlns:xs="http://www.w3.org/2001/XMLSchema" xmlns:p="http://schemas.microsoft.com/office/2006/metadata/properties" xmlns:ns3="706a1fdb-e05e-4d05-8a92-c507d9ba4407" xmlns:ns4="c1b4432d-8151-4eb7-b52e-30dfaae51a85" targetNamespace="http://schemas.microsoft.com/office/2006/metadata/properties" ma:root="true" ma:fieldsID="25a2533c32aff71658a0f5a19b5ec020" ns3:_="" ns4:_="">
    <xsd:import namespace="706a1fdb-e05e-4d05-8a92-c507d9ba4407"/>
    <xsd:import namespace="c1b4432d-8151-4eb7-b52e-30dfaae51a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6a1fdb-e05e-4d05-8a92-c507d9ba4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b4432d-8151-4eb7-b52e-30dfaae51a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C2033-6564-4DA6-BF02-086189AF332F}">
  <ds:schemaRefs>
    <ds:schemaRef ds:uri="http://purl.org/dc/dcmitype/"/>
    <ds:schemaRef ds:uri="http://purl.org/dc/elements/1.1/"/>
    <ds:schemaRef ds:uri="http://schemas.microsoft.com/office/2006/metadata/properties"/>
    <ds:schemaRef ds:uri="706a1fdb-e05e-4d05-8a92-c507d9ba4407"/>
    <ds:schemaRef ds:uri="http://www.w3.org/XML/1998/namespace"/>
    <ds:schemaRef ds:uri="http://purl.org/dc/terms/"/>
    <ds:schemaRef ds:uri="c1b4432d-8151-4eb7-b52e-30dfaae51a85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EC8BBB0-426B-41B1-927F-098F78F0ED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3F2F74-CFDA-40ED-9B65-301128C78E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06a1fdb-e05e-4d05-8a92-c507d9ba4407"/>
    <ds:schemaRef ds:uri="c1b4432d-8151-4eb7-b52e-30dfaae51a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4331</TotalTime>
  <Words>512</Words>
  <Application>Microsoft Office PowerPoint</Application>
  <PresentationFormat>Widescreen</PresentationFormat>
  <Paragraphs>66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Amasis MT Pro Black</vt:lpstr>
      <vt:lpstr>Aptos</vt:lpstr>
      <vt:lpstr>Arial</vt:lpstr>
      <vt:lpstr>Calibri</vt:lpstr>
      <vt:lpstr>Calibri Light</vt:lpstr>
      <vt:lpstr>Lato</vt:lpstr>
      <vt:lpstr>Neue Plak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STUDENT RESOURCES</vt:lpstr>
      <vt:lpstr>RECIPE FROM HTM 250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Witsaman</dc:creator>
  <cp:lastModifiedBy>Kirsten Rydzewski</cp:lastModifiedBy>
  <cp:revision>135</cp:revision>
  <dcterms:created xsi:type="dcterms:W3CDTF">2022-01-28T19:37:52Z</dcterms:created>
  <dcterms:modified xsi:type="dcterms:W3CDTF">2025-04-10T15:53:03Z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0x01010090C60E6957C7B147A384766A5A8ADF58</vt:lpwstr>
  </property>
</Properties>
</file>