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87" r:id="rId7"/>
    <p:sldId id="293" r:id="rId8"/>
    <p:sldId id="294" r:id="rId9"/>
    <p:sldId id="295" r:id="rId10"/>
    <p:sldId id="2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7BB"/>
    <a:srgbClr val="FF9900"/>
    <a:srgbClr val="FFCC00"/>
    <a:srgbClr val="0097CC"/>
    <a:srgbClr val="0065C4"/>
    <a:srgbClr val="552579"/>
    <a:srgbClr val="6E4F2C"/>
    <a:srgbClr val="9A7500"/>
    <a:srgbClr val="91420D"/>
    <a:srgbClr val="189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varScale="1">
        <p:scale>
          <a:sx n="82" d="100"/>
          <a:sy n="82" d="100"/>
        </p:scale>
        <p:origin x="90" y="1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194641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7</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3/19/2026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3/19/2026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76025BCB-E654-A803-E69EC28DD3D2364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AA911269-A614-3606-7F2141C5F43AAF40" TargetMode="External"/><Relationship Id="rId5" Type="http://schemas.openxmlformats.org/officeDocument/2006/relationships/hyperlink" Target="https://www.gvsu.edu/htm/opportunities-detail.htm?opportunityId=AF3642A0-D9F0-5325-1EC436B8D1D35DFC" TargetMode="External"/><Relationship Id="rId4" Type="http://schemas.openxmlformats.org/officeDocument/2006/relationships/hyperlink" Target="https://www.gvsu.edu/htm/opportunities-detail.htm?opportunityId=AF601B75-E8BA-281B-AF08286675608B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hyperlink" Target="https://www.grantinterface.com/Home/Logon?urlkey=ahl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3.23.2026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2104749558"/>
              </p:ext>
            </p:extLst>
          </p:nvPr>
        </p:nvGraphicFramePr>
        <p:xfrm>
          <a:off x="3423369" y="945434"/>
          <a:ext cx="8345496" cy="4153653"/>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646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1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150363">
                <a:tc>
                  <a:txBody>
                    <a:bodyPr/>
                    <a:lstStyle/>
                    <a:p>
                      <a:pPr algn="ctr"/>
                      <a:r>
                        <a:rPr lang="en-US" sz="1200" b="1" dirty="0"/>
                        <a:t>2. INTERNATIONAL SUMMER CAMP  </a:t>
                      </a:r>
                    </a:p>
                  </a:txBody>
                  <a:tcPr anchor="ctr"/>
                </a:tc>
                <a:tc>
                  <a:txBody>
                    <a:bodyPr/>
                    <a:lstStyle/>
                    <a:p>
                      <a:pPr rtl="0"/>
                      <a:r>
                        <a:rPr lang="en-US" sz="1100" b="0" i="0" kern="1200" dirty="0">
                          <a:solidFill>
                            <a:schemeClr val="dk1"/>
                          </a:solidFill>
                          <a:effectLst/>
                          <a:latin typeface="+mn-lt"/>
                          <a:ea typeface="+mn-ea"/>
                          <a:cs typeface="+mn-cs"/>
                        </a:rPr>
                        <a:t>The University of Macau is excited to share that the Department of Integrated Resort and Tourism Management  will be launching a new program: </a:t>
                      </a:r>
                      <a:r>
                        <a:rPr lang="en-US" sz="1100" b="1" i="0" kern="1200" dirty="0">
                          <a:solidFill>
                            <a:schemeClr val="dk1"/>
                          </a:solidFill>
                          <a:effectLst/>
                          <a:latin typeface="+mn-lt"/>
                          <a:ea typeface="+mn-ea"/>
                          <a:cs typeface="+mn-cs"/>
                        </a:rPr>
                        <a:t>the 2026 DRTM International Student Summer Camp, scheduled for June 21-25, 2026</a:t>
                      </a:r>
                      <a:r>
                        <a:rPr lang="en-US" sz="1100" b="0" i="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1855515892"/>
                  </a:ext>
                </a:extLst>
              </a:tr>
              <a:tr h="679270">
                <a:tc>
                  <a:txBody>
                    <a:bodyPr/>
                    <a:lstStyle/>
                    <a:p>
                      <a:pPr algn="ctr"/>
                      <a:r>
                        <a:rPr lang="en-US" sz="1200" b="1" dirty="0"/>
                        <a:t>3. AHLA HOSPITALITY SCHOLARSHIP </a:t>
                      </a:r>
                    </a:p>
                  </a:txBody>
                  <a:tcPr anchor="ctr"/>
                </a:tc>
                <a:tc>
                  <a:txBody>
                    <a:bodyPr/>
                    <a:lstStyle/>
                    <a:p>
                      <a:r>
                        <a:rPr lang="en-US" sz="1100" dirty="0"/>
                        <a:t>The AHLA Foundation Scholarship application cycle is now open for the 2026-2027 academic year. Applications are being accepted until March 30, 2026. </a:t>
                      </a:r>
                    </a:p>
                  </a:txBody>
                  <a:tcPr anchor="ctr"/>
                </a:tc>
                <a:extLst>
                  <a:ext uri="{0D108BD9-81ED-4DB2-BD59-A6C34878D82A}">
                    <a16:rowId xmlns:a16="http://schemas.microsoft.com/office/drawing/2014/main" val="3886023717"/>
                  </a:ext>
                </a:extLst>
              </a:tr>
              <a:tr h="806609">
                <a:tc>
                  <a:txBody>
                    <a:bodyPr/>
                    <a:lstStyle/>
                    <a:p>
                      <a:pPr algn="ctr"/>
                      <a:r>
                        <a:rPr lang="en-US" sz="1200" b="1" dirty="0"/>
                        <a:t>4. SPRING COURSE  </a:t>
                      </a:r>
                    </a:p>
                  </a:txBody>
                  <a:tcPr anchor="ctr"/>
                </a:tc>
                <a:tc>
                  <a:txBody>
                    <a:bodyPr/>
                    <a:lstStyle/>
                    <a:p>
                      <a:r>
                        <a:rPr lang="en-US" sz="1100" dirty="0"/>
                        <a:t>The Anthropology Summer Field School 2026 immerses students in daily life on the Westside of Grand Rapids while studying the Las Canchas public courts on Seward Ave. </a:t>
                      </a:r>
                    </a:p>
                  </a:txBody>
                  <a:tcPr anchor="ctr"/>
                </a:tc>
                <a:extLst>
                  <a:ext uri="{0D108BD9-81ED-4DB2-BD59-A6C34878D82A}">
                    <a16:rowId xmlns:a16="http://schemas.microsoft.com/office/drawing/2014/main" val="2894648921"/>
                  </a:ext>
                </a:extLst>
              </a:tr>
              <a:tr h="806609">
                <a:tc>
                  <a:txBody>
                    <a:bodyPr/>
                    <a:lstStyle/>
                    <a:p>
                      <a:pPr algn="ctr"/>
                      <a:r>
                        <a:rPr lang="en-US" sz="1200" b="1" dirty="0"/>
                        <a:t>5. REGISTRATION REMINDER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Registration begins on March 23</a:t>
                      </a:r>
                      <a:r>
                        <a:rPr lang="en-US" sz="1100" kern="1200" baseline="30000" dirty="0">
                          <a:solidFill>
                            <a:schemeClr val="dk1"/>
                          </a:solidFill>
                          <a:effectLst/>
                          <a:latin typeface="+mn-lt"/>
                          <a:ea typeface="+mn-ea"/>
                          <a:cs typeface="+mn-cs"/>
                        </a:rPr>
                        <a:t>rd</a:t>
                      </a:r>
                      <a:r>
                        <a:rPr lang="en-US" sz="1100" kern="1200" dirty="0">
                          <a:solidFill>
                            <a:schemeClr val="dk1"/>
                          </a:solidFill>
                          <a:effectLst/>
                          <a:latin typeface="+mn-lt"/>
                          <a:ea typeface="+mn-ea"/>
                          <a:cs typeface="+mn-cs"/>
                        </a:rPr>
                        <a:t> for  spiring/summer 2026. fall 2026 and winter 2027. Check your personal registration date in Banner and  make an appointment with an advisor  for further assistance. </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298974" y="1364465"/>
            <a:ext cx="8322810" cy="5909310"/>
          </a:xfrm>
          <a:prstGeom prst="rect">
            <a:avLst/>
          </a:prstGeom>
          <a:noFill/>
        </p:spPr>
        <p:txBody>
          <a:bodyPr wrap="square" rtlCol="0">
            <a:spAutoFit/>
          </a:bodyPr>
          <a:lstStyle/>
          <a:p>
            <a:r>
              <a:rPr lang="en-US" b="1" cap="all" dirty="0">
                <a:hlinkClick r:id="rId4" tooltip="Line Cook - Sheraton Grand Rapids"/>
              </a:rPr>
              <a:t>Line Cook</a:t>
            </a:r>
            <a:endParaRPr lang="en-US" b="1" cap="all" dirty="0"/>
          </a:p>
          <a:p>
            <a:r>
              <a:rPr lang="en-US" dirty="0"/>
              <a:t>Sheraton Grand Rapids - Grand Rapids, Michigan</a:t>
            </a:r>
          </a:p>
          <a:p>
            <a:r>
              <a:rPr lang="en-US" dirty="0"/>
              <a:t>Application Deadline: N/A</a:t>
            </a:r>
            <a:br>
              <a:rPr lang="en-US" dirty="0"/>
            </a:br>
            <a:r>
              <a:rPr lang="en-US" dirty="0"/>
              <a:t>Posted: 3/18/26</a:t>
            </a:r>
          </a:p>
          <a:p>
            <a:endParaRPr lang="en-US" dirty="0"/>
          </a:p>
          <a:p>
            <a:r>
              <a:rPr lang="en-US" b="1" cap="all" dirty="0">
                <a:hlinkClick r:id="rId5" tooltip="Executive Chef - Sheraton Grand Rapids"/>
              </a:rPr>
              <a:t>Executive Chef</a:t>
            </a:r>
            <a:endParaRPr lang="en-US" b="1" cap="all" dirty="0"/>
          </a:p>
          <a:p>
            <a:r>
              <a:rPr lang="en-US" dirty="0"/>
              <a:t>Sheraton Grand Rapids - Grand Rapids, Michigan</a:t>
            </a:r>
          </a:p>
          <a:p>
            <a:r>
              <a:rPr lang="en-US" dirty="0"/>
              <a:t>Application Deadline: N/A</a:t>
            </a:r>
            <a:br>
              <a:rPr lang="en-US" dirty="0"/>
            </a:br>
            <a:r>
              <a:rPr lang="en-US" dirty="0"/>
              <a:t>Posted: 3/18/26</a:t>
            </a:r>
          </a:p>
          <a:p>
            <a:endParaRPr lang="en-US" dirty="0"/>
          </a:p>
          <a:p>
            <a:r>
              <a:rPr lang="en-US" b="1" cap="all" dirty="0">
                <a:hlinkClick r:id="rId6" tooltip="Operations Intern - Canopy by Hilton Grand Rapids Downtown"/>
              </a:rPr>
              <a:t>Operations Intern</a:t>
            </a:r>
            <a:endParaRPr lang="en-US" b="1" cap="all" dirty="0"/>
          </a:p>
          <a:p>
            <a:r>
              <a:rPr lang="en-US" dirty="0"/>
              <a:t>Canopy by Hilton Grand Rapids Downtown - Grand Rapids , Michigan</a:t>
            </a:r>
          </a:p>
          <a:p>
            <a:r>
              <a:rPr lang="en-US" dirty="0"/>
              <a:t>Application Deadline: 5/1/26</a:t>
            </a:r>
            <a:br>
              <a:rPr lang="en-US" dirty="0"/>
            </a:br>
            <a:r>
              <a:rPr lang="en-US" dirty="0"/>
              <a:t>Posted: 3/18/26</a:t>
            </a:r>
          </a:p>
          <a:p>
            <a:endParaRPr lang="en-US" dirty="0"/>
          </a:p>
          <a:p>
            <a:r>
              <a:rPr lang="en-US" b="1" cap="all" dirty="0">
                <a:hlinkClick r:id="rId7" tooltip="Agritourism Positions - Deep Roots Produce"/>
              </a:rPr>
              <a:t>Agritourism Positions</a:t>
            </a:r>
            <a:endParaRPr lang="en-US" b="1" cap="all" dirty="0"/>
          </a:p>
          <a:p>
            <a:r>
              <a:rPr lang="en-US" dirty="0"/>
              <a:t>Deep Roots Produce - Alto , Michigan</a:t>
            </a:r>
          </a:p>
          <a:p>
            <a:r>
              <a:rPr lang="en-US" dirty="0"/>
              <a:t>Application Deadline: April 10, 2026</a:t>
            </a:r>
            <a:br>
              <a:rPr lang="en-US" dirty="0"/>
            </a:br>
            <a:r>
              <a:rPr lang="en-US" dirty="0"/>
              <a:t>Posted: 3/16/26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41479" y="68402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INTERNATIONAL SUMMER CAMP</a:t>
            </a:r>
          </a:p>
        </p:txBody>
      </p:sp>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701392" y="865180"/>
            <a:ext cx="3270738"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b="1" dirty="0"/>
              <a:t>          </a:t>
            </a:r>
            <a:r>
              <a:rPr lang="en-US" sz="1200" u="sng" dirty="0"/>
              <a:t>Camp Highlights &amp; Opportunities</a:t>
            </a:r>
          </a:p>
          <a:p>
            <a:pPr lvl="1"/>
            <a:r>
              <a:rPr lang="en-US" sz="1200" dirty="0"/>
              <a:t>You will also engage in a rich blend of academic and cultural experiences, including but not limited to:</a:t>
            </a:r>
          </a:p>
          <a:p>
            <a:pPr marL="628650" lvl="1" indent="-171450">
              <a:buFont typeface="Arial" panose="020B0604020202020204" pitchFamily="34" charset="0"/>
              <a:buChar char="•"/>
            </a:pPr>
            <a:r>
              <a:rPr lang="en-US" sz="1200" dirty="0"/>
              <a:t>Interactive academic lectures by DRTM faculty members</a:t>
            </a:r>
          </a:p>
          <a:p>
            <a:pPr marL="628650" lvl="1" indent="-171450">
              <a:buFont typeface="Arial" panose="020B0604020202020204" pitchFamily="34" charset="0"/>
              <a:buChar char="•"/>
            </a:pPr>
            <a:r>
              <a:rPr lang="en-US" sz="1200" dirty="0"/>
              <a:t>Campus tour and treasure hunt challenge</a:t>
            </a:r>
          </a:p>
          <a:p>
            <a:pPr marL="628650" lvl="1" indent="-171450">
              <a:buFont typeface="Arial" panose="020B0604020202020204" pitchFamily="34" charset="0"/>
              <a:buChar char="•"/>
            </a:pPr>
            <a:r>
              <a:rPr lang="en-US" sz="1200" dirty="0"/>
              <a:t>Networking with students, professors, and industry practitioners</a:t>
            </a:r>
          </a:p>
          <a:p>
            <a:pPr marL="628650" lvl="1" indent="-171450">
              <a:buFont typeface="Arial" panose="020B0604020202020204" pitchFamily="34" charset="0"/>
              <a:buChar char="•"/>
            </a:pPr>
            <a:r>
              <a:rPr lang="en-US" sz="1200" dirty="0"/>
              <a:t>Field trip to leading integrated resorts in Macao</a:t>
            </a:r>
          </a:p>
          <a:p>
            <a:pPr marL="628650" lvl="1" indent="-171450">
              <a:buFont typeface="Arial" panose="020B0604020202020204" pitchFamily="34" charset="0"/>
              <a:buChar char="•"/>
            </a:pPr>
            <a:endParaRPr lang="en-US" sz="1200" dirty="0"/>
          </a:p>
          <a:p>
            <a:r>
              <a:rPr lang="en-US" sz="1200" b="1" dirty="0"/>
              <a:t>The Summer Camp is fee-waived. </a:t>
            </a:r>
          </a:p>
          <a:p>
            <a:r>
              <a:rPr lang="en-US" sz="1200" dirty="0"/>
              <a:t>UM will cover on-campus accommodation (in shared rooms), local transportation, meals and activities expenses included in the Summer Camp. A welcome kit will be provided to each student.</a:t>
            </a:r>
          </a:p>
          <a:p>
            <a:endParaRPr lang="en-US" sz="1200" dirty="0"/>
          </a:p>
          <a:p>
            <a:r>
              <a:rPr lang="en-US" sz="1200" dirty="0"/>
              <a:t>Students are responsible for their round-trip traveling expenses, insurance, visa fees (if applicable) and other personal expenses.</a:t>
            </a:r>
          </a:p>
          <a:p>
            <a:pPr lvl="1"/>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8E057C7-C4B0-5DA4-E17A-72EC8341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44" y="1206893"/>
            <a:ext cx="5603573" cy="4444213"/>
          </a:xfrm>
          <a:prstGeom prst="rect">
            <a:avLst/>
          </a:prstGeom>
        </p:spPr>
      </p:pic>
      <p:pic>
        <p:nvPicPr>
          <p:cNvPr id="10" name="Picture 9">
            <a:extLst>
              <a:ext uri="{FF2B5EF4-FFF2-40B4-BE49-F238E27FC236}">
                <a16:creationId xmlns:a16="http://schemas.microsoft.com/office/drawing/2014/main" id="{55D5453B-D63B-14B4-E116-FA633B9D5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860" y="5706725"/>
            <a:ext cx="7197242" cy="1139375"/>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3</a:t>
            </a: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8182707" y="979330"/>
            <a:ext cx="3151971" cy="5078313"/>
          </a:xfrm>
          <a:prstGeom prst="rect">
            <a:avLst/>
          </a:prstGeom>
          <a:noFill/>
        </p:spPr>
        <p:txBody>
          <a:bodyPr wrap="square" rtlCol="0">
            <a:spAutoFit/>
          </a:bodyPr>
          <a:lstStyle/>
          <a:p>
            <a:pPr algn="ctr"/>
            <a:r>
              <a:rPr lang="en-US" sz="1400" dirty="0"/>
              <a:t>Each year, the AHLA Foundation administers a competitive scholarship process that awards </a:t>
            </a:r>
            <a:r>
              <a:rPr lang="en-US" sz="1400" b="1" dirty="0"/>
              <a:t>more than 300 students</a:t>
            </a:r>
            <a:r>
              <a:rPr lang="en-US" sz="1400" dirty="0"/>
              <a:t> with scholarships ranging from </a:t>
            </a:r>
            <a:r>
              <a:rPr lang="en-US" sz="1400" b="1" dirty="0"/>
              <a:t>$2,000 to $7,000</a:t>
            </a:r>
            <a:r>
              <a:rPr lang="en-US" sz="1400" dirty="0"/>
              <a:t>. Both school-allocated scholarship funds and general self-nominated scholarship funds, depending on eligibility, are available. </a:t>
            </a:r>
          </a:p>
          <a:p>
            <a:pPr algn="ctr"/>
            <a:endParaRPr lang="en-US" dirty="0"/>
          </a:p>
          <a:p>
            <a:pPr algn="ctr"/>
            <a:endParaRPr lang="en-US" dirty="0"/>
          </a:p>
          <a:p>
            <a:pPr algn="ctr"/>
            <a:r>
              <a:rPr lang="en-US" sz="2800" dirty="0">
                <a:solidFill>
                  <a:srgbClr val="C00000"/>
                </a:solidFill>
              </a:rPr>
              <a:t>Deadline Change! </a:t>
            </a:r>
          </a:p>
          <a:p>
            <a:pPr algn="ctr"/>
            <a:r>
              <a:rPr lang="en-US" sz="2400" dirty="0">
                <a:solidFill>
                  <a:srgbClr val="0070C0"/>
                </a:solidFill>
              </a:rPr>
              <a:t>Application Deadline</a:t>
            </a:r>
          </a:p>
          <a:p>
            <a:pPr algn="ctr"/>
            <a:r>
              <a:rPr lang="en-US" sz="2400" dirty="0">
                <a:solidFill>
                  <a:srgbClr val="0070C0"/>
                </a:solidFill>
              </a:rPr>
              <a:t>Monday March 30,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graphicFrame>
        <p:nvGraphicFramePr>
          <p:cNvPr id="11" name="Object 10">
            <a:extLst>
              <a:ext uri="{FF2B5EF4-FFF2-40B4-BE49-F238E27FC236}">
                <a16:creationId xmlns:a16="http://schemas.microsoft.com/office/drawing/2014/main" id="{FD7D89B2-2C33-1468-7FF4-5A0FD113C500}"/>
              </a:ext>
            </a:extLst>
          </p:cNvPr>
          <p:cNvGraphicFramePr>
            <a:graphicFrameLocks noChangeAspect="1"/>
          </p:cNvGraphicFramePr>
          <p:nvPr>
            <p:extLst>
              <p:ext uri="{D42A27DB-BD31-4B8C-83A1-F6EECF244321}">
                <p14:modId xmlns:p14="http://schemas.microsoft.com/office/powerpoint/2010/main" val="257743573"/>
              </p:ext>
            </p:extLst>
          </p:nvPr>
        </p:nvGraphicFramePr>
        <p:xfrm>
          <a:off x="3556261" y="979330"/>
          <a:ext cx="4216139" cy="5456838"/>
        </p:xfrm>
        <a:graphic>
          <a:graphicData uri="http://schemas.openxmlformats.org/presentationml/2006/ole">
            <mc:AlternateContent xmlns:mc="http://schemas.openxmlformats.org/markup-compatibility/2006">
              <mc:Choice xmlns:v="urn:schemas-microsoft-com:vml" Requires="v">
                <p:oleObj name="Acrobat Document" r:id="rId5" imgW="5829252" imgH="7543510" progId="Acrobat.Document.DC">
                  <p:embed/>
                </p:oleObj>
              </mc:Choice>
              <mc:Fallback>
                <p:oleObj name="Acrobat Document" r:id="rId5" imgW="5829252" imgH="7543510" progId="Acrobat.Document.DC">
                  <p:embed/>
                  <p:pic>
                    <p:nvPicPr>
                      <p:cNvPr id="0" name=""/>
                      <p:cNvPicPr/>
                      <p:nvPr/>
                    </p:nvPicPr>
                    <p:blipFill>
                      <a:blip r:embed="rId6"/>
                      <a:stretch>
                        <a:fillRect/>
                      </a:stretch>
                    </p:blipFill>
                    <p:spPr>
                      <a:xfrm>
                        <a:off x="3556261" y="979330"/>
                        <a:ext cx="4216139" cy="5456838"/>
                      </a:xfrm>
                      <a:prstGeom prst="rect">
                        <a:avLst/>
                      </a:prstGeom>
                    </p:spPr>
                  </p:pic>
                </p:oleObj>
              </mc:Fallback>
            </mc:AlternateContent>
          </a:graphicData>
        </a:graphic>
      </p:graphicFrame>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SPRING COURSE ANT 307</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5B3D7C1-E4C4-A4C2-AF91-306B965F9F3B}"/>
              </a:ext>
            </a:extLst>
          </p:cNvPr>
          <p:cNvSpPr txBox="1"/>
          <p:nvPr/>
        </p:nvSpPr>
        <p:spPr>
          <a:xfrm>
            <a:off x="7687958" y="711068"/>
            <a:ext cx="4296050" cy="6586418"/>
          </a:xfrm>
          <a:prstGeom prst="rect">
            <a:avLst/>
          </a:prstGeom>
          <a:noFill/>
        </p:spPr>
        <p:txBody>
          <a:bodyPr wrap="square" rtlCol="0">
            <a:spAutoFit/>
          </a:bodyPr>
          <a:lstStyle/>
          <a:p>
            <a:endParaRPr lang="en-US" dirty="0"/>
          </a:p>
          <a:p>
            <a:pPr algn="ctr"/>
            <a:r>
              <a:rPr lang="en-US" dirty="0"/>
              <a:t> </a:t>
            </a:r>
            <a:r>
              <a:rPr lang="en-US" sz="2000" b="1" dirty="0">
                <a:solidFill>
                  <a:schemeClr val="accent1">
                    <a:lumMod val="50000"/>
                  </a:schemeClr>
                </a:solidFill>
                <a:latin typeface="Amasis MT Pro Black" panose="02040A04050005020304" pitchFamily="18" charset="0"/>
              </a:rPr>
              <a:t>Dates May 11 – June 24, 2026 </a:t>
            </a:r>
          </a:p>
          <a:p>
            <a:pPr algn="ctr"/>
            <a:r>
              <a:rPr lang="en-US" sz="2000" b="1" dirty="0">
                <a:solidFill>
                  <a:schemeClr val="accent1">
                    <a:lumMod val="50000"/>
                  </a:schemeClr>
                </a:solidFill>
                <a:latin typeface="Amasis MT Pro Black" panose="02040A04050005020304" pitchFamily="18" charset="0"/>
              </a:rPr>
              <a:t>Times Tuesdays &amp; Fridays 6-9 PM* </a:t>
            </a:r>
          </a:p>
          <a:p>
            <a:pPr algn="ctr"/>
            <a:endParaRPr lang="en-US" sz="2000" b="1" dirty="0">
              <a:solidFill>
                <a:schemeClr val="accent1">
                  <a:lumMod val="50000"/>
                </a:schemeClr>
              </a:solidFill>
              <a:latin typeface="Amasis MT Pro Black" panose="02040A04050005020304" pitchFamily="18" charset="0"/>
            </a:endParaRPr>
          </a:p>
          <a:p>
            <a:r>
              <a:rPr lang="en-US" dirty="0"/>
              <a:t>The Anthropology Summer Field School 2026 immerses students in daily life on the Westside of Grand Rapids. </a:t>
            </a:r>
          </a:p>
          <a:p>
            <a:endParaRPr lang="en-US" dirty="0"/>
          </a:p>
          <a:p>
            <a:r>
              <a:rPr lang="en-US" dirty="0"/>
              <a:t>During the six-week field school, students will partner with The Soccer Rebellion and Las Canchas to gain an in-depth understanding of the needs, assets, motivations, and meanings related to sports and community health among those living and playing on the Westside. </a:t>
            </a:r>
          </a:p>
          <a:p>
            <a:endParaRPr lang="en-US" dirty="0"/>
          </a:p>
          <a:p>
            <a:r>
              <a:rPr lang="en-US" b="1" u="sng" dirty="0">
                <a:solidFill>
                  <a:schemeClr val="accent1">
                    <a:lumMod val="50000"/>
                  </a:schemeClr>
                </a:solidFill>
              </a:rPr>
              <a:t>For more information</a:t>
            </a:r>
            <a:r>
              <a:rPr lang="en-US" dirty="0"/>
              <a:t>, contact Dr. Tara Hefferan hefferta@gvsu.edu; 616-331-8924 or Dr. Kristin Hedges hedgeskr@gvsu.edu; 616-331-8212 </a:t>
            </a:r>
          </a:p>
          <a:p>
            <a:endParaRPr lang="en-US" dirty="0"/>
          </a:p>
          <a:p>
            <a:endParaRPr lang="en-US" dirty="0"/>
          </a:p>
        </p:txBody>
      </p:sp>
      <p:pic>
        <p:nvPicPr>
          <p:cNvPr id="5" name="Picture 4">
            <a:extLst>
              <a:ext uri="{FF2B5EF4-FFF2-40B4-BE49-F238E27FC236}">
                <a16:creationId xmlns:a16="http://schemas.microsoft.com/office/drawing/2014/main" id="{B4748BF6-64A5-CD03-5CD1-60AD81A9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30" y="952543"/>
            <a:ext cx="4397628" cy="5692722"/>
          </a:xfrm>
          <a:prstGeom prst="rect">
            <a:avLst/>
          </a:prstGeom>
        </p:spPr>
      </p:pic>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REGISTRATION REMINDER</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pic>
        <p:nvPicPr>
          <p:cNvPr id="7" name="Picture 6">
            <a:extLst>
              <a:ext uri="{FF2B5EF4-FFF2-40B4-BE49-F238E27FC236}">
                <a16:creationId xmlns:a16="http://schemas.microsoft.com/office/drawing/2014/main" id="{028CA1B4-298D-0EDF-E3A2-5A6B865C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108" y="1113747"/>
            <a:ext cx="8899118" cy="5005754"/>
          </a:xfrm>
          <a:prstGeom prst="rect">
            <a:avLst/>
          </a:prstGeom>
        </p:spPr>
      </p:pic>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305405" y="308416"/>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CAMPUS EVENTS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sp>
        <p:nvSpPr>
          <p:cNvPr id="12" name="TextBox 11">
            <a:extLst>
              <a:ext uri="{FF2B5EF4-FFF2-40B4-BE49-F238E27FC236}">
                <a16:creationId xmlns:a16="http://schemas.microsoft.com/office/drawing/2014/main" id="{81EB1C53-4B2C-E324-1863-BA1B5CACDE54}"/>
              </a:ext>
            </a:extLst>
          </p:cNvPr>
          <p:cNvSpPr txBox="1"/>
          <p:nvPr/>
        </p:nvSpPr>
        <p:spPr>
          <a:xfrm>
            <a:off x="7618933" y="994319"/>
            <a:ext cx="3868615" cy="6155531"/>
          </a:xfrm>
          <a:prstGeom prst="rect">
            <a:avLst/>
          </a:prstGeom>
          <a:noFill/>
        </p:spPr>
        <p:txBody>
          <a:bodyPr wrap="square" rtlCol="0">
            <a:spAutoFit/>
          </a:bodyPr>
          <a:lstStyle/>
          <a:p>
            <a:pPr algn="ctr"/>
            <a:r>
              <a:rPr lang="en-US" sz="2000" b="1" dirty="0">
                <a:solidFill>
                  <a:srgbClr val="11A7BB"/>
                </a:solidFill>
                <a:latin typeface="Amasis MT Pro Black" panose="02040A04050005020304" pitchFamily="18" charset="0"/>
              </a:rPr>
              <a:t>Stress Less Bingo Challenge Kickoff Tabling</a:t>
            </a:r>
          </a:p>
          <a:p>
            <a:pPr algn="ctr"/>
            <a:endParaRPr lang="en-US" sz="1400" dirty="0"/>
          </a:p>
          <a:p>
            <a:pPr algn="ctr"/>
            <a:r>
              <a:rPr lang="en-US" dirty="0">
                <a:solidFill>
                  <a:srgbClr val="FF9900"/>
                </a:solidFill>
                <a:latin typeface="Amasis MT Pro Black" panose="02040A04050005020304" pitchFamily="18" charset="0"/>
              </a:rPr>
              <a:t>Thursday, March 26, 2026</a:t>
            </a:r>
            <a:br>
              <a:rPr lang="en-US" sz="1400" dirty="0">
                <a:solidFill>
                  <a:srgbClr val="FF9900"/>
                </a:solidFill>
                <a:latin typeface="Amasis MT Pro Black" panose="02040A04050005020304" pitchFamily="18" charset="0"/>
              </a:rPr>
            </a:br>
            <a:r>
              <a:rPr lang="en-US" dirty="0">
                <a:solidFill>
                  <a:srgbClr val="FF9900"/>
                </a:solidFill>
                <a:latin typeface="Amasis MT Pro Black" panose="02040A04050005020304" pitchFamily="18" charset="0"/>
              </a:rPr>
              <a:t> 3:00 p.m. - 5:00 p.m.</a:t>
            </a:r>
          </a:p>
          <a:p>
            <a:pPr algn="ctr"/>
            <a:endParaRPr lang="en-US" sz="1600" dirty="0">
              <a:solidFill>
                <a:srgbClr val="FF9900"/>
              </a:solidFill>
              <a:latin typeface="Amasis MT Pro Black" panose="02040A04050005020304" pitchFamily="18" charset="0"/>
            </a:endParaRPr>
          </a:p>
          <a:p>
            <a:pPr algn="ctr"/>
            <a:r>
              <a:rPr lang="en-US" sz="1600" dirty="0" err="1">
                <a:solidFill>
                  <a:srgbClr val="FF9900"/>
                </a:solidFill>
                <a:latin typeface="Amasis MT Pro Black" panose="02040A04050005020304" pitchFamily="18" charset="0"/>
              </a:rPr>
              <a:t>Kirkhof</a:t>
            </a:r>
            <a:r>
              <a:rPr lang="en-US" sz="1600" dirty="0">
                <a:solidFill>
                  <a:srgbClr val="FF9900"/>
                </a:solidFill>
                <a:latin typeface="Amasis MT Pro Black" panose="02040A04050005020304" pitchFamily="18" charset="0"/>
              </a:rPr>
              <a:t> Lobby</a:t>
            </a:r>
          </a:p>
          <a:p>
            <a:pPr algn="ctr"/>
            <a:endParaRPr lang="en-US" sz="1400" dirty="0"/>
          </a:p>
          <a:p>
            <a:pPr algn="ctr"/>
            <a:r>
              <a:rPr lang="en-US" sz="1200" dirty="0"/>
              <a:t>Try a few new ways to take care of your mental health this month with the University Counseling Center's Stress Less Bingo Challenge. The bingo card includes 24 simple activities designed to help you recharge, reduce stress, and build healthy habits. Complete as many as you want, whenever it fits your schedule.</a:t>
            </a:r>
          </a:p>
          <a:p>
            <a:pPr algn="ctr"/>
            <a:r>
              <a:rPr lang="en-US" sz="1200" dirty="0"/>
              <a:t>For every 5 challenges you complete, you’ll earn one entry into a raffle for a wellness prize pack that includes a weighted blanket, sunrise alarm clock, magnetic fidget, and a to-do list planning board. Refer a friend to the challenge and you’ll get an extra raffle entry!</a:t>
            </a:r>
          </a:p>
          <a:p>
            <a:pPr algn="ctr"/>
            <a:endParaRPr lang="en-US" dirty="0"/>
          </a:p>
          <a:p>
            <a:pPr algn="ctr"/>
            <a:r>
              <a:rPr lang="en-US" dirty="0"/>
              <a:t>Pick up a bingo card when in </a:t>
            </a:r>
            <a:r>
              <a:rPr lang="en-US" dirty="0" err="1"/>
              <a:t>Kirkhof</a:t>
            </a:r>
            <a:r>
              <a:rPr lang="en-US" dirty="0"/>
              <a:t> on March 26 from 3–5 p.m. </a:t>
            </a:r>
            <a:r>
              <a:rPr lang="en-US" dirty="0" err="1"/>
              <a:t>orfrom</a:t>
            </a:r>
            <a:r>
              <a:rPr lang="en-US" dirty="0"/>
              <a:t> the University Counseling Center.</a:t>
            </a:r>
            <a:endParaRPr lang="en-US" sz="1200" b="1" dirty="0"/>
          </a:p>
          <a:p>
            <a:pPr algn="ctr"/>
            <a:br>
              <a:rPr lang="en-US" dirty="0"/>
            </a:br>
            <a:endParaRPr lang="en-US" dirty="0"/>
          </a:p>
          <a:p>
            <a:endParaRPr lang="en-US" dirty="0"/>
          </a:p>
        </p:txBody>
      </p:sp>
      <p:pic>
        <p:nvPicPr>
          <p:cNvPr id="7" name="Picture 6">
            <a:extLst>
              <a:ext uri="{FF2B5EF4-FFF2-40B4-BE49-F238E27FC236}">
                <a16:creationId xmlns:a16="http://schemas.microsoft.com/office/drawing/2014/main" id="{9045C7FC-50CA-F93F-213E-2727E7A7C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5405" y="1017890"/>
            <a:ext cx="4313528" cy="5391910"/>
          </a:xfrm>
          <a:prstGeom prst="rect">
            <a:avLst/>
          </a:prstGeom>
        </p:spPr>
      </p:pic>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C2033-6564-4DA6-BF02-086189AF332F}">
  <ds:schemaRefs>
    <ds:schemaRef ds:uri="http://purl.org/dc/elements/1.1/"/>
    <ds:schemaRef ds:uri="http://schemas.openxmlformats.org/package/2006/metadata/core-properties"/>
    <ds:schemaRef ds:uri="c1b4432d-8151-4eb7-b52e-30dfaae51a85"/>
    <ds:schemaRef ds:uri="http://schemas.microsoft.com/office/2006/documentManagement/types"/>
    <ds:schemaRef ds:uri="706a1fdb-e05e-4d05-8a92-c507d9ba4407"/>
    <ds:schemaRef ds:uri="http://purl.org/dc/terms/"/>
    <ds:schemaRef ds:uri="http://purl.org/dc/dcmitype/"/>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6061</TotalTime>
  <Words>735</Words>
  <Application>Microsoft Office PowerPoint</Application>
  <PresentationFormat>Widescreen</PresentationFormat>
  <Paragraphs>83</Paragraphs>
  <Slides>7</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Amasis MT Pro Black</vt:lpstr>
      <vt:lpstr>Arial</vt:lpstr>
      <vt:lpstr>Calibri</vt:lpstr>
      <vt:lpstr>Calibri Light</vt:lpstr>
      <vt:lpstr>Lato</vt:lpstr>
      <vt:lpstr>Neue Plak</vt:lpstr>
      <vt:lpstr>1_Office Theme</vt:lpstr>
      <vt:lpstr>Acrobat Document</vt:lpstr>
      <vt:lpstr>PowerPoint Presentation</vt:lpstr>
      <vt:lpstr>PowerPoint Presentation</vt:lpstr>
      <vt:lpstr>PowerPoint Presentation</vt:lpstr>
      <vt:lpstr>HOSPITALITY SCHOLARSHIP</vt:lpstr>
      <vt:lpstr>SPRING COURSE ANT 307</vt:lpstr>
      <vt:lpstr>REGISTRATION REMINDER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169</cp:revision>
  <cp:lastPrinted>2025-11-06T20:17:36Z</cp:lastPrinted>
  <dcterms:created xsi:type="dcterms:W3CDTF">2022-01-28T19:37:52Z</dcterms:created>
  <dcterms:modified xsi:type="dcterms:W3CDTF">2026-03-19T16:38:15Z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