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79" r:id="rId6"/>
    <p:sldId id="292" r:id="rId7"/>
    <p:sldId id="290" r:id="rId8"/>
    <p:sldId id="289" r:id="rId9"/>
    <p:sldId id="291" r:id="rId10"/>
    <p:sldId id="264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4"/>
    <a:srgbClr val="CD33CD"/>
    <a:srgbClr val="EA4316"/>
    <a:srgbClr val="0065A4"/>
    <a:srgbClr val="0072C4"/>
    <a:srgbClr val="D60093"/>
    <a:srgbClr val="08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86463" autoAdjust="0"/>
  </p:normalViewPr>
  <p:slideViewPr>
    <p:cSldViewPr snapToGrid="0">
      <p:cViewPr varScale="1">
        <p:scale>
          <a:sx n="70" d="100"/>
          <a:sy n="70" d="100"/>
        </p:scale>
        <p:origin x="96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D23E-8178-4FEC-AE09-B69DA7034BF0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ED14-5FCB-47DA-9A59-896B02B7C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47F12-033E-43EF-ABFE-C5912C64A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A01F9-CE5F-71B7-73BC-013750E7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53B87-C314-81EC-6456-013939F4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1F71A4-E435-25C5-A0CD-A93F9811F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BC2B7-CC06-3BF9-05B7-BCE8B9407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49B42-AC24-338E-55A1-83D4C02C6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4EC2A-62E3-97E8-3B4F-2DB4AC6D6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9A68F-ABF0-8FD6-4763-5CFACD159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54E9-BBAE-7CDE-D14F-47B837A7E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2171-0DCD-41C7-BE1B-DF4AE26F6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32AE1-9C69-43AE-995C-1B2C5FEE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09A57-4E3E-4E65-9E42-0766E86C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32904-0D40-41CF-90D9-F81FF639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1C19-6BB5-4ACB-882D-F1F5A72E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1578"/>
      </p:ext>
    </p:extLst>
  </p:cSld>
  <p:clrMapOvr>
    <a:masterClrMapping/>
  </p:clrMapOvr>
  <p:transition spd="slow" advTm="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D03F-9581-488E-B87E-ADC0011A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580FB-778B-4B66-A013-D4D537CE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0AAA-4C55-4A2F-9BAE-3E859434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8D52-CA5C-43D7-B00F-A9A33E2A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BAAA-AADB-40C1-B5B2-00CBFFEF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02"/>
      </p:ext>
    </p:extLst>
  </p:cSld>
  <p:clrMapOvr>
    <a:masterClrMapping/>
  </p:clrMapOvr>
  <p:transition spd="slow" advTm="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13C02-B5E6-42D9-86F4-ACF18BADE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FBE2D-3ED3-4C93-836F-89B37371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97C3-4F81-45BE-97F8-BEBCE4C4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7F91-E458-4E36-B3B3-23F4A9DE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B50D-D884-4FF4-86F6-C540D29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3118"/>
      </p:ext>
    </p:extLst>
  </p:cSld>
  <p:clrMapOvr>
    <a:masterClrMapping/>
  </p:clrMapOvr>
  <p:transition spd="slow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7B96-394E-4CE4-B09E-826FA945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DE3D-C168-45F1-88B9-AC92AC19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D8B1-617B-4FCC-B87A-C96B1467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A66E8-77FF-4F87-AB7A-2E635F02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AD3B7-52C9-452E-996F-ECC8CADC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929"/>
      </p:ext>
    </p:extLst>
  </p:cSld>
  <p:clrMapOvr>
    <a:masterClrMapping/>
  </p:clrMapOvr>
  <p:transition spd="slow" advTm="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5D13-909E-436E-8EE2-9036CF03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352E-02D3-41E8-AE4E-A0F401C1A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FC01-C781-492D-996F-2C8A9ECE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5DBC-A993-49DE-8F4F-D8E404B2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B453-940B-4510-B138-71CCD74A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12839"/>
      </p:ext>
    </p:extLst>
  </p:cSld>
  <p:clrMapOvr>
    <a:masterClrMapping/>
  </p:clrMapOvr>
  <p:transition spd="slow" advTm="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D053-3762-4128-BE0F-9DBFA2C3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D58A-4C98-4EA8-B534-A2C9F8601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026D5-A901-4B8C-BD76-D8411DB1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479DB-D01C-4EE5-8069-27280D0E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37DA8-8135-4F52-8EA7-D7377C43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CE4CD-3C4D-43D9-B314-0A88ED79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0340"/>
      </p:ext>
    </p:extLst>
  </p:cSld>
  <p:clrMapOvr>
    <a:masterClrMapping/>
  </p:clrMapOvr>
  <p:transition spd="slow" advTm="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EC43-B580-477A-89E4-CB241A3C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6C67C-264F-4A2D-9B0B-8A1DD4DB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5C01-95D0-4911-9000-506E6DE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039B1-5859-459B-A56B-687AF64F8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AC665-2112-4C50-99D8-C9BA15AB2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113A2-682F-4732-9DB8-1E8FF26A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51D8E-C9D3-4D7D-82B4-581027B4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E6791-5E62-455D-90D9-4A7BA499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2122"/>
      </p:ext>
    </p:extLst>
  </p:cSld>
  <p:clrMapOvr>
    <a:masterClrMapping/>
  </p:clrMapOvr>
  <p:transition spd="slow" advTm="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98D8-B732-4EA2-BA01-247F250B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02FCB-87BD-41EA-A49C-92EB00A7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503AA-B453-47B9-95CD-3036D55D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3A442-20E8-43A8-90A6-BD2B6A87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5889"/>
      </p:ext>
    </p:extLst>
  </p:cSld>
  <p:clrMapOvr>
    <a:masterClrMapping/>
  </p:clrMapOvr>
  <p:transition spd="slow" advTm="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EB87A-8053-4534-9826-38FB4368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C87FF-166F-4B49-AEFA-16BF220D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6BC02-3769-4DC0-B43E-FDE69BDF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9970"/>
      </p:ext>
    </p:extLst>
  </p:cSld>
  <p:clrMapOvr>
    <a:masterClrMapping/>
  </p:clrMapOvr>
  <p:transition spd="slow" advTm="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941F-8F1D-4E30-A1D9-AE323CA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A7FFE-8CC7-48E1-A739-F139AEA6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B43E-1CD8-4EBD-9A60-A7A3A694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65AF8-34F8-48A5-A065-0D0B371C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B979F-902D-40F4-9D6F-36376229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F530E-E881-403B-94AD-48851D47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0633"/>
      </p:ext>
    </p:extLst>
  </p:cSld>
  <p:clrMapOvr>
    <a:masterClrMapping/>
  </p:clrMapOvr>
  <p:transition spd="slow" advTm="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7D47-0449-461D-8FCE-DD8103EC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8FF4D-9E5C-4FDA-B77E-39E02F054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0CB6-0969-46F1-A497-2AF4164A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A4A6A-B561-4721-A9E5-6E2EEB9C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5054-B435-47DA-96FA-DDEDCC39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F78B6-37FB-48E5-8723-15E3BEBD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3833"/>
      </p:ext>
    </p:extLst>
  </p:cSld>
  <p:clrMapOvr>
    <a:masterClrMapping/>
  </p:clrMapOvr>
  <p:transition spd="slow" advTm="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4F607-B368-4E10-8109-A0674B21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2FF6-5D54-4CEF-A228-F9826D86F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8B61-6EC1-480C-B9BE-973038BBE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1655-9447-43F8-A1DE-6DAFCB7D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629F-5D86-4CEA-AAD2-3EB45DB10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jcpenney.com/?utm_source=google&amp;utm_medium=cpc&amp;utm_campaign=paid%20search&amp;cid=paid%20search%7Cgoogle%7CG_Brand_Core%7CG_Brand_Core_KWDs&amp;utm_content=kwd-29181240&amp;utm_adgroupid=164003661332&amp;utm_keyword=jcpenney&amp;utm_matchtype=e&amp;utm_device=c&amp;gad_source=1&amp;gclid=CjwKCAjwp8--BhBREiwAj7og1ymclo-Vh6hsFzEzLvCyBXQ0lPldy49E_EBGXrG4mb5fwCN_Lhu3KhoCB_UQAvD_BwE&amp;gclsrc=aw.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vsu.edu/htm/opportunities-index.htm" TargetMode="External"/><Relationship Id="rId5" Type="http://schemas.openxmlformats.org/officeDocument/2006/relationships/hyperlink" Target="https://www.gvsu.edu/ht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gvsu.edu/htm/opportunities-detail.htm?opportunityId=43D4C895-D68F-D38F-B9DD8CC94374E8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vsu.edu/htm/opportunities-detail.htm?opportunityId=444631F7-AEF6-5A0C-1C09832353F5DC51" TargetMode="External"/><Relationship Id="rId5" Type="http://schemas.openxmlformats.org/officeDocument/2006/relationships/hyperlink" Target="https://www.gvsu.edu/htm/opportunities-detail.htm?opportunityId=78F44CC9-E2A2-2916-214215F814EDB088" TargetMode="External"/><Relationship Id="rId4" Type="http://schemas.openxmlformats.org/officeDocument/2006/relationships/hyperlink" Target="https://www.gvsu.edu/htm/opportunities-detail.htm?opportunityId=7606C01D-C86C-22DA-39A1CE15E820D2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www.gvsu.edu/studentaffairs/student-resources-29.htm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&quot;HTM WEEKLY&#10;Let's Connect Lakers!&quot;">
            <a:extLst>
              <a:ext uri="{FF2B5EF4-FFF2-40B4-BE49-F238E27FC236}">
                <a16:creationId xmlns:a16="http://schemas.microsoft.com/office/drawing/2014/main" id="{8372838F-431C-49BC-AEFF-D831E8F90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" y="179504"/>
            <a:ext cx="2938585" cy="2052345"/>
          </a:xfrm>
          <a:prstGeom prst="rect">
            <a:avLst/>
          </a:prstGeom>
        </p:spPr>
      </p:pic>
      <p:sp>
        <p:nvSpPr>
          <p:cNvPr id="42" name="Date">
            <a:extLst>
              <a:ext uri="{FF2B5EF4-FFF2-40B4-BE49-F238E27FC236}">
                <a16:creationId xmlns:a16="http://schemas.microsoft.com/office/drawing/2014/main" id="{07E73960-6B7A-5C43-8B96-F81BEDC5C552}"/>
              </a:ext>
            </a:extLst>
          </p:cNvPr>
          <p:cNvSpPr txBox="1"/>
          <p:nvPr/>
        </p:nvSpPr>
        <p:spPr>
          <a:xfrm>
            <a:off x="589702" y="2656308"/>
            <a:ext cx="165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.17.2025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GVSU HTM students gather together for a photo at the DeVos Campus in downtown Grand Rapids">
            <a:extLst>
              <a:ext uri="{FF2B5EF4-FFF2-40B4-BE49-F238E27FC236}">
                <a16:creationId xmlns:a16="http://schemas.microsoft.com/office/drawing/2014/main" id="{25E25657-18BF-4EA5-B307-8D069D084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8" y="3056418"/>
            <a:ext cx="2649927" cy="2666699"/>
          </a:xfrm>
          <a:prstGeom prst="rect">
            <a:avLst/>
          </a:prstGeom>
        </p:spPr>
      </p:pic>
      <p:sp>
        <p:nvSpPr>
          <p:cNvPr id="24" name="Date">
            <a:extLst>
              <a:ext uri="{FF2B5EF4-FFF2-40B4-BE49-F238E27FC236}">
                <a16:creationId xmlns:a16="http://schemas.microsoft.com/office/drawing/2014/main" id="{24B647C3-6C44-4DEA-BA3E-9B921E594C54}"/>
              </a:ext>
            </a:extLst>
          </p:cNvPr>
          <p:cNvSpPr txBox="1"/>
          <p:nvPr/>
        </p:nvSpPr>
        <p:spPr>
          <a:xfrm>
            <a:off x="12460" y="5657671"/>
            <a:ext cx="293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learn more about all GVSU HTM opportunities available to you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5" name="Table 27">
            <a:extLst>
              <a:ext uri="{FF2B5EF4-FFF2-40B4-BE49-F238E27FC236}">
                <a16:creationId xmlns:a16="http://schemas.microsoft.com/office/drawing/2014/main" id="{FFC6EDB4-5708-A4D6-B5BB-3F03B5111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5865"/>
              </p:ext>
            </p:extLst>
          </p:nvPr>
        </p:nvGraphicFramePr>
        <p:xfrm>
          <a:off x="3396417" y="466347"/>
          <a:ext cx="8295653" cy="6047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255">
                  <a:extLst>
                    <a:ext uri="{9D8B030D-6E8A-4147-A177-3AD203B41FA5}">
                      <a16:colId xmlns:a16="http://schemas.microsoft.com/office/drawing/2014/main" val="4238054465"/>
                    </a:ext>
                  </a:extLst>
                </a:gridCol>
                <a:gridCol w="3948398">
                  <a:extLst>
                    <a:ext uri="{9D8B030D-6E8A-4147-A177-3AD203B41FA5}">
                      <a16:colId xmlns:a16="http://schemas.microsoft.com/office/drawing/2014/main" val="1521058076"/>
                    </a:ext>
                  </a:extLst>
                </a:gridCol>
              </a:tblGrid>
              <a:tr h="452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85685"/>
                  </a:ext>
                </a:extLst>
              </a:tr>
              <a:tr h="55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1.  </a:t>
                      </a:r>
                      <a:r>
                        <a:rPr lang="en-US" sz="1200" b="1" dirty="0"/>
                        <a:t>RECENT JOB/INTERNSHP OPENINGS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week, new opportunities to learn and grow as an HTM professional.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Check out the listings for jobs and internships!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2366"/>
                  </a:ext>
                </a:extLst>
              </a:tr>
              <a:tr h="879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2. HTM NETWORKING EXTRAVAGANZA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 by before, after, or even during classes from 11:30am-3:30pm on Monday, March 24, 2025 in the Hager-Lubbers Exhibition Hall (105E DeVos Center) to chat to local managers from a variety of hospitality organizations! Ask questions about the company, upcoming openings, and more.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396137955"/>
                  </a:ext>
                </a:extLst>
              </a:tr>
              <a:tr h="879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3. GVSU HTM SPEAKER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us for our HTM Speaker Series! March 18</a:t>
                      </a:r>
                      <a:r>
                        <a:rPr lang="en-US" sz="11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1:00 pm via Zoom hear from the founder of Mrs. Barr’s Natural Foods, Jodi Barr, about how she went from making granola to opening a natural foods business. 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105251677"/>
                  </a:ext>
                </a:extLst>
              </a:tr>
              <a:tr h="589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4. CAREER CENTER SUIT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effectLst/>
                        </a:rPr>
                        <a:t>All Grand Valley students and alumni are invited to attend a GVSU/JCPenney Suit-Up Event! This event will include options to participate in-person or virtually. March 23 4:00 – 7:00 pm at the Rivertown JC Penney Store or online at </a:t>
                      </a:r>
                      <a:r>
                        <a:rPr lang="en-US" sz="1200" b="0" i="0" dirty="0">
                          <a:effectLst/>
                          <a:hlinkClick r:id="rId7"/>
                        </a:rPr>
                        <a:t>jcpenney.com </a:t>
                      </a:r>
                      <a:br>
                        <a:rPr lang="en-US" sz="1200" b="0" i="0" dirty="0">
                          <a:effectLst/>
                        </a:rPr>
                      </a:b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13244"/>
                  </a:ext>
                </a:extLst>
              </a:tr>
              <a:tr h="841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5. NETWORKING EVENT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Indigrow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Muskegon is hosting a cannabis industry  networking event on March 26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from 3:00 pm to 5:00 pm. Students are invited to come hear about job opportunities in the industry. 21+ can tour the whole facility.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90510"/>
                  </a:ext>
                </a:extLst>
              </a:tr>
              <a:tr h="8066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6. STUDENT SCHOLARS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Scholars Day (SSD) celebrates scholarship, research, and creative work performed by GVSU students. Beginning as a single-day research symposium almost 30 years ago, SSD evolved into a multi-day event that celebrates the scholarly process and showcases faculty-mentored student work. Student presentations will be on Wednesday, April 9, 2025.</a:t>
                      </a:r>
                      <a:endParaRPr lang="en-US" sz="1100" b="0" i="0" dirty="0">
                        <a:solidFill>
                          <a:srgbClr val="232323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1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22299"/>
      </p:ext>
    </p:extLst>
  </p:cSld>
  <p:clrMapOvr>
    <a:masterClrMapping/>
  </p:clrMapOvr>
  <p:transition spd="slow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914660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&quot;HTM WEEKLY&#10;Let's Connect Lakers!&quot;">
            <a:extLst>
              <a:ext uri="{FF2B5EF4-FFF2-40B4-BE49-F238E27FC236}">
                <a16:creationId xmlns:a16="http://schemas.microsoft.com/office/drawing/2014/main" id="{6881F8C5-F326-4DD8-BE33-B50C010BE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" y="179504"/>
            <a:ext cx="2889740" cy="2018231"/>
          </a:xfrm>
          <a:prstGeom prst="rect">
            <a:avLst/>
          </a:prstGeom>
        </p:spPr>
      </p:pic>
      <p:sp>
        <p:nvSpPr>
          <p:cNvPr id="14" name="Oval 13" descr="1">
            <a:extLst>
              <a:ext uri="{FF2B5EF4-FFF2-40B4-BE49-F238E27FC236}">
                <a16:creationId xmlns:a16="http://schemas.microsoft.com/office/drawing/2014/main" id="{20D169B2-2992-4316-A570-5300AB036660}"/>
              </a:ext>
            </a:extLst>
          </p:cNvPr>
          <p:cNvSpPr/>
          <p:nvPr/>
        </p:nvSpPr>
        <p:spPr>
          <a:xfrm>
            <a:off x="570216" y="2961094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71C5384-1D26-AD38-047B-18E79768E81B}"/>
              </a:ext>
            </a:extLst>
          </p:cNvPr>
          <p:cNvSpPr txBox="1">
            <a:spLocks/>
          </p:cNvSpPr>
          <p:nvPr/>
        </p:nvSpPr>
        <p:spPr>
          <a:xfrm>
            <a:off x="3573491" y="341453"/>
            <a:ext cx="7157817" cy="1434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65A4"/>
                </a:solidFill>
                <a:latin typeface="Calibri Light" panose="020F0302020204030204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65A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1D4BC-D840-DC59-98AB-F0CE1B94BE66}"/>
              </a:ext>
            </a:extLst>
          </p:cNvPr>
          <p:cNvSpPr txBox="1"/>
          <p:nvPr/>
        </p:nvSpPr>
        <p:spPr>
          <a:xfrm>
            <a:off x="4095577" y="341453"/>
            <a:ext cx="691468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New Internship and Employment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243F1-FF5B-21C0-E879-770AC4F8632F}"/>
              </a:ext>
            </a:extLst>
          </p:cNvPr>
          <p:cNvSpPr txBox="1"/>
          <p:nvPr/>
        </p:nvSpPr>
        <p:spPr>
          <a:xfrm>
            <a:off x="3484876" y="1188619"/>
            <a:ext cx="83228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4" tooltip="Cook | The Morning Dish - Greenleaf Hospitality"/>
              </a:rPr>
              <a:t> Cook | The Morning Dish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Greenleaf Hospitality - Kalamazoo,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4/11/2025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3/13/25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 err="1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5" tooltip="Kitchen+Bar Lead (Supervisory Position!) - Drury Hotels"/>
              </a:rPr>
              <a:t>Kitchen+Bar</a:t>
            </a: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5" tooltip="Kitchen+Bar Lead (Supervisory Position!) - Drury Hotels"/>
              </a:rPr>
              <a:t> Lead (Supervisory Position!)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Drury Hotels - Grand Rapids,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Until Filled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3/13/25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6" tooltip="Server Assistant | brick + brine - Greenleaf Hospitality"/>
              </a:rPr>
              <a:t>Server Assistant | brick + brine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Greenleaf Hospitality - Kalamazoo,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4/9/2025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3/12/25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7" tooltip="Line Cook | Kalamazoo Country Club  - Greenleaf Hospitality"/>
              </a:rPr>
              <a:t>Line Cook | Kalamazoo Country Club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Greenleaf Hospitality - Kalamazoo,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4/10/2025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3/12/25</a:t>
            </a:r>
          </a:p>
          <a:p>
            <a:pPr algn="l"/>
            <a:endParaRPr lang="en-US" b="0" i="0" dirty="0">
              <a:solidFill>
                <a:srgbClr val="23232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96112"/>
      </p:ext>
    </p:extLst>
  </p:cSld>
  <p:clrMapOvr>
    <a:masterClrMapping/>
  </p:clrMapOvr>
  <p:transition spd="slow" advTm="2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49C0B-B434-ADC7-4904-E0EB0D8F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3A3BD4-10DC-DC0F-8E68-B7E922CA3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914660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&quot;HTM WEEKLY&#10;Let's Connect Lakers!&quot;">
            <a:extLst>
              <a:ext uri="{FF2B5EF4-FFF2-40B4-BE49-F238E27FC236}">
                <a16:creationId xmlns:a16="http://schemas.microsoft.com/office/drawing/2014/main" id="{FD72A2E1-29EC-48B1-D54C-7F2DA3598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" y="179504"/>
            <a:ext cx="2889740" cy="2018231"/>
          </a:xfrm>
          <a:prstGeom prst="rect">
            <a:avLst/>
          </a:prstGeom>
        </p:spPr>
      </p:pic>
      <p:sp>
        <p:nvSpPr>
          <p:cNvPr id="14" name="Oval 13" descr="1">
            <a:extLst>
              <a:ext uri="{FF2B5EF4-FFF2-40B4-BE49-F238E27FC236}">
                <a16:creationId xmlns:a16="http://schemas.microsoft.com/office/drawing/2014/main" id="{EDEE7558-A90F-6A61-7D57-FB28897D85FA}"/>
              </a:ext>
            </a:extLst>
          </p:cNvPr>
          <p:cNvSpPr/>
          <p:nvPr/>
        </p:nvSpPr>
        <p:spPr>
          <a:xfrm>
            <a:off x="545277" y="296787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80FB900C-B63A-52D6-E0E3-228DF9C5CDD9}"/>
              </a:ext>
            </a:extLst>
          </p:cNvPr>
          <p:cNvSpPr txBox="1">
            <a:spLocks/>
          </p:cNvSpPr>
          <p:nvPr/>
        </p:nvSpPr>
        <p:spPr>
          <a:xfrm>
            <a:off x="3573491" y="341453"/>
            <a:ext cx="7157817" cy="1434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65A4"/>
                </a:solidFill>
                <a:latin typeface="Calibri Light" panose="020F0302020204030204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65A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65098-E5F3-A63D-ED9F-3C2C77ED9F7E}"/>
              </a:ext>
            </a:extLst>
          </p:cNvPr>
          <p:cNvSpPr txBox="1"/>
          <p:nvPr/>
        </p:nvSpPr>
        <p:spPr>
          <a:xfrm>
            <a:off x="3530553" y="341453"/>
            <a:ext cx="807150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HTM CAREER FAIR</a:t>
            </a:r>
          </a:p>
        </p:txBody>
      </p:sp>
      <p:pic>
        <p:nvPicPr>
          <p:cNvPr id="5" name="Picture 4" descr="A poster for a event&#10;&#10;AI-generated content may be incorrect.">
            <a:extLst>
              <a:ext uri="{FF2B5EF4-FFF2-40B4-BE49-F238E27FC236}">
                <a16:creationId xmlns:a16="http://schemas.microsoft.com/office/drawing/2014/main" id="{7D7E35BB-6907-3C1E-D988-AE07C643C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86" y="821584"/>
            <a:ext cx="7879307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0209"/>
      </p:ext>
    </p:extLst>
  </p:cSld>
  <p:clrMapOvr>
    <a:masterClrMapping/>
  </p:clrMapOvr>
  <p:transition spd="slow" advTm="2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2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&quot;HTM WEEKLY&#10;Let's Connect Lakers!&quot;">
            <a:extLst>
              <a:ext uri="{FF2B5EF4-FFF2-40B4-BE49-F238E27FC236}">
                <a16:creationId xmlns:a16="http://schemas.microsoft.com/office/drawing/2014/main" id="{362F77D2-18D6-4239-968B-19C1FCAC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179504"/>
            <a:ext cx="2926624" cy="2055696"/>
          </a:xfrm>
          <a:prstGeom prst="rect">
            <a:avLst/>
          </a:prstGeom>
        </p:spPr>
      </p:pic>
      <p:sp>
        <p:nvSpPr>
          <p:cNvPr id="13" name="Oval 12" descr="2">
            <a:extLst>
              <a:ext uri="{FF2B5EF4-FFF2-40B4-BE49-F238E27FC236}">
                <a16:creationId xmlns:a16="http://schemas.microsoft.com/office/drawing/2014/main" id="{BFAA05DD-DA14-4294-BE84-40719C473882}"/>
              </a:ext>
            </a:extLst>
          </p:cNvPr>
          <p:cNvSpPr/>
          <p:nvPr/>
        </p:nvSpPr>
        <p:spPr>
          <a:xfrm>
            <a:off x="557736" y="2826732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5B8017-8B75-4525-A896-3E37D6F10DF0}"/>
              </a:ext>
            </a:extLst>
          </p:cNvPr>
          <p:cNvSpPr txBox="1">
            <a:spLocks/>
          </p:cNvSpPr>
          <p:nvPr/>
        </p:nvSpPr>
        <p:spPr>
          <a:xfrm>
            <a:off x="3623936" y="633381"/>
            <a:ext cx="7572623" cy="625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GVSU HTM SPEAKER SERIES</a:t>
            </a:r>
          </a:p>
        </p:txBody>
      </p:sp>
      <p:pic>
        <p:nvPicPr>
          <p:cNvPr id="7" name="Picture 6" descr="A poster with images of people and text&#10;&#10;Description automatically generated">
            <a:extLst>
              <a:ext uri="{FF2B5EF4-FFF2-40B4-BE49-F238E27FC236}">
                <a16:creationId xmlns:a16="http://schemas.microsoft.com/office/drawing/2014/main" id="{44736FC3-F8FC-A13D-6F68-2DCE5BAF2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53" y="1400338"/>
            <a:ext cx="8964704" cy="50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8936"/>
      </p:ext>
    </p:extLst>
  </p:cSld>
  <p:clrMapOvr>
    <a:masterClrMapping/>
  </p:clrMapOvr>
  <p:transition spd="slow" advTm="2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2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&quot;HTM WEEKLY&#10;Let's Connect Lakers!&quot;">
            <a:extLst>
              <a:ext uri="{FF2B5EF4-FFF2-40B4-BE49-F238E27FC236}">
                <a16:creationId xmlns:a16="http://schemas.microsoft.com/office/drawing/2014/main" id="{362F77D2-18D6-4239-968B-19C1FCAC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179504"/>
            <a:ext cx="2926624" cy="2055696"/>
          </a:xfrm>
          <a:prstGeom prst="rect">
            <a:avLst/>
          </a:prstGeom>
        </p:spPr>
      </p:pic>
      <p:sp>
        <p:nvSpPr>
          <p:cNvPr id="13" name="Oval 12" descr="2">
            <a:extLst>
              <a:ext uri="{FF2B5EF4-FFF2-40B4-BE49-F238E27FC236}">
                <a16:creationId xmlns:a16="http://schemas.microsoft.com/office/drawing/2014/main" id="{BFAA05DD-DA14-4294-BE84-40719C473882}"/>
              </a:ext>
            </a:extLst>
          </p:cNvPr>
          <p:cNvSpPr/>
          <p:nvPr/>
        </p:nvSpPr>
        <p:spPr>
          <a:xfrm>
            <a:off x="523718" y="279269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5B8017-8B75-4525-A896-3E37D6F10DF0}"/>
              </a:ext>
            </a:extLst>
          </p:cNvPr>
          <p:cNvSpPr txBox="1">
            <a:spLocks/>
          </p:cNvSpPr>
          <p:nvPr/>
        </p:nvSpPr>
        <p:spPr>
          <a:xfrm>
            <a:off x="3745333" y="765596"/>
            <a:ext cx="7572623" cy="625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CAREER CENTER SUIT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4552-375C-2C0F-AF99-39F0FA0AF1C5}"/>
              </a:ext>
            </a:extLst>
          </p:cNvPr>
          <p:cNvSpPr txBox="1"/>
          <p:nvPr/>
        </p:nvSpPr>
        <p:spPr>
          <a:xfrm>
            <a:off x="8087841" y="1466090"/>
            <a:ext cx="378618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baseline="30000" dirty="0">
              <a:solidFill>
                <a:srgbClr val="333333"/>
              </a:solidFill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ctr"/>
            <a:endParaRPr lang="en-US" sz="2400" b="1" baseline="30000" dirty="0">
              <a:solidFill>
                <a:srgbClr val="7030A0"/>
              </a:solidFill>
              <a:highlight>
                <a:srgbClr val="FFFFFF"/>
              </a:highlight>
              <a:latin typeface="Neue Pla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32D91-0E73-4DED-D3FC-0DF526EE15D3}"/>
              </a:ext>
            </a:extLst>
          </p:cNvPr>
          <p:cNvSpPr txBox="1"/>
          <p:nvPr/>
        </p:nvSpPr>
        <p:spPr>
          <a:xfrm>
            <a:off x="3273538" y="1466090"/>
            <a:ext cx="4146159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/>
          </a:p>
          <a:p>
            <a:pPr algn="ctr">
              <a:spcAft>
                <a:spcPts val="675"/>
              </a:spcAft>
            </a:pPr>
            <a:r>
              <a:rPr lang="en-US" i="0" dirty="0">
                <a:effectLst/>
              </a:rPr>
              <a:t>All Grand Valley students and alumni are invited to attend a GVSU/JCPenney Suit-Up Event! This event will include options to participate in-person or virtually.</a:t>
            </a:r>
            <a:br>
              <a:rPr lang="en-US" i="0" dirty="0">
                <a:effectLst/>
              </a:rPr>
            </a:br>
            <a:br>
              <a:rPr lang="en-US" i="0" dirty="0">
                <a:effectLst/>
              </a:rPr>
            </a:br>
            <a:r>
              <a:rPr lang="en-US" sz="2000" b="1" i="0" dirty="0">
                <a:effectLst/>
              </a:rPr>
              <a:t>In-person:</a:t>
            </a:r>
          </a:p>
          <a:p>
            <a:pPr algn="ctr">
              <a:spcAft>
                <a:spcPts val="675"/>
              </a:spcAft>
            </a:pPr>
            <a:r>
              <a:rPr lang="en-US" i="0" dirty="0">
                <a:effectLst/>
              </a:rPr>
              <a:t>Join us at JCPenney at </a:t>
            </a:r>
            <a:r>
              <a:rPr lang="en-US" b="1" i="0" dirty="0" err="1">
                <a:effectLst/>
              </a:rPr>
              <a:t>RiverTown</a:t>
            </a:r>
            <a:r>
              <a:rPr lang="en-US" b="1" i="0" dirty="0">
                <a:effectLst/>
              </a:rPr>
              <a:t> Crossings Mall on March 23 from 4:00 pm – 7:00 pm </a:t>
            </a:r>
            <a:r>
              <a:rPr lang="en-US" i="0" dirty="0">
                <a:effectLst/>
              </a:rPr>
              <a:t>and receive an EXTRA 30% off on top of pre-existing discounts.</a:t>
            </a:r>
          </a:p>
          <a:p>
            <a:pPr algn="ctr">
              <a:spcAft>
                <a:spcPts val="675"/>
              </a:spcAft>
            </a:pPr>
            <a:r>
              <a:rPr lang="en-US" i="0" dirty="0">
                <a:effectLst/>
              </a:rPr>
              <a:t>Friends and family are welcome too!</a:t>
            </a:r>
            <a:br>
              <a:rPr lang="en-US" i="0" dirty="0">
                <a:effectLst/>
              </a:rPr>
            </a:b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Virtual:</a:t>
            </a:r>
          </a:p>
          <a:p>
            <a:pPr algn="ctr">
              <a:spcAft>
                <a:spcPts val="675"/>
              </a:spcAft>
            </a:pPr>
            <a:r>
              <a:rPr lang="en-US" i="0" dirty="0">
                <a:effectLst/>
              </a:rPr>
              <a:t>To receive your coupon, text GVSU to 67292.</a:t>
            </a:r>
          </a:p>
          <a:p>
            <a:endParaRPr lang="en-US" dirty="0"/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897D6B7E-A013-2838-DFDF-18D047DC1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82" y="180274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1757"/>
      </p:ext>
    </p:extLst>
  </p:cSld>
  <p:clrMapOvr>
    <a:masterClrMapping/>
  </p:clrMapOvr>
  <p:transition spd="slow" advTm="2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92AA-4C01-D400-6777-433D0250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06084-FFFA-07C1-0E01-C4CF61C48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2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&quot;HTM WEEKLY&#10;Let's Connect Lakers!&quot;">
            <a:extLst>
              <a:ext uri="{FF2B5EF4-FFF2-40B4-BE49-F238E27FC236}">
                <a16:creationId xmlns:a16="http://schemas.microsoft.com/office/drawing/2014/main" id="{02FA6B15-AC35-1F27-BB79-2647FA730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179504"/>
            <a:ext cx="2926624" cy="2055696"/>
          </a:xfrm>
          <a:prstGeom prst="rect">
            <a:avLst/>
          </a:prstGeom>
        </p:spPr>
      </p:pic>
      <p:sp>
        <p:nvSpPr>
          <p:cNvPr id="13" name="Oval 12" descr="2">
            <a:extLst>
              <a:ext uri="{FF2B5EF4-FFF2-40B4-BE49-F238E27FC236}">
                <a16:creationId xmlns:a16="http://schemas.microsoft.com/office/drawing/2014/main" id="{C4D34E73-FD99-EE28-70F3-47EADA95CEA5}"/>
              </a:ext>
            </a:extLst>
          </p:cNvPr>
          <p:cNvSpPr/>
          <p:nvPr/>
        </p:nvSpPr>
        <p:spPr>
          <a:xfrm>
            <a:off x="523718" y="279269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DE8C298-120B-7BE4-C738-2984B4581729}"/>
              </a:ext>
            </a:extLst>
          </p:cNvPr>
          <p:cNvSpPr txBox="1">
            <a:spLocks/>
          </p:cNvSpPr>
          <p:nvPr/>
        </p:nvSpPr>
        <p:spPr>
          <a:xfrm>
            <a:off x="3630302" y="272832"/>
            <a:ext cx="7911007" cy="625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NETWORKING EVENT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51E9E-E42E-4E3A-3AD8-3A2D0CD1C8EF}"/>
              </a:ext>
            </a:extLst>
          </p:cNvPr>
          <p:cNvSpPr txBox="1"/>
          <p:nvPr/>
        </p:nvSpPr>
        <p:spPr>
          <a:xfrm>
            <a:off x="8087841" y="1466090"/>
            <a:ext cx="378618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baseline="30000" dirty="0">
              <a:solidFill>
                <a:srgbClr val="333333"/>
              </a:solidFill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ctr"/>
            <a:endParaRPr lang="en-US" sz="2400" b="1" baseline="30000" dirty="0">
              <a:solidFill>
                <a:srgbClr val="7030A0"/>
              </a:solidFill>
              <a:highlight>
                <a:srgbClr val="FFFFFF"/>
              </a:highlight>
              <a:latin typeface="Neue Plak"/>
            </a:endParaRPr>
          </a:p>
        </p:txBody>
      </p:sp>
      <p:pic>
        <p:nvPicPr>
          <p:cNvPr id="6" name="Picture 5" descr="A poster of an astronaut in space&#10;&#10;Description automatically generated">
            <a:extLst>
              <a:ext uri="{FF2B5EF4-FFF2-40B4-BE49-F238E27FC236}">
                <a16:creationId xmlns:a16="http://schemas.microsoft.com/office/drawing/2014/main" id="{111DDF53-F148-76CC-AD37-79FA8D4D7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16" y="1087456"/>
            <a:ext cx="7359809" cy="4116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C9369-982F-A2FC-82B3-A65024C12613}"/>
              </a:ext>
            </a:extLst>
          </p:cNvPr>
          <p:cNvSpPr txBox="1"/>
          <p:nvPr/>
        </p:nvSpPr>
        <p:spPr>
          <a:xfrm>
            <a:off x="4144840" y="5447378"/>
            <a:ext cx="7123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Indigrow</a:t>
            </a:r>
            <a:r>
              <a:rPr lang="en-US" b="1" dirty="0"/>
              <a:t> in Muskegon is hosting a networking event on March 26h for any student interested in working the Michigan cannabis industry. Anyone can attend the networking event; those aged 21+ can have a tour of the facility.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79855"/>
      </p:ext>
    </p:extLst>
  </p:cSld>
  <p:clrMapOvr>
    <a:masterClrMapping/>
  </p:clrMapOvr>
  <p:transition spd="slow" advTm="2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3" y="0"/>
            <a:ext cx="2926623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&quot;HTM WEEKLY&#10;Let's Connect Lakers!&quot;">
            <a:extLst>
              <a:ext uri="{FF2B5EF4-FFF2-40B4-BE49-F238E27FC236}">
                <a16:creationId xmlns:a16="http://schemas.microsoft.com/office/drawing/2014/main" id="{DB65FB2F-07A2-4B8B-9711-ACCAEA9A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" y="146971"/>
            <a:ext cx="2889740" cy="2018231"/>
          </a:xfrm>
          <a:prstGeom prst="rect">
            <a:avLst/>
          </a:prstGeom>
        </p:spPr>
      </p:pic>
      <p:pic>
        <p:nvPicPr>
          <p:cNvPr id="8" name="Picture 7" descr="Decorative image of a hospitality representative smiling out in nature">
            <a:extLst>
              <a:ext uri="{FF2B5EF4-FFF2-40B4-BE49-F238E27FC236}">
                <a16:creationId xmlns:a16="http://schemas.microsoft.com/office/drawing/2014/main" id="{AE5A036F-0694-4C29-B037-C162DD4B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" y="2424113"/>
            <a:ext cx="2444051" cy="2310350"/>
          </a:xfrm>
          <a:prstGeom prst="rect">
            <a:avLst/>
          </a:prstGeom>
        </p:spPr>
      </p:pic>
      <p:pic>
        <p:nvPicPr>
          <p:cNvPr id="12" name="Picture 11" descr="Logo for Grand Valley State University Hospitality and Tourism Management">
            <a:extLst>
              <a:ext uri="{FF2B5EF4-FFF2-40B4-BE49-F238E27FC236}">
                <a16:creationId xmlns:a16="http://schemas.microsoft.com/office/drawing/2014/main" id="{99AF70AE-65AD-4904-8A10-7BBA8836F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" y="4881433"/>
            <a:ext cx="2464979" cy="182959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C58F342-BC9E-45A2-843C-C7F826FDE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65" y="776061"/>
            <a:ext cx="6667392" cy="61148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masis MT Pro Black" panose="02040A04050005020304" pitchFamily="18" charset="0"/>
              </a:rPr>
              <a:t>IMPORTANT STUDENT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05A16-F93B-4588-9FA6-35A51C21B0E3}"/>
              </a:ext>
            </a:extLst>
          </p:cNvPr>
          <p:cNvSpPr txBox="1"/>
          <p:nvPr/>
        </p:nvSpPr>
        <p:spPr>
          <a:xfrm>
            <a:off x="8295227" y="1759051"/>
            <a:ext cx="3409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important that all students are given the resources they need to thrive here at GVSU.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Learn more about the resources available to you on campus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many of which are available to students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COST.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5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Resources Include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Academics, Academic Support, Belonging and Campus Climate, Campus Safety, Finances, and Wellness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 descr="A blue and green background with text&#10;&#10;AI-generated content may be incorrect.">
            <a:extLst>
              <a:ext uri="{FF2B5EF4-FFF2-40B4-BE49-F238E27FC236}">
                <a16:creationId xmlns:a16="http://schemas.microsoft.com/office/drawing/2014/main" id="{6690073D-A8E3-464A-8756-37501E691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84" y="1601804"/>
            <a:ext cx="5108257" cy="3054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DFDDD-94B3-092C-5F70-40EE8DC4F4C6}"/>
              </a:ext>
            </a:extLst>
          </p:cNvPr>
          <p:cNvSpPr txBox="1"/>
          <p:nvPr/>
        </p:nvSpPr>
        <p:spPr>
          <a:xfrm>
            <a:off x="3204615" y="4794531"/>
            <a:ext cx="4859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Replenish is hosting their first cooking demo on March 20</a:t>
            </a:r>
            <a:r>
              <a:rPr lang="en-US" sz="2000" b="1" baseline="30000" dirty="0"/>
              <a:t>th</a:t>
            </a:r>
            <a:r>
              <a:rPr lang="en-US" sz="2000" b="1" dirty="0"/>
              <a:t> from 5:30 – 7:30 pm in the Niemeyer Living Center. Sign up on Laker Link!</a:t>
            </a:r>
          </a:p>
          <a:p>
            <a:pPr algn="ctr"/>
            <a:r>
              <a:rPr lang="en-US" sz="2000" b="1" dirty="0"/>
              <a:t>On the Menu: West African Jollof Rice and Fruit Smoothie </a:t>
            </a:r>
          </a:p>
        </p:txBody>
      </p:sp>
    </p:spTree>
    <p:extLst>
      <p:ext uri="{BB962C8B-B14F-4D97-AF65-F5344CB8AC3E}">
        <p14:creationId xmlns:p14="http://schemas.microsoft.com/office/powerpoint/2010/main" val="1353343421"/>
      </p:ext>
    </p:extLst>
  </p:cSld>
  <p:clrMapOvr>
    <a:masterClrMapping/>
  </p:clrMapOvr>
  <p:transition spd="slow" advTm="1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2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&quot;HTM WEEKLY&#10;Let's Connect Lakers!&quot;">
            <a:extLst>
              <a:ext uri="{FF2B5EF4-FFF2-40B4-BE49-F238E27FC236}">
                <a16:creationId xmlns:a16="http://schemas.microsoft.com/office/drawing/2014/main" id="{362F77D2-18D6-4239-968B-19C1FCAC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179504"/>
            <a:ext cx="2926624" cy="2055696"/>
          </a:xfrm>
          <a:prstGeom prst="rect">
            <a:avLst/>
          </a:prstGeom>
        </p:spPr>
      </p:pic>
      <p:sp>
        <p:nvSpPr>
          <p:cNvPr id="13" name="Oval 12" descr="2">
            <a:extLst>
              <a:ext uri="{FF2B5EF4-FFF2-40B4-BE49-F238E27FC236}">
                <a16:creationId xmlns:a16="http://schemas.microsoft.com/office/drawing/2014/main" id="{BFAA05DD-DA14-4294-BE84-40719C473882}"/>
              </a:ext>
            </a:extLst>
          </p:cNvPr>
          <p:cNvSpPr/>
          <p:nvPr/>
        </p:nvSpPr>
        <p:spPr>
          <a:xfrm>
            <a:off x="437822" y="279269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5B8017-8B75-4525-A896-3E37D6F10DF0}"/>
              </a:ext>
            </a:extLst>
          </p:cNvPr>
          <p:cNvSpPr txBox="1">
            <a:spLocks/>
          </p:cNvSpPr>
          <p:nvPr/>
        </p:nvSpPr>
        <p:spPr>
          <a:xfrm>
            <a:off x="3732067" y="582045"/>
            <a:ext cx="7572623" cy="625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STUDENT SCHOLARS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4552-375C-2C0F-AF99-39F0FA0AF1C5}"/>
              </a:ext>
            </a:extLst>
          </p:cNvPr>
          <p:cNvSpPr txBox="1"/>
          <p:nvPr/>
        </p:nvSpPr>
        <p:spPr>
          <a:xfrm>
            <a:off x="8094670" y="1411451"/>
            <a:ext cx="3659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Student Scholars Day (SSD) is held once each year to celebrate the scholarship and creative work performed by GVSU students. The day showcases faculty-mentored student work, shared through many venues, including (but not limited to) oral presentations, discussion and panel sessions, fine arts exhibits and performances, and poster presentations.</a:t>
            </a:r>
          </a:p>
          <a:p>
            <a:pPr algn="l"/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April 8 – Keynote Speaker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April 7 -25 – Art Exhibition, Calder Art Center</a:t>
            </a:r>
            <a:endParaRPr lang="en-US" dirty="0">
              <a:solidFill>
                <a:srgbClr val="333333"/>
              </a:solidFill>
              <a:latin typeface="sofia-pro"/>
            </a:endParaRPr>
          </a:p>
          <a:p>
            <a:pPr algn="l"/>
            <a:r>
              <a:rPr lang="en-US" dirty="0">
                <a:solidFill>
                  <a:srgbClr val="333333"/>
                </a:solidFill>
                <a:latin typeface="sofia-pro"/>
              </a:rPr>
              <a:t>April 9 – Presentations and Performances</a:t>
            </a:r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 descr="A poster for a student scholar">
            <a:extLst>
              <a:ext uri="{FF2B5EF4-FFF2-40B4-BE49-F238E27FC236}">
                <a16:creationId xmlns:a16="http://schemas.microsoft.com/office/drawing/2014/main" id="{910C136C-1445-9C1A-DD12-8F6CAB3D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93" y="1207352"/>
            <a:ext cx="4154706" cy="53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3292"/>
      </p:ext>
    </p:extLst>
  </p:cSld>
  <p:clrMapOvr>
    <a:masterClrMapping/>
  </p:clrMapOvr>
  <p:transition spd="slow" advTm="20000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60E6957C7B147A384766A5A8ADF58" ma:contentTypeVersion="10" ma:contentTypeDescription="Create a new document." ma:contentTypeScope="" ma:versionID="2c4a8326472b1e1300cd25f96a5f3bee">
  <xsd:schema xmlns:xsd="http://www.w3.org/2001/XMLSchema" xmlns:xs="http://www.w3.org/2001/XMLSchema" xmlns:p="http://schemas.microsoft.com/office/2006/metadata/properties" xmlns:ns3="706a1fdb-e05e-4d05-8a92-c507d9ba4407" xmlns:ns4="c1b4432d-8151-4eb7-b52e-30dfaae51a85" targetNamespace="http://schemas.microsoft.com/office/2006/metadata/properties" ma:root="true" ma:fieldsID="25a2533c32aff71658a0f5a19b5ec020" ns3:_="" ns4:_="">
    <xsd:import namespace="706a1fdb-e05e-4d05-8a92-c507d9ba4407"/>
    <xsd:import namespace="c1b4432d-8151-4eb7-b52e-30dfaae51a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a1fdb-e05e-4d05-8a92-c507d9ba4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4432d-8151-4eb7-b52e-30dfaae51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6a1fdb-e05e-4d05-8a92-c507d9ba44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F2F74-CFDA-40ED-9B65-301128C78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6a1fdb-e05e-4d05-8a92-c507d9ba4407"/>
    <ds:schemaRef ds:uri="c1b4432d-8151-4eb7-b52e-30dfaae51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9C2033-6564-4DA6-BF02-086189AF332F}">
  <ds:schemaRefs>
    <ds:schemaRef ds:uri="http://purl.org/dc/dcmitype/"/>
    <ds:schemaRef ds:uri="http://purl.org/dc/elements/1.1/"/>
    <ds:schemaRef ds:uri="http://schemas.microsoft.com/office/2006/metadata/properties"/>
    <ds:schemaRef ds:uri="706a1fdb-e05e-4d05-8a92-c507d9ba4407"/>
    <ds:schemaRef ds:uri="http://www.w3.org/XML/1998/namespace"/>
    <ds:schemaRef ds:uri="http://purl.org/dc/terms/"/>
    <ds:schemaRef ds:uri="c1b4432d-8151-4eb7-b52e-30dfaae51a8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EC8BBB0-426B-41B1-927F-098F78F0E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741</Words>
  <Application>Microsoft Office PowerPoint</Application>
  <PresentationFormat>Widescreen</PresentationFormat>
  <Paragraphs>68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Amasis MT Pro Black</vt:lpstr>
      <vt:lpstr>Arial</vt:lpstr>
      <vt:lpstr>Calibri</vt:lpstr>
      <vt:lpstr>Calibri Light</vt:lpstr>
      <vt:lpstr>Lato</vt:lpstr>
      <vt:lpstr>Neue Plak</vt:lpstr>
      <vt:lpstr>sofia-pro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STUDENT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Witsaman</dc:creator>
  <cp:lastModifiedBy>Kirsten Rydzewski</cp:lastModifiedBy>
  <cp:revision>121</cp:revision>
  <dcterms:created xsi:type="dcterms:W3CDTF">2022-01-28T19:37:52Z</dcterms:created>
  <dcterms:modified xsi:type="dcterms:W3CDTF">2025-03-14T15:30:57Z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0x01010090C60E6957C7B147A384766A5A8ADF58</vt:lpwstr>
  </property>
</Properties>
</file>