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279" r:id="rId6"/>
    <p:sldId id="287" r:id="rId7"/>
    <p:sldId id="293" r:id="rId8"/>
    <p:sldId id="294" r:id="rId9"/>
    <p:sldId id="295" r:id="rId10"/>
    <p:sldId id="296" r:id="rId11"/>
    <p:sldId id="29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11A7BB"/>
    <a:srgbClr val="0097CC"/>
    <a:srgbClr val="0065C4"/>
    <a:srgbClr val="552579"/>
    <a:srgbClr val="6E4F2C"/>
    <a:srgbClr val="9A7500"/>
    <a:srgbClr val="91420D"/>
    <a:srgbClr val="189A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531" autoAdjust="0"/>
  </p:normalViewPr>
  <p:slideViewPr>
    <p:cSldViewPr snapToGrid="0">
      <p:cViewPr varScale="1">
        <p:scale>
          <a:sx n="82" d="100"/>
          <a:sy n="82" d="100"/>
        </p:scale>
        <p:origin x="9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AD23E-8178-4FEC-AE09-B69DA7034BF0}"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D14-5FCB-47DA-9A59-896B02B7CC08}" type="slidenum">
              <a:rPr lang="en-US" smtClean="0"/>
              <a:t>‹#›</a:t>
            </a:fld>
            <a:endParaRPr lang="en-US"/>
          </a:p>
        </p:txBody>
      </p:sp>
    </p:spTree>
    <p:extLst>
      <p:ext uri="{BB962C8B-B14F-4D97-AF65-F5344CB8AC3E}">
        <p14:creationId xmlns:p14="http://schemas.microsoft.com/office/powerpoint/2010/main" val="3272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47F12-033E-43EF-ABFE-C5912C64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2</a:t>
            </a:fld>
            <a:endParaRPr lang="en-US"/>
          </a:p>
        </p:txBody>
      </p:sp>
    </p:spTree>
    <p:extLst>
      <p:ext uri="{BB962C8B-B14F-4D97-AF65-F5344CB8AC3E}">
        <p14:creationId xmlns:p14="http://schemas.microsoft.com/office/powerpoint/2010/main" val="33947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3</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4</a:t>
            </a:fld>
            <a:endParaRPr lang="en-US"/>
          </a:p>
        </p:txBody>
      </p:sp>
    </p:spTree>
    <p:extLst>
      <p:ext uri="{BB962C8B-B14F-4D97-AF65-F5344CB8AC3E}">
        <p14:creationId xmlns:p14="http://schemas.microsoft.com/office/powerpoint/2010/main" val="194641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9B42-AC24-338E-55A1-83D4C02C6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4EC2A-62E3-97E8-3B4F-2DB4AC6D6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9A68F-ABF0-8FD6-4763-5CFACD159F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B54E9-BBAE-7CDE-D14F-47B837A7E0F8}"/>
              </a:ext>
            </a:extLst>
          </p:cNvPr>
          <p:cNvSpPr>
            <a:spLocks noGrp="1"/>
          </p:cNvSpPr>
          <p:nvPr>
            <p:ph type="sldNum" sz="quarter" idx="5"/>
          </p:nvPr>
        </p:nvSpPr>
        <p:spPr/>
        <p:txBody>
          <a:bodyPr/>
          <a:lstStyle/>
          <a:p>
            <a:fld id="{C991ED14-5FCB-47DA-9A59-896B02B7CC08}" type="slidenum">
              <a:rPr lang="en-US" smtClean="0"/>
              <a:t>8</a:t>
            </a:fld>
            <a:endParaRPr lang="en-US"/>
          </a:p>
        </p:txBody>
      </p:sp>
    </p:spTree>
    <p:extLst>
      <p:ext uri="{BB962C8B-B14F-4D97-AF65-F5344CB8AC3E}">
        <p14:creationId xmlns:p14="http://schemas.microsoft.com/office/powerpoint/2010/main" val="271727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2171-0DCD-41C7-BE1B-DF4AE26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2AE1-9C69-43AE-995C-1B2C5FEE1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09A57-4E3E-4E65-9E42-0766E86CDB34}"/>
              </a:ext>
            </a:extLst>
          </p:cNvPr>
          <p:cNvSpPr>
            <a:spLocks noGrp="1"/>
          </p:cNvSpPr>
          <p:nvPr>
            <p:ph type="dt" sz="half" idx="10"/>
          </p:nvPr>
        </p:nvSpPr>
        <p:spPr/>
        <p:txBody>
          <a:bodyPr/>
          <a:lstStyle/>
          <a:p>
            <a:fld id="{5586B75A-687E-405C-8A0B-8D00578BA2C3}" type="datetimeFigureOut">
              <a:rPr lang="en-US" smtClean="0"/>
              <a:pPr/>
              <a:t>3/6/2026</a:t>
            </a:fld>
            <a:endParaRPr lang="en-US"/>
          </a:p>
        </p:txBody>
      </p:sp>
      <p:sp>
        <p:nvSpPr>
          <p:cNvPr id="5" name="Footer Placeholder 4">
            <a:extLst>
              <a:ext uri="{FF2B5EF4-FFF2-40B4-BE49-F238E27FC236}">
                <a16:creationId xmlns:a16="http://schemas.microsoft.com/office/drawing/2014/main" id="{F1532904-0D40-41CF-90D9-F81FF639C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C1C19-6BB5-4ACB-882D-F1F5A72EEEE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0621578"/>
      </p:ext>
    </p:extLst>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03F-9581-488E-B87E-ADC0011AE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580FB-778B-4B66-A013-D4D537CED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0AAA-4C55-4A2F-9BAE-3E859434DD2A}"/>
              </a:ext>
            </a:extLst>
          </p:cNvPr>
          <p:cNvSpPr>
            <a:spLocks noGrp="1"/>
          </p:cNvSpPr>
          <p:nvPr>
            <p:ph type="dt" sz="half" idx="10"/>
          </p:nvPr>
        </p:nvSpPr>
        <p:spPr/>
        <p:txBody>
          <a:bodyPr/>
          <a:lstStyle/>
          <a:p>
            <a:fld id="{5586B75A-687E-405C-8A0B-8D00578BA2C3}" type="datetimeFigureOut">
              <a:rPr lang="en-US" smtClean="0"/>
              <a:pPr/>
              <a:t>3/6/2026</a:t>
            </a:fld>
            <a:endParaRPr lang="en-US"/>
          </a:p>
        </p:txBody>
      </p:sp>
      <p:sp>
        <p:nvSpPr>
          <p:cNvPr id="5" name="Footer Placeholder 4">
            <a:extLst>
              <a:ext uri="{FF2B5EF4-FFF2-40B4-BE49-F238E27FC236}">
                <a16:creationId xmlns:a16="http://schemas.microsoft.com/office/drawing/2014/main" id="{9C278D52-CA5C-43D7-B00F-A9A33E2A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AAA-AADB-40C1-B5B2-00CBFFEF3BD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01002"/>
      </p:ext>
    </p:extLst>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3C02-B5E6-42D9-86F4-ACF18BADE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FBE2D-3ED3-4C93-836F-89B373716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97C3-4F81-45BE-97F8-BEBCE4C4C578}"/>
              </a:ext>
            </a:extLst>
          </p:cNvPr>
          <p:cNvSpPr>
            <a:spLocks noGrp="1"/>
          </p:cNvSpPr>
          <p:nvPr>
            <p:ph type="dt" sz="half" idx="10"/>
          </p:nvPr>
        </p:nvSpPr>
        <p:spPr/>
        <p:txBody>
          <a:bodyPr/>
          <a:lstStyle/>
          <a:p>
            <a:fld id="{5586B75A-687E-405C-8A0B-8D00578BA2C3}" type="datetimeFigureOut">
              <a:rPr lang="en-US" smtClean="0"/>
              <a:pPr/>
              <a:t>3/6/2026</a:t>
            </a:fld>
            <a:endParaRPr lang="en-US"/>
          </a:p>
        </p:txBody>
      </p:sp>
      <p:sp>
        <p:nvSpPr>
          <p:cNvPr id="5" name="Footer Placeholder 4">
            <a:extLst>
              <a:ext uri="{FF2B5EF4-FFF2-40B4-BE49-F238E27FC236}">
                <a16:creationId xmlns:a16="http://schemas.microsoft.com/office/drawing/2014/main" id="{D37B7F91-E458-4E36-B3B3-23F4A9DE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B50D-D884-4FF4-86F6-C540D296C7B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1783118"/>
      </p:ext>
    </p:extLst>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B96-394E-4CE4-B09E-826FA945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DE3D-C168-45F1-88B9-AC92AC19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9D8B1-617B-4FCC-B87A-C96B146724FF}"/>
              </a:ext>
            </a:extLst>
          </p:cNvPr>
          <p:cNvSpPr>
            <a:spLocks noGrp="1"/>
          </p:cNvSpPr>
          <p:nvPr>
            <p:ph type="dt" sz="half" idx="10"/>
          </p:nvPr>
        </p:nvSpPr>
        <p:spPr/>
        <p:txBody>
          <a:bodyPr/>
          <a:lstStyle/>
          <a:p>
            <a:fld id="{5586B75A-687E-405C-8A0B-8D00578BA2C3}" type="datetimeFigureOut">
              <a:rPr lang="en-US" smtClean="0"/>
              <a:pPr/>
              <a:t>3/6/2026</a:t>
            </a:fld>
            <a:endParaRPr lang="en-US"/>
          </a:p>
        </p:txBody>
      </p:sp>
      <p:sp>
        <p:nvSpPr>
          <p:cNvPr id="5" name="Footer Placeholder 4">
            <a:extLst>
              <a:ext uri="{FF2B5EF4-FFF2-40B4-BE49-F238E27FC236}">
                <a16:creationId xmlns:a16="http://schemas.microsoft.com/office/drawing/2014/main" id="{CCDA66E8-77FF-4F87-AB7A-2E635F02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D3B7-52C9-452E-996F-ECC8CADC898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5200929"/>
      </p:ext>
    </p:extLst>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D13-909E-436E-8EE2-9036CF037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0352E-02D3-41E8-AE4E-A0F401C1A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0FC01-C781-492D-996F-2C8A9ECEAEC5}"/>
              </a:ext>
            </a:extLst>
          </p:cNvPr>
          <p:cNvSpPr>
            <a:spLocks noGrp="1"/>
          </p:cNvSpPr>
          <p:nvPr>
            <p:ph type="dt" sz="half" idx="10"/>
          </p:nvPr>
        </p:nvSpPr>
        <p:spPr/>
        <p:txBody>
          <a:bodyPr/>
          <a:lstStyle/>
          <a:p>
            <a:fld id="{5586B75A-687E-405C-8A0B-8D00578BA2C3}" type="datetimeFigureOut">
              <a:rPr lang="en-US" smtClean="0"/>
              <a:pPr/>
              <a:t>3/6/2026</a:t>
            </a:fld>
            <a:endParaRPr lang="en-US"/>
          </a:p>
        </p:txBody>
      </p:sp>
      <p:sp>
        <p:nvSpPr>
          <p:cNvPr id="5" name="Footer Placeholder 4">
            <a:extLst>
              <a:ext uri="{FF2B5EF4-FFF2-40B4-BE49-F238E27FC236}">
                <a16:creationId xmlns:a16="http://schemas.microsoft.com/office/drawing/2014/main" id="{D2A05DBC-A993-49DE-8F4F-D8E404B2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B453-940B-4510-B138-71CCD74A10A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75412839"/>
      </p:ext>
    </p:extLst>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D053-3762-4128-BE0F-9DBFA2C34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D58A-4C98-4EA8-B534-A2C9F8601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26D5-A901-4B8C-BD76-D8411DB12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479DB-D01C-4EE5-8069-27280D0E0F82}"/>
              </a:ext>
            </a:extLst>
          </p:cNvPr>
          <p:cNvSpPr>
            <a:spLocks noGrp="1"/>
          </p:cNvSpPr>
          <p:nvPr>
            <p:ph type="dt" sz="half" idx="10"/>
          </p:nvPr>
        </p:nvSpPr>
        <p:spPr/>
        <p:txBody>
          <a:bodyPr/>
          <a:lstStyle/>
          <a:p>
            <a:fld id="{5586B75A-687E-405C-8A0B-8D00578BA2C3}" type="datetimeFigureOut">
              <a:rPr lang="en-US" smtClean="0"/>
              <a:pPr/>
              <a:t>3/6/2026</a:t>
            </a:fld>
            <a:endParaRPr lang="en-US"/>
          </a:p>
        </p:txBody>
      </p:sp>
      <p:sp>
        <p:nvSpPr>
          <p:cNvPr id="6" name="Footer Placeholder 5">
            <a:extLst>
              <a:ext uri="{FF2B5EF4-FFF2-40B4-BE49-F238E27FC236}">
                <a16:creationId xmlns:a16="http://schemas.microsoft.com/office/drawing/2014/main" id="{D3637DA8-8135-4F52-8EA7-D7377C43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CE4CD-3C4D-43D9-B314-0A88ED79035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300340"/>
      </p:ext>
    </p:extLst>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EC43-B580-477A-89E4-CB241A3C9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6C67C-264F-4A2D-9B0B-8A1DD4DBB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C5C01-95D0-4911-9000-506E6DE94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039B1-5859-459B-A56B-687AF64F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AC665-2112-4C50-99D8-C9BA15AB2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113A2-682F-4732-9DB8-1E8FF26AEFD7}"/>
              </a:ext>
            </a:extLst>
          </p:cNvPr>
          <p:cNvSpPr>
            <a:spLocks noGrp="1"/>
          </p:cNvSpPr>
          <p:nvPr>
            <p:ph type="dt" sz="half" idx="10"/>
          </p:nvPr>
        </p:nvSpPr>
        <p:spPr/>
        <p:txBody>
          <a:bodyPr/>
          <a:lstStyle/>
          <a:p>
            <a:fld id="{5586B75A-687E-405C-8A0B-8D00578BA2C3}" type="datetimeFigureOut">
              <a:rPr lang="en-US" smtClean="0"/>
              <a:pPr/>
              <a:t>3/6/2026</a:t>
            </a:fld>
            <a:endParaRPr lang="en-US"/>
          </a:p>
        </p:txBody>
      </p:sp>
      <p:sp>
        <p:nvSpPr>
          <p:cNvPr id="8" name="Footer Placeholder 7">
            <a:extLst>
              <a:ext uri="{FF2B5EF4-FFF2-40B4-BE49-F238E27FC236}">
                <a16:creationId xmlns:a16="http://schemas.microsoft.com/office/drawing/2014/main" id="{ED051D8E-C9D3-4D7D-82B4-581027B46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E6791-5E62-455D-90D9-4A7BA49948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6232122"/>
      </p:ext>
    </p:extLst>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8D8-B732-4EA2-BA01-247F250B4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02FCB-87BD-41EA-A49C-92EB00A72573}"/>
              </a:ext>
            </a:extLst>
          </p:cNvPr>
          <p:cNvSpPr>
            <a:spLocks noGrp="1"/>
          </p:cNvSpPr>
          <p:nvPr>
            <p:ph type="dt" sz="half" idx="10"/>
          </p:nvPr>
        </p:nvSpPr>
        <p:spPr/>
        <p:txBody>
          <a:bodyPr/>
          <a:lstStyle/>
          <a:p>
            <a:fld id="{5586B75A-687E-405C-8A0B-8D00578BA2C3}" type="datetimeFigureOut">
              <a:rPr lang="en-US" smtClean="0"/>
              <a:pPr/>
              <a:t>3/6/2026</a:t>
            </a:fld>
            <a:endParaRPr lang="en-US"/>
          </a:p>
        </p:txBody>
      </p:sp>
      <p:sp>
        <p:nvSpPr>
          <p:cNvPr id="4" name="Footer Placeholder 3">
            <a:extLst>
              <a:ext uri="{FF2B5EF4-FFF2-40B4-BE49-F238E27FC236}">
                <a16:creationId xmlns:a16="http://schemas.microsoft.com/office/drawing/2014/main" id="{205503AA-B453-47B9-95CD-3036D55DB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3A442-20E8-43A8-90A6-BD2B6A8744D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48085889"/>
      </p:ext>
    </p:extLst>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B87A-8053-4534-9826-38FB43680B73}"/>
              </a:ext>
            </a:extLst>
          </p:cNvPr>
          <p:cNvSpPr>
            <a:spLocks noGrp="1"/>
          </p:cNvSpPr>
          <p:nvPr>
            <p:ph type="dt" sz="half" idx="10"/>
          </p:nvPr>
        </p:nvSpPr>
        <p:spPr/>
        <p:txBody>
          <a:bodyPr/>
          <a:lstStyle/>
          <a:p>
            <a:fld id="{5586B75A-687E-405C-8A0B-8D00578BA2C3}" type="datetimeFigureOut">
              <a:rPr lang="en-US" smtClean="0"/>
              <a:pPr/>
              <a:t>3/6/2026</a:t>
            </a:fld>
            <a:endParaRPr lang="en-US"/>
          </a:p>
        </p:txBody>
      </p:sp>
      <p:sp>
        <p:nvSpPr>
          <p:cNvPr id="3" name="Footer Placeholder 2">
            <a:extLst>
              <a:ext uri="{FF2B5EF4-FFF2-40B4-BE49-F238E27FC236}">
                <a16:creationId xmlns:a16="http://schemas.microsoft.com/office/drawing/2014/main" id="{F99C87FF-166F-4B49-AEFA-16BF220D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6BC02-3769-4DC0-B43E-FDE69BDF0050}"/>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1229970"/>
      </p:ext>
    </p:extLst>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941F-8F1D-4E30-A1D9-AE323CA35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A7FFE-8CC7-48E1-A739-F139AEA66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B43E-1CD8-4EBD-9A60-A7A3A6943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5AF8-34F8-48A5-A065-0D0B371CD5D7}"/>
              </a:ext>
            </a:extLst>
          </p:cNvPr>
          <p:cNvSpPr>
            <a:spLocks noGrp="1"/>
          </p:cNvSpPr>
          <p:nvPr>
            <p:ph type="dt" sz="half" idx="10"/>
          </p:nvPr>
        </p:nvSpPr>
        <p:spPr/>
        <p:txBody>
          <a:bodyPr/>
          <a:lstStyle/>
          <a:p>
            <a:fld id="{5586B75A-687E-405C-8A0B-8D00578BA2C3}" type="datetimeFigureOut">
              <a:rPr lang="en-US" smtClean="0"/>
              <a:pPr/>
              <a:t>3/6/2026</a:t>
            </a:fld>
            <a:endParaRPr lang="en-US"/>
          </a:p>
        </p:txBody>
      </p:sp>
      <p:sp>
        <p:nvSpPr>
          <p:cNvPr id="6" name="Footer Placeholder 5">
            <a:extLst>
              <a:ext uri="{FF2B5EF4-FFF2-40B4-BE49-F238E27FC236}">
                <a16:creationId xmlns:a16="http://schemas.microsoft.com/office/drawing/2014/main" id="{2E3B979F-902D-40F4-9D6F-36376229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F530E-E881-403B-94AD-48851D478C5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760633"/>
      </p:ext>
    </p:extLst>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7D47-0449-461D-8FCE-DD8103EC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8FF4D-9E5C-4FDA-B77E-39E02F05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70CB6-0969-46F1-A497-2AF4164A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A4A6A-B561-4721-A9E5-6E2EEB9C87A7}"/>
              </a:ext>
            </a:extLst>
          </p:cNvPr>
          <p:cNvSpPr>
            <a:spLocks noGrp="1"/>
          </p:cNvSpPr>
          <p:nvPr>
            <p:ph type="dt" sz="half" idx="10"/>
          </p:nvPr>
        </p:nvSpPr>
        <p:spPr/>
        <p:txBody>
          <a:bodyPr/>
          <a:lstStyle/>
          <a:p>
            <a:fld id="{5586B75A-687E-405C-8A0B-8D00578BA2C3}" type="datetimeFigureOut">
              <a:rPr lang="en-US" smtClean="0"/>
              <a:pPr/>
              <a:t>3/6/2026</a:t>
            </a:fld>
            <a:endParaRPr lang="en-US"/>
          </a:p>
        </p:txBody>
      </p:sp>
      <p:sp>
        <p:nvSpPr>
          <p:cNvPr id="6" name="Footer Placeholder 5">
            <a:extLst>
              <a:ext uri="{FF2B5EF4-FFF2-40B4-BE49-F238E27FC236}">
                <a16:creationId xmlns:a16="http://schemas.microsoft.com/office/drawing/2014/main" id="{4A185054-B435-47DA-96FA-DDEDCC391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78B6-37FB-48E5-8723-15E3BEBDBE12}"/>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2943833"/>
      </p:ext>
    </p:extLst>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4F607-B368-4E10-8109-A0674B21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B2FF6-5D54-4CEF-A228-F9826D86F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8B61-6EC1-480C-B9BE-973038BB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3/6/2026</a:t>
            </a:fld>
            <a:endParaRPr lang="en-US"/>
          </a:p>
        </p:txBody>
      </p:sp>
      <p:sp>
        <p:nvSpPr>
          <p:cNvPr id="5" name="Footer Placeholder 4">
            <a:extLst>
              <a:ext uri="{FF2B5EF4-FFF2-40B4-BE49-F238E27FC236}">
                <a16:creationId xmlns:a16="http://schemas.microsoft.com/office/drawing/2014/main" id="{0AAA1655-9447-43F8-A1DE-6DAFCB7D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629F-5D86-4CEA-AAD2-3EB45DB10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294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0000">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ww.gvsu.edu/htm/opportunities-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vsu.edu/htm/opportunities-detail.htm?opportunityId=08556B24-9539-98C6-3B8A65609316E896"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vsu.edu/htm/opportunities-detail.htm?opportunityId=A8FA450F-C6A1-F07D-D9B6F302984D74C8" TargetMode="External"/><Relationship Id="rId5" Type="http://schemas.openxmlformats.org/officeDocument/2006/relationships/hyperlink" Target="https://www.gvsu.edu/htm/opportunities-detail.htm?opportunityId=A921B904-CD55-4E72-3F2CD4B2D928D401" TargetMode="External"/><Relationship Id="rId4" Type="http://schemas.openxmlformats.org/officeDocument/2006/relationships/hyperlink" Target="https://www.gvsu.edu/htm/opportunities-detail.htm?opportunityId=A933232D-93FD-0B2F-76FB8176AAF76EC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hyperlink" Target="https://www.grantinterface.com/Home/Logon?urlkey=ahl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isbf.org/blog/misbf_events/safe-and-sustainable-foodware-green-restaurant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2459" y="-3435"/>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quot;HTM WEEKLY&#10;Let's Connect Lakers!&quot;">
            <a:extLst>
              <a:ext uri="{FF2B5EF4-FFF2-40B4-BE49-F238E27FC236}">
                <a16:creationId xmlns:a16="http://schemas.microsoft.com/office/drawing/2014/main" id="{8372838F-431C-49BC-AEFF-D831E8F9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 y="179504"/>
            <a:ext cx="2938585" cy="2052345"/>
          </a:xfrm>
          <a:prstGeom prst="rect">
            <a:avLst/>
          </a:prstGeom>
        </p:spPr>
      </p:pic>
      <p:sp>
        <p:nvSpPr>
          <p:cNvPr id="42" name="Date">
            <a:extLst>
              <a:ext uri="{FF2B5EF4-FFF2-40B4-BE49-F238E27FC236}">
                <a16:creationId xmlns:a16="http://schemas.microsoft.com/office/drawing/2014/main" id="{07E73960-6B7A-5C43-8B96-F81BEDC5C552}"/>
              </a:ext>
            </a:extLst>
          </p:cNvPr>
          <p:cNvSpPr txBox="1"/>
          <p:nvPr/>
        </p:nvSpPr>
        <p:spPr>
          <a:xfrm>
            <a:off x="589702" y="2656308"/>
            <a:ext cx="1651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3.16.2026</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27">
            <a:extLst>
              <a:ext uri="{FF2B5EF4-FFF2-40B4-BE49-F238E27FC236}">
                <a16:creationId xmlns:a16="http://schemas.microsoft.com/office/drawing/2014/main" id="{FFC6EDB4-5708-A4D6-B5BB-3F03B51110A6}"/>
              </a:ext>
            </a:extLst>
          </p:cNvPr>
          <p:cNvGraphicFramePr>
            <a:graphicFrameLocks noGrp="1"/>
          </p:cNvGraphicFramePr>
          <p:nvPr>
            <p:extLst>
              <p:ext uri="{D42A27DB-BD31-4B8C-83A1-F6EECF244321}">
                <p14:modId xmlns:p14="http://schemas.microsoft.com/office/powerpoint/2010/main" val="3235186200"/>
              </p:ext>
            </p:extLst>
          </p:nvPr>
        </p:nvGraphicFramePr>
        <p:xfrm>
          <a:off x="3435092" y="625132"/>
          <a:ext cx="8345496" cy="4960262"/>
        </p:xfrm>
        <a:graphic>
          <a:graphicData uri="http://schemas.openxmlformats.org/drawingml/2006/table">
            <a:tbl>
              <a:tblPr firstRow="1" bandRow="1">
                <a:tableStyleId>{5C22544A-7EE6-4342-B048-85BDC9FD1C3A}</a:tableStyleId>
              </a:tblPr>
              <a:tblGrid>
                <a:gridCol w="4373375">
                  <a:extLst>
                    <a:ext uri="{9D8B030D-6E8A-4147-A177-3AD203B41FA5}">
                      <a16:colId xmlns:a16="http://schemas.microsoft.com/office/drawing/2014/main" val="4238054465"/>
                    </a:ext>
                  </a:extLst>
                </a:gridCol>
                <a:gridCol w="3972121">
                  <a:extLst>
                    <a:ext uri="{9D8B030D-6E8A-4147-A177-3AD203B41FA5}">
                      <a16:colId xmlns:a16="http://schemas.microsoft.com/office/drawing/2014/main" val="1521058076"/>
                    </a:ext>
                  </a:extLst>
                </a:gridCol>
              </a:tblGrid>
              <a:tr h="45272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7085685"/>
                  </a:ext>
                </a:extLst>
              </a:tr>
              <a:tr h="6464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1.  </a:t>
                      </a:r>
                      <a:r>
                        <a:rPr lang="en-US" sz="1200" b="1" dirty="0"/>
                        <a:t>RECENT JOB/INTERNSHP OPENINGS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New week, new opportunities to learn and grow as an HTM professional. </a:t>
                      </a:r>
                      <a:r>
                        <a:rPr kumimoji="0" lang="en-US" sz="1100" b="0" i="0" u="none" strike="noStrike" kern="1200" cap="none" spc="0" normalizeH="0" baseline="0" noProof="0" dirty="0">
                          <a:ln>
                            <a:noFill/>
                          </a:ln>
                          <a:solidFill>
                            <a:schemeClr val="tx1"/>
                          </a:solidFill>
                          <a:effectLst/>
                          <a:uLnTx/>
                          <a:uFillTx/>
                          <a:latin typeface="+mn-lt"/>
                          <a:ea typeface="+mn-ea"/>
                          <a:cs typeface="+mn-cs"/>
                          <a:hlinkClick r:id="rId4"/>
                        </a:rPr>
                        <a:t>Check out the listings for jobs and internships! </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16912366"/>
                  </a:ext>
                </a:extLst>
              </a:tr>
              <a:tr h="150363">
                <a:tc>
                  <a:txBody>
                    <a:bodyPr/>
                    <a:lstStyle/>
                    <a:p>
                      <a:pPr algn="ctr"/>
                      <a:r>
                        <a:rPr lang="en-US" sz="1200" b="1" dirty="0"/>
                        <a:t>2. INTERNATIONAL SUMMER CAMP  </a:t>
                      </a:r>
                    </a:p>
                  </a:txBody>
                  <a:tcPr anchor="ctr"/>
                </a:tc>
                <a:tc>
                  <a:txBody>
                    <a:bodyPr/>
                    <a:lstStyle/>
                    <a:p>
                      <a:pPr rtl="0"/>
                      <a:r>
                        <a:rPr lang="en-US" sz="1100" b="0" i="0" kern="1200" dirty="0">
                          <a:solidFill>
                            <a:schemeClr val="dk1"/>
                          </a:solidFill>
                          <a:effectLst/>
                          <a:latin typeface="+mn-lt"/>
                          <a:ea typeface="+mn-ea"/>
                          <a:cs typeface="+mn-cs"/>
                        </a:rPr>
                        <a:t>The University of Macau is excited to share that the Department of Integrated Resort and Tourism Management  will be launching a new program: </a:t>
                      </a:r>
                      <a:r>
                        <a:rPr lang="en-US" sz="1100" b="1" i="0" kern="1200" dirty="0">
                          <a:solidFill>
                            <a:schemeClr val="dk1"/>
                          </a:solidFill>
                          <a:effectLst/>
                          <a:latin typeface="+mn-lt"/>
                          <a:ea typeface="+mn-ea"/>
                          <a:cs typeface="+mn-cs"/>
                        </a:rPr>
                        <a:t>the 2026 DRTM International Student Summer Camp, scheduled for June 21-25, 2026</a:t>
                      </a:r>
                      <a:r>
                        <a:rPr lang="en-US" sz="1100" b="0" i="0" kern="1200" dirty="0">
                          <a:solidFill>
                            <a:schemeClr val="dk1"/>
                          </a:solidFill>
                          <a:effectLst/>
                          <a:latin typeface="+mn-lt"/>
                          <a:ea typeface="+mn-ea"/>
                          <a:cs typeface="+mn-cs"/>
                        </a:rPr>
                        <a:t>. </a:t>
                      </a:r>
                    </a:p>
                  </a:txBody>
                  <a:tcPr anchor="ctr"/>
                </a:tc>
                <a:extLst>
                  <a:ext uri="{0D108BD9-81ED-4DB2-BD59-A6C34878D82A}">
                    <a16:rowId xmlns:a16="http://schemas.microsoft.com/office/drawing/2014/main" val="1855515892"/>
                  </a:ext>
                </a:extLst>
              </a:tr>
              <a:tr h="679270">
                <a:tc>
                  <a:txBody>
                    <a:bodyPr/>
                    <a:lstStyle/>
                    <a:p>
                      <a:pPr algn="ctr"/>
                      <a:r>
                        <a:rPr lang="en-US" sz="1200" b="1" dirty="0"/>
                        <a:t>3. AHLA HOSPITALITY SCHOLARSHIP </a:t>
                      </a:r>
                    </a:p>
                  </a:txBody>
                  <a:tcPr anchor="ctr"/>
                </a:tc>
                <a:tc>
                  <a:txBody>
                    <a:bodyPr/>
                    <a:lstStyle/>
                    <a:p>
                      <a:r>
                        <a:rPr lang="en-US" sz="1100" dirty="0"/>
                        <a:t>The AHLA Foundation Scholarship application cycle is now open for the 2026-2027 academic year. Applications are being accepted until March 30, 2026. </a:t>
                      </a:r>
                    </a:p>
                  </a:txBody>
                  <a:tcPr anchor="ctr"/>
                </a:tc>
                <a:extLst>
                  <a:ext uri="{0D108BD9-81ED-4DB2-BD59-A6C34878D82A}">
                    <a16:rowId xmlns:a16="http://schemas.microsoft.com/office/drawing/2014/main" val="3886023717"/>
                  </a:ext>
                </a:extLst>
              </a:tr>
              <a:tr h="806609">
                <a:tc>
                  <a:txBody>
                    <a:bodyPr/>
                    <a:lstStyle/>
                    <a:p>
                      <a:pPr algn="ctr"/>
                      <a:r>
                        <a:rPr lang="en-US" sz="1200" b="1" dirty="0"/>
                        <a:t>4. SPRING COURSE  </a:t>
                      </a:r>
                    </a:p>
                  </a:txBody>
                  <a:tcPr anchor="ctr"/>
                </a:tc>
                <a:tc>
                  <a:txBody>
                    <a:bodyPr/>
                    <a:lstStyle/>
                    <a:p>
                      <a:r>
                        <a:rPr lang="en-US" sz="1100" dirty="0"/>
                        <a:t>The Anthropology Summer Field School 2026 immerses students in daily life on the Westside of Grand Rapids while studying the Las Canchas public courts on Seward Ave. </a:t>
                      </a:r>
                    </a:p>
                  </a:txBody>
                  <a:tcPr anchor="ctr"/>
                </a:tc>
                <a:extLst>
                  <a:ext uri="{0D108BD9-81ED-4DB2-BD59-A6C34878D82A}">
                    <a16:rowId xmlns:a16="http://schemas.microsoft.com/office/drawing/2014/main" val="2894648921"/>
                  </a:ext>
                </a:extLst>
              </a:tr>
              <a:tr h="806609">
                <a:tc>
                  <a:txBody>
                    <a:bodyPr/>
                    <a:lstStyle/>
                    <a:p>
                      <a:pPr algn="ctr"/>
                      <a:r>
                        <a:rPr lang="en-US" sz="1200" b="1" dirty="0"/>
                        <a:t>5. HTM SPEAKER SERIES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On Tuesday, March 17, 2026, from 1:00–2:00 PM EST via Zoom, join us for  keynote speaker </a:t>
                      </a:r>
                      <a:r>
                        <a:rPr lang="en-US" sz="1100" b="1" kern="1200" dirty="0">
                          <a:solidFill>
                            <a:schemeClr val="dk1"/>
                          </a:solidFill>
                          <a:effectLst/>
                          <a:latin typeface="+mn-lt"/>
                          <a:ea typeface="+mn-ea"/>
                          <a:cs typeface="+mn-cs"/>
                        </a:rPr>
                        <a:t>Amani Roberts</a:t>
                      </a:r>
                      <a:r>
                        <a:rPr lang="en-US" sz="1100" kern="1200" dirty="0">
                          <a:solidFill>
                            <a:schemeClr val="dk1"/>
                          </a:solidFill>
                          <a:effectLst/>
                          <a:latin typeface="+mn-lt"/>
                          <a:ea typeface="+mn-ea"/>
                          <a:cs typeface="+mn-cs"/>
                        </a:rPr>
                        <a:t> and his  presentation titled “</a:t>
                      </a:r>
                      <a:r>
                        <a:rPr lang="en-US" sz="1100" b="1" kern="1200" dirty="0">
                          <a:solidFill>
                            <a:schemeClr val="dk1"/>
                          </a:solidFill>
                          <a:effectLst/>
                          <a:latin typeface="+mn-lt"/>
                          <a:ea typeface="+mn-ea"/>
                          <a:cs typeface="+mn-cs"/>
                        </a:rPr>
                        <a:t>UNLOCK Your Next Level.”</a:t>
                      </a:r>
                      <a:r>
                        <a:rPr lang="en-US" sz="1100" kern="1200" dirty="0">
                          <a:solidFill>
                            <a:schemeClr val="dk1"/>
                          </a:solidFill>
                          <a:effectLst/>
                          <a:latin typeface="+mn-lt"/>
                          <a:ea typeface="+mn-ea"/>
                          <a:cs typeface="+mn-cs"/>
                        </a:rPr>
                        <a:t> </a:t>
                      </a:r>
                      <a:endParaRPr lang="en-US" sz="1100" dirty="0">
                        <a:solidFill>
                          <a:prstClr val="black"/>
                        </a:solidFill>
                        <a:latin typeface="+mn-lt"/>
                      </a:endParaRPr>
                    </a:p>
                  </a:txBody>
                  <a:tcPr anchor="ctr"/>
                </a:tc>
                <a:extLst>
                  <a:ext uri="{0D108BD9-81ED-4DB2-BD59-A6C34878D82A}">
                    <a16:rowId xmlns:a16="http://schemas.microsoft.com/office/drawing/2014/main" val="1715139073"/>
                  </a:ext>
                </a:extLst>
              </a:tr>
              <a:tr h="806609">
                <a:tc>
                  <a:txBody>
                    <a:bodyPr/>
                    <a:lstStyle/>
                    <a:p>
                      <a:pPr algn="ctr"/>
                      <a:r>
                        <a:rPr lang="en-US" sz="1200" b="1" dirty="0"/>
                        <a:t>6.  MICHIGAN SUSTAINABLE BUSINESS FORUM WEBINAR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Join </a:t>
                      </a:r>
                      <a:r>
                        <a:rPr lang="en-US" sz="1100" b="0" i="0" kern="1200" dirty="0" err="1">
                          <a:solidFill>
                            <a:schemeClr val="dk1"/>
                          </a:solidFill>
                          <a:effectLst/>
                          <a:latin typeface="+mn-lt"/>
                          <a:ea typeface="+mn-ea"/>
                          <a:cs typeface="+mn-cs"/>
                        </a:rPr>
                        <a:t>MiSBF</a:t>
                      </a:r>
                      <a:r>
                        <a:rPr lang="en-US" sz="1100" b="0" i="0" kern="1200" dirty="0">
                          <a:solidFill>
                            <a:schemeClr val="dk1"/>
                          </a:solidFill>
                          <a:effectLst/>
                          <a:latin typeface="+mn-lt"/>
                          <a:ea typeface="+mn-ea"/>
                          <a:cs typeface="+mn-cs"/>
                        </a:rPr>
                        <a:t> and University of Illinois Chicago for the second session in the </a:t>
                      </a:r>
                      <a:r>
                        <a:rPr lang="en-US" sz="1100" b="0" i="1" kern="1200" dirty="0">
                          <a:solidFill>
                            <a:schemeClr val="dk1"/>
                          </a:solidFill>
                          <a:effectLst/>
                          <a:latin typeface="+mn-lt"/>
                          <a:ea typeface="+mn-ea"/>
                          <a:cs typeface="+mn-cs"/>
                        </a:rPr>
                        <a:t>Safe &amp; Sustainable </a:t>
                      </a:r>
                      <a:r>
                        <a:rPr lang="en-US" sz="1100" b="0" i="1" kern="1200" dirty="0" err="1">
                          <a:solidFill>
                            <a:schemeClr val="dk1"/>
                          </a:solidFill>
                          <a:effectLst/>
                          <a:latin typeface="+mn-lt"/>
                          <a:ea typeface="+mn-ea"/>
                          <a:cs typeface="+mn-cs"/>
                        </a:rPr>
                        <a:t>Foodware</a:t>
                      </a:r>
                      <a:r>
                        <a:rPr lang="en-US" sz="1100" b="0" i="0" kern="1200" dirty="0">
                          <a:solidFill>
                            <a:schemeClr val="dk1"/>
                          </a:solidFill>
                          <a:effectLst/>
                          <a:latin typeface="+mn-lt"/>
                          <a:ea typeface="+mn-ea"/>
                          <a:cs typeface="+mn-cs"/>
                        </a:rPr>
                        <a:t> webinar series as we hear from restaurants and institutions that have already made the switch. </a:t>
                      </a:r>
                      <a:endParaRPr lang="en-US" sz="1100" dirty="0">
                        <a:solidFill>
                          <a:prstClr val="black"/>
                        </a:solidFill>
                        <a:latin typeface="+mn-lt"/>
                      </a:endParaRPr>
                    </a:p>
                  </a:txBody>
                  <a:tcPr anchor="ctr"/>
                </a:tc>
                <a:extLst>
                  <a:ext uri="{0D108BD9-81ED-4DB2-BD59-A6C34878D82A}">
                    <a16:rowId xmlns:a16="http://schemas.microsoft.com/office/drawing/2014/main" val="3932793957"/>
                  </a:ext>
                </a:extLst>
              </a:tr>
            </a:tbl>
          </a:graphicData>
        </a:graphic>
      </p:graphicFrame>
      <p:pic>
        <p:nvPicPr>
          <p:cNvPr id="21" name="Picture 20" descr="A group of women posing for a photo&#10;&#10;AI-generated content may be incorrect.">
            <a:extLst>
              <a:ext uri="{FF2B5EF4-FFF2-40B4-BE49-F238E27FC236}">
                <a16:creationId xmlns:a16="http://schemas.microsoft.com/office/drawing/2014/main" id="{31599D00-8C01-774C-0D36-046578BA1E34}"/>
              </a:ext>
            </a:extLst>
          </p:cNvPr>
          <p:cNvPicPr>
            <a:picLocks noChangeAspect="1"/>
          </p:cNvPicPr>
          <p:nvPr/>
        </p:nvPicPr>
        <p:blipFill>
          <a:blip r:embed="rId5">
            <a:extLst>
              <a:ext uri="{28A0092B-C50C-407E-A947-70E740481C1C}">
                <a14:useLocalDpi xmlns:a14="http://schemas.microsoft.com/office/drawing/2010/main" val="0"/>
              </a:ext>
            </a:extLst>
          </a:blip>
          <a:srcRect l="8040" t="29908" r="32237" b="-459"/>
          <a:stretch>
            <a:fillRect/>
          </a:stretch>
        </p:blipFill>
        <p:spPr>
          <a:xfrm>
            <a:off x="236758" y="3244334"/>
            <a:ext cx="2349280" cy="24363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06822299"/>
      </p:ext>
    </p:extLst>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20D169B2-2992-4316-A570-5300AB036660}"/>
              </a:ext>
            </a:extLst>
          </p:cNvPr>
          <p:cNvSpPr/>
          <p:nvPr/>
        </p:nvSpPr>
        <p:spPr>
          <a:xfrm>
            <a:off x="57021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1</a:t>
            </a:r>
          </a:p>
        </p:txBody>
      </p:sp>
      <p:sp>
        <p:nvSpPr>
          <p:cNvPr id="12" name="Title 10">
            <a:extLst>
              <a:ext uri="{FF2B5EF4-FFF2-40B4-BE49-F238E27FC236}">
                <a16:creationId xmlns:a16="http://schemas.microsoft.com/office/drawing/2014/main" id="{D71C5384-1D26-AD38-047B-18E79768E81B}"/>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83B1D4BC-D840-DC59-98AB-F0CE1B94BE66}"/>
              </a:ext>
            </a:extLst>
          </p:cNvPr>
          <p:cNvSpPr txBox="1"/>
          <p:nvPr/>
        </p:nvSpPr>
        <p:spPr>
          <a:xfrm>
            <a:off x="4095577" y="341453"/>
            <a:ext cx="6914681"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masis MT Pro Black" panose="02040A04050005020304" pitchFamily="18" charset="0"/>
              </a:rPr>
              <a:t>New Internship and Employment Opportunities</a:t>
            </a:r>
          </a:p>
        </p:txBody>
      </p:sp>
      <p:sp>
        <p:nvSpPr>
          <p:cNvPr id="7" name="TextBox 6">
            <a:extLst>
              <a:ext uri="{FF2B5EF4-FFF2-40B4-BE49-F238E27FC236}">
                <a16:creationId xmlns:a16="http://schemas.microsoft.com/office/drawing/2014/main" id="{45E243F1-FF5B-21C0-E879-770AC4F8632F}"/>
              </a:ext>
            </a:extLst>
          </p:cNvPr>
          <p:cNvSpPr txBox="1"/>
          <p:nvPr/>
        </p:nvSpPr>
        <p:spPr>
          <a:xfrm>
            <a:off x="3298974" y="1364465"/>
            <a:ext cx="8322810" cy="5909310"/>
          </a:xfrm>
          <a:prstGeom prst="rect">
            <a:avLst/>
          </a:prstGeom>
          <a:noFill/>
        </p:spPr>
        <p:txBody>
          <a:bodyPr wrap="square" rtlCol="0">
            <a:spAutoFit/>
          </a:bodyPr>
          <a:lstStyle/>
          <a:p>
            <a:r>
              <a:rPr lang="en-US" b="1" cap="all" dirty="0">
                <a:hlinkClick r:id="rId4" tooltip="Front of House Supervisor - Legends Global - Van Andel Arena"/>
              </a:rPr>
              <a:t>Front of House Supervisor</a:t>
            </a:r>
            <a:endParaRPr lang="en-US" b="1" cap="all" dirty="0"/>
          </a:p>
          <a:p>
            <a:r>
              <a:rPr lang="en-US" dirty="0"/>
              <a:t>Legends Global - Van Andel Arena - Grand Rapids, Michigan</a:t>
            </a:r>
          </a:p>
          <a:p>
            <a:r>
              <a:rPr lang="en-US" dirty="0"/>
              <a:t>Application Deadline: 3/27/2026</a:t>
            </a:r>
            <a:br>
              <a:rPr lang="en-US" dirty="0"/>
            </a:br>
            <a:r>
              <a:rPr lang="en-US" dirty="0"/>
              <a:t>Posted: 3/2/26</a:t>
            </a:r>
          </a:p>
          <a:p>
            <a:endParaRPr lang="en-US" dirty="0"/>
          </a:p>
          <a:p>
            <a:r>
              <a:rPr lang="en-US" b="1" cap="all" dirty="0">
                <a:hlinkClick r:id="rId5" tooltip="Front of House Staff - Legends Global - Van Andel Arena"/>
              </a:rPr>
              <a:t>Front of House Staff</a:t>
            </a:r>
            <a:endParaRPr lang="en-US" b="1" cap="all" dirty="0"/>
          </a:p>
          <a:p>
            <a:r>
              <a:rPr lang="en-US" dirty="0"/>
              <a:t>Legends Global - Van Andel Arena - Grand Rapids, Michigan</a:t>
            </a:r>
          </a:p>
          <a:p>
            <a:r>
              <a:rPr lang="en-US" dirty="0"/>
              <a:t>Application Deadline: 3/27/2026</a:t>
            </a:r>
            <a:br>
              <a:rPr lang="en-US" dirty="0"/>
            </a:br>
            <a:r>
              <a:rPr lang="en-US" dirty="0"/>
              <a:t>Posted: 3/2/26</a:t>
            </a:r>
          </a:p>
          <a:p>
            <a:endParaRPr lang="en-US" dirty="0"/>
          </a:p>
          <a:p>
            <a:r>
              <a:rPr lang="en-US" b="1" cap="all" dirty="0">
                <a:hlinkClick r:id="rId6" tooltip="Assistant Front of House Manager - Legends Global - Van Andel Arena"/>
              </a:rPr>
              <a:t>Assistant Front of House Manager</a:t>
            </a:r>
            <a:endParaRPr lang="en-US" b="1" cap="all" dirty="0"/>
          </a:p>
          <a:p>
            <a:r>
              <a:rPr lang="en-US" dirty="0"/>
              <a:t>Legends Global - Van Andel Arena - Grand Rapids, Michigan</a:t>
            </a:r>
          </a:p>
          <a:p>
            <a:r>
              <a:rPr lang="en-US" dirty="0"/>
              <a:t>Application Deadline: 3/13/2026</a:t>
            </a:r>
            <a:br>
              <a:rPr lang="en-US" dirty="0"/>
            </a:br>
            <a:r>
              <a:rPr lang="en-US" dirty="0"/>
              <a:t>Posted: 3/2/26</a:t>
            </a:r>
          </a:p>
          <a:p>
            <a:endParaRPr lang="en-US" dirty="0"/>
          </a:p>
          <a:p>
            <a:r>
              <a:rPr lang="en-US" b="1" cap="all" dirty="0">
                <a:hlinkClick r:id="rId7" tooltip="Weddings and Special Events Associate - Wellfield Botanic Gardens"/>
              </a:rPr>
              <a:t>Weddings and Special Events Associate</a:t>
            </a:r>
            <a:endParaRPr lang="en-US" b="1" cap="all" dirty="0"/>
          </a:p>
          <a:p>
            <a:r>
              <a:rPr lang="en-US" dirty="0"/>
              <a:t>Wellfield Botanic Gardens - Elkhart, Indiana</a:t>
            </a:r>
          </a:p>
          <a:p>
            <a:r>
              <a:rPr lang="en-US" dirty="0"/>
              <a:t>Application Deadline: March 31, 2026</a:t>
            </a:r>
            <a:br>
              <a:rPr lang="en-US" dirty="0"/>
            </a:br>
            <a:r>
              <a:rPr lang="en-US" dirty="0"/>
              <a:t>Posted: 2/26/26</a:t>
            </a:r>
          </a:p>
          <a:p>
            <a:pPr algn="l"/>
            <a:endParaRPr lang="en-US" b="0" i="0" dirty="0">
              <a:solidFill>
                <a:srgbClr val="232323"/>
              </a:solidFill>
              <a:effectLst/>
              <a:highlight>
                <a:srgbClr val="FFFFFF"/>
              </a:highlight>
              <a:latin typeface="Lato" panose="020F0502020204030203" pitchFamily="34" charset="0"/>
            </a:endParaRPr>
          </a:p>
          <a:p>
            <a:pPr algn="l"/>
            <a:endParaRPr lang="en-US" b="0" i="0" dirty="0">
              <a:solidFill>
                <a:srgbClr val="232323"/>
              </a:solidFill>
              <a:effectLst/>
              <a:latin typeface="Lato" panose="020F0502020204030203" pitchFamily="34" charset="0"/>
            </a:endParaRPr>
          </a:p>
        </p:txBody>
      </p:sp>
    </p:spTree>
    <p:extLst>
      <p:ext uri="{BB962C8B-B14F-4D97-AF65-F5344CB8AC3E}">
        <p14:creationId xmlns:p14="http://schemas.microsoft.com/office/powerpoint/2010/main" val="2162396112"/>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2</a:t>
            </a: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541479" y="684026"/>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INTERNATIONAL SUMMER CAMP</a:t>
            </a:r>
          </a:p>
        </p:txBody>
      </p:sp>
      <p:sp>
        <p:nvSpPr>
          <p:cNvPr id="16" name="Rectangle 3">
            <a:extLst>
              <a:ext uri="{FF2B5EF4-FFF2-40B4-BE49-F238E27FC236}">
                <a16:creationId xmlns:a16="http://schemas.microsoft.com/office/drawing/2014/main" id="{4C00B70E-8C5C-73D7-C2AC-8E7F9646429F}"/>
              </a:ext>
            </a:extLst>
          </p:cNvPr>
          <p:cNvSpPr>
            <a:spLocks noChangeArrowheads="1"/>
          </p:cNvSpPr>
          <p:nvPr/>
        </p:nvSpPr>
        <p:spPr bwMode="auto">
          <a:xfrm>
            <a:off x="8701392" y="865180"/>
            <a:ext cx="3270738"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b="1" dirty="0"/>
              <a:t>          </a:t>
            </a:r>
            <a:r>
              <a:rPr lang="en-US" sz="1200" u="sng" dirty="0"/>
              <a:t>Camp Highlights &amp; Opportunities</a:t>
            </a:r>
          </a:p>
          <a:p>
            <a:pPr lvl="1"/>
            <a:r>
              <a:rPr lang="en-US" sz="1200" dirty="0"/>
              <a:t>You will also engage in a rich blend of academic and cultural experiences, including but not limited to:</a:t>
            </a:r>
          </a:p>
          <a:p>
            <a:pPr marL="628650" lvl="1" indent="-171450">
              <a:buFont typeface="Arial" panose="020B0604020202020204" pitchFamily="34" charset="0"/>
              <a:buChar char="•"/>
            </a:pPr>
            <a:r>
              <a:rPr lang="en-US" sz="1200" dirty="0"/>
              <a:t>Interactive academic lectures by DRTM faculty members</a:t>
            </a:r>
          </a:p>
          <a:p>
            <a:pPr marL="628650" lvl="1" indent="-171450">
              <a:buFont typeface="Arial" panose="020B0604020202020204" pitchFamily="34" charset="0"/>
              <a:buChar char="•"/>
            </a:pPr>
            <a:r>
              <a:rPr lang="en-US" sz="1200" dirty="0"/>
              <a:t>Campus tour and treasure hunt challenge</a:t>
            </a:r>
          </a:p>
          <a:p>
            <a:pPr marL="628650" lvl="1" indent="-171450">
              <a:buFont typeface="Arial" panose="020B0604020202020204" pitchFamily="34" charset="0"/>
              <a:buChar char="•"/>
            </a:pPr>
            <a:r>
              <a:rPr lang="en-US" sz="1200" dirty="0"/>
              <a:t>Networking with students, professors, and industry practitioners</a:t>
            </a:r>
          </a:p>
          <a:p>
            <a:pPr marL="628650" lvl="1" indent="-171450">
              <a:buFont typeface="Arial" panose="020B0604020202020204" pitchFamily="34" charset="0"/>
              <a:buChar char="•"/>
            </a:pPr>
            <a:r>
              <a:rPr lang="en-US" sz="1200" dirty="0"/>
              <a:t>Field trip to leading integrated resorts in Macao</a:t>
            </a:r>
          </a:p>
          <a:p>
            <a:pPr marL="628650" lvl="1" indent="-171450">
              <a:buFont typeface="Arial" panose="020B0604020202020204" pitchFamily="34" charset="0"/>
              <a:buChar char="•"/>
            </a:pPr>
            <a:endParaRPr lang="en-US" sz="1200" dirty="0"/>
          </a:p>
          <a:p>
            <a:r>
              <a:rPr lang="en-US" sz="1200" b="1" dirty="0"/>
              <a:t>The Summer Camp is fee-waived. </a:t>
            </a:r>
          </a:p>
          <a:p>
            <a:r>
              <a:rPr lang="en-US" sz="1200" dirty="0"/>
              <a:t>UM will cover on-campus accommodation (in shared rooms), local transportation, meals and activities expenses included in the Summer Camp. A welcome kit will be provided to each student.</a:t>
            </a:r>
          </a:p>
          <a:p>
            <a:endParaRPr lang="en-US" sz="1200" dirty="0"/>
          </a:p>
          <a:p>
            <a:r>
              <a:rPr lang="en-US" sz="1200" dirty="0"/>
              <a:t>Students are responsible for their round-trip traveling expenses, insurance, visa fees (if applicable) and other personal expenses.</a:t>
            </a:r>
          </a:p>
          <a:p>
            <a:pPr lvl="1"/>
            <a:endParaRPr lang="en-US"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p:txBody>
      </p:sp>
      <p:pic>
        <p:nvPicPr>
          <p:cNvPr id="7" name="Picture 6">
            <a:extLst>
              <a:ext uri="{FF2B5EF4-FFF2-40B4-BE49-F238E27FC236}">
                <a16:creationId xmlns:a16="http://schemas.microsoft.com/office/drawing/2014/main" id="{58E057C7-C4B0-5DA4-E17A-72EC83413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544" y="1206893"/>
            <a:ext cx="5603573" cy="4444213"/>
          </a:xfrm>
          <a:prstGeom prst="rect">
            <a:avLst/>
          </a:prstGeom>
        </p:spPr>
      </p:pic>
      <p:pic>
        <p:nvPicPr>
          <p:cNvPr id="10" name="Picture 9">
            <a:extLst>
              <a:ext uri="{FF2B5EF4-FFF2-40B4-BE49-F238E27FC236}">
                <a16:creationId xmlns:a16="http://schemas.microsoft.com/office/drawing/2014/main" id="{55D5453B-D63B-14B4-E116-FA633B9D5B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6860" y="5706725"/>
            <a:ext cx="7197242" cy="1139375"/>
          </a:xfrm>
          <a:prstGeom prst="rect">
            <a:avLst/>
          </a:prstGeom>
        </p:spPr>
      </p:pic>
    </p:spTree>
    <p:extLst>
      <p:ext uri="{BB962C8B-B14F-4D97-AF65-F5344CB8AC3E}">
        <p14:creationId xmlns:p14="http://schemas.microsoft.com/office/powerpoint/2010/main" val="1236603292"/>
      </p:ext>
    </p:extLst>
  </p:cSld>
  <p:clrMapOvr>
    <a:masterClrMapping/>
  </p:clrMapOvr>
  <p:transition spd="slow" advTm="2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A3561-3A44-5495-7D77-50773F73234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FF1A94-C7C0-BAA7-0174-70E590B1FBCA}"/>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16167597-8493-594F-F7DD-C2944EFB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CB472030-24BC-2737-4215-656C25AA805E}"/>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HOSPITALITY SCHOLARSHIP</a:t>
            </a:r>
          </a:p>
        </p:txBody>
      </p:sp>
      <p:sp>
        <p:nvSpPr>
          <p:cNvPr id="2" name="Oval 1" descr="2">
            <a:extLst>
              <a:ext uri="{FF2B5EF4-FFF2-40B4-BE49-F238E27FC236}">
                <a16:creationId xmlns:a16="http://schemas.microsoft.com/office/drawing/2014/main" id="{C960D756-6457-70E4-A952-85FF0C90C99E}"/>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3</a:t>
            </a:r>
          </a:p>
        </p:txBody>
      </p:sp>
      <p:sp>
        <p:nvSpPr>
          <p:cNvPr id="15" name="TextBox 14">
            <a:extLst>
              <a:ext uri="{FF2B5EF4-FFF2-40B4-BE49-F238E27FC236}">
                <a16:creationId xmlns:a16="http://schemas.microsoft.com/office/drawing/2014/main" id="{9E0FBFCC-708E-BF77-995E-C75F14C4B91B}"/>
              </a:ext>
            </a:extLst>
          </p:cNvPr>
          <p:cNvSpPr txBox="1"/>
          <p:nvPr/>
        </p:nvSpPr>
        <p:spPr>
          <a:xfrm rot="10800000" flipV="1">
            <a:off x="8182707" y="979330"/>
            <a:ext cx="3151971" cy="5078313"/>
          </a:xfrm>
          <a:prstGeom prst="rect">
            <a:avLst/>
          </a:prstGeom>
          <a:noFill/>
        </p:spPr>
        <p:txBody>
          <a:bodyPr wrap="square" rtlCol="0">
            <a:spAutoFit/>
          </a:bodyPr>
          <a:lstStyle/>
          <a:p>
            <a:pPr algn="ctr"/>
            <a:r>
              <a:rPr lang="en-US" sz="1400" dirty="0"/>
              <a:t>Each year, the AHLA Foundation administers a competitive scholarship process that awards </a:t>
            </a:r>
            <a:r>
              <a:rPr lang="en-US" sz="1400" b="1" dirty="0"/>
              <a:t>more than 300 students</a:t>
            </a:r>
            <a:r>
              <a:rPr lang="en-US" sz="1400" dirty="0"/>
              <a:t> with scholarships ranging from </a:t>
            </a:r>
            <a:r>
              <a:rPr lang="en-US" sz="1400" b="1" dirty="0"/>
              <a:t>$2,000 to $7,000</a:t>
            </a:r>
            <a:r>
              <a:rPr lang="en-US" sz="1400" dirty="0"/>
              <a:t>. Both school-allocated scholarship funds and general self-nominated scholarship funds, depending on eligibility, are available. </a:t>
            </a:r>
          </a:p>
          <a:p>
            <a:pPr algn="ctr"/>
            <a:endParaRPr lang="en-US" dirty="0"/>
          </a:p>
          <a:p>
            <a:pPr algn="ctr"/>
            <a:endParaRPr lang="en-US" dirty="0"/>
          </a:p>
          <a:p>
            <a:pPr algn="ctr"/>
            <a:r>
              <a:rPr lang="en-US" sz="2800" dirty="0">
                <a:solidFill>
                  <a:srgbClr val="C00000"/>
                </a:solidFill>
              </a:rPr>
              <a:t>Deadline Change! </a:t>
            </a:r>
          </a:p>
          <a:p>
            <a:pPr algn="ctr"/>
            <a:r>
              <a:rPr lang="en-US" sz="2400" dirty="0">
                <a:solidFill>
                  <a:srgbClr val="0070C0"/>
                </a:solidFill>
              </a:rPr>
              <a:t>Application Deadline</a:t>
            </a:r>
          </a:p>
          <a:p>
            <a:pPr algn="ctr"/>
            <a:r>
              <a:rPr lang="en-US" sz="2400" dirty="0">
                <a:solidFill>
                  <a:srgbClr val="0070C0"/>
                </a:solidFill>
              </a:rPr>
              <a:t>Monday March 30, 2026 </a:t>
            </a:r>
          </a:p>
          <a:p>
            <a:pPr algn="ctr"/>
            <a:endParaRPr lang="en-US" sz="2400" dirty="0">
              <a:solidFill>
                <a:srgbClr val="0070C0"/>
              </a:solidFill>
            </a:endParaRPr>
          </a:p>
          <a:p>
            <a:pPr algn="ctr"/>
            <a:r>
              <a:rPr lang="en-US" sz="2400" dirty="0">
                <a:solidFill>
                  <a:srgbClr val="0070C0"/>
                </a:solidFill>
              </a:rPr>
              <a:t>Apply through the QR code or at this </a:t>
            </a:r>
            <a:r>
              <a:rPr lang="en-US" sz="2400" dirty="0">
                <a:solidFill>
                  <a:srgbClr val="0070C0"/>
                </a:solidFill>
                <a:hlinkClick r:id="rId4"/>
              </a:rPr>
              <a:t>link</a:t>
            </a:r>
            <a:endParaRPr lang="en-US" sz="2400" dirty="0">
              <a:solidFill>
                <a:srgbClr val="0070C0"/>
              </a:solidFill>
            </a:endParaRPr>
          </a:p>
        </p:txBody>
      </p:sp>
      <p:graphicFrame>
        <p:nvGraphicFramePr>
          <p:cNvPr id="11" name="Object 10">
            <a:extLst>
              <a:ext uri="{FF2B5EF4-FFF2-40B4-BE49-F238E27FC236}">
                <a16:creationId xmlns:a16="http://schemas.microsoft.com/office/drawing/2014/main" id="{FD7D89B2-2C33-1468-7FF4-5A0FD113C500}"/>
              </a:ext>
            </a:extLst>
          </p:cNvPr>
          <p:cNvGraphicFramePr>
            <a:graphicFrameLocks noChangeAspect="1"/>
          </p:cNvGraphicFramePr>
          <p:nvPr>
            <p:extLst>
              <p:ext uri="{D42A27DB-BD31-4B8C-83A1-F6EECF244321}">
                <p14:modId xmlns:p14="http://schemas.microsoft.com/office/powerpoint/2010/main" val="257743573"/>
              </p:ext>
            </p:extLst>
          </p:nvPr>
        </p:nvGraphicFramePr>
        <p:xfrm>
          <a:off x="3556261" y="979330"/>
          <a:ext cx="4216139" cy="5456838"/>
        </p:xfrm>
        <a:graphic>
          <a:graphicData uri="http://schemas.openxmlformats.org/presentationml/2006/ole">
            <mc:AlternateContent xmlns:mc="http://schemas.openxmlformats.org/markup-compatibility/2006">
              <mc:Choice xmlns:v="urn:schemas-microsoft-com:vml" Requires="v">
                <p:oleObj name="Acrobat Document" r:id="rId5" imgW="5829252" imgH="7543510" progId="Acrobat.Document.DC">
                  <p:embed/>
                </p:oleObj>
              </mc:Choice>
              <mc:Fallback>
                <p:oleObj name="Acrobat Document" r:id="rId5" imgW="5829252" imgH="7543510" progId="Acrobat.Document.DC">
                  <p:embed/>
                  <p:pic>
                    <p:nvPicPr>
                      <p:cNvPr id="0" name=""/>
                      <p:cNvPicPr/>
                      <p:nvPr/>
                    </p:nvPicPr>
                    <p:blipFill>
                      <a:blip r:embed="rId6"/>
                      <a:stretch>
                        <a:fillRect/>
                      </a:stretch>
                    </p:blipFill>
                    <p:spPr>
                      <a:xfrm>
                        <a:off x="3556261" y="979330"/>
                        <a:ext cx="4216139" cy="5456838"/>
                      </a:xfrm>
                      <a:prstGeom prst="rect">
                        <a:avLst/>
                      </a:prstGeom>
                    </p:spPr>
                  </p:pic>
                </p:oleObj>
              </mc:Fallback>
            </mc:AlternateContent>
          </a:graphicData>
        </a:graphic>
      </p:graphicFrame>
    </p:spTree>
    <p:extLst>
      <p:ext uri="{BB962C8B-B14F-4D97-AF65-F5344CB8AC3E}">
        <p14:creationId xmlns:p14="http://schemas.microsoft.com/office/powerpoint/2010/main" val="3758309842"/>
      </p:ext>
    </p:extLst>
  </p:cSld>
  <p:clrMapOvr>
    <a:masterClrMapping/>
  </p:clrMapOvr>
  <p:transition spd="slow" advTm="15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5D86-DA58-81CA-0E77-B2F85022EC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C575DC-7BB9-5CAF-80D3-7C48EC9A5170}"/>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A1CF315F-E9CF-9C47-8ACA-C9FB6B7BA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A55BD382-F2EA-BFE5-2DCA-304FB1F401A1}"/>
              </a:ext>
            </a:extLst>
          </p:cNvPr>
          <p:cNvSpPr>
            <a:spLocks noGrp="1"/>
          </p:cNvSpPr>
          <p:nvPr>
            <p:ph type="ctrTitle"/>
          </p:nvPr>
        </p:nvSpPr>
        <p:spPr>
          <a:xfrm>
            <a:off x="3943123" y="341055"/>
            <a:ext cx="6667392" cy="611488"/>
          </a:xfrm>
        </p:spPr>
        <p:txBody>
          <a:bodyPr>
            <a:normAutofit/>
          </a:bodyPr>
          <a:lstStyle/>
          <a:p>
            <a:r>
              <a:rPr lang="en-US" sz="3600" b="1" dirty="0">
                <a:latin typeface="Amasis MT Pro Black" panose="02040A04050005020304" pitchFamily="18" charset="0"/>
              </a:rPr>
              <a:t>SPRING COURSE ANT 307</a:t>
            </a:r>
          </a:p>
        </p:txBody>
      </p:sp>
      <p:sp>
        <p:nvSpPr>
          <p:cNvPr id="2" name="Oval 1" descr="2">
            <a:extLst>
              <a:ext uri="{FF2B5EF4-FFF2-40B4-BE49-F238E27FC236}">
                <a16:creationId xmlns:a16="http://schemas.microsoft.com/office/drawing/2014/main" id="{0A8893DC-E831-D3F6-E05C-09B403C6A688}"/>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4</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5B3D7C1-E4C4-A4C2-AF91-306B965F9F3B}"/>
              </a:ext>
            </a:extLst>
          </p:cNvPr>
          <p:cNvSpPr txBox="1"/>
          <p:nvPr/>
        </p:nvSpPr>
        <p:spPr>
          <a:xfrm>
            <a:off x="7687958" y="711068"/>
            <a:ext cx="4296050" cy="6586418"/>
          </a:xfrm>
          <a:prstGeom prst="rect">
            <a:avLst/>
          </a:prstGeom>
          <a:noFill/>
        </p:spPr>
        <p:txBody>
          <a:bodyPr wrap="square" rtlCol="0">
            <a:spAutoFit/>
          </a:bodyPr>
          <a:lstStyle/>
          <a:p>
            <a:endParaRPr lang="en-US" dirty="0"/>
          </a:p>
          <a:p>
            <a:pPr algn="ctr"/>
            <a:r>
              <a:rPr lang="en-US" dirty="0"/>
              <a:t> </a:t>
            </a:r>
            <a:r>
              <a:rPr lang="en-US" sz="2000" b="1" dirty="0">
                <a:solidFill>
                  <a:schemeClr val="accent1">
                    <a:lumMod val="50000"/>
                  </a:schemeClr>
                </a:solidFill>
                <a:latin typeface="Amasis MT Pro Black" panose="02040A04050005020304" pitchFamily="18" charset="0"/>
              </a:rPr>
              <a:t>Dates May 11 – June 24, 2026 </a:t>
            </a:r>
          </a:p>
          <a:p>
            <a:pPr algn="ctr"/>
            <a:r>
              <a:rPr lang="en-US" sz="2000" b="1" dirty="0">
                <a:solidFill>
                  <a:schemeClr val="accent1">
                    <a:lumMod val="50000"/>
                  </a:schemeClr>
                </a:solidFill>
                <a:latin typeface="Amasis MT Pro Black" panose="02040A04050005020304" pitchFamily="18" charset="0"/>
              </a:rPr>
              <a:t>Times Tuesdays &amp; Fridays 6-9 PM* </a:t>
            </a:r>
          </a:p>
          <a:p>
            <a:pPr algn="ctr"/>
            <a:endParaRPr lang="en-US" sz="2000" b="1" dirty="0">
              <a:solidFill>
                <a:schemeClr val="accent1">
                  <a:lumMod val="50000"/>
                </a:schemeClr>
              </a:solidFill>
              <a:latin typeface="Amasis MT Pro Black" panose="02040A04050005020304" pitchFamily="18" charset="0"/>
            </a:endParaRPr>
          </a:p>
          <a:p>
            <a:r>
              <a:rPr lang="en-US" dirty="0"/>
              <a:t>The Anthropology Summer Field School 2026 immerses students in daily life on the Westside of Grand Rapids. </a:t>
            </a:r>
          </a:p>
          <a:p>
            <a:endParaRPr lang="en-US" dirty="0"/>
          </a:p>
          <a:p>
            <a:r>
              <a:rPr lang="en-US" dirty="0"/>
              <a:t>During the six-week field school, students will partner with The Soccer Rebellion and Las Canchas to gain an in-depth understanding of the needs, assets, motivations, and meanings related to sports and community health among those living and playing on the Westside. </a:t>
            </a:r>
          </a:p>
          <a:p>
            <a:endParaRPr lang="en-US" dirty="0"/>
          </a:p>
          <a:p>
            <a:r>
              <a:rPr lang="en-US" b="1" u="sng" dirty="0">
                <a:solidFill>
                  <a:schemeClr val="accent1">
                    <a:lumMod val="50000"/>
                  </a:schemeClr>
                </a:solidFill>
              </a:rPr>
              <a:t>For more information</a:t>
            </a:r>
            <a:r>
              <a:rPr lang="en-US" dirty="0"/>
              <a:t>, contact Dr. Tara Hefferan hefferta@gvsu.edu; 616-331-8924 or Dr. Kristin Hedges hedgeskr@gvsu.edu; 616-331-8212 </a:t>
            </a:r>
          </a:p>
          <a:p>
            <a:endParaRPr lang="en-US" dirty="0"/>
          </a:p>
          <a:p>
            <a:endParaRPr lang="en-US" dirty="0"/>
          </a:p>
        </p:txBody>
      </p:sp>
      <p:pic>
        <p:nvPicPr>
          <p:cNvPr id="5" name="Picture 4">
            <a:extLst>
              <a:ext uri="{FF2B5EF4-FFF2-40B4-BE49-F238E27FC236}">
                <a16:creationId xmlns:a16="http://schemas.microsoft.com/office/drawing/2014/main" id="{B4748BF6-64A5-CD03-5CD1-60AD81A95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330" y="952543"/>
            <a:ext cx="4397628" cy="5692722"/>
          </a:xfrm>
          <a:prstGeom prst="rect">
            <a:avLst/>
          </a:prstGeom>
        </p:spPr>
      </p:pic>
    </p:spTree>
    <p:extLst>
      <p:ext uri="{BB962C8B-B14F-4D97-AF65-F5344CB8AC3E}">
        <p14:creationId xmlns:p14="http://schemas.microsoft.com/office/powerpoint/2010/main" val="3570877484"/>
      </p:ext>
    </p:extLst>
  </p:cSld>
  <p:clrMapOvr>
    <a:masterClrMapping/>
  </p:clrMapOvr>
  <p:transition spd="slow" advTm="1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A120E-7C4A-33E7-C1FA-DCEA7EBD39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96F122-5AF5-7200-BCD0-F56AF3E86C01}"/>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D441D2A9-7356-23B0-430A-8B1B1FD51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B05AA6C0-43FE-51E5-BE1F-940900D4E5C0}"/>
              </a:ext>
            </a:extLst>
          </p:cNvPr>
          <p:cNvSpPr>
            <a:spLocks noGrp="1"/>
          </p:cNvSpPr>
          <p:nvPr>
            <p:ph type="ctrTitle"/>
          </p:nvPr>
        </p:nvSpPr>
        <p:spPr>
          <a:xfrm>
            <a:off x="3943123" y="341055"/>
            <a:ext cx="6667392" cy="611488"/>
          </a:xfrm>
        </p:spPr>
        <p:txBody>
          <a:bodyPr>
            <a:normAutofit/>
          </a:bodyPr>
          <a:lstStyle/>
          <a:p>
            <a:r>
              <a:rPr lang="en-US" sz="3600" b="1" dirty="0">
                <a:latin typeface="Amasis MT Pro Black" panose="02040A04050005020304" pitchFamily="18" charset="0"/>
              </a:rPr>
              <a:t>HTM SPEAKER SERIES </a:t>
            </a:r>
          </a:p>
        </p:txBody>
      </p:sp>
      <p:sp>
        <p:nvSpPr>
          <p:cNvPr id="2" name="Oval 1" descr="2">
            <a:extLst>
              <a:ext uri="{FF2B5EF4-FFF2-40B4-BE49-F238E27FC236}">
                <a16:creationId xmlns:a16="http://schemas.microsoft.com/office/drawing/2014/main" id="{3A47DA13-E4F9-5B47-34D2-136A3CACB54A}"/>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5</a:t>
            </a:r>
          </a:p>
        </p:txBody>
      </p:sp>
      <p:pic>
        <p:nvPicPr>
          <p:cNvPr id="6" name="Picture 5">
            <a:extLst>
              <a:ext uri="{FF2B5EF4-FFF2-40B4-BE49-F238E27FC236}">
                <a16:creationId xmlns:a16="http://schemas.microsoft.com/office/drawing/2014/main" id="{47705EF1-93BB-9C02-BA86-935101A4F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897" y="916289"/>
            <a:ext cx="8921932" cy="5761952"/>
          </a:xfrm>
          <a:prstGeom prst="rect">
            <a:avLst/>
          </a:prstGeom>
        </p:spPr>
      </p:pic>
    </p:spTree>
    <p:extLst>
      <p:ext uri="{BB962C8B-B14F-4D97-AF65-F5344CB8AC3E}">
        <p14:creationId xmlns:p14="http://schemas.microsoft.com/office/powerpoint/2010/main" val="2192356626"/>
      </p:ext>
    </p:extLst>
  </p:cSld>
  <p:clrMapOvr>
    <a:masterClrMapping/>
  </p:clrMapOvr>
  <p:transition spd="slow" advTm="1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3718A-A840-AE1C-5951-4876AD045F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98528B6-FFA2-5694-221F-DD64BC114928}"/>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EB8D3CA7-5318-E04E-974F-7DF707B8B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FAC472A0-25D2-6A3E-C259-82C2FB2CA7AB}"/>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MI SUSTAINABLE BUSINESS FORUM WEBINARS</a:t>
            </a:r>
          </a:p>
        </p:txBody>
      </p:sp>
      <p:sp>
        <p:nvSpPr>
          <p:cNvPr id="2" name="Oval 1" descr="2">
            <a:extLst>
              <a:ext uri="{FF2B5EF4-FFF2-40B4-BE49-F238E27FC236}">
                <a16:creationId xmlns:a16="http://schemas.microsoft.com/office/drawing/2014/main" id="{1A950FD0-F2FA-EFFD-3983-EE25B6D5BB2C}"/>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6</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F76B446-5611-E323-5BA5-952F30FBA61E}"/>
              </a:ext>
            </a:extLst>
          </p:cNvPr>
          <p:cNvSpPr txBox="1"/>
          <p:nvPr/>
        </p:nvSpPr>
        <p:spPr>
          <a:xfrm>
            <a:off x="3562361" y="5134739"/>
            <a:ext cx="7241343" cy="1661993"/>
          </a:xfrm>
          <a:prstGeom prst="rect">
            <a:avLst/>
          </a:prstGeom>
          <a:noFill/>
        </p:spPr>
        <p:txBody>
          <a:bodyPr wrap="square" rtlCol="0">
            <a:spAutoFit/>
          </a:bodyPr>
          <a:lstStyle/>
          <a:p>
            <a:pPr algn="ctr"/>
            <a:r>
              <a:rPr lang="en-US" sz="1400" dirty="0"/>
              <a:t>The next webinar from MISBF, </a:t>
            </a:r>
            <a:r>
              <a:rPr lang="en-US" sz="1400" i="1" dirty="0"/>
              <a:t>Green Restaurants</a:t>
            </a:r>
            <a:r>
              <a:rPr lang="en-US" sz="1400" dirty="0"/>
              <a:t>, on </a:t>
            </a:r>
            <a:r>
              <a:rPr lang="en-US" sz="1400" b="1" dirty="0"/>
              <a:t>March 17 at 10am EST </a:t>
            </a:r>
            <a:r>
              <a:rPr lang="en-US" sz="1400" dirty="0"/>
              <a:t>will focus on restaurants and institutions that have already made the switch. Presenters will share candid stories about what worked, what didn’t, and how they overcame barriers such as costs, customer preferences, and sourcing challenges.  Hear from Aldea Coffee and Brewery Vivant about there green initiatives. </a:t>
            </a:r>
          </a:p>
          <a:p>
            <a:pPr algn="ctr"/>
            <a:r>
              <a:rPr lang="en-US" sz="1400" dirty="0">
                <a:latin typeface="Rockwell Extra Bold" panose="02060903040505020403" pitchFamily="18" charset="0"/>
                <a:hlinkClick r:id="rId3"/>
              </a:rPr>
              <a:t>Learn more and register  here</a:t>
            </a:r>
            <a:endParaRPr lang="en-US" sz="1400" dirty="0">
              <a:latin typeface="Rockwell Extra Bold" panose="02060903040505020403" pitchFamily="18" charset="0"/>
            </a:endParaRPr>
          </a:p>
          <a:p>
            <a:r>
              <a:rPr lang="en-US" dirty="0"/>
              <a:t> </a:t>
            </a:r>
          </a:p>
        </p:txBody>
      </p:sp>
      <p:pic>
        <p:nvPicPr>
          <p:cNvPr id="6" name="Picture 5">
            <a:extLst>
              <a:ext uri="{FF2B5EF4-FFF2-40B4-BE49-F238E27FC236}">
                <a16:creationId xmlns:a16="http://schemas.microsoft.com/office/drawing/2014/main" id="{E77027A1-D8E5-4A2A-F671-B7C4C54D6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2361" y="1032157"/>
            <a:ext cx="7241343" cy="4022968"/>
          </a:xfrm>
          <a:prstGeom prst="rect">
            <a:avLst/>
          </a:prstGeom>
        </p:spPr>
      </p:pic>
    </p:spTree>
    <p:extLst>
      <p:ext uri="{BB962C8B-B14F-4D97-AF65-F5344CB8AC3E}">
        <p14:creationId xmlns:p14="http://schemas.microsoft.com/office/powerpoint/2010/main" val="388540666"/>
      </p:ext>
    </p:extLst>
  </p:cSld>
  <p:clrMapOvr>
    <a:masterClrMapping/>
  </p:clrMapOvr>
  <p:transition spd="slow" advTm="15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92AA-4C01-D400-6777-433D0250FC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D06084-FFFA-07C1-0E01-C4CF61C485ED}"/>
              </a:ext>
              <a:ext uri="{C183D7F6-B498-43B3-948B-1728B52AA6E4}">
                <adec:decorative xmlns:adec="http://schemas.microsoft.com/office/drawing/2017/decorative" val="1"/>
              </a:ext>
            </a:extLst>
          </p:cNvPr>
          <p:cNvSpPr/>
          <p:nvPr/>
        </p:nvSpPr>
        <p:spPr>
          <a:xfrm>
            <a:off x="15685"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02FA6B15-AC35-1F27-BB79-2647FA730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1" name="Title 10">
            <a:extLst>
              <a:ext uri="{FF2B5EF4-FFF2-40B4-BE49-F238E27FC236}">
                <a16:creationId xmlns:a16="http://schemas.microsoft.com/office/drawing/2014/main" id="{6DE8C298-120B-7BE4-C738-2984B4581729}"/>
              </a:ext>
            </a:extLst>
          </p:cNvPr>
          <p:cNvSpPr txBox="1">
            <a:spLocks/>
          </p:cNvSpPr>
          <p:nvPr/>
        </p:nvSpPr>
        <p:spPr>
          <a:xfrm>
            <a:off x="3305405" y="308416"/>
            <a:ext cx="7911007"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3600" b="1" dirty="0">
                <a:latin typeface="Amasis MT Pro Black" panose="02040A04050005020304" pitchFamily="18" charset="0"/>
              </a:rPr>
              <a:t>CAMPUS EVENTS</a:t>
            </a:r>
            <a:endParaRPr kumimoji="0" lang="en-US" sz="3600" b="1" i="0" u="none" strike="noStrike" kern="1200" cap="none" spc="0" normalizeH="0" baseline="0" noProof="0" dirty="0">
              <a:ln>
                <a:noFill/>
              </a:ln>
              <a:effectLst/>
              <a:uLnTx/>
              <a:uFillTx/>
              <a:latin typeface="Amasis MT Pro Black" panose="02040A04050005020304" pitchFamily="18" charset="0"/>
            </a:endParaRPr>
          </a:p>
        </p:txBody>
      </p:sp>
      <p:sp>
        <p:nvSpPr>
          <p:cNvPr id="2" name="TextBox 1">
            <a:extLst>
              <a:ext uri="{FF2B5EF4-FFF2-40B4-BE49-F238E27FC236}">
                <a16:creationId xmlns:a16="http://schemas.microsoft.com/office/drawing/2014/main" id="{29D51E9E-E42E-4E3A-3AD8-3A2D0CD1C8EF}"/>
              </a:ext>
            </a:extLst>
          </p:cNvPr>
          <p:cNvSpPr txBox="1"/>
          <p:nvPr/>
        </p:nvSpPr>
        <p:spPr>
          <a:xfrm>
            <a:off x="8087841" y="1466090"/>
            <a:ext cx="3786187" cy="543739"/>
          </a:xfrm>
          <a:prstGeom prst="rect">
            <a:avLst/>
          </a:prstGeom>
          <a:noFill/>
        </p:spPr>
        <p:txBody>
          <a:bodyPr wrap="square" rtlCol="0">
            <a:spAutoFit/>
          </a:bodyPr>
          <a:lstStyle/>
          <a:p>
            <a:pPr algn="ctr"/>
            <a:endParaRPr lang="en-US" sz="2000" b="1" baseline="30000" dirty="0">
              <a:solidFill>
                <a:srgbClr val="333333"/>
              </a:solidFill>
              <a:highlight>
                <a:srgbClr val="FFFFFF"/>
              </a:highlight>
              <a:latin typeface="Lato" panose="020F0502020204030203" pitchFamily="34" charset="0"/>
            </a:endParaRPr>
          </a:p>
          <a:p>
            <a:pPr algn="ctr"/>
            <a:endParaRPr lang="en-US" sz="2400" b="1" baseline="30000" dirty="0">
              <a:solidFill>
                <a:srgbClr val="7030A0"/>
              </a:solidFill>
              <a:highlight>
                <a:srgbClr val="FFFFFF"/>
              </a:highlight>
              <a:latin typeface="Neue Plak"/>
            </a:endParaRPr>
          </a:p>
        </p:txBody>
      </p:sp>
      <p:pic>
        <p:nvPicPr>
          <p:cNvPr id="3" name="Picture 2">
            <a:extLst>
              <a:ext uri="{FF2B5EF4-FFF2-40B4-BE49-F238E27FC236}">
                <a16:creationId xmlns:a16="http://schemas.microsoft.com/office/drawing/2014/main" id="{0EC3AB73-997E-C1EA-7D2F-15870CE9C7B7}"/>
              </a:ext>
            </a:extLst>
          </p:cNvPr>
          <p:cNvPicPr>
            <a:picLocks noChangeAspect="1"/>
          </p:cNvPicPr>
          <p:nvPr/>
        </p:nvPicPr>
        <p:blipFill>
          <a:blip r:embed="rId4"/>
          <a:stretch>
            <a:fillRect/>
          </a:stretch>
        </p:blipFill>
        <p:spPr>
          <a:xfrm>
            <a:off x="167118" y="2145774"/>
            <a:ext cx="2444708" cy="2310584"/>
          </a:xfrm>
          <a:prstGeom prst="rect">
            <a:avLst/>
          </a:prstGeom>
        </p:spPr>
      </p:pic>
      <p:pic>
        <p:nvPicPr>
          <p:cNvPr id="5" name="Picture 4">
            <a:extLst>
              <a:ext uri="{FF2B5EF4-FFF2-40B4-BE49-F238E27FC236}">
                <a16:creationId xmlns:a16="http://schemas.microsoft.com/office/drawing/2014/main" id="{967DA562-7C0C-B61D-7FEB-BD01687BC689}"/>
              </a:ext>
            </a:extLst>
          </p:cNvPr>
          <p:cNvPicPr>
            <a:picLocks noChangeAspect="1"/>
          </p:cNvPicPr>
          <p:nvPr/>
        </p:nvPicPr>
        <p:blipFill>
          <a:blip r:embed="rId5"/>
          <a:stretch>
            <a:fillRect/>
          </a:stretch>
        </p:blipFill>
        <p:spPr>
          <a:xfrm>
            <a:off x="177849" y="4580841"/>
            <a:ext cx="2462997" cy="1828959"/>
          </a:xfrm>
          <a:prstGeom prst="rect">
            <a:avLst/>
          </a:prstGeom>
        </p:spPr>
      </p:pic>
      <p:pic>
        <p:nvPicPr>
          <p:cNvPr id="10" name="Picture 9">
            <a:extLst>
              <a:ext uri="{FF2B5EF4-FFF2-40B4-BE49-F238E27FC236}">
                <a16:creationId xmlns:a16="http://schemas.microsoft.com/office/drawing/2014/main" id="{D64130BE-A059-9793-487B-C68429012A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7489" y="1335704"/>
            <a:ext cx="3868615" cy="4835769"/>
          </a:xfrm>
          <a:prstGeom prst="rect">
            <a:avLst/>
          </a:prstGeom>
        </p:spPr>
      </p:pic>
      <p:sp>
        <p:nvSpPr>
          <p:cNvPr id="12" name="TextBox 11">
            <a:extLst>
              <a:ext uri="{FF2B5EF4-FFF2-40B4-BE49-F238E27FC236}">
                <a16:creationId xmlns:a16="http://schemas.microsoft.com/office/drawing/2014/main" id="{81EB1C53-4B2C-E324-1863-BA1B5CACDE54}"/>
              </a:ext>
            </a:extLst>
          </p:cNvPr>
          <p:cNvSpPr txBox="1"/>
          <p:nvPr/>
        </p:nvSpPr>
        <p:spPr>
          <a:xfrm>
            <a:off x="7653289" y="1247186"/>
            <a:ext cx="3868615" cy="6247864"/>
          </a:xfrm>
          <a:prstGeom prst="rect">
            <a:avLst/>
          </a:prstGeom>
          <a:noFill/>
        </p:spPr>
        <p:txBody>
          <a:bodyPr wrap="square" rtlCol="0">
            <a:spAutoFit/>
          </a:bodyPr>
          <a:lstStyle/>
          <a:p>
            <a:pPr algn="ctr"/>
            <a:r>
              <a:rPr lang="en-US" sz="2000" b="1" dirty="0">
                <a:solidFill>
                  <a:srgbClr val="11A7BB"/>
                </a:solidFill>
                <a:latin typeface="Amasis MT Pro Black" panose="02040A04050005020304" pitchFamily="18" charset="0"/>
              </a:rPr>
              <a:t>Brick by Brick: A Printmaking Pop-Up</a:t>
            </a:r>
          </a:p>
          <a:p>
            <a:pPr algn="ctr"/>
            <a:endParaRPr lang="en-US" sz="1400" dirty="0"/>
          </a:p>
          <a:p>
            <a:pPr algn="ctr"/>
            <a:r>
              <a:rPr lang="en-US" dirty="0">
                <a:solidFill>
                  <a:srgbClr val="FF9900"/>
                </a:solidFill>
                <a:latin typeface="Amasis MT Pro Black" panose="02040A04050005020304" pitchFamily="18" charset="0"/>
              </a:rPr>
              <a:t>Wednesday, March 18, 2026</a:t>
            </a:r>
            <a:br>
              <a:rPr lang="en-US" sz="1400" dirty="0">
                <a:solidFill>
                  <a:srgbClr val="FF9900"/>
                </a:solidFill>
                <a:latin typeface="Amasis MT Pro Black" panose="02040A04050005020304" pitchFamily="18" charset="0"/>
              </a:rPr>
            </a:br>
            <a:r>
              <a:rPr lang="en-US" dirty="0">
                <a:solidFill>
                  <a:srgbClr val="FF9900"/>
                </a:solidFill>
                <a:latin typeface="Amasis MT Pro Black" panose="02040A04050005020304" pitchFamily="18" charset="0"/>
              </a:rPr>
              <a:t> 6:00 p.m. - 8:00 p.m.</a:t>
            </a:r>
          </a:p>
          <a:p>
            <a:pPr algn="ctr"/>
            <a:endParaRPr lang="en-US" sz="1600" dirty="0">
              <a:solidFill>
                <a:srgbClr val="FF9900"/>
              </a:solidFill>
              <a:latin typeface="Amasis MT Pro Black" panose="02040A04050005020304" pitchFamily="18" charset="0"/>
            </a:endParaRPr>
          </a:p>
          <a:p>
            <a:pPr algn="ctr"/>
            <a:r>
              <a:rPr lang="en-US" sz="1600" dirty="0" err="1">
                <a:solidFill>
                  <a:srgbClr val="FF9900"/>
                </a:solidFill>
                <a:latin typeface="Amasis MT Pro Black" panose="02040A04050005020304" pitchFamily="18" charset="0"/>
              </a:rPr>
              <a:t>Kirkhof</a:t>
            </a:r>
            <a:r>
              <a:rPr lang="en-US" sz="1600">
                <a:solidFill>
                  <a:srgbClr val="FF9900"/>
                </a:solidFill>
                <a:latin typeface="Amasis MT Pro Black" panose="02040A04050005020304" pitchFamily="18" charset="0"/>
              </a:rPr>
              <a:t> Center Room </a:t>
            </a:r>
            <a:r>
              <a:rPr lang="en-US" sz="1600" dirty="0">
                <a:solidFill>
                  <a:srgbClr val="FF9900"/>
                </a:solidFill>
                <a:latin typeface="Amasis MT Pro Black" panose="02040A04050005020304" pitchFamily="18" charset="0"/>
              </a:rPr>
              <a:t>0058</a:t>
            </a:r>
          </a:p>
          <a:p>
            <a:pPr algn="ctr"/>
            <a:endParaRPr lang="en-US" sz="1400" dirty="0"/>
          </a:p>
          <a:p>
            <a:pPr algn="ctr"/>
            <a:endParaRPr lang="en-US" sz="1400" dirty="0"/>
          </a:p>
          <a:p>
            <a:pPr algn="ctr"/>
            <a:r>
              <a:rPr lang="en-US" sz="1400" dirty="0"/>
              <a:t>Looking for a creative escape? Join us on campus for a unique DIY session where childhood nostalgia meets professional art-making. We’re reimagining Lego Dots as relief printing plates to create textured, geometric designs on tote bags and mini notebooks.</a:t>
            </a:r>
          </a:p>
          <a:p>
            <a:pPr algn="ctr"/>
            <a:endParaRPr lang="en-US" sz="1400" dirty="0"/>
          </a:p>
          <a:p>
            <a:pPr algn="ctr"/>
            <a:r>
              <a:rPr lang="en-US" sz="1400" dirty="0"/>
              <a:t>No art experience? No problem. We’ll show you the ropes!</a:t>
            </a:r>
          </a:p>
          <a:p>
            <a:pPr algn="ctr"/>
            <a:r>
              <a:rPr lang="en-US" sz="1400" dirty="0"/>
              <a:t>This event is hosted by the Art Museum and facilitated by Hot Glue Creux, a Grand Rapids-based craft club. </a:t>
            </a:r>
          </a:p>
          <a:p>
            <a:pPr algn="ctr"/>
            <a:r>
              <a:rPr lang="en-US" sz="1400" dirty="0"/>
              <a:t>While supplies las</a:t>
            </a:r>
          </a:p>
          <a:p>
            <a:pPr algn="ctr"/>
            <a:endParaRPr lang="en-US" sz="1400" dirty="0"/>
          </a:p>
          <a:p>
            <a:pPr algn="ctr"/>
            <a:br>
              <a:rPr lang="en-US" dirty="0"/>
            </a:br>
            <a:endParaRPr lang="en-US" dirty="0"/>
          </a:p>
          <a:p>
            <a:endParaRPr lang="en-US" dirty="0"/>
          </a:p>
        </p:txBody>
      </p:sp>
    </p:spTree>
    <p:extLst>
      <p:ext uri="{BB962C8B-B14F-4D97-AF65-F5344CB8AC3E}">
        <p14:creationId xmlns:p14="http://schemas.microsoft.com/office/powerpoint/2010/main" val="1006279855"/>
      </p:ext>
    </p:extLst>
  </p:cSld>
  <p:clrMapOvr>
    <a:masterClrMapping/>
  </p:clrMapOvr>
  <p:transition spd="slow" advTm="20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06a1fdb-e05e-4d05-8a92-c507d9ba44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C60E6957C7B147A384766A5A8ADF58" ma:contentTypeVersion="10" ma:contentTypeDescription="Create a new document." ma:contentTypeScope="" ma:versionID="2c4a8326472b1e1300cd25f96a5f3bee">
  <xsd:schema xmlns:xsd="http://www.w3.org/2001/XMLSchema" xmlns:xs="http://www.w3.org/2001/XMLSchema" xmlns:p="http://schemas.microsoft.com/office/2006/metadata/properties" xmlns:ns3="706a1fdb-e05e-4d05-8a92-c507d9ba4407" xmlns:ns4="c1b4432d-8151-4eb7-b52e-30dfaae51a85" targetNamespace="http://schemas.microsoft.com/office/2006/metadata/properties" ma:root="true" ma:fieldsID="25a2533c32aff71658a0f5a19b5ec020" ns3:_="" ns4:_="">
    <xsd:import namespace="706a1fdb-e05e-4d05-8a92-c507d9ba4407"/>
    <xsd:import namespace="c1b4432d-8151-4eb7-b52e-30dfaae51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a1fdb-e05e-4d05-8a92-c507d9ba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4432d-8151-4eb7-b52e-30dfaae51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C8BBB0-426B-41B1-927F-098F78F0ED73}">
  <ds:schemaRefs>
    <ds:schemaRef ds:uri="http://schemas.microsoft.com/sharepoint/v3/contenttype/forms"/>
  </ds:schemaRefs>
</ds:datastoreItem>
</file>

<file path=customXml/itemProps2.xml><?xml version="1.0" encoding="utf-8"?>
<ds:datastoreItem xmlns:ds="http://schemas.openxmlformats.org/officeDocument/2006/customXml" ds:itemID="{6D9C2033-6564-4DA6-BF02-086189AF332F}">
  <ds:schemaRefs>
    <ds:schemaRef ds:uri="706a1fdb-e05e-4d05-8a92-c507d9ba4407"/>
    <ds:schemaRef ds:uri="http://schemas.microsoft.com/office/2006/documentManagement/types"/>
    <ds:schemaRef ds:uri="http://schemas.openxmlformats.org/package/2006/metadata/core-properties"/>
    <ds:schemaRef ds:uri="http://purl.org/dc/dcmitype/"/>
    <ds:schemaRef ds:uri="http://purl.org/dc/terms/"/>
    <ds:schemaRef ds:uri="http://www.w3.org/XML/1998/namespace"/>
    <ds:schemaRef ds:uri="c1b4432d-8151-4eb7-b52e-30dfaae51a85"/>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C3F2F74-CFDA-40ED-9B65-301128C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a1fdb-e05e-4d05-8a92-c507d9ba4407"/>
    <ds:schemaRef ds:uri="c1b4432d-8151-4eb7-b52e-30dfaae51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5989</TotalTime>
  <Words>815</Words>
  <Application>Microsoft Office PowerPoint</Application>
  <PresentationFormat>Widescreen</PresentationFormat>
  <Paragraphs>93</Paragraphs>
  <Slides>8</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Amasis MT Pro Black</vt:lpstr>
      <vt:lpstr>Arial</vt:lpstr>
      <vt:lpstr>Calibri</vt:lpstr>
      <vt:lpstr>Calibri Light</vt:lpstr>
      <vt:lpstr>Lato</vt:lpstr>
      <vt:lpstr>Neue Plak</vt:lpstr>
      <vt:lpstr>Rockwell Extra Bold</vt:lpstr>
      <vt:lpstr>1_Office Theme</vt:lpstr>
      <vt:lpstr>Adobe Acrobat Document</vt:lpstr>
      <vt:lpstr>PowerPoint Presentation</vt:lpstr>
      <vt:lpstr>PowerPoint Presentation</vt:lpstr>
      <vt:lpstr>PowerPoint Presentation</vt:lpstr>
      <vt:lpstr>HOSPITALITY SCHOLARSHIP</vt:lpstr>
      <vt:lpstr>SPRING COURSE ANT 307</vt:lpstr>
      <vt:lpstr>HTM SPEAKER SERIES </vt:lpstr>
      <vt:lpstr>MI SUSTAINABLE BUSINESS FORUM WEBINARS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Witsaman</dc:creator>
  <cp:lastModifiedBy>Kirsten Rydzewski</cp:lastModifiedBy>
  <cp:revision>168</cp:revision>
  <cp:lastPrinted>2025-11-06T20:17:36Z</cp:lastPrinted>
  <dcterms:created xsi:type="dcterms:W3CDTF">2022-01-28T19:37:52Z</dcterms:created>
  <dcterms:modified xsi:type="dcterms:W3CDTF">2026-03-06T19:30:34Z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0x01010090C60E6957C7B147A384766A5A8ADF58</vt:lpwstr>
  </property>
</Properties>
</file>