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257" r:id="rId5"/>
    <p:sldId id="279" r:id="rId6"/>
    <p:sldId id="287" r:id="rId7"/>
    <p:sldId id="293" r:id="rId8"/>
    <p:sldId id="294" r:id="rId9"/>
    <p:sldId id="295" r:id="rId10"/>
    <p:sldId id="296" r:id="rId11"/>
    <p:sldId id="29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7CC"/>
    <a:srgbClr val="0065C4"/>
    <a:srgbClr val="552579"/>
    <a:srgbClr val="6E4F2C"/>
    <a:srgbClr val="9A7500"/>
    <a:srgbClr val="91420D"/>
    <a:srgbClr val="189A41"/>
    <a:srgbClr val="0065A4"/>
    <a:srgbClr val="CD33CD"/>
    <a:srgbClr val="EA43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86531" autoAdjust="0"/>
  </p:normalViewPr>
  <p:slideViewPr>
    <p:cSldViewPr snapToGrid="0">
      <p:cViewPr varScale="1">
        <p:scale>
          <a:sx n="82" d="100"/>
          <a:sy n="82" d="100"/>
        </p:scale>
        <p:origin x="90" y="17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2AD23E-8178-4FEC-AE09-B69DA7034BF0}" type="datetimeFigureOut">
              <a:rPr lang="en-US" smtClean="0"/>
              <a:t>2/20/2026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91ED14-5FCB-47DA-9A59-896B02B7CC08}" type="slidenum">
              <a:rPr lang="en-US" smtClean="0"/>
              <a:t>‹#›</a:t>
            </a:fld>
            <a:endParaRPr lang="en-US"/>
          </a:p>
        </p:txBody>
      </p:sp>
    </p:spTree>
    <p:extLst>
      <p:ext uri="{BB962C8B-B14F-4D97-AF65-F5344CB8AC3E}">
        <p14:creationId xmlns:p14="http://schemas.microsoft.com/office/powerpoint/2010/main" val="3272769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47F12-033E-43EF-ABFE-C5912C64A5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8344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1ED14-5FCB-47DA-9A59-896B02B7CC08}" type="slidenum">
              <a:rPr lang="en-US" smtClean="0"/>
              <a:t>2</a:t>
            </a:fld>
            <a:endParaRPr lang="en-US"/>
          </a:p>
        </p:txBody>
      </p:sp>
    </p:spTree>
    <p:extLst>
      <p:ext uri="{BB962C8B-B14F-4D97-AF65-F5344CB8AC3E}">
        <p14:creationId xmlns:p14="http://schemas.microsoft.com/office/powerpoint/2010/main" val="3394777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1ED14-5FCB-47DA-9A59-896B02B7CC08}" type="slidenum">
              <a:rPr lang="en-US" smtClean="0"/>
              <a:t>3</a:t>
            </a:fld>
            <a:endParaRPr lang="en-US"/>
          </a:p>
        </p:txBody>
      </p:sp>
    </p:spTree>
    <p:extLst>
      <p:ext uri="{BB962C8B-B14F-4D97-AF65-F5344CB8AC3E}">
        <p14:creationId xmlns:p14="http://schemas.microsoft.com/office/powerpoint/2010/main" val="4080527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1ED14-5FCB-47DA-9A59-896B02B7CC08}" type="slidenum">
              <a:rPr lang="en-US" smtClean="0"/>
              <a:t>4</a:t>
            </a:fld>
            <a:endParaRPr lang="en-US"/>
          </a:p>
        </p:txBody>
      </p:sp>
    </p:spTree>
    <p:extLst>
      <p:ext uri="{BB962C8B-B14F-4D97-AF65-F5344CB8AC3E}">
        <p14:creationId xmlns:p14="http://schemas.microsoft.com/office/powerpoint/2010/main" val="1946415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49B42-AC24-338E-55A1-83D4C02C6B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4EC2A-62E3-97E8-3B4F-2DB4AC6D68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39A68F-ABF0-8FD6-4763-5CFACD159F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AB54E9-BBAE-7CDE-D14F-47B837A7E0F8}"/>
              </a:ext>
            </a:extLst>
          </p:cNvPr>
          <p:cNvSpPr>
            <a:spLocks noGrp="1"/>
          </p:cNvSpPr>
          <p:nvPr>
            <p:ph type="sldNum" sz="quarter" idx="5"/>
          </p:nvPr>
        </p:nvSpPr>
        <p:spPr/>
        <p:txBody>
          <a:bodyPr/>
          <a:lstStyle/>
          <a:p>
            <a:fld id="{C991ED14-5FCB-47DA-9A59-896B02B7CC08}" type="slidenum">
              <a:rPr lang="en-US" smtClean="0"/>
              <a:t>8</a:t>
            </a:fld>
            <a:endParaRPr lang="en-US"/>
          </a:p>
        </p:txBody>
      </p:sp>
    </p:spTree>
    <p:extLst>
      <p:ext uri="{BB962C8B-B14F-4D97-AF65-F5344CB8AC3E}">
        <p14:creationId xmlns:p14="http://schemas.microsoft.com/office/powerpoint/2010/main" val="2717274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B2171-0DCD-41C7-BE1B-DF4AE26F64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A32AE1-9C69-43AE-995C-1B2C5FEE1B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109A57-4E3E-4E65-9E42-0766E86CDB34}"/>
              </a:ext>
            </a:extLst>
          </p:cNvPr>
          <p:cNvSpPr>
            <a:spLocks noGrp="1"/>
          </p:cNvSpPr>
          <p:nvPr>
            <p:ph type="dt" sz="half" idx="10"/>
          </p:nvPr>
        </p:nvSpPr>
        <p:spPr/>
        <p:txBody>
          <a:bodyPr/>
          <a:lstStyle/>
          <a:p>
            <a:fld id="{5586B75A-687E-405C-8A0B-8D00578BA2C3}" type="datetimeFigureOut">
              <a:rPr lang="en-US" smtClean="0"/>
              <a:pPr/>
              <a:t>2/20/2026</a:t>
            </a:fld>
            <a:endParaRPr lang="en-US"/>
          </a:p>
        </p:txBody>
      </p:sp>
      <p:sp>
        <p:nvSpPr>
          <p:cNvPr id="5" name="Footer Placeholder 4">
            <a:extLst>
              <a:ext uri="{FF2B5EF4-FFF2-40B4-BE49-F238E27FC236}">
                <a16:creationId xmlns:a16="http://schemas.microsoft.com/office/drawing/2014/main" id="{F1532904-0D40-41CF-90D9-F81FF639C7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1C1C19-6BB5-4ACB-882D-F1F5A72EEEED}"/>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530621578"/>
      </p:ext>
    </p:extLst>
  </p:cSld>
  <p:clrMapOvr>
    <a:masterClrMapping/>
  </p:clrMapOvr>
  <p:transition spd="slow" advTm="20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1D03F-9581-488E-B87E-ADC0011AE5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4580FB-778B-4B66-A013-D4D537CED1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70AAA-4C55-4A2F-9BAE-3E859434DD2A}"/>
              </a:ext>
            </a:extLst>
          </p:cNvPr>
          <p:cNvSpPr>
            <a:spLocks noGrp="1"/>
          </p:cNvSpPr>
          <p:nvPr>
            <p:ph type="dt" sz="half" idx="10"/>
          </p:nvPr>
        </p:nvSpPr>
        <p:spPr/>
        <p:txBody>
          <a:bodyPr/>
          <a:lstStyle/>
          <a:p>
            <a:fld id="{5586B75A-687E-405C-8A0B-8D00578BA2C3}" type="datetimeFigureOut">
              <a:rPr lang="en-US" smtClean="0"/>
              <a:pPr/>
              <a:t>2/20/2026</a:t>
            </a:fld>
            <a:endParaRPr lang="en-US"/>
          </a:p>
        </p:txBody>
      </p:sp>
      <p:sp>
        <p:nvSpPr>
          <p:cNvPr id="5" name="Footer Placeholder 4">
            <a:extLst>
              <a:ext uri="{FF2B5EF4-FFF2-40B4-BE49-F238E27FC236}">
                <a16:creationId xmlns:a16="http://schemas.microsoft.com/office/drawing/2014/main" id="{9C278D52-CA5C-43D7-B00F-A9A33E2AC6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00BAAA-AADB-40C1-B5B2-00CBFFEF3BDC}"/>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9901002"/>
      </p:ext>
    </p:extLst>
  </p:cSld>
  <p:clrMapOvr>
    <a:masterClrMapping/>
  </p:clrMapOvr>
  <p:transition spd="slow" advTm="20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413C02-B5E6-42D9-86F4-ACF18BADE9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BFBE2D-3ED3-4C93-836F-89B3737160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2197C3-4F81-45BE-97F8-BEBCE4C4C578}"/>
              </a:ext>
            </a:extLst>
          </p:cNvPr>
          <p:cNvSpPr>
            <a:spLocks noGrp="1"/>
          </p:cNvSpPr>
          <p:nvPr>
            <p:ph type="dt" sz="half" idx="10"/>
          </p:nvPr>
        </p:nvSpPr>
        <p:spPr/>
        <p:txBody>
          <a:bodyPr/>
          <a:lstStyle/>
          <a:p>
            <a:fld id="{5586B75A-687E-405C-8A0B-8D00578BA2C3}" type="datetimeFigureOut">
              <a:rPr lang="en-US" smtClean="0"/>
              <a:pPr/>
              <a:t>2/20/2026</a:t>
            </a:fld>
            <a:endParaRPr lang="en-US"/>
          </a:p>
        </p:txBody>
      </p:sp>
      <p:sp>
        <p:nvSpPr>
          <p:cNvPr id="5" name="Footer Placeholder 4">
            <a:extLst>
              <a:ext uri="{FF2B5EF4-FFF2-40B4-BE49-F238E27FC236}">
                <a16:creationId xmlns:a16="http://schemas.microsoft.com/office/drawing/2014/main" id="{D37B7F91-E458-4E36-B3B3-23F4A9DEA1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9CB50D-D884-4FF4-86F6-C540D296C7B3}"/>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901783118"/>
      </p:ext>
    </p:extLst>
  </p:cSld>
  <p:clrMapOvr>
    <a:masterClrMapping/>
  </p:clrMapOvr>
  <p:transition spd="slow" advTm="20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77B96-394E-4CE4-B09E-826FA945F7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71DE3D-C168-45F1-88B9-AC92AC197C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B9D8B1-617B-4FCC-B87A-C96B146724FF}"/>
              </a:ext>
            </a:extLst>
          </p:cNvPr>
          <p:cNvSpPr>
            <a:spLocks noGrp="1"/>
          </p:cNvSpPr>
          <p:nvPr>
            <p:ph type="dt" sz="half" idx="10"/>
          </p:nvPr>
        </p:nvSpPr>
        <p:spPr/>
        <p:txBody>
          <a:bodyPr/>
          <a:lstStyle/>
          <a:p>
            <a:fld id="{5586B75A-687E-405C-8A0B-8D00578BA2C3}" type="datetimeFigureOut">
              <a:rPr lang="en-US" smtClean="0"/>
              <a:pPr/>
              <a:t>2/20/2026</a:t>
            </a:fld>
            <a:endParaRPr lang="en-US"/>
          </a:p>
        </p:txBody>
      </p:sp>
      <p:sp>
        <p:nvSpPr>
          <p:cNvPr id="5" name="Footer Placeholder 4">
            <a:extLst>
              <a:ext uri="{FF2B5EF4-FFF2-40B4-BE49-F238E27FC236}">
                <a16:creationId xmlns:a16="http://schemas.microsoft.com/office/drawing/2014/main" id="{CCDA66E8-77FF-4F87-AB7A-2E635F02C1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BAD3B7-52C9-452E-996F-ECC8CADC8984}"/>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15200929"/>
      </p:ext>
    </p:extLst>
  </p:cSld>
  <p:clrMapOvr>
    <a:masterClrMapping/>
  </p:clrMapOvr>
  <p:transition spd="slow" advTm="20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95D13-909E-436E-8EE2-9036CF037A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B0352E-02D3-41E8-AE4E-A0F401C1A1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30FC01-C781-492D-996F-2C8A9ECEAEC5}"/>
              </a:ext>
            </a:extLst>
          </p:cNvPr>
          <p:cNvSpPr>
            <a:spLocks noGrp="1"/>
          </p:cNvSpPr>
          <p:nvPr>
            <p:ph type="dt" sz="half" idx="10"/>
          </p:nvPr>
        </p:nvSpPr>
        <p:spPr/>
        <p:txBody>
          <a:bodyPr/>
          <a:lstStyle/>
          <a:p>
            <a:fld id="{5586B75A-687E-405C-8A0B-8D00578BA2C3}" type="datetimeFigureOut">
              <a:rPr lang="en-US" smtClean="0"/>
              <a:pPr/>
              <a:t>2/20/2026</a:t>
            </a:fld>
            <a:endParaRPr lang="en-US"/>
          </a:p>
        </p:txBody>
      </p:sp>
      <p:sp>
        <p:nvSpPr>
          <p:cNvPr id="5" name="Footer Placeholder 4">
            <a:extLst>
              <a:ext uri="{FF2B5EF4-FFF2-40B4-BE49-F238E27FC236}">
                <a16:creationId xmlns:a16="http://schemas.microsoft.com/office/drawing/2014/main" id="{D2A05DBC-A993-49DE-8F4F-D8E404B2DB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5B453-940B-4510-B138-71CCD74A10AE}"/>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875412839"/>
      </p:ext>
    </p:extLst>
  </p:cSld>
  <p:clrMapOvr>
    <a:masterClrMapping/>
  </p:clrMapOvr>
  <p:transition spd="slow" advTm="20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ED053-3762-4128-BE0F-9DBFA2C34D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28D58A-4C98-4EA8-B534-A2C9F86019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3026D5-A901-4B8C-BD76-D8411DB120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7479DB-D01C-4EE5-8069-27280D0E0F82}"/>
              </a:ext>
            </a:extLst>
          </p:cNvPr>
          <p:cNvSpPr>
            <a:spLocks noGrp="1"/>
          </p:cNvSpPr>
          <p:nvPr>
            <p:ph type="dt" sz="half" idx="10"/>
          </p:nvPr>
        </p:nvSpPr>
        <p:spPr/>
        <p:txBody>
          <a:bodyPr/>
          <a:lstStyle/>
          <a:p>
            <a:fld id="{5586B75A-687E-405C-8A0B-8D00578BA2C3}" type="datetimeFigureOut">
              <a:rPr lang="en-US" smtClean="0"/>
              <a:pPr/>
              <a:t>2/20/2026</a:t>
            </a:fld>
            <a:endParaRPr lang="en-US"/>
          </a:p>
        </p:txBody>
      </p:sp>
      <p:sp>
        <p:nvSpPr>
          <p:cNvPr id="6" name="Footer Placeholder 5">
            <a:extLst>
              <a:ext uri="{FF2B5EF4-FFF2-40B4-BE49-F238E27FC236}">
                <a16:creationId xmlns:a16="http://schemas.microsoft.com/office/drawing/2014/main" id="{D3637DA8-8135-4F52-8EA7-D7377C43D7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ECE4CD-3C4D-43D9-B314-0A88ED79035D}"/>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652300340"/>
      </p:ext>
    </p:extLst>
  </p:cSld>
  <p:clrMapOvr>
    <a:masterClrMapping/>
  </p:clrMapOvr>
  <p:transition spd="slow" advTm="20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9EC43-B580-477A-89E4-CB241A3C99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36C67C-264F-4A2D-9B0B-8A1DD4DBBE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9C5C01-95D0-4911-9000-506E6DE948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5039B1-5859-459B-A56B-687AF64F86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2AC665-2112-4C50-99D8-C9BA15AB2A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4113A2-682F-4732-9DB8-1E8FF26AEFD7}"/>
              </a:ext>
            </a:extLst>
          </p:cNvPr>
          <p:cNvSpPr>
            <a:spLocks noGrp="1"/>
          </p:cNvSpPr>
          <p:nvPr>
            <p:ph type="dt" sz="half" idx="10"/>
          </p:nvPr>
        </p:nvSpPr>
        <p:spPr/>
        <p:txBody>
          <a:bodyPr/>
          <a:lstStyle/>
          <a:p>
            <a:fld id="{5586B75A-687E-405C-8A0B-8D00578BA2C3}" type="datetimeFigureOut">
              <a:rPr lang="en-US" smtClean="0"/>
              <a:pPr/>
              <a:t>2/20/2026</a:t>
            </a:fld>
            <a:endParaRPr lang="en-US"/>
          </a:p>
        </p:txBody>
      </p:sp>
      <p:sp>
        <p:nvSpPr>
          <p:cNvPr id="8" name="Footer Placeholder 7">
            <a:extLst>
              <a:ext uri="{FF2B5EF4-FFF2-40B4-BE49-F238E27FC236}">
                <a16:creationId xmlns:a16="http://schemas.microsoft.com/office/drawing/2014/main" id="{ED051D8E-C9D3-4D7D-82B4-581027B464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8E6791-5E62-455D-90D9-4A7BA49948A6}"/>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286232122"/>
      </p:ext>
    </p:extLst>
  </p:cSld>
  <p:clrMapOvr>
    <a:masterClrMapping/>
  </p:clrMapOvr>
  <p:transition spd="slow" advTm="20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098D8-B732-4EA2-BA01-247F250B45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E02FCB-87BD-41EA-A49C-92EB00A72573}"/>
              </a:ext>
            </a:extLst>
          </p:cNvPr>
          <p:cNvSpPr>
            <a:spLocks noGrp="1"/>
          </p:cNvSpPr>
          <p:nvPr>
            <p:ph type="dt" sz="half" idx="10"/>
          </p:nvPr>
        </p:nvSpPr>
        <p:spPr/>
        <p:txBody>
          <a:bodyPr/>
          <a:lstStyle/>
          <a:p>
            <a:fld id="{5586B75A-687E-405C-8A0B-8D00578BA2C3}" type="datetimeFigureOut">
              <a:rPr lang="en-US" smtClean="0"/>
              <a:pPr/>
              <a:t>2/20/2026</a:t>
            </a:fld>
            <a:endParaRPr lang="en-US"/>
          </a:p>
        </p:txBody>
      </p:sp>
      <p:sp>
        <p:nvSpPr>
          <p:cNvPr id="4" name="Footer Placeholder 3">
            <a:extLst>
              <a:ext uri="{FF2B5EF4-FFF2-40B4-BE49-F238E27FC236}">
                <a16:creationId xmlns:a16="http://schemas.microsoft.com/office/drawing/2014/main" id="{205503AA-B453-47B9-95CD-3036D55DB9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13A442-20E8-43A8-90A6-BD2B6A8744DE}"/>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748085889"/>
      </p:ext>
    </p:extLst>
  </p:cSld>
  <p:clrMapOvr>
    <a:masterClrMapping/>
  </p:clrMapOvr>
  <p:transition spd="slow" advTm="20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AEB87A-8053-4534-9826-38FB43680B73}"/>
              </a:ext>
            </a:extLst>
          </p:cNvPr>
          <p:cNvSpPr>
            <a:spLocks noGrp="1"/>
          </p:cNvSpPr>
          <p:nvPr>
            <p:ph type="dt" sz="half" idx="10"/>
          </p:nvPr>
        </p:nvSpPr>
        <p:spPr/>
        <p:txBody>
          <a:bodyPr/>
          <a:lstStyle/>
          <a:p>
            <a:fld id="{5586B75A-687E-405C-8A0B-8D00578BA2C3}" type="datetimeFigureOut">
              <a:rPr lang="en-US" smtClean="0"/>
              <a:pPr/>
              <a:t>2/20/2026</a:t>
            </a:fld>
            <a:endParaRPr lang="en-US"/>
          </a:p>
        </p:txBody>
      </p:sp>
      <p:sp>
        <p:nvSpPr>
          <p:cNvPr id="3" name="Footer Placeholder 2">
            <a:extLst>
              <a:ext uri="{FF2B5EF4-FFF2-40B4-BE49-F238E27FC236}">
                <a16:creationId xmlns:a16="http://schemas.microsoft.com/office/drawing/2014/main" id="{F99C87FF-166F-4B49-AEFA-16BF220DF1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76BC02-3769-4DC0-B43E-FDE69BDF0050}"/>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101229970"/>
      </p:ext>
    </p:extLst>
  </p:cSld>
  <p:clrMapOvr>
    <a:masterClrMapping/>
  </p:clrMapOvr>
  <p:transition spd="slow" advTm="20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5941F-8F1D-4E30-A1D9-AE323CA35B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FA7FFE-8CC7-48E1-A739-F139AEA66E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2DB43E-1CD8-4EBD-9A60-A7A3A69433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765AF8-34F8-48A5-A065-0D0B371CD5D7}"/>
              </a:ext>
            </a:extLst>
          </p:cNvPr>
          <p:cNvSpPr>
            <a:spLocks noGrp="1"/>
          </p:cNvSpPr>
          <p:nvPr>
            <p:ph type="dt" sz="half" idx="10"/>
          </p:nvPr>
        </p:nvSpPr>
        <p:spPr/>
        <p:txBody>
          <a:bodyPr/>
          <a:lstStyle/>
          <a:p>
            <a:fld id="{5586B75A-687E-405C-8A0B-8D00578BA2C3}" type="datetimeFigureOut">
              <a:rPr lang="en-US" smtClean="0"/>
              <a:pPr/>
              <a:t>2/20/2026</a:t>
            </a:fld>
            <a:endParaRPr lang="en-US"/>
          </a:p>
        </p:txBody>
      </p:sp>
      <p:sp>
        <p:nvSpPr>
          <p:cNvPr id="6" name="Footer Placeholder 5">
            <a:extLst>
              <a:ext uri="{FF2B5EF4-FFF2-40B4-BE49-F238E27FC236}">
                <a16:creationId xmlns:a16="http://schemas.microsoft.com/office/drawing/2014/main" id="{2E3B979F-902D-40F4-9D6F-363762296C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8F530E-E881-403B-94AD-48851D478C57}"/>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04760633"/>
      </p:ext>
    </p:extLst>
  </p:cSld>
  <p:clrMapOvr>
    <a:masterClrMapping/>
  </p:clrMapOvr>
  <p:transition spd="slow" advTm="20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A7D47-0449-461D-8FCE-DD8103ECBA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18FF4D-9E5C-4FDA-B77E-39E02F0541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070CB6-0969-46F1-A497-2AF4164AB6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AA4A6A-B561-4721-A9E5-6E2EEB9C87A7}"/>
              </a:ext>
            </a:extLst>
          </p:cNvPr>
          <p:cNvSpPr>
            <a:spLocks noGrp="1"/>
          </p:cNvSpPr>
          <p:nvPr>
            <p:ph type="dt" sz="half" idx="10"/>
          </p:nvPr>
        </p:nvSpPr>
        <p:spPr/>
        <p:txBody>
          <a:bodyPr/>
          <a:lstStyle/>
          <a:p>
            <a:fld id="{5586B75A-687E-405C-8A0B-8D00578BA2C3}" type="datetimeFigureOut">
              <a:rPr lang="en-US" smtClean="0"/>
              <a:pPr/>
              <a:t>2/20/2026</a:t>
            </a:fld>
            <a:endParaRPr lang="en-US"/>
          </a:p>
        </p:txBody>
      </p:sp>
      <p:sp>
        <p:nvSpPr>
          <p:cNvPr id="6" name="Footer Placeholder 5">
            <a:extLst>
              <a:ext uri="{FF2B5EF4-FFF2-40B4-BE49-F238E27FC236}">
                <a16:creationId xmlns:a16="http://schemas.microsoft.com/office/drawing/2014/main" id="{4A185054-B435-47DA-96FA-DDEDCC391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DF78B6-37FB-48E5-8723-15E3BEBDBE12}"/>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292943833"/>
      </p:ext>
    </p:extLst>
  </p:cSld>
  <p:clrMapOvr>
    <a:masterClrMapping/>
  </p:clrMapOvr>
  <p:transition spd="slow" advTm="20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64F607-B368-4E10-8109-A0674B214B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DB2FF6-5D54-4CEF-A228-F9826D86F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FE8B61-6EC1-480C-B9BE-973038BBEB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6B75A-687E-405C-8A0B-8D00578BA2C3}" type="datetimeFigureOut">
              <a:rPr lang="en-US" smtClean="0"/>
              <a:pPr/>
              <a:t>2/20/2026</a:t>
            </a:fld>
            <a:endParaRPr lang="en-US"/>
          </a:p>
        </p:txBody>
      </p:sp>
      <p:sp>
        <p:nvSpPr>
          <p:cNvPr id="5" name="Footer Placeholder 4">
            <a:extLst>
              <a:ext uri="{FF2B5EF4-FFF2-40B4-BE49-F238E27FC236}">
                <a16:creationId xmlns:a16="http://schemas.microsoft.com/office/drawing/2014/main" id="{0AAA1655-9447-43F8-A1DE-6DAFCB7DC7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9C629F-5D86-4CEA-AAD2-3EB45DB102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31294043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20000">
    <p:push dir="u"/>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hyperlink" Target="https://www.gvsu.edu/htm/opportunities-index.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gvsu.edu/htm/opportunities-detail.htm?opportunityId=0A5EC16D-EFA2-A886-57ACDDD48198545A"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gvsu.edu/htm/opportunities-detail.htm?opportunityId=6EB8C40F-9AAB-D4F0-80E611B81A0AFC80" TargetMode="External"/><Relationship Id="rId5" Type="http://schemas.openxmlformats.org/officeDocument/2006/relationships/hyperlink" Target="https://www.gvsu.edu/htm/opportunities-detail.htm?opportunityId=383F3020-FB65-1A4D-AF5D2CE813B798A4" TargetMode="External"/><Relationship Id="rId4" Type="http://schemas.openxmlformats.org/officeDocument/2006/relationships/hyperlink" Target="https://www.gvsu.edu/htm/opportunities-detail.htm?opportunityId=B0A3A5B6-C24C-C5BC-B0F75CE0D446A3A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s://www.grantinterface.com/Home/Logon?urlkey=ahla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mailto:casey@pharmhousewellness.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7A571F-AA01-466C-8C82-974CED1AC862}"/>
              </a:ext>
              <a:ext uri="{C183D7F6-B498-43B3-948B-1728B52AA6E4}">
                <adec:decorative xmlns:adec="http://schemas.microsoft.com/office/drawing/2017/decorative" val="1"/>
              </a:ext>
            </a:extLst>
          </p:cNvPr>
          <p:cNvSpPr/>
          <p:nvPr/>
        </p:nvSpPr>
        <p:spPr>
          <a:xfrm>
            <a:off x="12459" y="-3435"/>
            <a:ext cx="2963506"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descr="&quot;HTM WEEKLY&#10;Let's Connect Lakers!&quot;">
            <a:extLst>
              <a:ext uri="{FF2B5EF4-FFF2-40B4-BE49-F238E27FC236}">
                <a16:creationId xmlns:a16="http://schemas.microsoft.com/office/drawing/2014/main" id="{8372838F-431C-49BC-AEFF-D831E8F902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20" y="179504"/>
            <a:ext cx="2938585" cy="2052345"/>
          </a:xfrm>
          <a:prstGeom prst="rect">
            <a:avLst/>
          </a:prstGeom>
        </p:spPr>
      </p:pic>
      <p:sp>
        <p:nvSpPr>
          <p:cNvPr id="42" name="Date">
            <a:extLst>
              <a:ext uri="{FF2B5EF4-FFF2-40B4-BE49-F238E27FC236}">
                <a16:creationId xmlns:a16="http://schemas.microsoft.com/office/drawing/2014/main" id="{07E73960-6B7A-5C43-8B96-F81BEDC5C552}"/>
              </a:ext>
            </a:extLst>
          </p:cNvPr>
          <p:cNvSpPr txBox="1"/>
          <p:nvPr/>
        </p:nvSpPr>
        <p:spPr>
          <a:xfrm>
            <a:off x="589702" y="2656308"/>
            <a:ext cx="165157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prstClr val="white"/>
                </a:solidFill>
                <a:latin typeface="Calibri" panose="020F0502020204030204"/>
              </a:rPr>
              <a:t>2</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.23.2026</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Table 27">
            <a:extLst>
              <a:ext uri="{FF2B5EF4-FFF2-40B4-BE49-F238E27FC236}">
                <a16:creationId xmlns:a16="http://schemas.microsoft.com/office/drawing/2014/main" id="{FFC6EDB4-5708-A4D6-B5BB-3F03B51110A6}"/>
              </a:ext>
            </a:extLst>
          </p:cNvPr>
          <p:cNvGraphicFramePr>
            <a:graphicFrameLocks noGrp="1"/>
          </p:cNvGraphicFramePr>
          <p:nvPr>
            <p:extLst>
              <p:ext uri="{D42A27DB-BD31-4B8C-83A1-F6EECF244321}">
                <p14:modId xmlns:p14="http://schemas.microsoft.com/office/powerpoint/2010/main" val="4221050856"/>
              </p:ext>
            </p:extLst>
          </p:nvPr>
        </p:nvGraphicFramePr>
        <p:xfrm>
          <a:off x="3435092" y="625132"/>
          <a:ext cx="8345496" cy="4960262"/>
        </p:xfrm>
        <a:graphic>
          <a:graphicData uri="http://schemas.openxmlformats.org/drawingml/2006/table">
            <a:tbl>
              <a:tblPr firstRow="1" bandRow="1">
                <a:tableStyleId>{5C22544A-7EE6-4342-B048-85BDC9FD1C3A}</a:tableStyleId>
              </a:tblPr>
              <a:tblGrid>
                <a:gridCol w="4373375">
                  <a:extLst>
                    <a:ext uri="{9D8B030D-6E8A-4147-A177-3AD203B41FA5}">
                      <a16:colId xmlns:a16="http://schemas.microsoft.com/office/drawing/2014/main" val="4238054465"/>
                    </a:ext>
                  </a:extLst>
                </a:gridCol>
                <a:gridCol w="3972121">
                  <a:extLst>
                    <a:ext uri="{9D8B030D-6E8A-4147-A177-3AD203B41FA5}">
                      <a16:colId xmlns:a16="http://schemas.microsoft.com/office/drawing/2014/main" val="1521058076"/>
                    </a:ext>
                  </a:extLst>
                </a:gridCol>
              </a:tblGrid>
              <a:tr h="452723">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47085685"/>
                  </a:ext>
                </a:extLst>
              </a:tr>
              <a:tr h="6464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t>1.  </a:t>
                      </a:r>
                      <a:r>
                        <a:rPr lang="en-US" sz="1200" b="1" dirty="0"/>
                        <a:t>RECENT JOB/INTERNSHP OPENINGS </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mn-lt"/>
                          <a:ea typeface="+mn-ea"/>
                          <a:cs typeface="+mn-cs"/>
                        </a:rPr>
                        <a:t>New week, new opportunities to learn and grow as an HTM professional. </a:t>
                      </a:r>
                      <a:r>
                        <a:rPr kumimoji="0" lang="en-US" sz="1100" b="0" i="0" u="none" strike="noStrike" kern="1200" cap="none" spc="0" normalizeH="0" baseline="0" noProof="0" dirty="0">
                          <a:ln>
                            <a:noFill/>
                          </a:ln>
                          <a:solidFill>
                            <a:schemeClr val="tx1"/>
                          </a:solidFill>
                          <a:effectLst/>
                          <a:uLnTx/>
                          <a:uFillTx/>
                          <a:latin typeface="+mn-lt"/>
                          <a:ea typeface="+mn-ea"/>
                          <a:cs typeface="+mn-cs"/>
                          <a:hlinkClick r:id="rId4"/>
                        </a:rPr>
                        <a:t>Check out the listings for jobs and internships! </a:t>
                      </a:r>
                      <a:endParaRPr kumimoji="0" lang="en-US" sz="1100" b="0" i="0" u="none" strike="noStrike" kern="1200" cap="none" spc="0" normalizeH="0" baseline="0" noProof="0" dirty="0">
                        <a:ln>
                          <a:noFill/>
                        </a:ln>
                        <a:solidFill>
                          <a:schemeClr val="tx1"/>
                        </a:solidFill>
                        <a:effectLst/>
                        <a:uLnTx/>
                        <a:uFillTx/>
                        <a:latin typeface="+mn-lt"/>
                        <a:ea typeface="+mn-ea"/>
                        <a:cs typeface="+mn-cs"/>
                      </a:endParaRPr>
                    </a:p>
                  </a:txBody>
                  <a:tcPr/>
                </a:tc>
                <a:extLst>
                  <a:ext uri="{0D108BD9-81ED-4DB2-BD59-A6C34878D82A}">
                    <a16:rowId xmlns:a16="http://schemas.microsoft.com/office/drawing/2014/main" val="316912366"/>
                  </a:ext>
                </a:extLst>
              </a:tr>
              <a:tr h="150363">
                <a:tc>
                  <a:txBody>
                    <a:bodyPr/>
                    <a:lstStyle/>
                    <a:p>
                      <a:pPr algn="ctr"/>
                      <a:r>
                        <a:rPr lang="en-US" sz="1200" b="1" dirty="0"/>
                        <a:t>2. INTERNATIONAL SUMMER CAMP  </a:t>
                      </a:r>
                    </a:p>
                  </a:txBody>
                  <a:tcPr anchor="ctr"/>
                </a:tc>
                <a:tc>
                  <a:txBody>
                    <a:bodyPr/>
                    <a:lstStyle/>
                    <a:p>
                      <a:pPr rtl="0"/>
                      <a:r>
                        <a:rPr lang="en-US" sz="1100" b="0" i="0" kern="1200" dirty="0">
                          <a:solidFill>
                            <a:schemeClr val="dk1"/>
                          </a:solidFill>
                          <a:effectLst/>
                          <a:latin typeface="+mn-lt"/>
                          <a:ea typeface="+mn-ea"/>
                          <a:cs typeface="+mn-cs"/>
                        </a:rPr>
                        <a:t>The University of Macau is excited to share that the Department of Integrated Resort and Tourism Management  will be launching a new program: </a:t>
                      </a:r>
                      <a:r>
                        <a:rPr lang="en-US" sz="1100" b="1" i="0" kern="1200" dirty="0">
                          <a:solidFill>
                            <a:schemeClr val="dk1"/>
                          </a:solidFill>
                          <a:effectLst/>
                          <a:latin typeface="+mn-lt"/>
                          <a:ea typeface="+mn-ea"/>
                          <a:cs typeface="+mn-cs"/>
                        </a:rPr>
                        <a:t>the 2026 DRTM International Student Summer Camp, scheduled for June 21-25, 2026</a:t>
                      </a:r>
                      <a:r>
                        <a:rPr lang="en-US" sz="1100" b="0" i="0" kern="1200" dirty="0">
                          <a:solidFill>
                            <a:schemeClr val="dk1"/>
                          </a:solidFill>
                          <a:effectLst/>
                          <a:latin typeface="+mn-lt"/>
                          <a:ea typeface="+mn-ea"/>
                          <a:cs typeface="+mn-cs"/>
                        </a:rPr>
                        <a:t>. </a:t>
                      </a:r>
                    </a:p>
                  </a:txBody>
                  <a:tcPr anchor="ctr"/>
                </a:tc>
                <a:extLst>
                  <a:ext uri="{0D108BD9-81ED-4DB2-BD59-A6C34878D82A}">
                    <a16:rowId xmlns:a16="http://schemas.microsoft.com/office/drawing/2014/main" val="1855515892"/>
                  </a:ext>
                </a:extLst>
              </a:tr>
              <a:tr h="679270">
                <a:tc>
                  <a:txBody>
                    <a:bodyPr/>
                    <a:lstStyle/>
                    <a:p>
                      <a:pPr algn="ctr"/>
                      <a:r>
                        <a:rPr lang="en-US" sz="1200" b="1" dirty="0"/>
                        <a:t>3. AHLA HOSPITALITY SCHOLARSHIP </a:t>
                      </a:r>
                    </a:p>
                  </a:txBody>
                  <a:tcPr anchor="ctr"/>
                </a:tc>
                <a:tc>
                  <a:txBody>
                    <a:bodyPr/>
                    <a:lstStyle/>
                    <a:p>
                      <a:r>
                        <a:rPr lang="en-US" sz="1100" dirty="0"/>
                        <a:t>The AHLA Foundation Scholarship application cycle is now open for the 2026-2027 academic year. Applications are being accepted until March 23, 2026. </a:t>
                      </a:r>
                    </a:p>
                  </a:txBody>
                  <a:tcPr anchor="ctr"/>
                </a:tc>
                <a:extLst>
                  <a:ext uri="{0D108BD9-81ED-4DB2-BD59-A6C34878D82A}">
                    <a16:rowId xmlns:a16="http://schemas.microsoft.com/office/drawing/2014/main" val="3886023717"/>
                  </a:ext>
                </a:extLst>
              </a:tr>
              <a:tr h="806609">
                <a:tc>
                  <a:txBody>
                    <a:bodyPr/>
                    <a:lstStyle/>
                    <a:p>
                      <a:pPr algn="ctr"/>
                      <a:r>
                        <a:rPr lang="en-US" sz="1200" b="1" dirty="0"/>
                        <a:t>4. SPRING COURSE  </a:t>
                      </a:r>
                    </a:p>
                  </a:txBody>
                  <a:tcPr anchor="ctr"/>
                </a:tc>
                <a:tc>
                  <a:txBody>
                    <a:bodyPr/>
                    <a:lstStyle/>
                    <a:p>
                      <a:r>
                        <a:rPr lang="en-US" sz="1100" dirty="0"/>
                        <a:t>The Anthropology Summer Field School 2026 immerses students in daily life on the Westside of Grand Rapids while studying the Las Canchas public courts on Seward Ave. </a:t>
                      </a:r>
                    </a:p>
                  </a:txBody>
                  <a:tcPr anchor="ctr"/>
                </a:tc>
                <a:extLst>
                  <a:ext uri="{0D108BD9-81ED-4DB2-BD59-A6C34878D82A}">
                    <a16:rowId xmlns:a16="http://schemas.microsoft.com/office/drawing/2014/main" val="2894648921"/>
                  </a:ext>
                </a:extLst>
              </a:tr>
              <a:tr h="806609">
                <a:tc>
                  <a:txBody>
                    <a:bodyPr/>
                    <a:lstStyle/>
                    <a:p>
                      <a:pPr algn="ctr"/>
                      <a:r>
                        <a:rPr lang="en-US" sz="1200" b="1" dirty="0"/>
                        <a:t>5. HTM SPEAKER SERIES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On Tuesday, March 17, 2026, from 1:00–2:00 PM EST via Zoom, join us for  keynote speaker </a:t>
                      </a:r>
                      <a:r>
                        <a:rPr lang="en-US" sz="1100" b="1" kern="1200" dirty="0">
                          <a:solidFill>
                            <a:schemeClr val="dk1"/>
                          </a:solidFill>
                          <a:effectLst/>
                          <a:latin typeface="+mn-lt"/>
                          <a:ea typeface="+mn-ea"/>
                          <a:cs typeface="+mn-cs"/>
                        </a:rPr>
                        <a:t>Amani Roberts</a:t>
                      </a:r>
                      <a:r>
                        <a:rPr lang="en-US" sz="1100" kern="1200" dirty="0">
                          <a:solidFill>
                            <a:schemeClr val="dk1"/>
                          </a:solidFill>
                          <a:effectLst/>
                          <a:latin typeface="+mn-lt"/>
                          <a:ea typeface="+mn-ea"/>
                          <a:cs typeface="+mn-cs"/>
                        </a:rPr>
                        <a:t> and his  presentation titled “</a:t>
                      </a:r>
                      <a:r>
                        <a:rPr lang="en-US" sz="1100" b="1" kern="1200" dirty="0">
                          <a:solidFill>
                            <a:schemeClr val="dk1"/>
                          </a:solidFill>
                          <a:effectLst/>
                          <a:latin typeface="+mn-lt"/>
                          <a:ea typeface="+mn-ea"/>
                          <a:cs typeface="+mn-cs"/>
                        </a:rPr>
                        <a:t>UNLOCK Your Next Level.”</a:t>
                      </a:r>
                      <a:r>
                        <a:rPr lang="en-US" sz="1100" kern="1200" dirty="0">
                          <a:solidFill>
                            <a:schemeClr val="dk1"/>
                          </a:solidFill>
                          <a:effectLst/>
                          <a:latin typeface="+mn-lt"/>
                          <a:ea typeface="+mn-ea"/>
                          <a:cs typeface="+mn-cs"/>
                        </a:rPr>
                        <a:t> </a:t>
                      </a:r>
                      <a:endParaRPr lang="en-US" sz="1100" dirty="0">
                        <a:solidFill>
                          <a:prstClr val="black"/>
                        </a:solidFill>
                        <a:latin typeface="+mn-lt"/>
                      </a:endParaRPr>
                    </a:p>
                  </a:txBody>
                  <a:tcPr anchor="ctr"/>
                </a:tc>
                <a:extLst>
                  <a:ext uri="{0D108BD9-81ED-4DB2-BD59-A6C34878D82A}">
                    <a16:rowId xmlns:a16="http://schemas.microsoft.com/office/drawing/2014/main" val="1715139073"/>
                  </a:ext>
                </a:extLst>
              </a:tr>
              <a:tr h="806609">
                <a:tc>
                  <a:txBody>
                    <a:bodyPr/>
                    <a:lstStyle/>
                    <a:p>
                      <a:pPr algn="ctr"/>
                      <a:r>
                        <a:rPr lang="en-US" sz="1200" b="1" dirty="0"/>
                        <a:t>6.  WEST MICHIGAN CANNABIS GUILD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prstClr val="black"/>
                          </a:solidFill>
                          <a:latin typeface="+mn-lt"/>
                        </a:rPr>
                        <a:t>West Michigan Cannabis Guild is inviting  HTM students and faculty  to their quarterly meeting on campus.  The director of the Cannabis  Regulatory Agency  is speaking about the new MI cannabis  tax. </a:t>
                      </a:r>
                    </a:p>
                  </a:txBody>
                  <a:tcPr anchor="ctr"/>
                </a:tc>
                <a:extLst>
                  <a:ext uri="{0D108BD9-81ED-4DB2-BD59-A6C34878D82A}">
                    <a16:rowId xmlns:a16="http://schemas.microsoft.com/office/drawing/2014/main" val="3932793957"/>
                  </a:ext>
                </a:extLst>
              </a:tr>
            </a:tbl>
          </a:graphicData>
        </a:graphic>
      </p:graphicFrame>
      <p:pic>
        <p:nvPicPr>
          <p:cNvPr id="21" name="Picture 20" descr="A group of women posing for a photo&#10;&#10;AI-generated content may be incorrect.">
            <a:extLst>
              <a:ext uri="{FF2B5EF4-FFF2-40B4-BE49-F238E27FC236}">
                <a16:creationId xmlns:a16="http://schemas.microsoft.com/office/drawing/2014/main" id="{31599D00-8C01-774C-0D36-046578BA1E34}"/>
              </a:ext>
            </a:extLst>
          </p:cNvPr>
          <p:cNvPicPr>
            <a:picLocks noChangeAspect="1"/>
          </p:cNvPicPr>
          <p:nvPr/>
        </p:nvPicPr>
        <p:blipFill>
          <a:blip r:embed="rId5">
            <a:extLst>
              <a:ext uri="{28A0092B-C50C-407E-A947-70E740481C1C}">
                <a14:useLocalDpi xmlns:a14="http://schemas.microsoft.com/office/drawing/2010/main" val="0"/>
              </a:ext>
            </a:extLst>
          </a:blip>
          <a:srcRect l="8040" t="29908" r="32237" b="-459"/>
          <a:stretch>
            <a:fillRect/>
          </a:stretch>
        </p:blipFill>
        <p:spPr>
          <a:xfrm>
            <a:off x="236758" y="3244334"/>
            <a:ext cx="2349280" cy="243632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506822299"/>
      </p:ext>
    </p:extLst>
  </p:cSld>
  <p:clrMapOvr>
    <a:masterClrMapping/>
  </p:clrMapOvr>
  <p:transition spd="slow" advTm="30000">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7A571F-AA01-466C-8C82-974CED1AC862}"/>
              </a:ext>
              <a:ext uri="{C183D7F6-B498-43B3-948B-1728B52AA6E4}">
                <adec:decorative xmlns:adec="http://schemas.microsoft.com/office/drawing/2017/decorative" val="1"/>
              </a:ext>
            </a:extLst>
          </p:cNvPr>
          <p:cNvSpPr/>
          <p:nvPr/>
        </p:nvSpPr>
        <p:spPr>
          <a:xfrm>
            <a:off x="0" y="0"/>
            <a:ext cx="2914660"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10" descr="&quot;HTM WEEKLY&#10;Let's Connect Lakers!&quot;">
            <a:extLst>
              <a:ext uri="{FF2B5EF4-FFF2-40B4-BE49-F238E27FC236}">
                <a16:creationId xmlns:a16="http://schemas.microsoft.com/office/drawing/2014/main" id="{6881F8C5-F326-4DD8-BE33-B50C010BE3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21" y="179504"/>
            <a:ext cx="2889740" cy="2018231"/>
          </a:xfrm>
          <a:prstGeom prst="rect">
            <a:avLst/>
          </a:prstGeom>
        </p:spPr>
      </p:pic>
      <p:sp>
        <p:nvSpPr>
          <p:cNvPr id="14" name="Oval 13" descr="1">
            <a:extLst>
              <a:ext uri="{FF2B5EF4-FFF2-40B4-BE49-F238E27FC236}">
                <a16:creationId xmlns:a16="http://schemas.microsoft.com/office/drawing/2014/main" id="{20D169B2-2992-4316-A570-5300AB036660}"/>
              </a:ext>
            </a:extLst>
          </p:cNvPr>
          <p:cNvSpPr/>
          <p:nvPr/>
        </p:nvSpPr>
        <p:spPr>
          <a:xfrm>
            <a:off x="570216" y="2961094"/>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rPr>
              <a:t>1</a:t>
            </a:r>
          </a:p>
        </p:txBody>
      </p:sp>
      <p:sp>
        <p:nvSpPr>
          <p:cNvPr id="12" name="Title 10">
            <a:extLst>
              <a:ext uri="{FF2B5EF4-FFF2-40B4-BE49-F238E27FC236}">
                <a16:creationId xmlns:a16="http://schemas.microsoft.com/office/drawing/2014/main" id="{D71C5384-1D26-AD38-047B-18E79768E81B}"/>
              </a:ext>
            </a:extLst>
          </p:cNvPr>
          <p:cNvSpPr txBox="1">
            <a:spLocks/>
          </p:cNvSpPr>
          <p:nvPr/>
        </p:nvSpPr>
        <p:spPr>
          <a:xfrm>
            <a:off x="3573491" y="341453"/>
            <a:ext cx="7157817" cy="14343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b="1" dirty="0">
                <a:solidFill>
                  <a:srgbClr val="0065A4"/>
                </a:solidFill>
                <a:latin typeface="Calibri Light" panose="020F0302020204030204"/>
              </a:rPr>
              <a:t> </a:t>
            </a:r>
            <a:endParaRPr kumimoji="0" lang="en-US" b="1" i="0" u="none" strike="noStrike" kern="1200" cap="none" spc="0" normalizeH="0" baseline="0" noProof="0" dirty="0">
              <a:ln>
                <a:noFill/>
              </a:ln>
              <a:solidFill>
                <a:srgbClr val="0065A4"/>
              </a:solidFill>
              <a:effectLst/>
              <a:uLnTx/>
              <a:uFillTx/>
              <a:latin typeface="Calibri Light" panose="020F0302020204030204"/>
              <a:ea typeface="+mj-ea"/>
              <a:cs typeface="+mj-cs"/>
            </a:endParaRPr>
          </a:p>
        </p:txBody>
      </p:sp>
      <p:sp>
        <p:nvSpPr>
          <p:cNvPr id="8" name="TextBox 7">
            <a:extLst>
              <a:ext uri="{FF2B5EF4-FFF2-40B4-BE49-F238E27FC236}">
                <a16:creationId xmlns:a16="http://schemas.microsoft.com/office/drawing/2014/main" id="{83B1D4BC-D840-DC59-98AB-F0CE1B94BE66}"/>
              </a:ext>
            </a:extLst>
          </p:cNvPr>
          <p:cNvSpPr txBox="1"/>
          <p:nvPr/>
        </p:nvSpPr>
        <p:spPr>
          <a:xfrm>
            <a:off x="4095577" y="341453"/>
            <a:ext cx="6914681" cy="867930"/>
          </a:xfrm>
          <a:prstGeom prst="rect">
            <a:avLst/>
          </a:prstGeom>
          <a:noFill/>
        </p:spPr>
        <p:txBody>
          <a:bodyPr wrap="square" rtlCol="0">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effectLst/>
                <a:uLnTx/>
                <a:uFillTx/>
                <a:latin typeface="Amasis MT Pro Black" panose="02040A04050005020304" pitchFamily="18" charset="0"/>
              </a:rPr>
              <a:t>New Internship and Employment Opportunities</a:t>
            </a:r>
          </a:p>
        </p:txBody>
      </p:sp>
      <p:sp>
        <p:nvSpPr>
          <p:cNvPr id="7" name="TextBox 6">
            <a:extLst>
              <a:ext uri="{FF2B5EF4-FFF2-40B4-BE49-F238E27FC236}">
                <a16:creationId xmlns:a16="http://schemas.microsoft.com/office/drawing/2014/main" id="{45E243F1-FF5B-21C0-E879-770AC4F8632F}"/>
              </a:ext>
            </a:extLst>
          </p:cNvPr>
          <p:cNvSpPr txBox="1"/>
          <p:nvPr/>
        </p:nvSpPr>
        <p:spPr>
          <a:xfrm>
            <a:off x="3298974" y="1364465"/>
            <a:ext cx="8322810" cy="5909310"/>
          </a:xfrm>
          <a:prstGeom prst="rect">
            <a:avLst/>
          </a:prstGeom>
          <a:noFill/>
        </p:spPr>
        <p:txBody>
          <a:bodyPr wrap="square" rtlCol="0">
            <a:spAutoFit/>
          </a:bodyPr>
          <a:lstStyle/>
          <a:p>
            <a:r>
              <a:rPr lang="en-US" b="1" cap="all" dirty="0">
                <a:hlinkClick r:id="rId4" tooltip="Visitor Services / Tourism &amp; Hospitality Intern (Summer 2026) - Holland Museum"/>
              </a:rPr>
              <a:t>Visitor Services / Tourism &amp; Hospitality Intern (Summer 2026)</a:t>
            </a:r>
            <a:endParaRPr lang="en-US" b="1" cap="all" dirty="0"/>
          </a:p>
          <a:p>
            <a:r>
              <a:rPr lang="en-US" dirty="0"/>
              <a:t>Holland Museum - Holland, Michigan</a:t>
            </a:r>
          </a:p>
          <a:p>
            <a:r>
              <a:rPr lang="en-US" dirty="0"/>
              <a:t>Application Deadline: March 31, 2026 (or until filled)</a:t>
            </a:r>
            <a:br>
              <a:rPr lang="en-US" dirty="0"/>
            </a:br>
            <a:r>
              <a:rPr lang="en-US" dirty="0"/>
              <a:t>Posted: 2/20/26</a:t>
            </a:r>
          </a:p>
          <a:p>
            <a:endParaRPr lang="en-US" dirty="0"/>
          </a:p>
          <a:p>
            <a:r>
              <a:rPr lang="en-US" b="1" cap="all" dirty="0">
                <a:hlinkClick r:id="rId5" tooltip="Assistant event planner - Grand Valley State University- Storytime in the Park-Garfield"/>
              </a:rPr>
              <a:t>Assistant event planner</a:t>
            </a:r>
            <a:endParaRPr lang="en-US" b="1" cap="all" dirty="0"/>
          </a:p>
          <a:p>
            <a:r>
              <a:rPr lang="en-US" dirty="0"/>
              <a:t>Grand Valley State University- Storytime in the Park-Garfield - Grand Rapids, Michigan</a:t>
            </a:r>
          </a:p>
          <a:p>
            <a:r>
              <a:rPr lang="en-US" dirty="0"/>
              <a:t>Application Deadline: April 1, 2026</a:t>
            </a:r>
            <a:br>
              <a:rPr lang="en-US" dirty="0"/>
            </a:br>
            <a:r>
              <a:rPr lang="en-US" dirty="0"/>
              <a:t>Posted: 2/17/26</a:t>
            </a:r>
          </a:p>
          <a:p>
            <a:endParaRPr lang="en-US" dirty="0"/>
          </a:p>
          <a:p>
            <a:r>
              <a:rPr lang="en-US" b="1" cap="all" dirty="0">
                <a:hlinkClick r:id="rId6" tooltip="Front Desk Service Agents All Shifts - Home2 Suites Grand Rapids North"/>
              </a:rPr>
              <a:t>Front Desk Service Agents All Shifts</a:t>
            </a:r>
            <a:endParaRPr lang="en-US" b="1" cap="all" dirty="0"/>
          </a:p>
          <a:p>
            <a:r>
              <a:rPr lang="en-US" dirty="0"/>
              <a:t>Home2 Suites Grand Rapids North - Grand Rapids, Michigan</a:t>
            </a:r>
          </a:p>
          <a:p>
            <a:r>
              <a:rPr lang="en-US" dirty="0"/>
              <a:t>Application Deadline: 06/01/2026</a:t>
            </a:r>
            <a:br>
              <a:rPr lang="en-US" dirty="0"/>
            </a:br>
            <a:r>
              <a:rPr lang="en-US" dirty="0"/>
              <a:t>Posted: 2/13/26</a:t>
            </a:r>
          </a:p>
          <a:p>
            <a:endParaRPr lang="en-US" dirty="0"/>
          </a:p>
          <a:p>
            <a:r>
              <a:rPr lang="en-US" b="1" cap="all" dirty="0">
                <a:hlinkClick r:id="rId7" tooltip="Room Attendant - Shinola Hotel"/>
              </a:rPr>
              <a:t>Room Attendant</a:t>
            </a:r>
            <a:endParaRPr lang="en-US" b="1" cap="all" dirty="0"/>
          </a:p>
          <a:p>
            <a:r>
              <a:rPr lang="en-US" dirty="0"/>
              <a:t>Shinola Hotel - Detroit, Michigan</a:t>
            </a:r>
          </a:p>
          <a:p>
            <a:r>
              <a:rPr lang="en-US" dirty="0"/>
              <a:t>Application Deadline: Ongoing</a:t>
            </a:r>
            <a:br>
              <a:rPr lang="en-US" dirty="0"/>
            </a:br>
            <a:r>
              <a:rPr lang="en-US" dirty="0"/>
              <a:t>Posted: 2/12/26</a:t>
            </a:r>
          </a:p>
          <a:p>
            <a:pPr algn="l"/>
            <a:endParaRPr lang="en-US" b="0" i="0" dirty="0">
              <a:solidFill>
                <a:srgbClr val="232323"/>
              </a:solidFill>
              <a:effectLst/>
              <a:highlight>
                <a:srgbClr val="FFFFFF"/>
              </a:highlight>
              <a:latin typeface="Lato" panose="020F0502020204030203" pitchFamily="34" charset="0"/>
            </a:endParaRPr>
          </a:p>
          <a:p>
            <a:pPr algn="l"/>
            <a:endParaRPr lang="en-US" b="0" i="0" dirty="0">
              <a:solidFill>
                <a:srgbClr val="232323"/>
              </a:solidFill>
              <a:effectLst/>
              <a:latin typeface="Lato" panose="020F0502020204030203" pitchFamily="34" charset="0"/>
            </a:endParaRPr>
          </a:p>
        </p:txBody>
      </p:sp>
    </p:spTree>
    <p:extLst>
      <p:ext uri="{BB962C8B-B14F-4D97-AF65-F5344CB8AC3E}">
        <p14:creationId xmlns:p14="http://schemas.microsoft.com/office/powerpoint/2010/main" val="2162396112"/>
      </p:ext>
    </p:extLst>
  </p:cSld>
  <p:clrMapOvr>
    <a:masterClrMapping/>
  </p:clrMapOvr>
  <p:transition spd="slow" advTm="20000">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7A571F-AA01-466C-8C82-974CED1AC862}"/>
              </a:ext>
              <a:ext uri="{C183D7F6-B498-43B3-948B-1728B52AA6E4}">
                <adec:decorative xmlns:adec="http://schemas.microsoft.com/office/drawing/2017/decorative" val="1"/>
              </a:ext>
            </a:extLst>
          </p:cNvPr>
          <p:cNvSpPr/>
          <p:nvPr/>
        </p:nvSpPr>
        <p:spPr>
          <a:xfrm>
            <a:off x="-11962" y="0"/>
            <a:ext cx="2963506"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quot;HTM WEEKLY&#10;Let's Connect Lakers!&quot;">
            <a:extLst>
              <a:ext uri="{FF2B5EF4-FFF2-40B4-BE49-F238E27FC236}">
                <a16:creationId xmlns:a16="http://schemas.microsoft.com/office/drawing/2014/main" id="{362F77D2-18D6-4239-968B-19C1FCAC4B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5" y="179504"/>
            <a:ext cx="2926624" cy="2055696"/>
          </a:xfrm>
          <a:prstGeom prst="rect">
            <a:avLst/>
          </a:prstGeom>
        </p:spPr>
      </p:pic>
      <p:sp>
        <p:nvSpPr>
          <p:cNvPr id="13" name="Oval 12" descr="2">
            <a:extLst>
              <a:ext uri="{FF2B5EF4-FFF2-40B4-BE49-F238E27FC236}">
                <a16:creationId xmlns:a16="http://schemas.microsoft.com/office/drawing/2014/main" id="{BFAA05DD-DA14-4294-BE84-40719C473882}"/>
              </a:ext>
            </a:extLst>
          </p:cNvPr>
          <p:cNvSpPr/>
          <p:nvPr/>
        </p:nvSpPr>
        <p:spPr>
          <a:xfrm>
            <a:off x="437822" y="2792698"/>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rPr>
              <a:t>2</a:t>
            </a:r>
          </a:p>
        </p:txBody>
      </p:sp>
      <p:sp>
        <p:nvSpPr>
          <p:cNvPr id="11" name="Title 10">
            <a:extLst>
              <a:ext uri="{FF2B5EF4-FFF2-40B4-BE49-F238E27FC236}">
                <a16:creationId xmlns:a16="http://schemas.microsoft.com/office/drawing/2014/main" id="{2C5B8017-8B75-4525-A896-3E37D6F10DF0}"/>
              </a:ext>
            </a:extLst>
          </p:cNvPr>
          <p:cNvSpPr txBox="1">
            <a:spLocks/>
          </p:cNvSpPr>
          <p:nvPr/>
        </p:nvSpPr>
        <p:spPr>
          <a:xfrm>
            <a:off x="3541479" y="684026"/>
            <a:ext cx="7572623" cy="6253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effectLst/>
                <a:uLnTx/>
                <a:uFillTx/>
                <a:latin typeface="Amasis MT Pro Black" panose="02040A04050005020304" pitchFamily="18" charset="0"/>
              </a:rPr>
              <a:t>INTERNATIONAL SUMMER CAMP</a:t>
            </a:r>
          </a:p>
        </p:txBody>
      </p:sp>
      <p:sp>
        <p:nvSpPr>
          <p:cNvPr id="16" name="Rectangle 3">
            <a:extLst>
              <a:ext uri="{FF2B5EF4-FFF2-40B4-BE49-F238E27FC236}">
                <a16:creationId xmlns:a16="http://schemas.microsoft.com/office/drawing/2014/main" id="{4C00B70E-8C5C-73D7-C2AC-8E7F9646429F}"/>
              </a:ext>
            </a:extLst>
          </p:cNvPr>
          <p:cNvSpPr>
            <a:spLocks noChangeArrowheads="1"/>
          </p:cNvSpPr>
          <p:nvPr/>
        </p:nvSpPr>
        <p:spPr bwMode="auto">
          <a:xfrm>
            <a:off x="8701392" y="865180"/>
            <a:ext cx="3270738" cy="4878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1200" b="1" dirty="0"/>
              <a:t>          </a:t>
            </a:r>
            <a:r>
              <a:rPr lang="en-US" sz="1200" u="sng" dirty="0"/>
              <a:t>Camp Highlights &amp; Opportunities</a:t>
            </a:r>
          </a:p>
          <a:p>
            <a:pPr lvl="1"/>
            <a:r>
              <a:rPr lang="en-US" sz="1200" dirty="0"/>
              <a:t>You will also engage in a rich blend of academic and cultural experiences, including but not limited to:</a:t>
            </a:r>
          </a:p>
          <a:p>
            <a:pPr marL="628650" lvl="1" indent="-171450">
              <a:buFont typeface="Arial" panose="020B0604020202020204" pitchFamily="34" charset="0"/>
              <a:buChar char="•"/>
            </a:pPr>
            <a:r>
              <a:rPr lang="en-US" sz="1200" dirty="0"/>
              <a:t>Interactive academic lectures by DRTM faculty members</a:t>
            </a:r>
          </a:p>
          <a:p>
            <a:pPr marL="628650" lvl="1" indent="-171450">
              <a:buFont typeface="Arial" panose="020B0604020202020204" pitchFamily="34" charset="0"/>
              <a:buChar char="•"/>
            </a:pPr>
            <a:r>
              <a:rPr lang="en-US" sz="1200" dirty="0"/>
              <a:t>Campus tour and treasure hunt challenge</a:t>
            </a:r>
          </a:p>
          <a:p>
            <a:pPr marL="628650" lvl="1" indent="-171450">
              <a:buFont typeface="Arial" panose="020B0604020202020204" pitchFamily="34" charset="0"/>
              <a:buChar char="•"/>
            </a:pPr>
            <a:r>
              <a:rPr lang="en-US" sz="1200" dirty="0"/>
              <a:t>Networking with students, professors, and industry practitioners</a:t>
            </a:r>
          </a:p>
          <a:p>
            <a:pPr marL="628650" lvl="1" indent="-171450">
              <a:buFont typeface="Arial" panose="020B0604020202020204" pitchFamily="34" charset="0"/>
              <a:buChar char="•"/>
            </a:pPr>
            <a:r>
              <a:rPr lang="en-US" sz="1200" dirty="0"/>
              <a:t>Field trip to leading integrated resorts in Macao</a:t>
            </a:r>
          </a:p>
          <a:p>
            <a:pPr marL="628650" lvl="1" indent="-171450">
              <a:buFont typeface="Arial" panose="020B0604020202020204" pitchFamily="34" charset="0"/>
              <a:buChar char="•"/>
            </a:pPr>
            <a:endParaRPr lang="en-US" sz="1200" dirty="0"/>
          </a:p>
          <a:p>
            <a:r>
              <a:rPr lang="en-US" sz="1200" b="1" dirty="0"/>
              <a:t>The Summer Camp is fee-waived. </a:t>
            </a:r>
          </a:p>
          <a:p>
            <a:r>
              <a:rPr lang="en-US" sz="1200" dirty="0"/>
              <a:t>UM will cover on-campus accommodation (in shared rooms), local transportation, meals and activities expenses included in the Summer Camp. A welcome kit will be provided to each student.</a:t>
            </a:r>
          </a:p>
          <a:p>
            <a:endParaRPr lang="en-US" sz="1200" dirty="0"/>
          </a:p>
          <a:p>
            <a:r>
              <a:rPr lang="en-US" sz="1200" dirty="0"/>
              <a:t>Students are responsible for their round-trip traveling expenses, insurance, visa fees (if applicable) and other personal expenses.</a:t>
            </a:r>
          </a:p>
          <a:p>
            <a:pPr lvl="1"/>
            <a:endParaRPr lang="en-US" sz="12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endParaRPr>
          </a:p>
        </p:txBody>
      </p:sp>
      <p:pic>
        <p:nvPicPr>
          <p:cNvPr id="7" name="Picture 6">
            <a:extLst>
              <a:ext uri="{FF2B5EF4-FFF2-40B4-BE49-F238E27FC236}">
                <a16:creationId xmlns:a16="http://schemas.microsoft.com/office/drawing/2014/main" id="{58E057C7-C4B0-5DA4-E17A-72EC83413C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1544" y="1206893"/>
            <a:ext cx="5603573" cy="4444213"/>
          </a:xfrm>
          <a:prstGeom prst="rect">
            <a:avLst/>
          </a:prstGeom>
        </p:spPr>
      </p:pic>
      <p:pic>
        <p:nvPicPr>
          <p:cNvPr id="10" name="Picture 9">
            <a:extLst>
              <a:ext uri="{FF2B5EF4-FFF2-40B4-BE49-F238E27FC236}">
                <a16:creationId xmlns:a16="http://schemas.microsoft.com/office/drawing/2014/main" id="{55D5453B-D63B-14B4-E116-FA633B9D5B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6860" y="5706725"/>
            <a:ext cx="7197242" cy="1139375"/>
          </a:xfrm>
          <a:prstGeom prst="rect">
            <a:avLst/>
          </a:prstGeom>
        </p:spPr>
      </p:pic>
    </p:spTree>
    <p:extLst>
      <p:ext uri="{BB962C8B-B14F-4D97-AF65-F5344CB8AC3E}">
        <p14:creationId xmlns:p14="http://schemas.microsoft.com/office/powerpoint/2010/main" val="1236603292"/>
      </p:ext>
    </p:extLst>
  </p:cSld>
  <p:clrMapOvr>
    <a:masterClrMapping/>
  </p:clrMapOvr>
  <p:transition spd="slow" advTm="20000">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A3561-3A44-5495-7D77-50773F73234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8FF1A94-C7C0-BAA7-0174-70E590B1FBCA}"/>
              </a:ext>
              <a:ext uri="{C183D7F6-B498-43B3-948B-1728B52AA6E4}">
                <adec:decorative xmlns:adec="http://schemas.microsoft.com/office/drawing/2017/decorative" val="1"/>
              </a:ext>
            </a:extLst>
          </p:cNvPr>
          <p:cNvSpPr/>
          <p:nvPr/>
        </p:nvSpPr>
        <p:spPr>
          <a:xfrm>
            <a:off x="-11963" y="0"/>
            <a:ext cx="2926623"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Picture 12" descr="&quot;HTM WEEKLY&#10;Let's Connect Lakers!&quot;">
            <a:extLst>
              <a:ext uri="{FF2B5EF4-FFF2-40B4-BE49-F238E27FC236}">
                <a16:creationId xmlns:a16="http://schemas.microsoft.com/office/drawing/2014/main" id="{16167597-8493-594F-F7DD-C2944EFB29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81" y="146971"/>
            <a:ext cx="2889740" cy="2018231"/>
          </a:xfrm>
          <a:prstGeom prst="rect">
            <a:avLst/>
          </a:prstGeom>
        </p:spPr>
      </p:pic>
      <p:sp>
        <p:nvSpPr>
          <p:cNvPr id="9" name="Title 8">
            <a:extLst>
              <a:ext uri="{FF2B5EF4-FFF2-40B4-BE49-F238E27FC236}">
                <a16:creationId xmlns:a16="http://schemas.microsoft.com/office/drawing/2014/main" id="{CB472030-24BC-2737-4215-656C25AA805E}"/>
              </a:ext>
            </a:extLst>
          </p:cNvPr>
          <p:cNvSpPr>
            <a:spLocks noGrp="1"/>
          </p:cNvSpPr>
          <p:nvPr>
            <p:ph type="ctrTitle"/>
          </p:nvPr>
        </p:nvSpPr>
        <p:spPr>
          <a:xfrm>
            <a:off x="3943123" y="341055"/>
            <a:ext cx="6667392" cy="611488"/>
          </a:xfrm>
        </p:spPr>
        <p:txBody>
          <a:bodyPr>
            <a:normAutofit fontScale="90000"/>
          </a:bodyPr>
          <a:lstStyle/>
          <a:p>
            <a:r>
              <a:rPr lang="en-US" sz="3600" b="1" dirty="0">
                <a:latin typeface="Amasis MT Pro Black" panose="02040A04050005020304" pitchFamily="18" charset="0"/>
              </a:rPr>
              <a:t>HOSPITALITY SCHOLARSHIP</a:t>
            </a:r>
          </a:p>
        </p:txBody>
      </p:sp>
      <p:sp>
        <p:nvSpPr>
          <p:cNvPr id="2" name="Oval 1" descr="2">
            <a:extLst>
              <a:ext uri="{FF2B5EF4-FFF2-40B4-BE49-F238E27FC236}">
                <a16:creationId xmlns:a16="http://schemas.microsoft.com/office/drawing/2014/main" id="{C960D756-6457-70E4-A952-85FF0C90C99E}"/>
              </a:ext>
            </a:extLst>
          </p:cNvPr>
          <p:cNvSpPr/>
          <p:nvPr/>
        </p:nvSpPr>
        <p:spPr>
          <a:xfrm>
            <a:off x="437822" y="2792698"/>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rPr>
              <a:t>3</a:t>
            </a:r>
          </a:p>
        </p:txBody>
      </p:sp>
      <p:sp>
        <p:nvSpPr>
          <p:cNvPr id="15" name="TextBox 14">
            <a:extLst>
              <a:ext uri="{FF2B5EF4-FFF2-40B4-BE49-F238E27FC236}">
                <a16:creationId xmlns:a16="http://schemas.microsoft.com/office/drawing/2014/main" id="{9E0FBFCC-708E-BF77-995E-C75F14C4B91B}"/>
              </a:ext>
            </a:extLst>
          </p:cNvPr>
          <p:cNvSpPr txBox="1"/>
          <p:nvPr/>
        </p:nvSpPr>
        <p:spPr>
          <a:xfrm rot="10800000" flipV="1">
            <a:off x="7844375" y="1156086"/>
            <a:ext cx="4228859" cy="4985980"/>
          </a:xfrm>
          <a:prstGeom prst="rect">
            <a:avLst/>
          </a:prstGeom>
          <a:noFill/>
        </p:spPr>
        <p:txBody>
          <a:bodyPr wrap="square" rtlCol="0">
            <a:spAutoFit/>
          </a:bodyPr>
          <a:lstStyle/>
          <a:p>
            <a:pPr algn="ctr"/>
            <a:r>
              <a:rPr lang="en-US" dirty="0"/>
              <a:t>Each year, the AHLA Foundation administers a competitive scholarship process that awards </a:t>
            </a:r>
            <a:r>
              <a:rPr lang="en-US" b="1" dirty="0"/>
              <a:t>more than 300 students</a:t>
            </a:r>
            <a:r>
              <a:rPr lang="en-US" dirty="0"/>
              <a:t> with scholarships ranging from </a:t>
            </a:r>
            <a:r>
              <a:rPr lang="en-US" b="1" dirty="0"/>
              <a:t>$2,000 to $7,000</a:t>
            </a:r>
            <a:r>
              <a:rPr lang="en-US" dirty="0"/>
              <a:t>. Both school-allocated scholarship funds and general self-nominated scholarship funds, depending on eligibility, are available. </a:t>
            </a:r>
          </a:p>
          <a:p>
            <a:pPr algn="ctr"/>
            <a:endParaRPr lang="en-US" dirty="0"/>
          </a:p>
          <a:p>
            <a:pPr algn="ctr"/>
            <a:endParaRPr lang="en-US" dirty="0"/>
          </a:p>
          <a:p>
            <a:pPr algn="ctr"/>
            <a:endParaRPr lang="en-US" dirty="0"/>
          </a:p>
          <a:p>
            <a:pPr algn="ctr"/>
            <a:r>
              <a:rPr lang="en-US" sz="2400" dirty="0">
                <a:solidFill>
                  <a:srgbClr val="0070C0"/>
                </a:solidFill>
              </a:rPr>
              <a:t>Application Deadline</a:t>
            </a:r>
          </a:p>
          <a:p>
            <a:pPr algn="ctr"/>
            <a:r>
              <a:rPr lang="en-US" sz="2400" dirty="0">
                <a:solidFill>
                  <a:srgbClr val="0070C0"/>
                </a:solidFill>
              </a:rPr>
              <a:t>Monday March 23, 2026 </a:t>
            </a:r>
          </a:p>
          <a:p>
            <a:pPr algn="ctr"/>
            <a:endParaRPr lang="en-US" sz="2400" dirty="0">
              <a:solidFill>
                <a:srgbClr val="0070C0"/>
              </a:solidFill>
            </a:endParaRPr>
          </a:p>
          <a:p>
            <a:pPr algn="ctr"/>
            <a:r>
              <a:rPr lang="en-US" sz="2400" dirty="0">
                <a:solidFill>
                  <a:srgbClr val="0070C0"/>
                </a:solidFill>
              </a:rPr>
              <a:t>Apply through the QR code or at this </a:t>
            </a:r>
            <a:r>
              <a:rPr lang="en-US" sz="2400" dirty="0">
                <a:solidFill>
                  <a:srgbClr val="0070C0"/>
                </a:solidFill>
                <a:hlinkClick r:id="rId4"/>
              </a:rPr>
              <a:t>link</a:t>
            </a:r>
            <a:endParaRPr lang="en-US" sz="2400" dirty="0">
              <a:solidFill>
                <a:srgbClr val="0070C0"/>
              </a:solidFill>
            </a:endParaRPr>
          </a:p>
        </p:txBody>
      </p:sp>
      <p:pic>
        <p:nvPicPr>
          <p:cNvPr id="5" name="Picture 4" descr="A blue and orange striped flyer&#10;&#10;AI-generated content may be incorrect.">
            <a:extLst>
              <a:ext uri="{FF2B5EF4-FFF2-40B4-BE49-F238E27FC236}">
                <a16:creationId xmlns:a16="http://schemas.microsoft.com/office/drawing/2014/main" id="{A9765EAA-81FB-1D24-01C1-F4E8203042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0749" y="1042268"/>
            <a:ext cx="4228859" cy="5474677"/>
          </a:xfrm>
          <a:prstGeom prst="rect">
            <a:avLst/>
          </a:prstGeom>
        </p:spPr>
      </p:pic>
    </p:spTree>
    <p:extLst>
      <p:ext uri="{BB962C8B-B14F-4D97-AF65-F5344CB8AC3E}">
        <p14:creationId xmlns:p14="http://schemas.microsoft.com/office/powerpoint/2010/main" val="3758309842"/>
      </p:ext>
    </p:extLst>
  </p:cSld>
  <p:clrMapOvr>
    <a:masterClrMapping/>
  </p:clrMapOvr>
  <p:transition spd="slow" advTm="15000">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55D86-DA58-81CA-0E77-B2F85022EC7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EC575DC-7BB9-5CAF-80D3-7C48EC9A5170}"/>
              </a:ext>
              <a:ext uri="{C183D7F6-B498-43B3-948B-1728B52AA6E4}">
                <adec:decorative xmlns:adec="http://schemas.microsoft.com/office/drawing/2017/decorative" val="1"/>
              </a:ext>
            </a:extLst>
          </p:cNvPr>
          <p:cNvSpPr/>
          <p:nvPr/>
        </p:nvSpPr>
        <p:spPr>
          <a:xfrm>
            <a:off x="-11963" y="0"/>
            <a:ext cx="2926623"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Picture 12" descr="&quot;HTM WEEKLY&#10;Let's Connect Lakers!&quot;">
            <a:extLst>
              <a:ext uri="{FF2B5EF4-FFF2-40B4-BE49-F238E27FC236}">
                <a16:creationId xmlns:a16="http://schemas.microsoft.com/office/drawing/2014/main" id="{A1CF315F-E9CF-9C47-8ACA-C9FB6B7BAC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81" y="146971"/>
            <a:ext cx="2889740" cy="2018231"/>
          </a:xfrm>
          <a:prstGeom prst="rect">
            <a:avLst/>
          </a:prstGeom>
        </p:spPr>
      </p:pic>
      <p:sp>
        <p:nvSpPr>
          <p:cNvPr id="9" name="Title 8">
            <a:extLst>
              <a:ext uri="{FF2B5EF4-FFF2-40B4-BE49-F238E27FC236}">
                <a16:creationId xmlns:a16="http://schemas.microsoft.com/office/drawing/2014/main" id="{A55BD382-F2EA-BFE5-2DCA-304FB1F401A1}"/>
              </a:ext>
            </a:extLst>
          </p:cNvPr>
          <p:cNvSpPr>
            <a:spLocks noGrp="1"/>
          </p:cNvSpPr>
          <p:nvPr>
            <p:ph type="ctrTitle"/>
          </p:nvPr>
        </p:nvSpPr>
        <p:spPr>
          <a:xfrm>
            <a:off x="3943123" y="341055"/>
            <a:ext cx="6667392" cy="611488"/>
          </a:xfrm>
        </p:spPr>
        <p:txBody>
          <a:bodyPr>
            <a:normAutofit/>
          </a:bodyPr>
          <a:lstStyle/>
          <a:p>
            <a:r>
              <a:rPr lang="en-US" sz="3600" b="1" dirty="0">
                <a:latin typeface="Amasis MT Pro Black" panose="02040A04050005020304" pitchFamily="18" charset="0"/>
              </a:rPr>
              <a:t>SPRING COURSE ANT 307</a:t>
            </a:r>
          </a:p>
        </p:txBody>
      </p:sp>
      <p:sp>
        <p:nvSpPr>
          <p:cNvPr id="2" name="Oval 1" descr="2">
            <a:extLst>
              <a:ext uri="{FF2B5EF4-FFF2-40B4-BE49-F238E27FC236}">
                <a16:creationId xmlns:a16="http://schemas.microsoft.com/office/drawing/2014/main" id="{0A8893DC-E831-D3F6-E05C-09B403C6A688}"/>
              </a:ext>
            </a:extLst>
          </p:cNvPr>
          <p:cNvSpPr/>
          <p:nvPr/>
        </p:nvSpPr>
        <p:spPr>
          <a:xfrm>
            <a:off x="437822" y="2792698"/>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dirty="0">
                <a:ln w="0"/>
                <a:solidFill>
                  <a:prstClr val="black"/>
                </a:solidFill>
                <a:effectLst>
                  <a:outerShdw blurRad="63500" sx="102000" sy="102000" algn="ctr" rotWithShape="0">
                    <a:prstClr val="black">
                      <a:alpha val="40000"/>
                    </a:prstClr>
                  </a:outerShdw>
                </a:effectLst>
                <a:latin typeface="Calibri" panose="020F0502020204030204"/>
              </a:rPr>
              <a:t>4</a:t>
            </a:r>
            <a:endPar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05B3D7C1-E4C4-A4C2-AF91-306B965F9F3B}"/>
              </a:ext>
            </a:extLst>
          </p:cNvPr>
          <p:cNvSpPr txBox="1"/>
          <p:nvPr/>
        </p:nvSpPr>
        <p:spPr>
          <a:xfrm>
            <a:off x="7687958" y="711068"/>
            <a:ext cx="4296050" cy="6586418"/>
          </a:xfrm>
          <a:prstGeom prst="rect">
            <a:avLst/>
          </a:prstGeom>
          <a:noFill/>
        </p:spPr>
        <p:txBody>
          <a:bodyPr wrap="square" rtlCol="0">
            <a:spAutoFit/>
          </a:bodyPr>
          <a:lstStyle/>
          <a:p>
            <a:endParaRPr lang="en-US" dirty="0"/>
          </a:p>
          <a:p>
            <a:pPr algn="ctr"/>
            <a:r>
              <a:rPr lang="en-US" dirty="0"/>
              <a:t> </a:t>
            </a:r>
            <a:r>
              <a:rPr lang="en-US" sz="2000" b="1" dirty="0">
                <a:solidFill>
                  <a:schemeClr val="accent1">
                    <a:lumMod val="50000"/>
                  </a:schemeClr>
                </a:solidFill>
                <a:latin typeface="Amasis MT Pro Black" panose="02040A04050005020304" pitchFamily="18" charset="0"/>
              </a:rPr>
              <a:t>Dates May 11 – June 24, 2026 </a:t>
            </a:r>
          </a:p>
          <a:p>
            <a:pPr algn="ctr"/>
            <a:r>
              <a:rPr lang="en-US" sz="2000" b="1" dirty="0">
                <a:solidFill>
                  <a:schemeClr val="accent1">
                    <a:lumMod val="50000"/>
                  </a:schemeClr>
                </a:solidFill>
                <a:latin typeface="Amasis MT Pro Black" panose="02040A04050005020304" pitchFamily="18" charset="0"/>
              </a:rPr>
              <a:t>Times Tuesdays &amp; Fridays 6-9 PM* </a:t>
            </a:r>
          </a:p>
          <a:p>
            <a:pPr algn="ctr"/>
            <a:endParaRPr lang="en-US" sz="2000" b="1" dirty="0">
              <a:solidFill>
                <a:schemeClr val="accent1">
                  <a:lumMod val="50000"/>
                </a:schemeClr>
              </a:solidFill>
              <a:latin typeface="Amasis MT Pro Black" panose="02040A04050005020304" pitchFamily="18" charset="0"/>
            </a:endParaRPr>
          </a:p>
          <a:p>
            <a:r>
              <a:rPr lang="en-US" dirty="0"/>
              <a:t>The Anthropology Summer Field School 2026 immerses students in daily life on the Westside of Grand Rapids. </a:t>
            </a:r>
          </a:p>
          <a:p>
            <a:endParaRPr lang="en-US" dirty="0"/>
          </a:p>
          <a:p>
            <a:r>
              <a:rPr lang="en-US" dirty="0"/>
              <a:t>During the six-week field school, students will partner with The Soccer Rebellion and Las Canchas to gain an in-depth understanding of the needs, assets, motivations, and meanings related to sports and community health among those living and playing on the Westside. </a:t>
            </a:r>
          </a:p>
          <a:p>
            <a:endParaRPr lang="en-US" dirty="0"/>
          </a:p>
          <a:p>
            <a:r>
              <a:rPr lang="en-US" b="1" u="sng" dirty="0">
                <a:solidFill>
                  <a:schemeClr val="accent1">
                    <a:lumMod val="50000"/>
                  </a:schemeClr>
                </a:solidFill>
              </a:rPr>
              <a:t>For more information</a:t>
            </a:r>
            <a:r>
              <a:rPr lang="en-US" dirty="0"/>
              <a:t>, contact Dr. Tara Hefferan hefferta@gvsu.edu; 616-331-8924 or Dr. Kristin Hedges hedgeskr@gvsu.edu; 616-331-8212 </a:t>
            </a:r>
          </a:p>
          <a:p>
            <a:endParaRPr lang="en-US" dirty="0"/>
          </a:p>
          <a:p>
            <a:endParaRPr lang="en-US" dirty="0"/>
          </a:p>
        </p:txBody>
      </p:sp>
      <p:pic>
        <p:nvPicPr>
          <p:cNvPr id="5" name="Picture 4">
            <a:extLst>
              <a:ext uri="{FF2B5EF4-FFF2-40B4-BE49-F238E27FC236}">
                <a16:creationId xmlns:a16="http://schemas.microsoft.com/office/drawing/2014/main" id="{B4748BF6-64A5-CD03-5CD1-60AD81A956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0330" y="952543"/>
            <a:ext cx="4397628" cy="5692722"/>
          </a:xfrm>
          <a:prstGeom prst="rect">
            <a:avLst/>
          </a:prstGeom>
        </p:spPr>
      </p:pic>
    </p:spTree>
    <p:extLst>
      <p:ext uri="{BB962C8B-B14F-4D97-AF65-F5344CB8AC3E}">
        <p14:creationId xmlns:p14="http://schemas.microsoft.com/office/powerpoint/2010/main" val="3570877484"/>
      </p:ext>
    </p:extLst>
  </p:cSld>
  <p:clrMapOvr>
    <a:masterClrMapping/>
  </p:clrMapOvr>
  <p:transition spd="slow" advTm="15000">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A120E-7C4A-33E7-C1FA-DCEA7EBD397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396F122-5AF5-7200-BCD0-F56AF3E86C01}"/>
              </a:ext>
              <a:ext uri="{C183D7F6-B498-43B3-948B-1728B52AA6E4}">
                <adec:decorative xmlns:adec="http://schemas.microsoft.com/office/drawing/2017/decorative" val="1"/>
              </a:ext>
            </a:extLst>
          </p:cNvPr>
          <p:cNvSpPr/>
          <p:nvPr/>
        </p:nvSpPr>
        <p:spPr>
          <a:xfrm>
            <a:off x="-11963" y="0"/>
            <a:ext cx="2926623"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Picture 12" descr="&quot;HTM WEEKLY&#10;Let's Connect Lakers!&quot;">
            <a:extLst>
              <a:ext uri="{FF2B5EF4-FFF2-40B4-BE49-F238E27FC236}">
                <a16:creationId xmlns:a16="http://schemas.microsoft.com/office/drawing/2014/main" id="{D441D2A9-7356-23B0-430A-8B1B1FD51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81" y="146971"/>
            <a:ext cx="2889740" cy="2018231"/>
          </a:xfrm>
          <a:prstGeom prst="rect">
            <a:avLst/>
          </a:prstGeom>
        </p:spPr>
      </p:pic>
      <p:sp>
        <p:nvSpPr>
          <p:cNvPr id="9" name="Title 8">
            <a:extLst>
              <a:ext uri="{FF2B5EF4-FFF2-40B4-BE49-F238E27FC236}">
                <a16:creationId xmlns:a16="http://schemas.microsoft.com/office/drawing/2014/main" id="{B05AA6C0-43FE-51E5-BE1F-940900D4E5C0}"/>
              </a:ext>
            </a:extLst>
          </p:cNvPr>
          <p:cNvSpPr>
            <a:spLocks noGrp="1"/>
          </p:cNvSpPr>
          <p:nvPr>
            <p:ph type="ctrTitle"/>
          </p:nvPr>
        </p:nvSpPr>
        <p:spPr>
          <a:xfrm>
            <a:off x="3943123" y="341055"/>
            <a:ext cx="6667392" cy="611488"/>
          </a:xfrm>
        </p:spPr>
        <p:txBody>
          <a:bodyPr>
            <a:normAutofit/>
          </a:bodyPr>
          <a:lstStyle/>
          <a:p>
            <a:r>
              <a:rPr lang="en-US" sz="3600" b="1" dirty="0">
                <a:latin typeface="Amasis MT Pro Black" panose="02040A04050005020304" pitchFamily="18" charset="0"/>
              </a:rPr>
              <a:t>HTM SPEAKER SERIES </a:t>
            </a:r>
          </a:p>
        </p:txBody>
      </p:sp>
      <p:sp>
        <p:nvSpPr>
          <p:cNvPr id="2" name="Oval 1" descr="2">
            <a:extLst>
              <a:ext uri="{FF2B5EF4-FFF2-40B4-BE49-F238E27FC236}">
                <a16:creationId xmlns:a16="http://schemas.microsoft.com/office/drawing/2014/main" id="{3A47DA13-E4F9-5B47-34D2-136A3CACB54A}"/>
              </a:ext>
            </a:extLst>
          </p:cNvPr>
          <p:cNvSpPr/>
          <p:nvPr/>
        </p:nvSpPr>
        <p:spPr>
          <a:xfrm>
            <a:off x="437822" y="2792698"/>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rPr>
              <a:t>5</a:t>
            </a:r>
          </a:p>
        </p:txBody>
      </p:sp>
      <p:pic>
        <p:nvPicPr>
          <p:cNvPr id="6" name="Picture 5">
            <a:extLst>
              <a:ext uri="{FF2B5EF4-FFF2-40B4-BE49-F238E27FC236}">
                <a16:creationId xmlns:a16="http://schemas.microsoft.com/office/drawing/2014/main" id="{47705EF1-93BB-9C02-BA86-935101A4F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5897" y="916289"/>
            <a:ext cx="8921932" cy="5761952"/>
          </a:xfrm>
          <a:prstGeom prst="rect">
            <a:avLst/>
          </a:prstGeom>
        </p:spPr>
      </p:pic>
    </p:spTree>
    <p:extLst>
      <p:ext uri="{BB962C8B-B14F-4D97-AF65-F5344CB8AC3E}">
        <p14:creationId xmlns:p14="http://schemas.microsoft.com/office/powerpoint/2010/main" val="2192356626"/>
      </p:ext>
    </p:extLst>
  </p:cSld>
  <p:clrMapOvr>
    <a:masterClrMapping/>
  </p:clrMapOvr>
  <p:transition spd="slow" advTm="15000">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3718A-A840-AE1C-5951-4876AD045F6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98528B6-FFA2-5694-221F-DD64BC114928}"/>
              </a:ext>
              <a:ext uri="{C183D7F6-B498-43B3-948B-1728B52AA6E4}">
                <adec:decorative xmlns:adec="http://schemas.microsoft.com/office/drawing/2017/decorative" val="1"/>
              </a:ext>
            </a:extLst>
          </p:cNvPr>
          <p:cNvSpPr/>
          <p:nvPr/>
        </p:nvSpPr>
        <p:spPr>
          <a:xfrm>
            <a:off x="-11963" y="0"/>
            <a:ext cx="2926623"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Picture 12" descr="&quot;HTM WEEKLY&#10;Let's Connect Lakers!&quot;">
            <a:extLst>
              <a:ext uri="{FF2B5EF4-FFF2-40B4-BE49-F238E27FC236}">
                <a16:creationId xmlns:a16="http://schemas.microsoft.com/office/drawing/2014/main" id="{EB8D3CA7-5318-E04E-974F-7DF707B8BF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81" y="146971"/>
            <a:ext cx="2889740" cy="2018231"/>
          </a:xfrm>
          <a:prstGeom prst="rect">
            <a:avLst/>
          </a:prstGeom>
        </p:spPr>
      </p:pic>
      <p:sp>
        <p:nvSpPr>
          <p:cNvPr id="9" name="Title 8">
            <a:extLst>
              <a:ext uri="{FF2B5EF4-FFF2-40B4-BE49-F238E27FC236}">
                <a16:creationId xmlns:a16="http://schemas.microsoft.com/office/drawing/2014/main" id="{FAC472A0-25D2-6A3E-C259-82C2FB2CA7AB}"/>
              </a:ext>
            </a:extLst>
          </p:cNvPr>
          <p:cNvSpPr>
            <a:spLocks noGrp="1"/>
          </p:cNvSpPr>
          <p:nvPr>
            <p:ph type="ctrTitle"/>
          </p:nvPr>
        </p:nvSpPr>
        <p:spPr>
          <a:xfrm>
            <a:off x="3943123" y="341055"/>
            <a:ext cx="6667392" cy="611488"/>
          </a:xfrm>
        </p:spPr>
        <p:txBody>
          <a:bodyPr>
            <a:normAutofit fontScale="90000"/>
          </a:bodyPr>
          <a:lstStyle/>
          <a:p>
            <a:r>
              <a:rPr lang="en-US" sz="3600" b="1" dirty="0">
                <a:latin typeface="Amasis MT Pro Black" panose="02040A04050005020304" pitchFamily="18" charset="0"/>
              </a:rPr>
              <a:t>CANNABIS GUILD MEETING </a:t>
            </a:r>
          </a:p>
        </p:txBody>
      </p:sp>
      <p:sp>
        <p:nvSpPr>
          <p:cNvPr id="2" name="Oval 1" descr="2">
            <a:extLst>
              <a:ext uri="{FF2B5EF4-FFF2-40B4-BE49-F238E27FC236}">
                <a16:creationId xmlns:a16="http://schemas.microsoft.com/office/drawing/2014/main" id="{1A950FD0-F2FA-EFFD-3983-EE25B6D5BB2C}"/>
              </a:ext>
            </a:extLst>
          </p:cNvPr>
          <p:cNvSpPr/>
          <p:nvPr/>
        </p:nvSpPr>
        <p:spPr>
          <a:xfrm>
            <a:off x="437822" y="2792698"/>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dirty="0">
                <a:ln w="0"/>
                <a:solidFill>
                  <a:prstClr val="black"/>
                </a:solidFill>
                <a:effectLst>
                  <a:outerShdw blurRad="63500" sx="102000" sy="102000" algn="ctr" rotWithShape="0">
                    <a:prstClr val="black">
                      <a:alpha val="40000"/>
                    </a:prstClr>
                  </a:outerShdw>
                </a:effectLst>
                <a:latin typeface="Calibri" panose="020F0502020204030204"/>
              </a:rPr>
              <a:t>6</a:t>
            </a:r>
            <a:endPar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BFC993B-7217-6305-ECB4-282E43F0F6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2345" y="1086543"/>
            <a:ext cx="6007909" cy="2831056"/>
          </a:xfrm>
          <a:prstGeom prst="rect">
            <a:avLst/>
          </a:prstGeom>
        </p:spPr>
      </p:pic>
      <p:sp>
        <p:nvSpPr>
          <p:cNvPr id="7" name="TextBox 6">
            <a:extLst>
              <a:ext uri="{FF2B5EF4-FFF2-40B4-BE49-F238E27FC236}">
                <a16:creationId xmlns:a16="http://schemas.microsoft.com/office/drawing/2014/main" id="{AF76B446-5611-E323-5BA5-952F30FBA61E}"/>
              </a:ext>
            </a:extLst>
          </p:cNvPr>
          <p:cNvSpPr txBox="1"/>
          <p:nvPr/>
        </p:nvSpPr>
        <p:spPr>
          <a:xfrm>
            <a:off x="2991363" y="4051599"/>
            <a:ext cx="8819337" cy="2985433"/>
          </a:xfrm>
          <a:prstGeom prst="rect">
            <a:avLst/>
          </a:prstGeom>
          <a:noFill/>
        </p:spPr>
        <p:txBody>
          <a:bodyPr wrap="none" rtlCol="0">
            <a:spAutoFit/>
          </a:bodyPr>
          <a:lstStyle/>
          <a:p>
            <a:pPr algn="ctr"/>
            <a:r>
              <a:rPr lang="en-US" dirty="0"/>
              <a:t>The next West Michigan Cannabis Guild quarterly meeting is being held on the</a:t>
            </a:r>
          </a:p>
          <a:p>
            <a:pPr algn="ctr"/>
            <a:r>
              <a:rPr lang="en-US" dirty="0"/>
              <a:t>GVSU City Campus. Any students and faculty interested in the event are invited to attend. </a:t>
            </a:r>
          </a:p>
          <a:p>
            <a:pPr algn="ctr"/>
            <a:r>
              <a:rPr lang="en-US" dirty="0"/>
              <a:t>The Director of the Cannabis Regulatory Agency, Brian Hanna, and the Policy &amp; Legislative </a:t>
            </a:r>
          </a:p>
          <a:p>
            <a:pPr algn="ctr"/>
            <a:r>
              <a:rPr lang="en-US" dirty="0"/>
              <a:t>Specialist, Derek Sova are speaking at the event. </a:t>
            </a:r>
          </a:p>
          <a:p>
            <a:pPr algn="ctr"/>
            <a:endParaRPr lang="en-US" dirty="0">
              <a:latin typeface="Rockwell Extra Bold" panose="02060903040505020403" pitchFamily="18" charset="0"/>
            </a:endParaRPr>
          </a:p>
          <a:p>
            <a:pPr algn="ctr"/>
            <a:r>
              <a:rPr lang="en-US" sz="2000" b="1" dirty="0">
                <a:latin typeface="Rockwell Extra Bold" panose="02060903040505020403" pitchFamily="18" charset="0"/>
              </a:rPr>
              <a:t>Thursday February 26, 8:30 – 10:30 am</a:t>
            </a:r>
          </a:p>
          <a:p>
            <a:pPr algn="ctr"/>
            <a:r>
              <a:rPr lang="en-US" sz="2000" b="1" dirty="0">
                <a:latin typeface="Rockwell Extra Bold" panose="02060903040505020403" pitchFamily="18" charset="0"/>
              </a:rPr>
              <a:t>Downtown Campus Room 109D </a:t>
            </a:r>
          </a:p>
          <a:p>
            <a:pPr algn="ctr"/>
            <a:endParaRPr lang="en-US" sz="2000" b="1" dirty="0">
              <a:latin typeface="Rockwell Extra Bold" panose="02060903040505020403" pitchFamily="18" charset="0"/>
            </a:endParaRPr>
          </a:p>
          <a:p>
            <a:pPr algn="ctr"/>
            <a:r>
              <a:rPr lang="en-US" sz="2000" b="1" dirty="0">
                <a:latin typeface="Rockwell Extra Bold" panose="02060903040505020403" pitchFamily="18" charset="0"/>
              </a:rPr>
              <a:t>RSVP </a:t>
            </a:r>
            <a:r>
              <a:rPr lang="en-US" sz="2000" b="1" dirty="0">
                <a:latin typeface="Rockwell Extra Bold" panose="02060903040505020403" pitchFamily="18" charset="0"/>
                <a:hlinkClick r:id="rId4"/>
              </a:rPr>
              <a:t>casey@pharmhousewellness.com</a:t>
            </a:r>
            <a:r>
              <a:rPr lang="en-US" sz="2000" b="1" dirty="0">
                <a:latin typeface="Rockwell Extra Bold" panose="02060903040505020403" pitchFamily="18" charset="0"/>
              </a:rPr>
              <a:t> by Friday Feb.  20</a:t>
            </a:r>
          </a:p>
          <a:p>
            <a:r>
              <a:rPr lang="en-US" dirty="0"/>
              <a:t> </a:t>
            </a:r>
          </a:p>
        </p:txBody>
      </p:sp>
    </p:spTree>
    <p:extLst>
      <p:ext uri="{BB962C8B-B14F-4D97-AF65-F5344CB8AC3E}">
        <p14:creationId xmlns:p14="http://schemas.microsoft.com/office/powerpoint/2010/main" val="388540666"/>
      </p:ext>
    </p:extLst>
  </p:cSld>
  <p:clrMapOvr>
    <a:masterClrMapping/>
  </p:clrMapOvr>
  <p:transition spd="slow" advTm="15000">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E92AA-4C01-D400-6777-433D0250FCC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DD06084-FFFA-07C1-0E01-C4CF61C485ED}"/>
              </a:ext>
              <a:ext uri="{C183D7F6-B498-43B3-948B-1728B52AA6E4}">
                <adec:decorative xmlns:adec="http://schemas.microsoft.com/office/drawing/2017/decorative" val="1"/>
              </a:ext>
            </a:extLst>
          </p:cNvPr>
          <p:cNvSpPr/>
          <p:nvPr/>
        </p:nvSpPr>
        <p:spPr>
          <a:xfrm>
            <a:off x="15685" y="0"/>
            <a:ext cx="2963506"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quot;HTM WEEKLY&#10;Let's Connect Lakers!&quot;">
            <a:extLst>
              <a:ext uri="{FF2B5EF4-FFF2-40B4-BE49-F238E27FC236}">
                <a16:creationId xmlns:a16="http://schemas.microsoft.com/office/drawing/2014/main" id="{02FA6B15-AC35-1F27-BB79-2647FA730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5" y="179504"/>
            <a:ext cx="2926624" cy="2055696"/>
          </a:xfrm>
          <a:prstGeom prst="rect">
            <a:avLst/>
          </a:prstGeom>
        </p:spPr>
      </p:pic>
      <p:sp>
        <p:nvSpPr>
          <p:cNvPr id="11" name="Title 10">
            <a:extLst>
              <a:ext uri="{FF2B5EF4-FFF2-40B4-BE49-F238E27FC236}">
                <a16:creationId xmlns:a16="http://schemas.microsoft.com/office/drawing/2014/main" id="{6DE8C298-120B-7BE4-C738-2984B4581729}"/>
              </a:ext>
            </a:extLst>
          </p:cNvPr>
          <p:cNvSpPr txBox="1">
            <a:spLocks/>
          </p:cNvSpPr>
          <p:nvPr/>
        </p:nvSpPr>
        <p:spPr>
          <a:xfrm>
            <a:off x="3305405" y="308416"/>
            <a:ext cx="7911007" cy="6253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3600" b="1" dirty="0">
                <a:latin typeface="Amasis MT Pro Black" panose="02040A04050005020304" pitchFamily="18" charset="0"/>
              </a:rPr>
              <a:t> STUDENT EVENTS</a:t>
            </a:r>
            <a:endParaRPr kumimoji="0" lang="en-US" sz="3600" b="1" i="0" u="none" strike="noStrike" kern="1200" cap="none" spc="0" normalizeH="0" baseline="0" noProof="0" dirty="0">
              <a:ln>
                <a:noFill/>
              </a:ln>
              <a:effectLst/>
              <a:uLnTx/>
              <a:uFillTx/>
              <a:latin typeface="Amasis MT Pro Black" panose="02040A04050005020304" pitchFamily="18" charset="0"/>
            </a:endParaRPr>
          </a:p>
        </p:txBody>
      </p:sp>
      <p:sp>
        <p:nvSpPr>
          <p:cNvPr id="2" name="TextBox 1">
            <a:extLst>
              <a:ext uri="{FF2B5EF4-FFF2-40B4-BE49-F238E27FC236}">
                <a16:creationId xmlns:a16="http://schemas.microsoft.com/office/drawing/2014/main" id="{29D51E9E-E42E-4E3A-3AD8-3A2D0CD1C8EF}"/>
              </a:ext>
            </a:extLst>
          </p:cNvPr>
          <p:cNvSpPr txBox="1"/>
          <p:nvPr/>
        </p:nvSpPr>
        <p:spPr>
          <a:xfrm>
            <a:off x="8087841" y="1466090"/>
            <a:ext cx="3786187" cy="543739"/>
          </a:xfrm>
          <a:prstGeom prst="rect">
            <a:avLst/>
          </a:prstGeom>
          <a:noFill/>
        </p:spPr>
        <p:txBody>
          <a:bodyPr wrap="square" rtlCol="0">
            <a:spAutoFit/>
          </a:bodyPr>
          <a:lstStyle/>
          <a:p>
            <a:pPr algn="ctr"/>
            <a:endParaRPr lang="en-US" sz="2000" b="1" baseline="30000" dirty="0">
              <a:solidFill>
                <a:srgbClr val="333333"/>
              </a:solidFill>
              <a:highlight>
                <a:srgbClr val="FFFFFF"/>
              </a:highlight>
              <a:latin typeface="Lato" panose="020F0502020204030203" pitchFamily="34" charset="0"/>
            </a:endParaRPr>
          </a:p>
          <a:p>
            <a:pPr algn="ctr"/>
            <a:endParaRPr lang="en-US" sz="2400" b="1" baseline="30000" dirty="0">
              <a:solidFill>
                <a:srgbClr val="7030A0"/>
              </a:solidFill>
              <a:highlight>
                <a:srgbClr val="FFFFFF"/>
              </a:highlight>
              <a:latin typeface="Neue Plak"/>
            </a:endParaRPr>
          </a:p>
        </p:txBody>
      </p:sp>
      <p:pic>
        <p:nvPicPr>
          <p:cNvPr id="3" name="Picture 2">
            <a:extLst>
              <a:ext uri="{FF2B5EF4-FFF2-40B4-BE49-F238E27FC236}">
                <a16:creationId xmlns:a16="http://schemas.microsoft.com/office/drawing/2014/main" id="{0EC3AB73-997E-C1EA-7D2F-15870CE9C7B7}"/>
              </a:ext>
            </a:extLst>
          </p:cNvPr>
          <p:cNvPicPr>
            <a:picLocks noChangeAspect="1"/>
          </p:cNvPicPr>
          <p:nvPr/>
        </p:nvPicPr>
        <p:blipFill>
          <a:blip r:embed="rId4"/>
          <a:stretch>
            <a:fillRect/>
          </a:stretch>
        </p:blipFill>
        <p:spPr>
          <a:xfrm>
            <a:off x="167118" y="2145774"/>
            <a:ext cx="2444708" cy="2310584"/>
          </a:xfrm>
          <a:prstGeom prst="rect">
            <a:avLst/>
          </a:prstGeom>
        </p:spPr>
      </p:pic>
      <p:pic>
        <p:nvPicPr>
          <p:cNvPr id="5" name="Picture 4">
            <a:extLst>
              <a:ext uri="{FF2B5EF4-FFF2-40B4-BE49-F238E27FC236}">
                <a16:creationId xmlns:a16="http://schemas.microsoft.com/office/drawing/2014/main" id="{967DA562-7C0C-B61D-7FEB-BD01687BC689}"/>
              </a:ext>
            </a:extLst>
          </p:cNvPr>
          <p:cNvPicPr>
            <a:picLocks noChangeAspect="1"/>
          </p:cNvPicPr>
          <p:nvPr/>
        </p:nvPicPr>
        <p:blipFill>
          <a:blip r:embed="rId5"/>
          <a:stretch>
            <a:fillRect/>
          </a:stretch>
        </p:blipFill>
        <p:spPr>
          <a:xfrm>
            <a:off x="177849" y="4580841"/>
            <a:ext cx="2462997" cy="1828959"/>
          </a:xfrm>
          <a:prstGeom prst="rect">
            <a:avLst/>
          </a:prstGeom>
        </p:spPr>
      </p:pic>
      <p:sp>
        <p:nvSpPr>
          <p:cNvPr id="7" name="TextBox 6">
            <a:extLst>
              <a:ext uri="{FF2B5EF4-FFF2-40B4-BE49-F238E27FC236}">
                <a16:creationId xmlns:a16="http://schemas.microsoft.com/office/drawing/2014/main" id="{F892F824-F4C3-0825-E5C6-DC688FF0E868}"/>
              </a:ext>
            </a:extLst>
          </p:cNvPr>
          <p:cNvSpPr txBox="1"/>
          <p:nvPr/>
        </p:nvSpPr>
        <p:spPr>
          <a:xfrm>
            <a:off x="3644371" y="4932472"/>
            <a:ext cx="7233073" cy="1477328"/>
          </a:xfrm>
          <a:prstGeom prst="rect">
            <a:avLst/>
          </a:prstGeom>
          <a:noFill/>
        </p:spPr>
        <p:txBody>
          <a:bodyPr wrap="square">
            <a:spAutoFit/>
          </a:bodyPr>
          <a:lstStyle/>
          <a:p>
            <a:pPr algn="ctr"/>
            <a:r>
              <a:rPr lang="en-US" dirty="0"/>
              <a:t>2026 Ramadan Iftar is a welcoming campus gathering hosted by the MSA where students, staff, and community members—Muslims and non-Muslims alike—come together to break their fast, experience the spirituality of Ramadan, learn about the religion, and connect in an inclusive environment where everyone is welcome.</a:t>
            </a:r>
          </a:p>
        </p:txBody>
      </p:sp>
      <p:pic>
        <p:nvPicPr>
          <p:cNvPr id="10" name="Picture 9">
            <a:extLst>
              <a:ext uri="{FF2B5EF4-FFF2-40B4-BE49-F238E27FC236}">
                <a16:creationId xmlns:a16="http://schemas.microsoft.com/office/drawing/2014/main" id="{C2B71FF2-227E-B1CF-EA14-2AF562479E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4896" y="1026663"/>
            <a:ext cx="6752427" cy="3651603"/>
          </a:xfrm>
          <a:prstGeom prst="rect">
            <a:avLst/>
          </a:prstGeom>
        </p:spPr>
      </p:pic>
    </p:spTree>
    <p:extLst>
      <p:ext uri="{BB962C8B-B14F-4D97-AF65-F5344CB8AC3E}">
        <p14:creationId xmlns:p14="http://schemas.microsoft.com/office/powerpoint/2010/main" val="1006279855"/>
      </p:ext>
    </p:extLst>
  </p:cSld>
  <p:clrMapOvr>
    <a:masterClrMapping/>
  </p:clrMapOvr>
  <p:transition spd="slow" advTm="20000">
    <p:push dir="u"/>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706a1fdb-e05e-4d05-8a92-c507d9ba440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0C60E6957C7B147A384766A5A8ADF58" ma:contentTypeVersion="10" ma:contentTypeDescription="Create a new document." ma:contentTypeScope="" ma:versionID="2c4a8326472b1e1300cd25f96a5f3bee">
  <xsd:schema xmlns:xsd="http://www.w3.org/2001/XMLSchema" xmlns:xs="http://www.w3.org/2001/XMLSchema" xmlns:p="http://schemas.microsoft.com/office/2006/metadata/properties" xmlns:ns3="706a1fdb-e05e-4d05-8a92-c507d9ba4407" xmlns:ns4="c1b4432d-8151-4eb7-b52e-30dfaae51a85" targetNamespace="http://schemas.microsoft.com/office/2006/metadata/properties" ma:root="true" ma:fieldsID="25a2533c32aff71658a0f5a19b5ec020" ns3:_="" ns4:_="">
    <xsd:import namespace="706a1fdb-e05e-4d05-8a92-c507d9ba4407"/>
    <xsd:import namespace="c1b4432d-8151-4eb7-b52e-30dfaae51a8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_activity"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6a1fdb-e05e-4d05-8a92-c507d9ba44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b4432d-8151-4eb7-b52e-30dfaae51a8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C8BBB0-426B-41B1-927F-098F78F0ED73}">
  <ds:schemaRefs>
    <ds:schemaRef ds:uri="http://schemas.microsoft.com/sharepoint/v3/contenttype/forms"/>
  </ds:schemaRefs>
</ds:datastoreItem>
</file>

<file path=customXml/itemProps2.xml><?xml version="1.0" encoding="utf-8"?>
<ds:datastoreItem xmlns:ds="http://schemas.openxmlformats.org/officeDocument/2006/customXml" ds:itemID="{6D9C2033-6564-4DA6-BF02-086189AF332F}">
  <ds:schemaRefs>
    <ds:schemaRef ds:uri="706a1fdb-e05e-4d05-8a92-c507d9ba4407"/>
    <ds:schemaRef ds:uri="http://schemas.microsoft.com/office/2006/documentManagement/types"/>
    <ds:schemaRef ds:uri="http://schemas.openxmlformats.org/package/2006/metadata/core-properties"/>
    <ds:schemaRef ds:uri="http://purl.org/dc/dcmitype/"/>
    <ds:schemaRef ds:uri="http://purl.org/dc/terms/"/>
    <ds:schemaRef ds:uri="http://www.w3.org/XML/1998/namespace"/>
    <ds:schemaRef ds:uri="c1b4432d-8151-4eb7-b52e-30dfaae51a85"/>
    <ds:schemaRef ds:uri="http://purl.org/dc/elements/1.1/"/>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FC3F2F74-CFDA-40ED-9B65-301128C78E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6a1fdb-e05e-4d05-8a92-c507d9ba4407"/>
    <ds:schemaRef ds:uri="c1b4432d-8151-4eb7-b52e-30dfaae51a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5669</TotalTime>
  <Words>767</Words>
  <Application>Microsoft Office PowerPoint</Application>
  <PresentationFormat>Widescreen</PresentationFormat>
  <Paragraphs>87</Paragraphs>
  <Slides>8</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Amasis MT Pro Black</vt:lpstr>
      <vt:lpstr>Arial</vt:lpstr>
      <vt:lpstr>Calibri</vt:lpstr>
      <vt:lpstr>Calibri Light</vt:lpstr>
      <vt:lpstr>Lato</vt:lpstr>
      <vt:lpstr>Neue Plak</vt:lpstr>
      <vt:lpstr>Rockwell Extra Bold</vt:lpstr>
      <vt:lpstr>1_Office Theme</vt:lpstr>
      <vt:lpstr>PowerPoint Presentation</vt:lpstr>
      <vt:lpstr>PowerPoint Presentation</vt:lpstr>
      <vt:lpstr>PowerPoint Presentation</vt:lpstr>
      <vt:lpstr>HOSPITALITY SCHOLARSHIP</vt:lpstr>
      <vt:lpstr>SPRING COURSE ANT 307</vt:lpstr>
      <vt:lpstr>HTM SPEAKER SERIES </vt:lpstr>
      <vt:lpstr>CANNABIS GUILD MEETING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Witsaman</dc:creator>
  <cp:lastModifiedBy>Kirsten Rydzewski</cp:lastModifiedBy>
  <cp:revision>165</cp:revision>
  <cp:lastPrinted>2025-11-06T20:17:36Z</cp:lastPrinted>
  <dcterms:created xsi:type="dcterms:W3CDTF">2022-01-28T19:37:52Z</dcterms:created>
  <dcterms:modified xsi:type="dcterms:W3CDTF">2026-02-20T19:15:19Z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0x01010090C60E6957C7B147A384766A5A8ADF58</vt:lpwstr>
  </property>
</Properties>
</file>