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79" r:id="rId6"/>
    <p:sldId id="292" r:id="rId7"/>
    <p:sldId id="287" r:id="rId8"/>
    <p:sldId id="293" r:id="rId9"/>
    <p:sldId id="294" r:id="rId10"/>
    <p:sldId id="295" r:id="rId11"/>
    <p:sldId id="29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0065C4"/>
    <a:srgbClr val="552579"/>
    <a:srgbClr val="6E4F2C"/>
    <a:srgbClr val="9A7500"/>
    <a:srgbClr val="91420D"/>
    <a:srgbClr val="189A41"/>
    <a:srgbClr val="0065A4"/>
    <a:srgbClr val="CD33CD"/>
    <a:srgbClr val="EA4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531" autoAdjust="0"/>
  </p:normalViewPr>
  <p:slideViewPr>
    <p:cSldViewPr snapToGrid="0">
      <p:cViewPr varScale="1">
        <p:scale>
          <a:sx n="73" d="100"/>
          <a:sy n="73" d="100"/>
        </p:scale>
        <p:origin x="54" y="3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Rydzewski" userId="a2b29032-be6d-470b-a40f-f01b492607de" providerId="ADAL" clId="{1D48DD7C-6FD9-4506-861C-AC50A6B1BC5D}"/>
    <pc:docChg chg="custSel modSld">
      <pc:chgData name="Kirsten Rydzewski" userId="a2b29032-be6d-470b-a40f-f01b492607de" providerId="ADAL" clId="{1D48DD7C-6FD9-4506-861C-AC50A6B1BC5D}" dt="2026-01-29T21:06:13.726" v="7" actId="1076"/>
      <pc:docMkLst>
        <pc:docMk/>
      </pc:docMkLst>
      <pc:sldChg chg="delSp modSp mod">
        <pc:chgData name="Kirsten Rydzewski" userId="a2b29032-be6d-470b-a40f-f01b492607de" providerId="ADAL" clId="{1D48DD7C-6FD9-4506-861C-AC50A6B1BC5D}" dt="2026-01-29T21:04:36.648" v="3" actId="1076"/>
        <pc:sldMkLst>
          <pc:docMk/>
          <pc:sldMk cId="1236603292" sldId="287"/>
        </pc:sldMkLst>
        <pc:spChg chg="del mod">
          <ac:chgData name="Kirsten Rydzewski" userId="a2b29032-be6d-470b-a40f-f01b492607de" providerId="ADAL" clId="{1D48DD7C-6FD9-4506-861C-AC50A6B1BC5D}" dt="2026-01-29T21:04:32.942" v="2" actId="478"/>
          <ac:spMkLst>
            <pc:docMk/>
            <pc:sldMk cId="1236603292" sldId="287"/>
            <ac:spMk id="7" creationId="{8A482E4D-55BC-32A4-4D2E-7C3439C4FF67}"/>
          </ac:spMkLst>
        </pc:spChg>
        <pc:picChg chg="mod">
          <ac:chgData name="Kirsten Rydzewski" userId="a2b29032-be6d-470b-a40f-f01b492607de" providerId="ADAL" clId="{1D48DD7C-6FD9-4506-861C-AC50A6B1BC5D}" dt="2026-01-29T21:04:36.648" v="3" actId="1076"/>
          <ac:picMkLst>
            <pc:docMk/>
            <pc:sldMk cId="1236603292" sldId="287"/>
            <ac:picMk id="3" creationId="{765DD91D-83AF-CCC8-BB6A-50E77A98A84B}"/>
          </ac:picMkLst>
        </pc:picChg>
      </pc:sldChg>
      <pc:sldChg chg="modSp mod">
        <pc:chgData name="Kirsten Rydzewski" userId="a2b29032-be6d-470b-a40f-f01b492607de" providerId="ADAL" clId="{1D48DD7C-6FD9-4506-861C-AC50A6B1BC5D}" dt="2026-01-29T21:06:13.726" v="7" actId="1076"/>
        <pc:sldMkLst>
          <pc:docMk/>
          <pc:sldMk cId="2192356626" sldId="295"/>
        </pc:sldMkLst>
        <pc:picChg chg="mod">
          <ac:chgData name="Kirsten Rydzewski" userId="a2b29032-be6d-470b-a40f-f01b492607de" providerId="ADAL" clId="{1D48DD7C-6FD9-4506-861C-AC50A6B1BC5D}" dt="2026-01-29T21:06:13.726" v="7" actId="1076"/>
          <ac:picMkLst>
            <pc:docMk/>
            <pc:sldMk cId="2192356626" sldId="295"/>
            <ac:picMk id="5" creationId="{625AEBB3-9135-5DDC-3E89-2D98E073E2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A01F9-CE5F-71B7-73BC-013750E7D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53B87-C314-81EC-6456-013939F4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F71A4-E435-25C5-A0CD-A93F9811F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BC2B7-CC06-3BF9-05B7-BCE8B9407665}"/>
              </a:ext>
            </a:extLst>
          </p:cNvPr>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112452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194641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8</a:t>
            </a:fld>
            <a:endParaRPr lang="en-US"/>
          </a:p>
        </p:txBody>
      </p:sp>
    </p:spTree>
    <p:extLst>
      <p:ext uri="{BB962C8B-B14F-4D97-AF65-F5344CB8AC3E}">
        <p14:creationId xmlns:p14="http://schemas.microsoft.com/office/powerpoint/2010/main" val="27172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1/29/2026</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1/29/2026</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26A1F4E6-2FF7-B2C8-1817A5294ECBA3D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084CA88F-AABF-3798-6F88DB92035E3622" TargetMode="External"/><Relationship Id="rId5" Type="http://schemas.openxmlformats.org/officeDocument/2006/relationships/hyperlink" Target="https://www.gvsu.edu/htm/opportunities-detail.htm?opportunityId=13D873E0-E6EC-134D-18BB8FDE237EED38" TargetMode="External"/><Relationship Id="rId4" Type="http://schemas.openxmlformats.org/officeDocument/2006/relationships/hyperlink" Target="https://www.gvsu.edu/htm/opportunities-detail.htm?opportunityId=3C51B05B-9595-AF17-F309E07243897C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pp.joinhandshake.com/career_fairs/51c6b3c7-aa4b-48b4-8e36-256dcfa7164e/student_preview?token=LUwOYzQof6jWtmPkDOD24PDRo8WsggJHoO5na8fM9UocuB2hlm-_-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myscenicstays.com/internships/" TargetMode="Externa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grantinterface.com/Home/Logon?urlkey=ahl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myjobs.adp.com/ahcexternalsite/cx/job-listing?keyword=externshi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2</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.2.2026</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1033679338"/>
              </p:ext>
            </p:extLst>
          </p:nvPr>
        </p:nvGraphicFramePr>
        <p:xfrm>
          <a:off x="3435092" y="625132"/>
          <a:ext cx="8345496" cy="4847073"/>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646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640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 WINTER CAREER &amp; INTERNSHIP FAIR </a:t>
                      </a:r>
                    </a:p>
                  </a:txBody>
                  <a:tcPr anchor="ctr"/>
                </a:tc>
                <a:tc>
                  <a:txBody>
                    <a:bodyPr/>
                    <a:lstStyle/>
                    <a:p>
                      <a:pPr algn="l"/>
                      <a:r>
                        <a:rPr lang="en-US" sz="1100" b="0" i="0" kern="1200" dirty="0">
                          <a:solidFill>
                            <a:schemeClr val="dk1"/>
                          </a:solidFill>
                          <a:effectLst/>
                          <a:latin typeface="+mn-lt"/>
                          <a:ea typeface="+mn-ea"/>
                          <a:cs typeface="+mn-cs"/>
                        </a:rPr>
                        <a:t>This semester’s career &amp; internship fair is on February 19th from 1-5 pm at the Devos Convention Center in downtown Grand Rapids. Find out more information through the Career Center website. </a:t>
                      </a:r>
                      <a:endParaRPr lang="en-US" sz="1100" dirty="0"/>
                    </a:p>
                  </a:txBody>
                  <a:tcPr marL="95250" marR="95250" marT="95250" marB="95250" anchor="ctr"/>
                </a:tc>
                <a:extLst>
                  <a:ext uri="{0D108BD9-81ED-4DB2-BD59-A6C34878D82A}">
                    <a16:rowId xmlns:a16="http://schemas.microsoft.com/office/drawing/2014/main" val="2396137955"/>
                  </a:ext>
                </a:extLst>
              </a:tr>
              <a:tr h="150363">
                <a:tc>
                  <a:txBody>
                    <a:bodyPr/>
                    <a:lstStyle/>
                    <a:p>
                      <a:pPr algn="ctr"/>
                      <a:r>
                        <a:rPr lang="en-US" sz="1200" b="1" dirty="0"/>
                        <a:t>3. INTERNSHIP OPPORTUNITY </a:t>
                      </a:r>
                    </a:p>
                  </a:txBody>
                  <a:tcPr anchor="ctr"/>
                </a:tc>
                <a:tc>
                  <a:txBody>
                    <a:bodyPr/>
                    <a:lstStyle/>
                    <a:p>
                      <a:r>
                        <a:rPr lang="en-US" sz="1100" dirty="0"/>
                        <a:t>Applications for Scenic Stays is now open! Learn about the vacation rental industry while interning on the beach during the summer. </a:t>
                      </a:r>
                    </a:p>
                  </a:txBody>
                  <a:tcPr anchor="ctr"/>
                </a:tc>
                <a:extLst>
                  <a:ext uri="{0D108BD9-81ED-4DB2-BD59-A6C34878D82A}">
                    <a16:rowId xmlns:a16="http://schemas.microsoft.com/office/drawing/2014/main" val="1855515892"/>
                  </a:ext>
                </a:extLst>
              </a:tr>
              <a:tr h="679270">
                <a:tc>
                  <a:txBody>
                    <a:bodyPr/>
                    <a:lstStyle/>
                    <a:p>
                      <a:pPr algn="ctr"/>
                      <a:r>
                        <a:rPr lang="en-US" sz="1200" b="1" dirty="0"/>
                        <a:t>4. AHLA HOSPITALITY SCHOLARSHIP </a:t>
                      </a:r>
                    </a:p>
                  </a:txBody>
                  <a:tcPr anchor="ctr"/>
                </a:tc>
                <a:tc>
                  <a:txBody>
                    <a:bodyPr/>
                    <a:lstStyle/>
                    <a:p>
                      <a:r>
                        <a:rPr lang="en-US" sz="1100" dirty="0"/>
                        <a:t>The AHLA Foundation Scholarship application cycle is now open for the 2026-2027 academic year. Applications are being accepted until March 23, 2026. </a:t>
                      </a:r>
                    </a:p>
                  </a:txBody>
                  <a:tcPr anchor="ctr"/>
                </a:tc>
                <a:extLst>
                  <a:ext uri="{0D108BD9-81ED-4DB2-BD59-A6C34878D82A}">
                    <a16:rowId xmlns:a16="http://schemas.microsoft.com/office/drawing/2014/main" val="3886023717"/>
                  </a:ext>
                </a:extLst>
              </a:tr>
              <a:tr h="806609">
                <a:tc>
                  <a:txBody>
                    <a:bodyPr/>
                    <a:lstStyle/>
                    <a:p>
                      <a:pPr algn="ctr"/>
                      <a:r>
                        <a:rPr lang="en-US" sz="1200" b="1" dirty="0"/>
                        <a:t>5. INTERNSHIP OPPORTUNITY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mn-lt"/>
                        </a:rPr>
                        <a:t>Kandle Dining Services  is </a:t>
                      </a:r>
                      <a:r>
                        <a:rPr lang="en-US" sz="1100" kern="1200" dirty="0">
                          <a:solidFill>
                            <a:schemeClr val="dk1"/>
                          </a:solidFill>
                          <a:effectLst/>
                          <a:latin typeface="+mn-lt"/>
                          <a:ea typeface="+mn-ea"/>
                          <a:cs typeface="+mn-cs"/>
                        </a:rPr>
                        <a:t>currently seeking talented and dedicated candidates for a Hospitality Internship positions for the summer of 2026,. Competitive wages,  travel reimbursement, and housing  and meals provided </a:t>
                      </a:r>
                      <a:endParaRPr lang="en-US" sz="1100" dirty="0">
                        <a:solidFill>
                          <a:prstClr val="black"/>
                        </a:solidFill>
                        <a:latin typeface="+mn-lt"/>
                      </a:endParaRPr>
                    </a:p>
                  </a:txBody>
                  <a:tcPr anchor="ctr"/>
                </a:tc>
                <a:extLst>
                  <a:ext uri="{0D108BD9-81ED-4DB2-BD59-A6C34878D82A}">
                    <a16:rowId xmlns:a16="http://schemas.microsoft.com/office/drawing/2014/main" val="2894648921"/>
                  </a:ext>
                </a:extLst>
              </a:tr>
              <a:tr h="806609">
                <a:tc>
                  <a:txBody>
                    <a:bodyPr/>
                    <a:lstStyle/>
                    <a:p>
                      <a:pPr algn="ctr"/>
                      <a:r>
                        <a:rPr lang="en-US" sz="1200" b="1" dirty="0"/>
                        <a:t>6.. EXTERNSHIP OPPORTUNITY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mn-lt"/>
                        </a:rPr>
                        <a:t>Spend spring break week at one of AHC Hospitality’s Grand Rapids properties learning about hotel housekeeping during an immersive hands-on externship</a:t>
                      </a:r>
                    </a:p>
                  </a:txBody>
                  <a:tcPr anchor="ctr"/>
                </a:tc>
                <a:extLst>
                  <a:ext uri="{0D108BD9-81ED-4DB2-BD59-A6C34878D82A}">
                    <a16:rowId xmlns:a16="http://schemas.microsoft.com/office/drawing/2014/main" val="1715139073"/>
                  </a:ext>
                </a:extLst>
              </a:tr>
            </a:tbl>
          </a:graphicData>
        </a:graphic>
      </p:graphicFrame>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484876" y="1188619"/>
            <a:ext cx="8322810" cy="5909310"/>
          </a:xfrm>
          <a:prstGeom prst="rect">
            <a:avLst/>
          </a:prstGeom>
          <a:noFill/>
        </p:spPr>
        <p:txBody>
          <a:bodyPr wrap="square" rtlCol="0">
            <a:spAutoFit/>
          </a:bodyPr>
          <a:lstStyle/>
          <a:p>
            <a:r>
              <a:rPr lang="en-US" b="1" cap="all" dirty="0">
                <a:hlinkClick r:id="rId4" tooltip="Front Desk Agent - Airport  - Paws Up Montana "/>
              </a:rPr>
              <a:t>Front Desk Agent - Airport</a:t>
            </a:r>
            <a:endParaRPr lang="en-US" b="1" cap="all" dirty="0"/>
          </a:p>
          <a:p>
            <a:r>
              <a:rPr lang="en-US" dirty="0"/>
              <a:t>Paws Up Montana - Greenough, Montana</a:t>
            </a:r>
          </a:p>
          <a:p>
            <a:r>
              <a:rPr lang="en-US" dirty="0"/>
              <a:t>Application Deadline: March 31, 2026 (will continue to repost position until filled)</a:t>
            </a:r>
            <a:br>
              <a:rPr lang="en-US" dirty="0"/>
            </a:br>
            <a:r>
              <a:rPr lang="en-US" dirty="0"/>
              <a:t>Posted: 1/29/26</a:t>
            </a:r>
          </a:p>
          <a:p>
            <a:endParaRPr lang="en-US" dirty="0"/>
          </a:p>
          <a:p>
            <a:r>
              <a:rPr lang="en-US" b="1" cap="all" dirty="0">
                <a:hlinkClick r:id="rId5" tooltip="Administrative Operations Intern  - Blackthorn Productions "/>
              </a:rPr>
              <a:t>Administrative Operations Intern</a:t>
            </a:r>
            <a:endParaRPr lang="en-US" b="1" cap="all" dirty="0"/>
          </a:p>
          <a:p>
            <a:r>
              <a:rPr lang="en-US" dirty="0"/>
              <a:t>Blackthorn Productions - Ann Arbor , Michigan</a:t>
            </a:r>
          </a:p>
          <a:p>
            <a:r>
              <a:rPr lang="en-US" dirty="0"/>
              <a:t>Application Deadline: 4/28/26</a:t>
            </a:r>
            <a:br>
              <a:rPr lang="en-US" dirty="0"/>
            </a:br>
            <a:r>
              <a:rPr lang="en-US" dirty="0"/>
              <a:t>Posted: 1/28/26</a:t>
            </a:r>
          </a:p>
          <a:p>
            <a:endParaRPr lang="en-US" dirty="0"/>
          </a:p>
          <a:p>
            <a:r>
              <a:rPr lang="en-US" b="1" cap="all" dirty="0">
                <a:hlinkClick r:id="rId6" tooltip="Event Assistant - All Buttoned Up Events"/>
              </a:rPr>
              <a:t>Event Assistant</a:t>
            </a:r>
            <a:endParaRPr lang="en-US" b="1" cap="all" dirty="0"/>
          </a:p>
          <a:p>
            <a:r>
              <a:rPr lang="en-US" dirty="0"/>
              <a:t>All Buttoned Up Events - Grand Rapids, Michigan</a:t>
            </a:r>
          </a:p>
          <a:p>
            <a:r>
              <a:rPr lang="en-US" dirty="0"/>
              <a:t>Application Deadline: 3/1/2026</a:t>
            </a:r>
            <a:br>
              <a:rPr lang="en-US" dirty="0"/>
            </a:br>
            <a:r>
              <a:rPr lang="en-US" dirty="0"/>
              <a:t>Posted: 1/26/26</a:t>
            </a:r>
          </a:p>
          <a:p>
            <a:endParaRPr lang="en-US" dirty="0"/>
          </a:p>
          <a:p>
            <a:r>
              <a:rPr lang="en-US" b="1" cap="all" dirty="0">
                <a:hlinkClick r:id="rId7" tooltip="Hospitality Housekeeping Externship  - AHC Hospitality "/>
              </a:rPr>
              <a:t>Hospitality Housekeeping Externship</a:t>
            </a:r>
            <a:endParaRPr lang="en-US" b="1" cap="all" dirty="0"/>
          </a:p>
          <a:p>
            <a:r>
              <a:rPr lang="en-US" dirty="0"/>
              <a:t>AHC Hospitality - Grand Rapids, Michigan</a:t>
            </a:r>
          </a:p>
          <a:p>
            <a:r>
              <a:rPr lang="en-US" dirty="0"/>
              <a:t>Application Deadline: 2/13/26</a:t>
            </a:r>
            <a:br>
              <a:rPr lang="en-US" dirty="0"/>
            </a:br>
            <a:r>
              <a:rPr lang="en-US" dirty="0"/>
              <a:t>Posted: 1/23/26</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49C0B-B434-ADC7-4904-E0EB0D8F93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3A3BD4-10DC-DC0F-8E68-B7E922CA3AEC}"/>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FD72A2E1-29EC-48B1-D54C-7F2DA3598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EDEE7558-A90F-6A61-7D57-FB28897D85FA}"/>
              </a:ext>
            </a:extLst>
          </p:cNvPr>
          <p:cNvSpPr/>
          <p:nvPr/>
        </p:nvSpPr>
        <p:spPr>
          <a:xfrm>
            <a:off x="545277" y="296787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2</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2" name="Title 10">
            <a:extLst>
              <a:ext uri="{FF2B5EF4-FFF2-40B4-BE49-F238E27FC236}">
                <a16:creationId xmlns:a16="http://schemas.microsoft.com/office/drawing/2014/main" id="{80FB900C-B63A-52D6-E0E3-228DF9C5CDD9}"/>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9" name="TextBox 8">
            <a:extLst>
              <a:ext uri="{FF2B5EF4-FFF2-40B4-BE49-F238E27FC236}">
                <a16:creationId xmlns:a16="http://schemas.microsoft.com/office/drawing/2014/main" id="{DEE3267E-07AC-A7D0-F204-D7BA21F94810}"/>
              </a:ext>
            </a:extLst>
          </p:cNvPr>
          <p:cNvSpPr txBox="1"/>
          <p:nvPr/>
        </p:nvSpPr>
        <p:spPr>
          <a:xfrm>
            <a:off x="7502349" y="1119172"/>
            <a:ext cx="4494439" cy="646331"/>
          </a:xfrm>
          <a:prstGeom prst="rect">
            <a:avLst/>
          </a:prstGeom>
          <a:noFill/>
        </p:spPr>
        <p:txBody>
          <a:bodyPr wrap="square">
            <a:spAutoFit/>
          </a:bodyPr>
          <a:lstStyle/>
          <a:p>
            <a:pPr algn="ctr"/>
            <a:br>
              <a:rPr lang="en-US" dirty="0"/>
            </a:br>
            <a:endParaRPr lang="en-US" b="1" dirty="0"/>
          </a:p>
        </p:txBody>
      </p:sp>
      <p:sp>
        <p:nvSpPr>
          <p:cNvPr id="7" name="TextBox 6">
            <a:extLst>
              <a:ext uri="{FF2B5EF4-FFF2-40B4-BE49-F238E27FC236}">
                <a16:creationId xmlns:a16="http://schemas.microsoft.com/office/drawing/2014/main" id="{6FC22701-9349-94E9-964E-DB2D8808B727}"/>
              </a:ext>
            </a:extLst>
          </p:cNvPr>
          <p:cNvSpPr txBox="1"/>
          <p:nvPr/>
        </p:nvSpPr>
        <p:spPr>
          <a:xfrm>
            <a:off x="3658465" y="2869425"/>
            <a:ext cx="8186786" cy="3293209"/>
          </a:xfrm>
          <a:prstGeom prst="rect">
            <a:avLst/>
          </a:prstGeom>
          <a:noFill/>
        </p:spPr>
        <p:txBody>
          <a:bodyPr wrap="square" rtlCol="0">
            <a:spAutoFit/>
          </a:bodyPr>
          <a:lstStyle/>
          <a:p>
            <a:r>
              <a:rPr lang="en-US" dirty="0"/>
              <a:t>The Career &amp; Internship Fair is an excellent place to kick off your job or internship search, or to begin networking with organizations looking to hire Grand Valley students and alumni of all majors! 230 employers with THOUSANDS of immediate openings are expected to attend.</a:t>
            </a:r>
            <a:br>
              <a:rPr lang="en-US" dirty="0"/>
            </a:br>
            <a:br>
              <a:rPr lang="en-US" dirty="0"/>
            </a:br>
            <a:r>
              <a:rPr lang="en-US" dirty="0"/>
              <a:t>Attend the Career Fair to:</a:t>
            </a:r>
          </a:p>
          <a:p>
            <a:pPr marL="285750" indent="-285750">
              <a:buFont typeface="Arial" panose="020B0604020202020204" pitchFamily="34" charset="0"/>
              <a:buChar char="•"/>
            </a:pPr>
            <a:r>
              <a:rPr lang="en-US" dirty="0"/>
              <a:t>Meet with employers to discuss full-time positions</a:t>
            </a:r>
          </a:p>
          <a:p>
            <a:pPr marL="285750" indent="-285750">
              <a:buFont typeface="Arial" panose="020B0604020202020204" pitchFamily="34" charset="0"/>
              <a:buChar char="•"/>
            </a:pPr>
            <a:r>
              <a:rPr lang="en-US" dirty="0"/>
              <a:t>Learn about available internships and co-ops</a:t>
            </a:r>
          </a:p>
          <a:p>
            <a:pPr marL="285750" indent="-285750">
              <a:buFont typeface="Arial" panose="020B0604020202020204" pitchFamily="34" charset="0"/>
              <a:buChar char="•"/>
            </a:pPr>
            <a:r>
              <a:rPr lang="en-US" dirty="0"/>
              <a:t>Build your professional network and expand your job search</a:t>
            </a:r>
            <a:br>
              <a:rPr lang="en-US" dirty="0"/>
            </a:br>
            <a:endParaRPr lang="en-US" dirty="0"/>
          </a:p>
          <a:p>
            <a:pPr algn="ctr"/>
            <a:r>
              <a:rPr lang="en-US" sz="2800" dirty="0">
                <a:hlinkClick r:id="rId4"/>
              </a:rPr>
              <a:t>Register Here!  </a:t>
            </a:r>
            <a:endParaRPr lang="en-US" sz="2800" dirty="0"/>
          </a:p>
        </p:txBody>
      </p:sp>
      <p:sp>
        <p:nvSpPr>
          <p:cNvPr id="2" name="TextBox 1">
            <a:extLst>
              <a:ext uri="{FF2B5EF4-FFF2-40B4-BE49-F238E27FC236}">
                <a16:creationId xmlns:a16="http://schemas.microsoft.com/office/drawing/2014/main" id="{BD0525C5-DCD5-4F3F-850E-8FCC9311A35A}"/>
              </a:ext>
            </a:extLst>
          </p:cNvPr>
          <p:cNvSpPr txBox="1"/>
          <p:nvPr/>
        </p:nvSpPr>
        <p:spPr>
          <a:xfrm>
            <a:off x="3732453" y="303142"/>
            <a:ext cx="8112798" cy="523220"/>
          </a:xfrm>
          <a:prstGeom prst="rect">
            <a:avLst/>
          </a:prstGeom>
          <a:noFill/>
        </p:spPr>
        <p:txBody>
          <a:bodyPr wrap="none" rtlCol="0">
            <a:spAutoFit/>
          </a:bodyPr>
          <a:lstStyle/>
          <a:p>
            <a:r>
              <a:rPr lang="en-US" sz="2800" b="1" dirty="0">
                <a:latin typeface="Amasis MT Pro" panose="02040504050005020304" pitchFamily="18" charset="77"/>
              </a:rPr>
              <a:t>GVSU WINTER CAREER &amp; INTERNSHIP FAIR </a:t>
            </a:r>
          </a:p>
        </p:txBody>
      </p:sp>
      <p:pic>
        <p:nvPicPr>
          <p:cNvPr id="2050" name="Picture 2" descr="GVSU Winter 2026 Career &amp; Internship Fair">
            <a:extLst>
              <a:ext uri="{FF2B5EF4-FFF2-40B4-BE49-F238E27FC236}">
                <a16:creationId xmlns:a16="http://schemas.microsoft.com/office/drawing/2014/main" id="{6240133F-900F-3526-C783-5987B6F20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491" y="1277129"/>
            <a:ext cx="8612760" cy="143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630209"/>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85171" y="179504"/>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INTERNSHIP OPPORTUNITY</a:t>
            </a:r>
          </a:p>
        </p:txBody>
      </p:sp>
      <p:pic>
        <p:nvPicPr>
          <p:cNvPr id="3" name="Picture 2">
            <a:extLst>
              <a:ext uri="{FF2B5EF4-FFF2-40B4-BE49-F238E27FC236}">
                <a16:creationId xmlns:a16="http://schemas.microsoft.com/office/drawing/2014/main" id="{765DD91D-83AF-CCC8-BB6A-50E77A98A84B}"/>
              </a:ext>
            </a:extLst>
          </p:cNvPr>
          <p:cNvPicPr>
            <a:picLocks noChangeAspect="1"/>
          </p:cNvPicPr>
          <p:nvPr/>
        </p:nvPicPr>
        <p:blipFill>
          <a:blip r:embed="rId4"/>
          <a:stretch>
            <a:fillRect/>
          </a:stretch>
        </p:blipFill>
        <p:spPr>
          <a:xfrm>
            <a:off x="3290843" y="771118"/>
            <a:ext cx="4825784" cy="5873262"/>
          </a:xfrm>
          <a:prstGeom prst="rect">
            <a:avLst/>
          </a:prstGeom>
        </p:spPr>
      </p:pic>
      <p:sp>
        <p:nvSpPr>
          <p:cNvPr id="16" name="Rectangle 3">
            <a:extLst>
              <a:ext uri="{FF2B5EF4-FFF2-40B4-BE49-F238E27FC236}">
                <a16:creationId xmlns:a16="http://schemas.microsoft.com/office/drawing/2014/main" id="{4C00B70E-8C5C-73D7-C2AC-8E7F9646429F}"/>
              </a:ext>
            </a:extLst>
          </p:cNvPr>
          <p:cNvSpPr>
            <a:spLocks noChangeArrowheads="1"/>
          </p:cNvSpPr>
          <p:nvPr/>
        </p:nvSpPr>
        <p:spPr bwMode="auto">
          <a:xfrm>
            <a:off x="8483440" y="996680"/>
            <a:ext cx="3270738"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Some highlights of this paid internship include: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A summer on the BEACH working and learning the Hospitality Industry firsthand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A dedicated mentor to guide you through the summer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Weekly Information Sessions about each aspect of the industry: Owner Relations, Guest Experiences, HOA and COA exposure, and Real Estate!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 Bi-weekly (every two weeks) shifts at the Front Desk and Housekeeping Inspection, giving you a broad look at everything that goes into the hospitality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Two shadowing opportunities for any positions the student is interested in, can shadow anyone up to and including our CEO!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Did we mention it's paid?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If this internship interests you, please fill out our application at </a:t>
            </a:r>
            <a:r>
              <a:rPr kumimoji="0" lang="en-US" altLang="en-US" sz="1400" b="0" i="0" u="sng" strike="noStrike" cap="none" normalizeH="0" baseline="0" dirty="0">
                <a:ln>
                  <a:noFill/>
                </a:ln>
                <a:solidFill>
                  <a:srgbClr val="800080"/>
                </a:solidFill>
                <a:effectLst/>
                <a:latin typeface="Aptos" panose="020B0004020202020204" pitchFamily="34" charset="0"/>
                <a:hlinkClick r:id="rId5" tooltip="https://myscenicstays.com/internships/"/>
              </a:rPr>
              <a:t>https://myscenicstays.com/internships/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3561-3A44-5495-7D77-50773F7323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FF1A94-C7C0-BAA7-0174-70E590B1FBCA}"/>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16167597-8493-594F-F7DD-C2944EFB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CB472030-24BC-2737-4215-656C25AA805E}"/>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HOSPITALITY SCHOLARSHIP</a:t>
            </a:r>
          </a:p>
        </p:txBody>
      </p:sp>
      <p:sp>
        <p:nvSpPr>
          <p:cNvPr id="2" name="Oval 1" descr="2">
            <a:extLst>
              <a:ext uri="{FF2B5EF4-FFF2-40B4-BE49-F238E27FC236}">
                <a16:creationId xmlns:a16="http://schemas.microsoft.com/office/drawing/2014/main" id="{C960D756-6457-70E4-A952-85FF0C90C99E}"/>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E0FBFCC-708E-BF77-995E-C75F14C4B91B}"/>
              </a:ext>
            </a:extLst>
          </p:cNvPr>
          <p:cNvSpPr txBox="1"/>
          <p:nvPr/>
        </p:nvSpPr>
        <p:spPr>
          <a:xfrm rot="10800000" flipV="1">
            <a:off x="7844375" y="1156086"/>
            <a:ext cx="4228859" cy="4985980"/>
          </a:xfrm>
          <a:prstGeom prst="rect">
            <a:avLst/>
          </a:prstGeom>
          <a:noFill/>
        </p:spPr>
        <p:txBody>
          <a:bodyPr wrap="square" rtlCol="0">
            <a:spAutoFit/>
          </a:bodyPr>
          <a:lstStyle/>
          <a:p>
            <a:pPr algn="ctr"/>
            <a:r>
              <a:rPr lang="en-US" dirty="0"/>
              <a:t>Each year, the AHLA Foundation administers a competitive scholarship process that awards </a:t>
            </a:r>
            <a:r>
              <a:rPr lang="en-US" b="1" dirty="0"/>
              <a:t>more than 300 students</a:t>
            </a:r>
            <a:r>
              <a:rPr lang="en-US" dirty="0"/>
              <a:t> with scholarships ranging from </a:t>
            </a:r>
            <a:r>
              <a:rPr lang="en-US" b="1" dirty="0"/>
              <a:t>$2,000 to $7,000</a:t>
            </a:r>
            <a:r>
              <a:rPr lang="en-US" dirty="0"/>
              <a:t>. Both school-allocated scholarship funds and general self-nominated scholarship funds, depending on eligibility, are available. </a:t>
            </a:r>
          </a:p>
          <a:p>
            <a:pPr algn="ctr"/>
            <a:endParaRPr lang="en-US" dirty="0"/>
          </a:p>
          <a:p>
            <a:pPr algn="ctr"/>
            <a:endParaRPr lang="en-US" dirty="0"/>
          </a:p>
          <a:p>
            <a:pPr algn="ctr"/>
            <a:endParaRPr lang="en-US" dirty="0"/>
          </a:p>
          <a:p>
            <a:pPr algn="ctr"/>
            <a:r>
              <a:rPr lang="en-US" sz="2400" dirty="0">
                <a:solidFill>
                  <a:srgbClr val="0070C0"/>
                </a:solidFill>
              </a:rPr>
              <a:t>Application Deadline</a:t>
            </a:r>
          </a:p>
          <a:p>
            <a:pPr algn="ctr"/>
            <a:r>
              <a:rPr lang="en-US" sz="2400" dirty="0">
                <a:solidFill>
                  <a:srgbClr val="0070C0"/>
                </a:solidFill>
              </a:rPr>
              <a:t>Monday March 23, 2026 </a:t>
            </a:r>
          </a:p>
          <a:p>
            <a:pPr algn="ctr"/>
            <a:endParaRPr lang="en-US" sz="2400" dirty="0">
              <a:solidFill>
                <a:srgbClr val="0070C0"/>
              </a:solidFill>
            </a:endParaRPr>
          </a:p>
          <a:p>
            <a:pPr algn="ctr"/>
            <a:r>
              <a:rPr lang="en-US" sz="2400" dirty="0">
                <a:solidFill>
                  <a:srgbClr val="0070C0"/>
                </a:solidFill>
              </a:rPr>
              <a:t>Apply through the QR code or at this </a:t>
            </a:r>
            <a:r>
              <a:rPr lang="en-US" sz="2400" dirty="0">
                <a:solidFill>
                  <a:srgbClr val="0070C0"/>
                </a:solidFill>
                <a:hlinkClick r:id="rId4"/>
              </a:rPr>
              <a:t>link</a:t>
            </a:r>
            <a:endParaRPr lang="en-US" sz="2400" dirty="0">
              <a:solidFill>
                <a:srgbClr val="0070C0"/>
              </a:solidFill>
            </a:endParaRPr>
          </a:p>
        </p:txBody>
      </p:sp>
      <p:pic>
        <p:nvPicPr>
          <p:cNvPr id="5" name="Picture 4" descr="A blue and orange striped flyer&#10;&#10;AI-generated content may be incorrect.">
            <a:extLst>
              <a:ext uri="{FF2B5EF4-FFF2-40B4-BE49-F238E27FC236}">
                <a16:creationId xmlns:a16="http://schemas.microsoft.com/office/drawing/2014/main" id="{A9765EAA-81FB-1D24-01C1-F4E820304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749" y="1042268"/>
            <a:ext cx="4228859" cy="5474677"/>
          </a:xfrm>
          <a:prstGeom prst="rect">
            <a:avLst/>
          </a:prstGeom>
        </p:spPr>
      </p:pic>
    </p:spTree>
    <p:extLst>
      <p:ext uri="{BB962C8B-B14F-4D97-AF65-F5344CB8AC3E}">
        <p14:creationId xmlns:p14="http://schemas.microsoft.com/office/powerpoint/2010/main" val="3758309842"/>
      </p:ext>
    </p:extLst>
  </p:cSld>
  <p:clrMapOvr>
    <a:masterClrMapping/>
  </p:clrMapOvr>
  <p:transition spd="slow" advTm="1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86-DA58-81CA-0E77-B2F85022E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C575DC-7BB9-5CAF-80D3-7C48EC9A5170}"/>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A1CF315F-E9CF-9C47-8ACA-C9FB6B7BA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A55BD382-F2EA-BFE5-2DCA-304FB1F401A1}"/>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INTERNSHIP OPPORTUNITY </a:t>
            </a:r>
          </a:p>
        </p:txBody>
      </p:sp>
      <p:sp>
        <p:nvSpPr>
          <p:cNvPr id="2" name="Oval 1" descr="2">
            <a:extLst>
              <a:ext uri="{FF2B5EF4-FFF2-40B4-BE49-F238E27FC236}">
                <a16:creationId xmlns:a16="http://schemas.microsoft.com/office/drawing/2014/main" id="{0A8893DC-E831-D3F6-E05C-09B403C6A688}"/>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sp>
        <p:nvSpPr>
          <p:cNvPr id="10" name="TextBox 9">
            <a:extLst>
              <a:ext uri="{FF2B5EF4-FFF2-40B4-BE49-F238E27FC236}">
                <a16:creationId xmlns:a16="http://schemas.microsoft.com/office/drawing/2014/main" id="{05B3D7C1-E4C4-A4C2-AF91-306B965F9F3B}"/>
              </a:ext>
            </a:extLst>
          </p:cNvPr>
          <p:cNvSpPr txBox="1"/>
          <p:nvPr/>
        </p:nvSpPr>
        <p:spPr>
          <a:xfrm>
            <a:off x="8521993" y="4944091"/>
            <a:ext cx="3670007" cy="1569660"/>
          </a:xfrm>
          <a:prstGeom prst="rect">
            <a:avLst/>
          </a:prstGeom>
          <a:noFill/>
        </p:spPr>
        <p:txBody>
          <a:bodyPr wrap="square" rtlCol="0">
            <a:spAutoFit/>
          </a:bodyPr>
          <a:lstStyle/>
          <a:p>
            <a:pPr algn="ctr"/>
            <a:r>
              <a:rPr lang="en-US" sz="3600" b="1" dirty="0">
                <a:solidFill>
                  <a:schemeClr val="accent6">
                    <a:lumMod val="75000"/>
                  </a:schemeClr>
                </a:solidFill>
              </a:rPr>
              <a:t>Benefits </a:t>
            </a:r>
          </a:p>
          <a:p>
            <a:pPr algn="ctr"/>
            <a:r>
              <a:rPr lang="en-US" sz="2000" b="1" dirty="0"/>
              <a:t>Meals Provided</a:t>
            </a:r>
          </a:p>
          <a:p>
            <a:pPr algn="ctr"/>
            <a:r>
              <a:rPr lang="en-US" sz="2000" b="1" dirty="0"/>
              <a:t>Room and Board Provided</a:t>
            </a:r>
          </a:p>
          <a:p>
            <a:pPr algn="ctr"/>
            <a:r>
              <a:rPr lang="en-US" sz="2000" b="1" dirty="0"/>
              <a:t>Travel Reimbursement </a:t>
            </a:r>
          </a:p>
        </p:txBody>
      </p:sp>
      <p:pic>
        <p:nvPicPr>
          <p:cNvPr id="6" name="Picture 5" descr="A qr code on a green background&#10;&#10;AI-generated content may be incorrect.">
            <a:extLst>
              <a:ext uri="{FF2B5EF4-FFF2-40B4-BE49-F238E27FC236}">
                <a16:creationId xmlns:a16="http://schemas.microsoft.com/office/drawing/2014/main" id="{37BE831F-422C-C6EB-81B5-3D210BFEA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319" y="2272903"/>
            <a:ext cx="1989353" cy="2207697"/>
          </a:xfrm>
          <a:prstGeom prst="rect">
            <a:avLst/>
          </a:prstGeom>
        </p:spPr>
      </p:pic>
      <p:pic>
        <p:nvPicPr>
          <p:cNvPr id="12" name="Picture 11" descr="A sign with text on it&#10;&#10;AI-generated content may be incorrect.">
            <a:extLst>
              <a:ext uri="{FF2B5EF4-FFF2-40B4-BE49-F238E27FC236}">
                <a16:creationId xmlns:a16="http://schemas.microsoft.com/office/drawing/2014/main" id="{BAECE23D-6BB3-AD97-A142-47907BAC9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397" y="1380372"/>
            <a:ext cx="6021806" cy="2708061"/>
          </a:xfrm>
          <a:prstGeom prst="rect">
            <a:avLst/>
          </a:prstGeom>
        </p:spPr>
      </p:pic>
      <p:sp>
        <p:nvSpPr>
          <p:cNvPr id="15" name="TextBox 14">
            <a:extLst>
              <a:ext uri="{FF2B5EF4-FFF2-40B4-BE49-F238E27FC236}">
                <a16:creationId xmlns:a16="http://schemas.microsoft.com/office/drawing/2014/main" id="{0DD0110B-2349-FB34-A826-966E0F0FEA21}"/>
              </a:ext>
            </a:extLst>
          </p:cNvPr>
          <p:cNvSpPr txBox="1"/>
          <p:nvPr/>
        </p:nvSpPr>
        <p:spPr>
          <a:xfrm rot="10800000" flipV="1">
            <a:off x="3343019" y="4273099"/>
            <a:ext cx="5664562" cy="2308324"/>
          </a:xfrm>
          <a:prstGeom prst="rect">
            <a:avLst/>
          </a:prstGeom>
          <a:noFill/>
        </p:spPr>
        <p:txBody>
          <a:bodyPr wrap="square" rtlCol="0">
            <a:spAutoFit/>
          </a:bodyPr>
          <a:lstStyle/>
          <a:p>
            <a:pPr algn="ctr"/>
            <a:r>
              <a:rPr lang="en-US" sz="2400" dirty="0"/>
              <a:t>Kandle Dining Services is recruiting interns for the Summer 2026 season. </a:t>
            </a:r>
          </a:p>
          <a:p>
            <a:pPr algn="ctr"/>
            <a:r>
              <a:rPr lang="en-US" sz="2400" b="1" dirty="0">
                <a:solidFill>
                  <a:schemeClr val="accent6">
                    <a:lumMod val="75000"/>
                  </a:schemeClr>
                </a:solidFill>
              </a:rPr>
              <a:t>Positions include: </a:t>
            </a:r>
          </a:p>
          <a:p>
            <a:pPr algn="ctr"/>
            <a:r>
              <a:rPr lang="en-US" sz="2400" b="1" dirty="0">
                <a:solidFill>
                  <a:schemeClr val="accent6">
                    <a:lumMod val="75000"/>
                  </a:schemeClr>
                </a:solidFill>
              </a:rPr>
              <a:t>Director of Dining Services</a:t>
            </a:r>
          </a:p>
          <a:p>
            <a:pPr algn="ctr"/>
            <a:r>
              <a:rPr lang="en-US" sz="2400" b="1" dirty="0">
                <a:solidFill>
                  <a:schemeClr val="accent6">
                    <a:lumMod val="75000"/>
                  </a:schemeClr>
                </a:solidFill>
              </a:rPr>
              <a:t>Front of House Team Lead</a:t>
            </a:r>
          </a:p>
          <a:p>
            <a:pPr algn="ctr"/>
            <a:r>
              <a:rPr lang="en-US" sz="2400" b="1" dirty="0">
                <a:solidFill>
                  <a:schemeClr val="accent6">
                    <a:lumMod val="75000"/>
                  </a:schemeClr>
                </a:solidFill>
              </a:rPr>
              <a:t>Kitchen Team Member </a:t>
            </a:r>
          </a:p>
        </p:txBody>
      </p:sp>
    </p:spTree>
    <p:extLst>
      <p:ext uri="{BB962C8B-B14F-4D97-AF65-F5344CB8AC3E}">
        <p14:creationId xmlns:p14="http://schemas.microsoft.com/office/powerpoint/2010/main" val="3570877484"/>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20E-7C4A-33E7-C1FA-DCEA7EBD3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96F122-5AF5-7200-BCD0-F56AF3E86C01}"/>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441D2A9-7356-23B0-430A-8B1B1FD51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B05AA6C0-43FE-51E5-BE1F-940900D4E5C0}"/>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EXTERNSHIP OPPORTUNITY </a:t>
            </a:r>
          </a:p>
        </p:txBody>
      </p:sp>
      <p:sp>
        <p:nvSpPr>
          <p:cNvPr id="2" name="Oval 1" descr="2">
            <a:extLst>
              <a:ext uri="{FF2B5EF4-FFF2-40B4-BE49-F238E27FC236}">
                <a16:creationId xmlns:a16="http://schemas.microsoft.com/office/drawing/2014/main" id="{3A47DA13-E4F9-5B47-34D2-136A3CACB54A}"/>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6</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75AD5C5-B942-E7DC-0F53-46DBF525A03A}"/>
              </a:ext>
            </a:extLst>
          </p:cNvPr>
          <p:cNvSpPr txBox="1"/>
          <p:nvPr/>
        </p:nvSpPr>
        <p:spPr>
          <a:xfrm rot="10800000" flipV="1">
            <a:off x="7510865" y="901995"/>
            <a:ext cx="3925978" cy="4524315"/>
          </a:xfrm>
          <a:prstGeom prst="rect">
            <a:avLst/>
          </a:prstGeom>
          <a:noFill/>
        </p:spPr>
        <p:txBody>
          <a:bodyPr wrap="square" rtlCol="0">
            <a:spAutoFit/>
          </a:bodyPr>
          <a:lstStyle/>
          <a:p>
            <a:pPr algn="ctr"/>
            <a:r>
              <a:rPr lang="en-US" sz="2400" dirty="0"/>
              <a:t>AHC Hospitality is once again offering a Housekeeping Externship during spring break at one of their downtown Grand Rapids properties. </a:t>
            </a:r>
          </a:p>
          <a:p>
            <a:pPr algn="ctr"/>
            <a:endParaRPr lang="en-US" sz="2400" b="1" dirty="0">
              <a:solidFill>
                <a:schemeClr val="accent6">
                  <a:lumMod val="75000"/>
                </a:schemeClr>
              </a:solidFill>
            </a:endParaRPr>
          </a:p>
          <a:p>
            <a:pPr algn="ctr"/>
            <a:r>
              <a:rPr lang="en-US" sz="2400" dirty="0"/>
              <a:t>The externship offers a chance for an immersive experience in gaining valuable, hands-on housekeeping knowledge. </a:t>
            </a:r>
            <a:r>
              <a:rPr lang="en-US" dirty="0"/>
              <a:t> </a:t>
            </a:r>
            <a:endParaRPr lang="en-US" sz="2400" dirty="0"/>
          </a:p>
        </p:txBody>
      </p:sp>
      <p:pic>
        <p:nvPicPr>
          <p:cNvPr id="5" name="Picture 4">
            <a:extLst>
              <a:ext uri="{FF2B5EF4-FFF2-40B4-BE49-F238E27FC236}">
                <a16:creationId xmlns:a16="http://schemas.microsoft.com/office/drawing/2014/main" id="{625AEBB3-9135-5DDC-3E89-2D98E073E29D}"/>
              </a:ext>
            </a:extLst>
          </p:cNvPr>
          <p:cNvPicPr>
            <a:picLocks noChangeAspect="1"/>
          </p:cNvPicPr>
          <p:nvPr/>
        </p:nvPicPr>
        <p:blipFill>
          <a:blip r:embed="rId3"/>
          <a:stretch>
            <a:fillRect/>
          </a:stretch>
        </p:blipFill>
        <p:spPr>
          <a:xfrm>
            <a:off x="3116795" y="729746"/>
            <a:ext cx="4027802" cy="5956005"/>
          </a:xfrm>
          <a:prstGeom prst="rect">
            <a:avLst/>
          </a:prstGeom>
        </p:spPr>
      </p:pic>
      <p:sp>
        <p:nvSpPr>
          <p:cNvPr id="7" name="TextBox 6">
            <a:hlinkClick r:id="rId4"/>
            <a:extLst>
              <a:ext uri="{FF2B5EF4-FFF2-40B4-BE49-F238E27FC236}">
                <a16:creationId xmlns:a16="http://schemas.microsoft.com/office/drawing/2014/main" id="{E790DD43-D55E-B447-3C6A-1AB1418D87AF}"/>
              </a:ext>
            </a:extLst>
          </p:cNvPr>
          <p:cNvSpPr txBox="1"/>
          <p:nvPr/>
        </p:nvSpPr>
        <p:spPr>
          <a:xfrm>
            <a:off x="7124715" y="5725640"/>
            <a:ext cx="5067285" cy="523220"/>
          </a:xfrm>
          <a:prstGeom prst="rect">
            <a:avLst/>
          </a:prstGeom>
          <a:noFill/>
        </p:spPr>
        <p:txBody>
          <a:bodyPr wrap="none" rtlCol="0">
            <a:spAutoFit/>
          </a:bodyPr>
          <a:lstStyle/>
          <a:p>
            <a:r>
              <a:rPr lang="en-US" sz="2800" dirty="0">
                <a:solidFill>
                  <a:schemeClr val="accent5">
                    <a:lumMod val="50000"/>
                  </a:schemeClr>
                </a:solidFill>
                <a:hlinkClick r:id="rId4"/>
              </a:rPr>
              <a:t>More information at </a:t>
            </a:r>
            <a:r>
              <a:rPr lang="en-US" sz="2800" dirty="0" err="1">
                <a:solidFill>
                  <a:schemeClr val="accent5">
                    <a:lumMod val="50000"/>
                  </a:schemeClr>
                </a:solidFill>
                <a:hlinkClick r:id="rId4"/>
              </a:rPr>
              <a:t>ahcjobs.com</a:t>
            </a:r>
            <a:endParaRPr lang="en-US" sz="2800" dirty="0">
              <a:solidFill>
                <a:schemeClr val="accent5">
                  <a:lumMod val="50000"/>
                </a:schemeClr>
              </a:solidFill>
            </a:endParaRPr>
          </a:p>
        </p:txBody>
      </p:sp>
    </p:spTree>
    <p:extLst>
      <p:ext uri="{BB962C8B-B14F-4D97-AF65-F5344CB8AC3E}">
        <p14:creationId xmlns:p14="http://schemas.microsoft.com/office/powerpoint/2010/main" val="2192356626"/>
      </p:ext>
    </p:extLst>
  </p:cSld>
  <p:clrMapOvr>
    <a:masterClrMapping/>
  </p:clrMapOvr>
  <p:transition spd="slow" advTm="1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5685"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1" name="Title 10">
            <a:extLst>
              <a:ext uri="{FF2B5EF4-FFF2-40B4-BE49-F238E27FC236}">
                <a16:creationId xmlns:a16="http://schemas.microsoft.com/office/drawing/2014/main" id="{6DE8C298-120B-7BE4-C738-2984B4581729}"/>
              </a:ext>
            </a:extLst>
          </p:cNvPr>
          <p:cNvSpPr txBox="1">
            <a:spLocks/>
          </p:cNvSpPr>
          <p:nvPr/>
        </p:nvSpPr>
        <p:spPr>
          <a:xfrm>
            <a:off x="3434359" y="894698"/>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600" b="1" dirty="0">
                <a:latin typeface="Amasis MT Pro Black" panose="02040A04050005020304" pitchFamily="18" charset="0"/>
              </a:rPr>
              <a:t>IMPORTANT STUDENT RESOURCES</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sp>
        <p:nvSpPr>
          <p:cNvPr id="15" name="TextBox 14">
            <a:extLst>
              <a:ext uri="{FF2B5EF4-FFF2-40B4-BE49-F238E27FC236}">
                <a16:creationId xmlns:a16="http://schemas.microsoft.com/office/drawing/2014/main" id="{7A416043-C4E5-4774-CEEE-FB7A0E2B3C93}"/>
              </a:ext>
            </a:extLst>
          </p:cNvPr>
          <p:cNvSpPr txBox="1"/>
          <p:nvPr/>
        </p:nvSpPr>
        <p:spPr>
          <a:xfrm>
            <a:off x="7649373" y="3939603"/>
            <a:ext cx="3786187" cy="2585323"/>
          </a:xfrm>
          <a:prstGeom prst="rect">
            <a:avLst/>
          </a:prstGeom>
          <a:noFill/>
        </p:spPr>
        <p:txBody>
          <a:bodyPr wrap="square" rtlCol="0">
            <a:spAutoFit/>
          </a:bodyPr>
          <a:lstStyle/>
          <a:p>
            <a:pPr algn="ctr"/>
            <a:r>
              <a:rPr lang="en-US" sz="2400" b="1" dirty="0">
                <a:solidFill>
                  <a:srgbClr val="FF0000"/>
                </a:solidFill>
              </a:rPr>
              <a:t>WEDNESDAY FEBRUARY 4 2026.</a:t>
            </a:r>
          </a:p>
          <a:p>
            <a:pPr algn="ctr"/>
            <a:r>
              <a:rPr lang="en-US" sz="2400" b="1" dirty="0"/>
              <a:t>5:00 p.m. - 8:00 p.m.</a:t>
            </a:r>
            <a:endParaRPr lang="en-US" sz="2400" b="1" dirty="0">
              <a:solidFill>
                <a:srgbClr val="FF0000"/>
              </a:solidFill>
            </a:endParaRPr>
          </a:p>
          <a:p>
            <a:pPr algn="ctr"/>
            <a:r>
              <a:rPr lang="en-US" sz="2400" b="1" dirty="0">
                <a:solidFill>
                  <a:srgbClr val="FF0000"/>
                </a:solidFill>
              </a:rPr>
              <a:t> </a:t>
            </a:r>
            <a:r>
              <a:rPr lang="en-US" sz="2400" b="1" dirty="0"/>
              <a:t>Niemeyer Multipurpose Room</a:t>
            </a:r>
          </a:p>
          <a:p>
            <a:pPr algn="ctr"/>
            <a:r>
              <a:rPr lang="en-US" sz="2400" b="1" dirty="0"/>
              <a:t>Allendale Campus</a:t>
            </a:r>
            <a:endParaRPr lang="en-US" sz="2400" b="1" i="1" dirty="0">
              <a:solidFill>
                <a:srgbClr val="FF0000"/>
              </a:solidFill>
            </a:endParaRPr>
          </a:p>
          <a:p>
            <a:endParaRPr lang="en-US" dirty="0"/>
          </a:p>
        </p:txBody>
      </p:sp>
      <p:pic>
        <p:nvPicPr>
          <p:cNvPr id="3" name="Picture 2">
            <a:extLst>
              <a:ext uri="{FF2B5EF4-FFF2-40B4-BE49-F238E27FC236}">
                <a16:creationId xmlns:a16="http://schemas.microsoft.com/office/drawing/2014/main" id="{0EC3AB73-997E-C1EA-7D2F-15870CE9C7B7}"/>
              </a:ext>
            </a:extLst>
          </p:cNvPr>
          <p:cNvPicPr>
            <a:picLocks noChangeAspect="1"/>
          </p:cNvPicPr>
          <p:nvPr/>
        </p:nvPicPr>
        <p:blipFill>
          <a:blip r:embed="rId4"/>
          <a:stretch>
            <a:fillRect/>
          </a:stretch>
        </p:blipFill>
        <p:spPr>
          <a:xfrm>
            <a:off x="167118" y="2145774"/>
            <a:ext cx="2444708" cy="2310584"/>
          </a:xfrm>
          <a:prstGeom prst="rect">
            <a:avLst/>
          </a:prstGeom>
        </p:spPr>
      </p:pic>
      <p:pic>
        <p:nvPicPr>
          <p:cNvPr id="5" name="Picture 4">
            <a:extLst>
              <a:ext uri="{FF2B5EF4-FFF2-40B4-BE49-F238E27FC236}">
                <a16:creationId xmlns:a16="http://schemas.microsoft.com/office/drawing/2014/main" id="{967DA562-7C0C-B61D-7FEB-BD01687BC689}"/>
              </a:ext>
            </a:extLst>
          </p:cNvPr>
          <p:cNvPicPr>
            <a:picLocks noChangeAspect="1"/>
          </p:cNvPicPr>
          <p:nvPr/>
        </p:nvPicPr>
        <p:blipFill>
          <a:blip r:embed="rId5"/>
          <a:stretch>
            <a:fillRect/>
          </a:stretch>
        </p:blipFill>
        <p:spPr>
          <a:xfrm>
            <a:off x="177849" y="4580841"/>
            <a:ext cx="2462997" cy="1828959"/>
          </a:xfrm>
          <a:prstGeom prst="rect">
            <a:avLst/>
          </a:prstGeom>
        </p:spPr>
      </p:pic>
      <p:pic>
        <p:nvPicPr>
          <p:cNvPr id="10" name="Picture 9">
            <a:extLst>
              <a:ext uri="{FF2B5EF4-FFF2-40B4-BE49-F238E27FC236}">
                <a16:creationId xmlns:a16="http://schemas.microsoft.com/office/drawing/2014/main" id="{22176611-1ADE-387A-4140-FD1590A87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9758" y="1619794"/>
            <a:ext cx="4051203" cy="5238206"/>
          </a:xfrm>
          <a:prstGeom prst="rect">
            <a:avLst/>
          </a:prstGeom>
        </p:spPr>
      </p:pic>
      <p:sp>
        <p:nvSpPr>
          <p:cNvPr id="16" name="TextBox 15">
            <a:extLst>
              <a:ext uri="{FF2B5EF4-FFF2-40B4-BE49-F238E27FC236}">
                <a16:creationId xmlns:a16="http://schemas.microsoft.com/office/drawing/2014/main" id="{476A0353-00A1-7172-BAF7-B4D3DB29AF4F}"/>
              </a:ext>
            </a:extLst>
          </p:cNvPr>
          <p:cNvSpPr txBox="1"/>
          <p:nvPr/>
        </p:nvSpPr>
        <p:spPr>
          <a:xfrm>
            <a:off x="7649373" y="2197397"/>
            <a:ext cx="4663121" cy="1759491"/>
          </a:xfrm>
          <a:prstGeom prst="rect">
            <a:avLst/>
          </a:prstGeom>
          <a:noFill/>
        </p:spPr>
        <p:txBody>
          <a:bodyPr wrap="square">
            <a:spAutoFit/>
          </a:bodyPr>
          <a:lstStyle/>
          <a:p>
            <a:r>
              <a:rPr lang="en-US" dirty="0"/>
              <a:t>Join Replenish for a hands-on cooking demo exploring Halal food as culture. Learn how to make Halal Chicken Shawarma Bowls and Wraps and take home a care bag with ingredients to recreate the meal.</a:t>
            </a:r>
          </a:p>
          <a:p>
            <a:endParaRPr lang="en-US" dirty="0"/>
          </a:p>
        </p:txBody>
      </p:sp>
    </p:spTree>
    <p:extLst>
      <p:ext uri="{BB962C8B-B14F-4D97-AF65-F5344CB8AC3E}">
        <p14:creationId xmlns:p14="http://schemas.microsoft.com/office/powerpoint/2010/main" val="1006279855"/>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Props1.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3.xml><?xml version="1.0" encoding="utf-8"?>
<ds:datastoreItem xmlns:ds="http://schemas.openxmlformats.org/officeDocument/2006/customXml" ds:itemID="{6D9C2033-6564-4DA6-BF02-086189AF332F}">
  <ds:schemaRefs>
    <ds:schemaRef ds:uri="706a1fdb-e05e-4d05-8a92-c507d9ba4407"/>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c1b4432d-8151-4eb7-b52e-30dfaae51a85"/>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5451</TotalTime>
  <Words>724</Words>
  <Application>Microsoft Office PowerPoint</Application>
  <PresentationFormat>Widescreen</PresentationFormat>
  <Paragraphs>92</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Amasis MT Pro</vt:lpstr>
      <vt:lpstr>Amasis MT Pro Black</vt:lpstr>
      <vt:lpstr>Aptos</vt:lpstr>
      <vt:lpstr>Arial</vt:lpstr>
      <vt:lpstr>Calibri</vt:lpstr>
      <vt:lpstr>Calibri Light</vt:lpstr>
      <vt:lpstr>Lato</vt:lpstr>
      <vt:lpstr>Neue Plak</vt:lpstr>
      <vt:lpstr>1_Office Theme</vt:lpstr>
      <vt:lpstr>PowerPoint Presentation</vt:lpstr>
      <vt:lpstr>PowerPoint Presentation</vt:lpstr>
      <vt:lpstr>PowerPoint Presentation</vt:lpstr>
      <vt:lpstr>PowerPoint Presentation</vt:lpstr>
      <vt:lpstr>HOSPITALITY SCHOLARSHIP</vt:lpstr>
      <vt:lpstr>INTERNSHIP OPPORTUNITY </vt:lpstr>
      <vt:lpstr>EXTERNSHIP OPPORTUNITY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158</cp:revision>
  <cp:lastPrinted>2025-11-06T20:17:36Z</cp:lastPrinted>
  <dcterms:created xsi:type="dcterms:W3CDTF">2022-01-28T19:37:52Z</dcterms:created>
  <dcterms:modified xsi:type="dcterms:W3CDTF">2026-01-29T21:06:22Z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