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57" r:id="rId5"/>
    <p:sldId id="279" r:id="rId6"/>
    <p:sldId id="292" r:id="rId7"/>
    <p:sldId id="291" r:id="rId8"/>
    <p:sldId id="287" r:id="rId9"/>
    <p:sldId id="264" r:id="rId10"/>
    <p:sldId id="29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CC"/>
    <a:srgbClr val="0065C4"/>
    <a:srgbClr val="552579"/>
    <a:srgbClr val="6E4F2C"/>
    <a:srgbClr val="9A7500"/>
    <a:srgbClr val="91420D"/>
    <a:srgbClr val="189A41"/>
    <a:srgbClr val="0065A4"/>
    <a:srgbClr val="CD33CD"/>
    <a:srgbClr val="EA43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436" autoAdjust="0"/>
    <p:restoredTop sz="86531" autoAdjust="0"/>
  </p:normalViewPr>
  <p:slideViewPr>
    <p:cSldViewPr snapToGrid="0">
      <p:cViewPr varScale="1">
        <p:scale>
          <a:sx n="68" d="100"/>
          <a:sy n="68" d="100"/>
        </p:scale>
        <p:origin x="90" y="46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sten Rydzewski" userId="a2b29032-be6d-470b-a40f-f01b492607de" providerId="ADAL" clId="{1D48DD7C-6FD9-4506-861C-AC50A6B1BC5D}"/>
    <pc:docChg chg="modSld">
      <pc:chgData name="Kirsten Rydzewski" userId="a2b29032-be6d-470b-a40f-f01b492607de" providerId="ADAL" clId="{1D48DD7C-6FD9-4506-861C-AC50A6B1BC5D}" dt="2025-11-25T21:13:23.767" v="2" actId="20577"/>
      <pc:docMkLst>
        <pc:docMk/>
      </pc:docMkLst>
      <pc:sldChg chg="modSp mod">
        <pc:chgData name="Kirsten Rydzewski" userId="a2b29032-be6d-470b-a40f-f01b492607de" providerId="ADAL" clId="{1D48DD7C-6FD9-4506-861C-AC50A6B1BC5D}" dt="2025-11-25T21:13:23.767" v="2" actId="20577"/>
        <pc:sldMkLst>
          <pc:docMk/>
          <pc:sldMk cId="506822299" sldId="257"/>
        </pc:sldMkLst>
        <pc:spChg chg="mod">
          <ac:chgData name="Kirsten Rydzewski" userId="a2b29032-be6d-470b-a40f-f01b492607de" providerId="ADAL" clId="{1D48DD7C-6FD9-4506-861C-AC50A6B1BC5D}" dt="2025-11-25T21:13:23.767" v="2" actId="20577"/>
          <ac:spMkLst>
            <pc:docMk/>
            <pc:sldMk cId="506822299" sldId="257"/>
            <ac:spMk id="42" creationId="{07E73960-6B7A-5C43-8B96-F81BEDC5C55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2AD23E-8178-4FEC-AE09-B69DA7034BF0}" type="datetimeFigureOut">
              <a:rPr lang="en-US" smtClean="0"/>
              <a:t>11/25/2025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91ED14-5FCB-47DA-9A59-896B02B7CC08}" type="slidenum">
              <a:rPr lang="en-US" smtClean="0"/>
              <a:t>‹#›</a:t>
            </a:fld>
            <a:endParaRPr lang="en-US"/>
          </a:p>
        </p:txBody>
      </p:sp>
    </p:spTree>
    <p:extLst>
      <p:ext uri="{BB962C8B-B14F-4D97-AF65-F5344CB8AC3E}">
        <p14:creationId xmlns:p14="http://schemas.microsoft.com/office/powerpoint/2010/main" val="3272769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47F12-033E-43EF-ABFE-C5912C64A5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834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1ED14-5FCB-47DA-9A59-896B02B7CC08}" type="slidenum">
              <a:rPr lang="en-US" smtClean="0"/>
              <a:t>2</a:t>
            </a:fld>
            <a:endParaRPr lang="en-US"/>
          </a:p>
        </p:txBody>
      </p:sp>
    </p:spTree>
    <p:extLst>
      <p:ext uri="{BB962C8B-B14F-4D97-AF65-F5344CB8AC3E}">
        <p14:creationId xmlns:p14="http://schemas.microsoft.com/office/powerpoint/2010/main" val="3394777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A01F9-CE5F-71B7-73BC-013750E7D0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253B87-C314-81EC-6456-013939F4BB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1F71A4-E435-25C5-A0CD-A93F9811F9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3BC2B7-CC06-3BF9-05B7-BCE8B9407665}"/>
              </a:ext>
            </a:extLst>
          </p:cNvPr>
          <p:cNvSpPr>
            <a:spLocks noGrp="1"/>
          </p:cNvSpPr>
          <p:nvPr>
            <p:ph type="sldNum" sz="quarter" idx="5"/>
          </p:nvPr>
        </p:nvSpPr>
        <p:spPr/>
        <p:txBody>
          <a:bodyPr/>
          <a:lstStyle/>
          <a:p>
            <a:fld id="{C991ED14-5FCB-47DA-9A59-896B02B7CC08}" type="slidenum">
              <a:rPr lang="en-US" smtClean="0"/>
              <a:t>3</a:t>
            </a:fld>
            <a:endParaRPr lang="en-US"/>
          </a:p>
        </p:txBody>
      </p:sp>
    </p:spTree>
    <p:extLst>
      <p:ext uri="{BB962C8B-B14F-4D97-AF65-F5344CB8AC3E}">
        <p14:creationId xmlns:p14="http://schemas.microsoft.com/office/powerpoint/2010/main" val="1124521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49B42-AC24-338E-55A1-83D4C02C6B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4EC2A-62E3-97E8-3B4F-2DB4AC6D68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39A68F-ABF0-8FD6-4763-5CFACD159F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AB54E9-BBAE-7CDE-D14F-47B837A7E0F8}"/>
              </a:ext>
            </a:extLst>
          </p:cNvPr>
          <p:cNvSpPr>
            <a:spLocks noGrp="1"/>
          </p:cNvSpPr>
          <p:nvPr>
            <p:ph type="sldNum" sz="quarter" idx="5"/>
          </p:nvPr>
        </p:nvSpPr>
        <p:spPr/>
        <p:txBody>
          <a:bodyPr/>
          <a:lstStyle/>
          <a:p>
            <a:fld id="{C991ED14-5FCB-47DA-9A59-896B02B7CC08}" type="slidenum">
              <a:rPr lang="en-US" smtClean="0"/>
              <a:t>4</a:t>
            </a:fld>
            <a:endParaRPr lang="en-US"/>
          </a:p>
        </p:txBody>
      </p:sp>
    </p:spTree>
    <p:extLst>
      <p:ext uri="{BB962C8B-B14F-4D97-AF65-F5344CB8AC3E}">
        <p14:creationId xmlns:p14="http://schemas.microsoft.com/office/powerpoint/2010/main" val="2717274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1ED14-5FCB-47DA-9A59-896B02B7CC08}" type="slidenum">
              <a:rPr lang="en-US" smtClean="0"/>
              <a:t>5</a:t>
            </a:fld>
            <a:endParaRPr lang="en-US"/>
          </a:p>
        </p:txBody>
      </p:sp>
    </p:spTree>
    <p:extLst>
      <p:ext uri="{BB962C8B-B14F-4D97-AF65-F5344CB8AC3E}">
        <p14:creationId xmlns:p14="http://schemas.microsoft.com/office/powerpoint/2010/main" val="4080527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B2171-0DCD-41C7-BE1B-DF4AE26F64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A32AE1-9C69-43AE-995C-1B2C5FEE1B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109A57-4E3E-4E65-9E42-0766E86CDB34}"/>
              </a:ext>
            </a:extLst>
          </p:cNvPr>
          <p:cNvSpPr>
            <a:spLocks noGrp="1"/>
          </p:cNvSpPr>
          <p:nvPr>
            <p:ph type="dt" sz="half" idx="10"/>
          </p:nvPr>
        </p:nvSpPr>
        <p:spPr/>
        <p:txBody>
          <a:bodyPr/>
          <a:lstStyle/>
          <a:p>
            <a:fld id="{5586B75A-687E-405C-8A0B-8D00578BA2C3}" type="datetimeFigureOut">
              <a:rPr lang="en-US" smtClean="0"/>
              <a:pPr/>
              <a:t>11/25/2025</a:t>
            </a:fld>
            <a:endParaRPr lang="en-US"/>
          </a:p>
        </p:txBody>
      </p:sp>
      <p:sp>
        <p:nvSpPr>
          <p:cNvPr id="5" name="Footer Placeholder 4">
            <a:extLst>
              <a:ext uri="{FF2B5EF4-FFF2-40B4-BE49-F238E27FC236}">
                <a16:creationId xmlns:a16="http://schemas.microsoft.com/office/drawing/2014/main" id="{F1532904-0D40-41CF-90D9-F81FF639C7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1C1C19-6BB5-4ACB-882D-F1F5A72EEEED}"/>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530621578"/>
      </p:ext>
    </p:extLst>
  </p:cSld>
  <p:clrMapOvr>
    <a:masterClrMapping/>
  </p:clrMapOvr>
  <p:transition spd="slow" advTm="20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1D03F-9581-488E-B87E-ADC0011AE5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4580FB-778B-4B66-A013-D4D537CED1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70AAA-4C55-4A2F-9BAE-3E859434DD2A}"/>
              </a:ext>
            </a:extLst>
          </p:cNvPr>
          <p:cNvSpPr>
            <a:spLocks noGrp="1"/>
          </p:cNvSpPr>
          <p:nvPr>
            <p:ph type="dt" sz="half" idx="10"/>
          </p:nvPr>
        </p:nvSpPr>
        <p:spPr/>
        <p:txBody>
          <a:bodyPr/>
          <a:lstStyle/>
          <a:p>
            <a:fld id="{5586B75A-687E-405C-8A0B-8D00578BA2C3}" type="datetimeFigureOut">
              <a:rPr lang="en-US" smtClean="0"/>
              <a:pPr/>
              <a:t>11/25/2025</a:t>
            </a:fld>
            <a:endParaRPr lang="en-US"/>
          </a:p>
        </p:txBody>
      </p:sp>
      <p:sp>
        <p:nvSpPr>
          <p:cNvPr id="5" name="Footer Placeholder 4">
            <a:extLst>
              <a:ext uri="{FF2B5EF4-FFF2-40B4-BE49-F238E27FC236}">
                <a16:creationId xmlns:a16="http://schemas.microsoft.com/office/drawing/2014/main" id="{9C278D52-CA5C-43D7-B00F-A9A33E2AC6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00BAAA-AADB-40C1-B5B2-00CBFFEF3BDC}"/>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9901002"/>
      </p:ext>
    </p:extLst>
  </p:cSld>
  <p:clrMapOvr>
    <a:masterClrMapping/>
  </p:clrMapOvr>
  <p:transition spd="slow" advTm="20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413C02-B5E6-42D9-86F4-ACF18BADE9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BFBE2D-3ED3-4C93-836F-89B3737160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2197C3-4F81-45BE-97F8-BEBCE4C4C578}"/>
              </a:ext>
            </a:extLst>
          </p:cNvPr>
          <p:cNvSpPr>
            <a:spLocks noGrp="1"/>
          </p:cNvSpPr>
          <p:nvPr>
            <p:ph type="dt" sz="half" idx="10"/>
          </p:nvPr>
        </p:nvSpPr>
        <p:spPr/>
        <p:txBody>
          <a:bodyPr/>
          <a:lstStyle/>
          <a:p>
            <a:fld id="{5586B75A-687E-405C-8A0B-8D00578BA2C3}" type="datetimeFigureOut">
              <a:rPr lang="en-US" smtClean="0"/>
              <a:pPr/>
              <a:t>11/25/2025</a:t>
            </a:fld>
            <a:endParaRPr lang="en-US"/>
          </a:p>
        </p:txBody>
      </p:sp>
      <p:sp>
        <p:nvSpPr>
          <p:cNvPr id="5" name="Footer Placeholder 4">
            <a:extLst>
              <a:ext uri="{FF2B5EF4-FFF2-40B4-BE49-F238E27FC236}">
                <a16:creationId xmlns:a16="http://schemas.microsoft.com/office/drawing/2014/main" id="{D37B7F91-E458-4E36-B3B3-23F4A9DEA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9CB50D-D884-4FF4-86F6-C540D296C7B3}"/>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901783118"/>
      </p:ext>
    </p:extLst>
  </p:cSld>
  <p:clrMapOvr>
    <a:masterClrMapping/>
  </p:clrMapOvr>
  <p:transition spd="slow" advTm="20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77B96-394E-4CE4-B09E-826FA945F7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71DE3D-C168-45F1-88B9-AC92AC197C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B9D8B1-617B-4FCC-B87A-C96B146724FF}"/>
              </a:ext>
            </a:extLst>
          </p:cNvPr>
          <p:cNvSpPr>
            <a:spLocks noGrp="1"/>
          </p:cNvSpPr>
          <p:nvPr>
            <p:ph type="dt" sz="half" idx="10"/>
          </p:nvPr>
        </p:nvSpPr>
        <p:spPr/>
        <p:txBody>
          <a:bodyPr/>
          <a:lstStyle/>
          <a:p>
            <a:fld id="{5586B75A-687E-405C-8A0B-8D00578BA2C3}" type="datetimeFigureOut">
              <a:rPr lang="en-US" smtClean="0"/>
              <a:pPr/>
              <a:t>11/25/2025</a:t>
            </a:fld>
            <a:endParaRPr lang="en-US"/>
          </a:p>
        </p:txBody>
      </p:sp>
      <p:sp>
        <p:nvSpPr>
          <p:cNvPr id="5" name="Footer Placeholder 4">
            <a:extLst>
              <a:ext uri="{FF2B5EF4-FFF2-40B4-BE49-F238E27FC236}">
                <a16:creationId xmlns:a16="http://schemas.microsoft.com/office/drawing/2014/main" id="{CCDA66E8-77FF-4F87-AB7A-2E635F02C1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BAD3B7-52C9-452E-996F-ECC8CADC8984}"/>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15200929"/>
      </p:ext>
    </p:extLst>
  </p:cSld>
  <p:clrMapOvr>
    <a:masterClrMapping/>
  </p:clrMapOvr>
  <p:transition spd="slow" advTm="20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95D13-909E-436E-8EE2-9036CF037A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B0352E-02D3-41E8-AE4E-A0F401C1A1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30FC01-C781-492D-996F-2C8A9ECEAEC5}"/>
              </a:ext>
            </a:extLst>
          </p:cNvPr>
          <p:cNvSpPr>
            <a:spLocks noGrp="1"/>
          </p:cNvSpPr>
          <p:nvPr>
            <p:ph type="dt" sz="half" idx="10"/>
          </p:nvPr>
        </p:nvSpPr>
        <p:spPr/>
        <p:txBody>
          <a:bodyPr/>
          <a:lstStyle/>
          <a:p>
            <a:fld id="{5586B75A-687E-405C-8A0B-8D00578BA2C3}" type="datetimeFigureOut">
              <a:rPr lang="en-US" smtClean="0"/>
              <a:pPr/>
              <a:t>11/25/2025</a:t>
            </a:fld>
            <a:endParaRPr lang="en-US"/>
          </a:p>
        </p:txBody>
      </p:sp>
      <p:sp>
        <p:nvSpPr>
          <p:cNvPr id="5" name="Footer Placeholder 4">
            <a:extLst>
              <a:ext uri="{FF2B5EF4-FFF2-40B4-BE49-F238E27FC236}">
                <a16:creationId xmlns:a16="http://schemas.microsoft.com/office/drawing/2014/main" id="{D2A05DBC-A993-49DE-8F4F-D8E404B2DB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5B453-940B-4510-B138-71CCD74A10AE}"/>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875412839"/>
      </p:ext>
    </p:extLst>
  </p:cSld>
  <p:clrMapOvr>
    <a:masterClrMapping/>
  </p:clrMapOvr>
  <p:transition spd="slow" advTm="20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ED053-3762-4128-BE0F-9DBFA2C34D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28D58A-4C98-4EA8-B534-A2C9F86019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3026D5-A901-4B8C-BD76-D8411DB120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7479DB-D01C-4EE5-8069-27280D0E0F82}"/>
              </a:ext>
            </a:extLst>
          </p:cNvPr>
          <p:cNvSpPr>
            <a:spLocks noGrp="1"/>
          </p:cNvSpPr>
          <p:nvPr>
            <p:ph type="dt" sz="half" idx="10"/>
          </p:nvPr>
        </p:nvSpPr>
        <p:spPr/>
        <p:txBody>
          <a:bodyPr/>
          <a:lstStyle/>
          <a:p>
            <a:fld id="{5586B75A-687E-405C-8A0B-8D00578BA2C3}" type="datetimeFigureOut">
              <a:rPr lang="en-US" smtClean="0"/>
              <a:pPr/>
              <a:t>11/25/2025</a:t>
            </a:fld>
            <a:endParaRPr lang="en-US"/>
          </a:p>
        </p:txBody>
      </p:sp>
      <p:sp>
        <p:nvSpPr>
          <p:cNvPr id="6" name="Footer Placeholder 5">
            <a:extLst>
              <a:ext uri="{FF2B5EF4-FFF2-40B4-BE49-F238E27FC236}">
                <a16:creationId xmlns:a16="http://schemas.microsoft.com/office/drawing/2014/main" id="{D3637DA8-8135-4F52-8EA7-D7377C43D7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ECE4CD-3C4D-43D9-B314-0A88ED79035D}"/>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652300340"/>
      </p:ext>
    </p:extLst>
  </p:cSld>
  <p:clrMapOvr>
    <a:masterClrMapping/>
  </p:clrMapOvr>
  <p:transition spd="slow" advTm="20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9EC43-B580-477A-89E4-CB241A3C99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36C67C-264F-4A2D-9B0B-8A1DD4DBBE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9C5C01-95D0-4911-9000-506E6DE948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5039B1-5859-459B-A56B-687AF64F86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2AC665-2112-4C50-99D8-C9BA15AB2A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4113A2-682F-4732-9DB8-1E8FF26AEFD7}"/>
              </a:ext>
            </a:extLst>
          </p:cNvPr>
          <p:cNvSpPr>
            <a:spLocks noGrp="1"/>
          </p:cNvSpPr>
          <p:nvPr>
            <p:ph type="dt" sz="half" idx="10"/>
          </p:nvPr>
        </p:nvSpPr>
        <p:spPr/>
        <p:txBody>
          <a:bodyPr/>
          <a:lstStyle/>
          <a:p>
            <a:fld id="{5586B75A-687E-405C-8A0B-8D00578BA2C3}" type="datetimeFigureOut">
              <a:rPr lang="en-US" smtClean="0"/>
              <a:pPr/>
              <a:t>11/25/2025</a:t>
            </a:fld>
            <a:endParaRPr lang="en-US"/>
          </a:p>
        </p:txBody>
      </p:sp>
      <p:sp>
        <p:nvSpPr>
          <p:cNvPr id="8" name="Footer Placeholder 7">
            <a:extLst>
              <a:ext uri="{FF2B5EF4-FFF2-40B4-BE49-F238E27FC236}">
                <a16:creationId xmlns:a16="http://schemas.microsoft.com/office/drawing/2014/main" id="{ED051D8E-C9D3-4D7D-82B4-581027B464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8E6791-5E62-455D-90D9-4A7BA49948A6}"/>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286232122"/>
      </p:ext>
    </p:extLst>
  </p:cSld>
  <p:clrMapOvr>
    <a:masterClrMapping/>
  </p:clrMapOvr>
  <p:transition spd="slow" advTm="20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098D8-B732-4EA2-BA01-247F250B45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E02FCB-87BD-41EA-A49C-92EB00A72573}"/>
              </a:ext>
            </a:extLst>
          </p:cNvPr>
          <p:cNvSpPr>
            <a:spLocks noGrp="1"/>
          </p:cNvSpPr>
          <p:nvPr>
            <p:ph type="dt" sz="half" idx="10"/>
          </p:nvPr>
        </p:nvSpPr>
        <p:spPr/>
        <p:txBody>
          <a:bodyPr/>
          <a:lstStyle/>
          <a:p>
            <a:fld id="{5586B75A-687E-405C-8A0B-8D00578BA2C3}" type="datetimeFigureOut">
              <a:rPr lang="en-US" smtClean="0"/>
              <a:pPr/>
              <a:t>11/25/2025</a:t>
            </a:fld>
            <a:endParaRPr lang="en-US"/>
          </a:p>
        </p:txBody>
      </p:sp>
      <p:sp>
        <p:nvSpPr>
          <p:cNvPr id="4" name="Footer Placeholder 3">
            <a:extLst>
              <a:ext uri="{FF2B5EF4-FFF2-40B4-BE49-F238E27FC236}">
                <a16:creationId xmlns:a16="http://schemas.microsoft.com/office/drawing/2014/main" id="{205503AA-B453-47B9-95CD-3036D55DB9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13A442-20E8-43A8-90A6-BD2B6A8744DE}"/>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748085889"/>
      </p:ext>
    </p:extLst>
  </p:cSld>
  <p:clrMapOvr>
    <a:masterClrMapping/>
  </p:clrMapOvr>
  <p:transition spd="slow" advTm="20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AEB87A-8053-4534-9826-38FB43680B73}"/>
              </a:ext>
            </a:extLst>
          </p:cNvPr>
          <p:cNvSpPr>
            <a:spLocks noGrp="1"/>
          </p:cNvSpPr>
          <p:nvPr>
            <p:ph type="dt" sz="half" idx="10"/>
          </p:nvPr>
        </p:nvSpPr>
        <p:spPr/>
        <p:txBody>
          <a:bodyPr/>
          <a:lstStyle/>
          <a:p>
            <a:fld id="{5586B75A-687E-405C-8A0B-8D00578BA2C3}" type="datetimeFigureOut">
              <a:rPr lang="en-US" smtClean="0"/>
              <a:pPr/>
              <a:t>11/25/2025</a:t>
            </a:fld>
            <a:endParaRPr lang="en-US"/>
          </a:p>
        </p:txBody>
      </p:sp>
      <p:sp>
        <p:nvSpPr>
          <p:cNvPr id="3" name="Footer Placeholder 2">
            <a:extLst>
              <a:ext uri="{FF2B5EF4-FFF2-40B4-BE49-F238E27FC236}">
                <a16:creationId xmlns:a16="http://schemas.microsoft.com/office/drawing/2014/main" id="{F99C87FF-166F-4B49-AEFA-16BF220DF1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76BC02-3769-4DC0-B43E-FDE69BDF0050}"/>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101229970"/>
      </p:ext>
    </p:extLst>
  </p:cSld>
  <p:clrMapOvr>
    <a:masterClrMapping/>
  </p:clrMapOvr>
  <p:transition spd="slow" advTm="20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5941F-8F1D-4E30-A1D9-AE323CA35B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FA7FFE-8CC7-48E1-A739-F139AEA66E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2DB43E-1CD8-4EBD-9A60-A7A3A69433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765AF8-34F8-48A5-A065-0D0B371CD5D7}"/>
              </a:ext>
            </a:extLst>
          </p:cNvPr>
          <p:cNvSpPr>
            <a:spLocks noGrp="1"/>
          </p:cNvSpPr>
          <p:nvPr>
            <p:ph type="dt" sz="half" idx="10"/>
          </p:nvPr>
        </p:nvSpPr>
        <p:spPr/>
        <p:txBody>
          <a:bodyPr/>
          <a:lstStyle/>
          <a:p>
            <a:fld id="{5586B75A-687E-405C-8A0B-8D00578BA2C3}" type="datetimeFigureOut">
              <a:rPr lang="en-US" smtClean="0"/>
              <a:pPr/>
              <a:t>11/25/2025</a:t>
            </a:fld>
            <a:endParaRPr lang="en-US"/>
          </a:p>
        </p:txBody>
      </p:sp>
      <p:sp>
        <p:nvSpPr>
          <p:cNvPr id="6" name="Footer Placeholder 5">
            <a:extLst>
              <a:ext uri="{FF2B5EF4-FFF2-40B4-BE49-F238E27FC236}">
                <a16:creationId xmlns:a16="http://schemas.microsoft.com/office/drawing/2014/main" id="{2E3B979F-902D-40F4-9D6F-363762296C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8F530E-E881-403B-94AD-48851D478C57}"/>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04760633"/>
      </p:ext>
    </p:extLst>
  </p:cSld>
  <p:clrMapOvr>
    <a:masterClrMapping/>
  </p:clrMapOvr>
  <p:transition spd="slow" advTm="20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A7D47-0449-461D-8FCE-DD8103ECBA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18FF4D-9E5C-4FDA-B77E-39E02F0541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070CB6-0969-46F1-A497-2AF4164AB6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AA4A6A-B561-4721-A9E5-6E2EEB9C87A7}"/>
              </a:ext>
            </a:extLst>
          </p:cNvPr>
          <p:cNvSpPr>
            <a:spLocks noGrp="1"/>
          </p:cNvSpPr>
          <p:nvPr>
            <p:ph type="dt" sz="half" idx="10"/>
          </p:nvPr>
        </p:nvSpPr>
        <p:spPr/>
        <p:txBody>
          <a:bodyPr/>
          <a:lstStyle/>
          <a:p>
            <a:fld id="{5586B75A-687E-405C-8A0B-8D00578BA2C3}" type="datetimeFigureOut">
              <a:rPr lang="en-US" smtClean="0"/>
              <a:pPr/>
              <a:t>11/25/2025</a:t>
            </a:fld>
            <a:endParaRPr lang="en-US"/>
          </a:p>
        </p:txBody>
      </p:sp>
      <p:sp>
        <p:nvSpPr>
          <p:cNvPr id="6" name="Footer Placeholder 5">
            <a:extLst>
              <a:ext uri="{FF2B5EF4-FFF2-40B4-BE49-F238E27FC236}">
                <a16:creationId xmlns:a16="http://schemas.microsoft.com/office/drawing/2014/main" id="{4A185054-B435-47DA-96FA-DDEDCC391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DF78B6-37FB-48E5-8723-15E3BEBDBE12}"/>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292943833"/>
      </p:ext>
    </p:extLst>
  </p:cSld>
  <p:clrMapOvr>
    <a:masterClrMapping/>
  </p:clrMapOvr>
  <p:transition spd="slow" advTm="20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64F607-B368-4E10-8109-A0674B214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DB2FF6-5D54-4CEF-A228-F9826D86F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E8B61-6EC1-480C-B9BE-973038BBEB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6B75A-687E-405C-8A0B-8D00578BA2C3}" type="datetimeFigureOut">
              <a:rPr lang="en-US" smtClean="0"/>
              <a:pPr/>
              <a:t>11/25/2025</a:t>
            </a:fld>
            <a:endParaRPr lang="en-US"/>
          </a:p>
        </p:txBody>
      </p:sp>
      <p:sp>
        <p:nvSpPr>
          <p:cNvPr id="5" name="Footer Placeholder 4">
            <a:extLst>
              <a:ext uri="{FF2B5EF4-FFF2-40B4-BE49-F238E27FC236}">
                <a16:creationId xmlns:a16="http://schemas.microsoft.com/office/drawing/2014/main" id="{0AAA1655-9447-43F8-A1DE-6DAFCB7DC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9C629F-5D86-4CEA-AAD2-3EB45DB102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129404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20000">
    <p:push dir="u"/>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hyperlink" Target="https://www.gvsu.edu/htm/opportunities-index.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gvsu.edu/htm/opportunities-detail.htm?opportunityId=BAE70A78-F297-F7DA-14985C77B657E565"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gvsu.edu/htm/opportunities-detail.htm?opportunityId=BAFDC404-D53A-43EC-596F05B6AA41A317" TargetMode="External"/><Relationship Id="rId5" Type="http://schemas.openxmlformats.org/officeDocument/2006/relationships/hyperlink" Target="https://www.gvsu.edu/htm/opportunities-detail.htm?opportunityId=BB08EF74-9D24-D258-DC90751024C707BF" TargetMode="External"/><Relationship Id="rId4" Type="http://schemas.openxmlformats.org/officeDocument/2006/relationships/hyperlink" Target="https://www.gvsu.edu/htm/opportunities-detail.htm?opportunityId=1DA38A46-DBA7-9F55-E2E3D1CBB2C95BB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hyperlink" Target="https://www.gvsu.edu/studentaffairs/exam-jam-107.htm#event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docs.google.com/document/d/1gyc3UNrGz4swAvnDfcKkchE35Ons-xxD/edi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hyperlink" Target="https://www.gvsu.edu/studentaffairs/student-resources-29.htm"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12459" y="-3435"/>
            <a:ext cx="2963506"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quot;HTM WEEKLY&#10;Let's Connect Lakers!&quot;">
            <a:extLst>
              <a:ext uri="{FF2B5EF4-FFF2-40B4-BE49-F238E27FC236}">
                <a16:creationId xmlns:a16="http://schemas.microsoft.com/office/drawing/2014/main" id="{8372838F-431C-49BC-AEFF-D831E8F90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0" y="179504"/>
            <a:ext cx="2938585" cy="2052345"/>
          </a:xfrm>
          <a:prstGeom prst="rect">
            <a:avLst/>
          </a:prstGeom>
        </p:spPr>
      </p:pic>
      <p:sp>
        <p:nvSpPr>
          <p:cNvPr id="42" name="Date">
            <a:extLst>
              <a:ext uri="{FF2B5EF4-FFF2-40B4-BE49-F238E27FC236}">
                <a16:creationId xmlns:a16="http://schemas.microsoft.com/office/drawing/2014/main" id="{07E73960-6B7A-5C43-8B96-F81BEDC5C552}"/>
              </a:ext>
            </a:extLst>
          </p:cNvPr>
          <p:cNvSpPr txBox="1"/>
          <p:nvPr/>
        </p:nvSpPr>
        <p:spPr>
          <a:xfrm>
            <a:off x="589702" y="2656308"/>
            <a:ext cx="165157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12.1.2025</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Table 27">
            <a:extLst>
              <a:ext uri="{FF2B5EF4-FFF2-40B4-BE49-F238E27FC236}">
                <a16:creationId xmlns:a16="http://schemas.microsoft.com/office/drawing/2014/main" id="{FFC6EDB4-5708-A4D6-B5BB-3F03B51110A6}"/>
              </a:ext>
            </a:extLst>
          </p:cNvPr>
          <p:cNvGraphicFramePr>
            <a:graphicFrameLocks noGrp="1"/>
          </p:cNvGraphicFramePr>
          <p:nvPr>
            <p:extLst>
              <p:ext uri="{D42A27DB-BD31-4B8C-83A1-F6EECF244321}">
                <p14:modId xmlns:p14="http://schemas.microsoft.com/office/powerpoint/2010/main" val="2149882280"/>
              </p:ext>
            </p:extLst>
          </p:nvPr>
        </p:nvGraphicFramePr>
        <p:xfrm>
          <a:off x="3540748" y="1205676"/>
          <a:ext cx="8345496" cy="3894774"/>
        </p:xfrm>
        <a:graphic>
          <a:graphicData uri="http://schemas.openxmlformats.org/drawingml/2006/table">
            <a:tbl>
              <a:tblPr firstRow="1" bandRow="1">
                <a:tableStyleId>{5C22544A-7EE6-4342-B048-85BDC9FD1C3A}</a:tableStyleId>
              </a:tblPr>
              <a:tblGrid>
                <a:gridCol w="4373375">
                  <a:extLst>
                    <a:ext uri="{9D8B030D-6E8A-4147-A177-3AD203B41FA5}">
                      <a16:colId xmlns:a16="http://schemas.microsoft.com/office/drawing/2014/main" val="4238054465"/>
                    </a:ext>
                  </a:extLst>
                </a:gridCol>
                <a:gridCol w="3972121">
                  <a:extLst>
                    <a:ext uri="{9D8B030D-6E8A-4147-A177-3AD203B41FA5}">
                      <a16:colId xmlns:a16="http://schemas.microsoft.com/office/drawing/2014/main" val="1521058076"/>
                    </a:ext>
                  </a:extLst>
                </a:gridCol>
              </a:tblGrid>
              <a:tr h="452723">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47085685"/>
                  </a:ext>
                </a:extLst>
              </a:tr>
              <a:tr h="5589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t>1.  </a:t>
                      </a:r>
                      <a:r>
                        <a:rPr lang="en-US" sz="1200" b="1" dirty="0"/>
                        <a:t>RECENT JOB/INTERNSHP OPENINGS </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New week, new opportunities to learn and grow as an HTM professional. </a:t>
                      </a:r>
                      <a:r>
                        <a:rPr kumimoji="0" lang="en-US" sz="1200" b="0" i="0" u="none" strike="noStrike" kern="1200" cap="none" spc="0" normalizeH="0" baseline="0" noProof="0" dirty="0">
                          <a:ln>
                            <a:noFill/>
                          </a:ln>
                          <a:solidFill>
                            <a:schemeClr val="tx1"/>
                          </a:solidFill>
                          <a:effectLst/>
                          <a:uLnTx/>
                          <a:uFillTx/>
                          <a:latin typeface="+mn-lt"/>
                          <a:ea typeface="+mn-ea"/>
                          <a:cs typeface="+mn-cs"/>
                          <a:hlinkClick r:id="rId4"/>
                        </a:rPr>
                        <a:t>Check out the listings for jobs and internships! </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316912366"/>
                  </a:ext>
                </a:extLst>
              </a:tr>
              <a:tr h="6408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Calibri"/>
                          <a:cs typeface="Calibri"/>
                        </a:rPr>
                        <a:t>2 . EXAM JAM WEEK</a:t>
                      </a:r>
                    </a:p>
                  </a:txBody>
                  <a:tcPr anchor="ctr"/>
                </a:tc>
                <a:tc>
                  <a:txBody>
                    <a:bodyPr/>
                    <a:lstStyle/>
                    <a:p>
                      <a:pPr algn="l"/>
                      <a:r>
                        <a:rPr lang="en-US" sz="1100" b="0" i="0" kern="1200" dirty="0">
                          <a:solidFill>
                            <a:schemeClr val="dk1"/>
                          </a:solidFill>
                          <a:effectLst/>
                          <a:latin typeface="+mn-lt"/>
                          <a:ea typeface="+mn-ea"/>
                          <a:cs typeface="+mn-cs"/>
                        </a:rPr>
                        <a:t>Stress management resources, events, brain breaks, study tips, and more! You've got this, Lakers! Let's exam JAM!</a:t>
                      </a:r>
                      <a:r>
                        <a:rPr lang="en-US" sz="1100" kern="1200" dirty="0">
                          <a:solidFill>
                            <a:schemeClr val="dk1"/>
                          </a:solidFill>
                          <a:effectLst/>
                          <a:latin typeface="+mn-lt"/>
                          <a:ea typeface="+mn-ea"/>
                          <a:cs typeface="+mn-cs"/>
                        </a:rPr>
                        <a:t>. </a:t>
                      </a:r>
                      <a:endParaRPr lang="en-US" sz="1100" dirty="0"/>
                    </a:p>
                  </a:txBody>
                  <a:tcPr marL="95250" marR="95250" marT="95250" marB="95250" anchor="ctr"/>
                </a:tc>
                <a:extLst>
                  <a:ext uri="{0D108BD9-81ED-4DB2-BD59-A6C34878D82A}">
                    <a16:rowId xmlns:a16="http://schemas.microsoft.com/office/drawing/2014/main" val="2396137955"/>
                  </a:ext>
                </a:extLst>
              </a:tr>
              <a:tr h="8412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Calibri"/>
                          <a:cs typeface="Calibri"/>
                        </a:rPr>
                        <a:t>3. NAMIBIA STUDY ABROAD </a:t>
                      </a:r>
                    </a:p>
                  </a:txBody>
                  <a:tcPr anchor="ctr"/>
                </a:tc>
                <a:tc>
                  <a:txBody>
                    <a:bodyPr/>
                    <a:lstStyle/>
                    <a:p>
                      <a:r>
                        <a:rPr lang="en-US" sz="1200" dirty="0"/>
                        <a:t>Join us on this adventure through Namibia! Explore the fascinating diversity of Africa’s ecosystems, wildlife, cultures and complex history through field trips, desert camping, lectures and discussion. Deadline February 1, 2026.</a:t>
                      </a:r>
                    </a:p>
                  </a:txBody>
                  <a:tcPr/>
                </a:tc>
                <a:extLst>
                  <a:ext uri="{0D108BD9-81ED-4DB2-BD59-A6C34878D82A}">
                    <a16:rowId xmlns:a16="http://schemas.microsoft.com/office/drawing/2014/main" val="1394790510"/>
                  </a:ext>
                </a:extLst>
              </a:tr>
              <a:tr h="150363">
                <a:tc>
                  <a:txBody>
                    <a:bodyPr/>
                    <a:lstStyle/>
                    <a:p>
                      <a:pPr algn="ctr"/>
                      <a:r>
                        <a:rPr lang="en-US" sz="1200" b="1" dirty="0"/>
                        <a:t>4. FOOD FOR FINES</a:t>
                      </a:r>
                    </a:p>
                  </a:txBody>
                  <a:tcPr anchor="ctr"/>
                </a:tc>
                <a:tc>
                  <a:txBody>
                    <a:bodyPr/>
                    <a:lstStyle/>
                    <a:p>
                      <a:r>
                        <a:rPr lang="en-US" sz="1100" dirty="0"/>
                        <a:t>University Libraries will be forgiving library fines until December 2 with the donation of  5 food items to the Replenish Basic Needs Center. Drop off at any library location. </a:t>
                      </a:r>
                    </a:p>
                  </a:txBody>
                  <a:tcPr anchor="ctr"/>
                </a:tc>
                <a:extLst>
                  <a:ext uri="{0D108BD9-81ED-4DB2-BD59-A6C34878D82A}">
                    <a16:rowId xmlns:a16="http://schemas.microsoft.com/office/drawing/2014/main" val="1855515892"/>
                  </a:ext>
                </a:extLst>
              </a:tr>
              <a:tr h="806609">
                <a:tc>
                  <a:txBody>
                    <a:bodyPr/>
                    <a:lstStyle/>
                    <a:p>
                      <a:pPr algn="ctr"/>
                      <a:r>
                        <a:rPr lang="en-US" sz="1200" b="1" dirty="0"/>
                        <a:t>5. INTERNSHIP OPPORTUNITY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prstClr val="black"/>
                          </a:solidFill>
                          <a:latin typeface="+mn-lt"/>
                        </a:rPr>
                        <a:t>Kandle Dining Services  is </a:t>
                      </a:r>
                      <a:r>
                        <a:rPr lang="en-US" sz="1100" kern="1200" dirty="0">
                          <a:solidFill>
                            <a:schemeClr val="dk1"/>
                          </a:solidFill>
                          <a:effectLst/>
                          <a:latin typeface="+mn-lt"/>
                          <a:ea typeface="+mn-ea"/>
                          <a:cs typeface="+mn-cs"/>
                        </a:rPr>
                        <a:t>currently seeking talented and dedicated candidates for a Hospitality Internship positions for the summer of 2026,. Competitive wages,  travel reimbursement, and housing  and meals provided </a:t>
                      </a:r>
                      <a:endParaRPr lang="en-US" sz="1100" dirty="0">
                        <a:solidFill>
                          <a:prstClr val="black"/>
                        </a:solidFill>
                        <a:latin typeface="+mn-lt"/>
                      </a:endParaRPr>
                    </a:p>
                  </a:txBody>
                  <a:tcPr anchor="ctr"/>
                </a:tc>
                <a:extLst>
                  <a:ext uri="{0D108BD9-81ED-4DB2-BD59-A6C34878D82A}">
                    <a16:rowId xmlns:a16="http://schemas.microsoft.com/office/drawing/2014/main" val="2894648921"/>
                  </a:ext>
                </a:extLst>
              </a:tr>
            </a:tbl>
          </a:graphicData>
        </a:graphic>
      </p:graphicFrame>
      <p:sp>
        <p:nvSpPr>
          <p:cNvPr id="9" name="TextBox 8">
            <a:extLst>
              <a:ext uri="{FF2B5EF4-FFF2-40B4-BE49-F238E27FC236}">
                <a16:creationId xmlns:a16="http://schemas.microsoft.com/office/drawing/2014/main" id="{36A7E3E0-0C65-7C88-9895-E9428E2069FE}"/>
              </a:ext>
            </a:extLst>
          </p:cNvPr>
          <p:cNvSpPr txBox="1"/>
          <p:nvPr/>
        </p:nvSpPr>
        <p:spPr>
          <a:xfrm>
            <a:off x="3050381" y="3244334"/>
            <a:ext cx="6100762" cy="369332"/>
          </a:xfrm>
          <a:prstGeom prst="rect">
            <a:avLst/>
          </a:prstGeom>
          <a:noFill/>
        </p:spPr>
        <p:txBody>
          <a:bodyPr wrap="square">
            <a:spAutoFit/>
          </a:bodyPr>
          <a:lstStyle/>
          <a:p>
            <a:endParaRPr lang="en-US" dirty="0"/>
          </a:p>
        </p:txBody>
      </p:sp>
      <p:pic>
        <p:nvPicPr>
          <p:cNvPr id="21" name="Picture 20" descr="A group of women posing for a photo&#10;&#10;AI-generated content may be incorrect.">
            <a:extLst>
              <a:ext uri="{FF2B5EF4-FFF2-40B4-BE49-F238E27FC236}">
                <a16:creationId xmlns:a16="http://schemas.microsoft.com/office/drawing/2014/main" id="{31599D00-8C01-774C-0D36-046578BA1E34}"/>
              </a:ext>
            </a:extLst>
          </p:cNvPr>
          <p:cNvPicPr>
            <a:picLocks noChangeAspect="1"/>
          </p:cNvPicPr>
          <p:nvPr/>
        </p:nvPicPr>
        <p:blipFill>
          <a:blip r:embed="rId5">
            <a:extLst>
              <a:ext uri="{28A0092B-C50C-407E-A947-70E740481C1C}">
                <a14:useLocalDpi xmlns:a14="http://schemas.microsoft.com/office/drawing/2010/main" val="0"/>
              </a:ext>
            </a:extLst>
          </a:blip>
          <a:srcRect l="8040" t="29908" r="32237" b="-459"/>
          <a:stretch>
            <a:fillRect/>
          </a:stretch>
        </p:blipFill>
        <p:spPr>
          <a:xfrm>
            <a:off x="236758" y="3244334"/>
            <a:ext cx="2349280" cy="243632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506822299"/>
      </p:ext>
    </p:extLst>
  </p:cSld>
  <p:clrMapOvr>
    <a:masterClrMapping/>
  </p:clrMapOvr>
  <p:transition spd="slow" advTm="30000">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0" y="0"/>
            <a:ext cx="2914660"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descr="&quot;HTM WEEKLY&#10;Let's Connect Lakers!&quot;">
            <a:extLst>
              <a:ext uri="{FF2B5EF4-FFF2-40B4-BE49-F238E27FC236}">
                <a16:creationId xmlns:a16="http://schemas.microsoft.com/office/drawing/2014/main" id="{6881F8C5-F326-4DD8-BE33-B50C010BE3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1" y="179504"/>
            <a:ext cx="2889740" cy="2018231"/>
          </a:xfrm>
          <a:prstGeom prst="rect">
            <a:avLst/>
          </a:prstGeom>
        </p:spPr>
      </p:pic>
      <p:sp>
        <p:nvSpPr>
          <p:cNvPr id="14" name="Oval 13" descr="1">
            <a:extLst>
              <a:ext uri="{FF2B5EF4-FFF2-40B4-BE49-F238E27FC236}">
                <a16:creationId xmlns:a16="http://schemas.microsoft.com/office/drawing/2014/main" id="{20D169B2-2992-4316-A570-5300AB036660}"/>
              </a:ext>
            </a:extLst>
          </p:cNvPr>
          <p:cNvSpPr/>
          <p:nvPr/>
        </p:nvSpPr>
        <p:spPr>
          <a:xfrm>
            <a:off x="570216" y="2961094"/>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rPr>
              <a:t>1</a:t>
            </a:r>
          </a:p>
        </p:txBody>
      </p:sp>
      <p:sp>
        <p:nvSpPr>
          <p:cNvPr id="12" name="Title 10">
            <a:extLst>
              <a:ext uri="{FF2B5EF4-FFF2-40B4-BE49-F238E27FC236}">
                <a16:creationId xmlns:a16="http://schemas.microsoft.com/office/drawing/2014/main" id="{D71C5384-1D26-AD38-047B-18E79768E81B}"/>
              </a:ext>
            </a:extLst>
          </p:cNvPr>
          <p:cNvSpPr txBox="1">
            <a:spLocks/>
          </p:cNvSpPr>
          <p:nvPr/>
        </p:nvSpPr>
        <p:spPr>
          <a:xfrm>
            <a:off x="3573491" y="341453"/>
            <a:ext cx="7157817" cy="14343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b="1" dirty="0">
                <a:solidFill>
                  <a:srgbClr val="0065A4"/>
                </a:solidFill>
                <a:latin typeface="Calibri Light" panose="020F0302020204030204"/>
              </a:rPr>
              <a:t> </a:t>
            </a:r>
            <a:endParaRPr kumimoji="0" lang="en-US" b="1" i="0" u="none" strike="noStrike" kern="1200" cap="none" spc="0" normalizeH="0" baseline="0" noProof="0" dirty="0">
              <a:ln>
                <a:noFill/>
              </a:ln>
              <a:solidFill>
                <a:srgbClr val="0065A4"/>
              </a:solidFill>
              <a:effectLst/>
              <a:uLnTx/>
              <a:uFillTx/>
              <a:latin typeface="Calibri Light" panose="020F0302020204030204"/>
              <a:ea typeface="+mj-ea"/>
              <a:cs typeface="+mj-cs"/>
            </a:endParaRPr>
          </a:p>
        </p:txBody>
      </p:sp>
      <p:sp>
        <p:nvSpPr>
          <p:cNvPr id="8" name="TextBox 7">
            <a:extLst>
              <a:ext uri="{FF2B5EF4-FFF2-40B4-BE49-F238E27FC236}">
                <a16:creationId xmlns:a16="http://schemas.microsoft.com/office/drawing/2014/main" id="{83B1D4BC-D840-DC59-98AB-F0CE1B94BE66}"/>
              </a:ext>
            </a:extLst>
          </p:cNvPr>
          <p:cNvSpPr txBox="1"/>
          <p:nvPr/>
        </p:nvSpPr>
        <p:spPr>
          <a:xfrm>
            <a:off x="4095577" y="341453"/>
            <a:ext cx="6914681" cy="867930"/>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effectLst/>
                <a:uLnTx/>
                <a:uFillTx/>
                <a:latin typeface="Amasis MT Pro Black" panose="02040A04050005020304" pitchFamily="18" charset="0"/>
              </a:rPr>
              <a:t>New Internship and Employment Opportunities</a:t>
            </a:r>
          </a:p>
        </p:txBody>
      </p:sp>
      <p:sp>
        <p:nvSpPr>
          <p:cNvPr id="7" name="TextBox 6">
            <a:extLst>
              <a:ext uri="{FF2B5EF4-FFF2-40B4-BE49-F238E27FC236}">
                <a16:creationId xmlns:a16="http://schemas.microsoft.com/office/drawing/2014/main" id="{45E243F1-FF5B-21C0-E879-770AC4F8632F}"/>
              </a:ext>
            </a:extLst>
          </p:cNvPr>
          <p:cNvSpPr txBox="1"/>
          <p:nvPr/>
        </p:nvSpPr>
        <p:spPr>
          <a:xfrm>
            <a:off x="3484876" y="1188619"/>
            <a:ext cx="8322810" cy="5909310"/>
          </a:xfrm>
          <a:prstGeom prst="rect">
            <a:avLst/>
          </a:prstGeom>
          <a:noFill/>
        </p:spPr>
        <p:txBody>
          <a:bodyPr wrap="square" rtlCol="0">
            <a:spAutoFit/>
          </a:bodyPr>
          <a:lstStyle/>
          <a:p>
            <a:r>
              <a:rPr lang="en-US" b="1" cap="all" dirty="0">
                <a:hlinkClick r:id="rId4" tooltip="Assistant Rentals Manager - John Ball Zoo"/>
              </a:rPr>
              <a:t>Assistant Rentals Manager</a:t>
            </a:r>
            <a:endParaRPr lang="en-US" b="1" cap="all" dirty="0"/>
          </a:p>
          <a:p>
            <a:r>
              <a:rPr lang="en-US" dirty="0"/>
              <a:t>John Ball Zoo - Grand Rapids, Michigan</a:t>
            </a:r>
          </a:p>
          <a:p>
            <a:r>
              <a:rPr lang="en-US" dirty="0"/>
              <a:t>Application Deadline: 01/01/2026</a:t>
            </a:r>
            <a:br>
              <a:rPr lang="en-US" dirty="0"/>
            </a:br>
            <a:r>
              <a:rPr lang="en-US" dirty="0"/>
              <a:t>Posted: 11/14/25</a:t>
            </a:r>
          </a:p>
          <a:p>
            <a:endParaRPr lang="en-US" dirty="0"/>
          </a:p>
          <a:p>
            <a:r>
              <a:rPr lang="en-US" b="1" cap="all" dirty="0">
                <a:hlinkClick r:id="rId5" tooltip="Barista - Sheraton Grand Rapids"/>
              </a:rPr>
              <a:t>Barista</a:t>
            </a:r>
            <a:endParaRPr lang="en-US" b="1" cap="all" dirty="0"/>
          </a:p>
          <a:p>
            <a:r>
              <a:rPr lang="en-US" dirty="0"/>
              <a:t>Sheraton Grand Rapids - Grand Rapids, Michigan</a:t>
            </a:r>
          </a:p>
          <a:p>
            <a:r>
              <a:rPr lang="en-US" dirty="0"/>
              <a:t>Application Deadline: None</a:t>
            </a:r>
            <a:br>
              <a:rPr lang="en-US" dirty="0"/>
            </a:br>
            <a:r>
              <a:rPr lang="en-US" dirty="0"/>
              <a:t>Posted: 11/13/25</a:t>
            </a:r>
          </a:p>
          <a:p>
            <a:endParaRPr lang="en-US" dirty="0"/>
          </a:p>
          <a:p>
            <a:r>
              <a:rPr lang="en-US" b="1" cap="all" dirty="0">
                <a:hlinkClick r:id="rId6" tooltip="Maintenance Tech II - Sheraton Grand Rapids"/>
              </a:rPr>
              <a:t>Maintenance Tech II</a:t>
            </a:r>
            <a:endParaRPr lang="en-US" b="1" cap="all" dirty="0"/>
          </a:p>
          <a:p>
            <a:r>
              <a:rPr lang="en-US" dirty="0"/>
              <a:t>Sheraton Grand Rapids - Grand Rapids, Michigan</a:t>
            </a:r>
          </a:p>
          <a:p>
            <a:r>
              <a:rPr lang="en-US" dirty="0"/>
              <a:t>Application Deadline: None</a:t>
            </a:r>
            <a:br>
              <a:rPr lang="en-US" dirty="0"/>
            </a:br>
            <a:r>
              <a:rPr lang="en-US" dirty="0"/>
              <a:t>Posted: 11/13/25</a:t>
            </a:r>
          </a:p>
          <a:p>
            <a:endParaRPr lang="en-US" dirty="0"/>
          </a:p>
          <a:p>
            <a:r>
              <a:rPr lang="en-US" b="1" cap="all" dirty="0">
                <a:hlinkClick r:id="rId7" tooltip="Assistant Chief Engineer - Sheraton Grand Rapids"/>
              </a:rPr>
              <a:t>Assistant Chief Engineer</a:t>
            </a:r>
            <a:endParaRPr lang="en-US" b="1" cap="all" dirty="0"/>
          </a:p>
          <a:p>
            <a:r>
              <a:rPr lang="en-US" dirty="0"/>
              <a:t>Sheraton Grand Rapids - Grand Rapids, Michigan</a:t>
            </a:r>
          </a:p>
          <a:p>
            <a:r>
              <a:rPr lang="en-US" dirty="0"/>
              <a:t>Application Deadline: None</a:t>
            </a:r>
            <a:br>
              <a:rPr lang="en-US" dirty="0"/>
            </a:br>
            <a:r>
              <a:rPr lang="en-US" dirty="0"/>
              <a:t>Posted: 11/13/25</a:t>
            </a:r>
          </a:p>
          <a:p>
            <a:pPr algn="l"/>
            <a:endParaRPr lang="en-US" b="0" i="0" dirty="0">
              <a:solidFill>
                <a:srgbClr val="232323"/>
              </a:solidFill>
              <a:effectLst/>
              <a:highlight>
                <a:srgbClr val="FFFFFF"/>
              </a:highlight>
              <a:latin typeface="Lato" panose="020F0502020204030203" pitchFamily="34" charset="0"/>
            </a:endParaRPr>
          </a:p>
          <a:p>
            <a:pPr algn="l"/>
            <a:endParaRPr lang="en-US" b="0" i="0" dirty="0">
              <a:solidFill>
                <a:srgbClr val="232323"/>
              </a:solidFill>
              <a:effectLst/>
              <a:latin typeface="Lato" panose="020F0502020204030203" pitchFamily="34" charset="0"/>
            </a:endParaRPr>
          </a:p>
        </p:txBody>
      </p:sp>
    </p:spTree>
    <p:extLst>
      <p:ext uri="{BB962C8B-B14F-4D97-AF65-F5344CB8AC3E}">
        <p14:creationId xmlns:p14="http://schemas.microsoft.com/office/powerpoint/2010/main" val="2162396112"/>
      </p:ext>
    </p:extLst>
  </p:cSld>
  <p:clrMapOvr>
    <a:masterClrMapping/>
  </p:clrMapOvr>
  <p:transition spd="slow" advTm="200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49C0B-B434-ADC7-4904-E0EB0D8F93E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D3A3BD4-10DC-DC0F-8E68-B7E922CA3AEC}"/>
              </a:ext>
              <a:ext uri="{C183D7F6-B498-43B3-948B-1728B52AA6E4}">
                <adec:decorative xmlns:adec="http://schemas.microsoft.com/office/drawing/2017/decorative" val="1"/>
              </a:ext>
            </a:extLst>
          </p:cNvPr>
          <p:cNvSpPr/>
          <p:nvPr/>
        </p:nvSpPr>
        <p:spPr>
          <a:xfrm>
            <a:off x="0" y="0"/>
            <a:ext cx="2914660"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descr="&quot;HTM WEEKLY&#10;Let's Connect Lakers!&quot;">
            <a:extLst>
              <a:ext uri="{FF2B5EF4-FFF2-40B4-BE49-F238E27FC236}">
                <a16:creationId xmlns:a16="http://schemas.microsoft.com/office/drawing/2014/main" id="{FD72A2E1-29EC-48B1-D54C-7F2DA3598E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1" y="179504"/>
            <a:ext cx="2889740" cy="2018231"/>
          </a:xfrm>
          <a:prstGeom prst="rect">
            <a:avLst/>
          </a:prstGeom>
        </p:spPr>
      </p:pic>
      <p:sp>
        <p:nvSpPr>
          <p:cNvPr id="14" name="Oval 13" descr="1">
            <a:extLst>
              <a:ext uri="{FF2B5EF4-FFF2-40B4-BE49-F238E27FC236}">
                <a16:creationId xmlns:a16="http://schemas.microsoft.com/office/drawing/2014/main" id="{EDEE7558-A90F-6A61-7D57-FB28897D85FA}"/>
              </a:ext>
            </a:extLst>
          </p:cNvPr>
          <p:cNvSpPr/>
          <p:nvPr/>
        </p:nvSpPr>
        <p:spPr>
          <a:xfrm>
            <a:off x="545277" y="2967878"/>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dirty="0">
                <a:ln w="0"/>
                <a:solidFill>
                  <a:prstClr val="black"/>
                </a:solidFill>
                <a:effectLst>
                  <a:outerShdw blurRad="63500" sx="102000" sy="102000" algn="ctr" rotWithShape="0">
                    <a:prstClr val="black">
                      <a:alpha val="40000"/>
                    </a:prstClr>
                  </a:outerShdw>
                </a:effectLst>
                <a:latin typeface="Calibri" panose="020F0502020204030204"/>
              </a:rPr>
              <a:t>2</a:t>
            </a:r>
            <a:endPar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endParaRPr>
          </a:p>
        </p:txBody>
      </p:sp>
      <p:sp>
        <p:nvSpPr>
          <p:cNvPr id="12" name="Title 10">
            <a:extLst>
              <a:ext uri="{FF2B5EF4-FFF2-40B4-BE49-F238E27FC236}">
                <a16:creationId xmlns:a16="http://schemas.microsoft.com/office/drawing/2014/main" id="{80FB900C-B63A-52D6-E0E3-228DF9C5CDD9}"/>
              </a:ext>
            </a:extLst>
          </p:cNvPr>
          <p:cNvSpPr txBox="1">
            <a:spLocks/>
          </p:cNvSpPr>
          <p:nvPr/>
        </p:nvSpPr>
        <p:spPr>
          <a:xfrm>
            <a:off x="3573491" y="341453"/>
            <a:ext cx="7157817" cy="14343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b="1" dirty="0">
                <a:solidFill>
                  <a:srgbClr val="0065A4"/>
                </a:solidFill>
                <a:latin typeface="Calibri Light" panose="020F0302020204030204"/>
              </a:rPr>
              <a:t> </a:t>
            </a:r>
            <a:endParaRPr kumimoji="0" lang="en-US" b="1" i="0" u="none" strike="noStrike" kern="1200" cap="none" spc="0" normalizeH="0" baseline="0" noProof="0" dirty="0">
              <a:ln>
                <a:noFill/>
              </a:ln>
              <a:solidFill>
                <a:srgbClr val="0065A4"/>
              </a:solidFill>
              <a:effectLst/>
              <a:uLnTx/>
              <a:uFillTx/>
              <a:latin typeface="Calibri Light" panose="020F0302020204030204"/>
              <a:ea typeface="+mj-ea"/>
              <a:cs typeface="+mj-cs"/>
            </a:endParaRPr>
          </a:p>
        </p:txBody>
      </p:sp>
      <p:sp>
        <p:nvSpPr>
          <p:cNvPr id="8" name="TextBox 7">
            <a:extLst>
              <a:ext uri="{FF2B5EF4-FFF2-40B4-BE49-F238E27FC236}">
                <a16:creationId xmlns:a16="http://schemas.microsoft.com/office/drawing/2014/main" id="{5EE65098-E5F3-A63D-ED9F-3C2C77ED9F7E}"/>
              </a:ext>
            </a:extLst>
          </p:cNvPr>
          <p:cNvSpPr txBox="1"/>
          <p:nvPr/>
        </p:nvSpPr>
        <p:spPr>
          <a:xfrm>
            <a:off x="3573491" y="373046"/>
            <a:ext cx="8071502" cy="590931"/>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effectLst/>
                <a:uLnTx/>
                <a:uFillTx/>
                <a:latin typeface="Amasis MT Pro Black" panose="02040A04050005020304" pitchFamily="18" charset="0"/>
              </a:rPr>
              <a:t>E</a:t>
            </a:r>
            <a:r>
              <a:rPr lang="en-US" sz="3600" b="1" dirty="0">
                <a:latin typeface="Amasis MT Pro Black" panose="02040A04050005020304" pitchFamily="18" charset="0"/>
              </a:rPr>
              <a:t>XAM JAM WEEK</a:t>
            </a:r>
            <a:endParaRPr kumimoji="0" lang="en-US" sz="3600" b="1" i="0" u="none" strike="noStrike" kern="1200" cap="none" spc="0" normalizeH="0" baseline="0" noProof="0" dirty="0">
              <a:ln>
                <a:noFill/>
              </a:ln>
              <a:effectLst/>
              <a:uLnTx/>
              <a:uFillTx/>
              <a:latin typeface="Amasis MT Pro Black" panose="02040A04050005020304" pitchFamily="18" charset="0"/>
            </a:endParaRPr>
          </a:p>
        </p:txBody>
      </p:sp>
      <p:sp>
        <p:nvSpPr>
          <p:cNvPr id="9" name="TextBox 8">
            <a:extLst>
              <a:ext uri="{FF2B5EF4-FFF2-40B4-BE49-F238E27FC236}">
                <a16:creationId xmlns:a16="http://schemas.microsoft.com/office/drawing/2014/main" id="{DEE3267E-07AC-A7D0-F204-D7BA21F94810}"/>
              </a:ext>
            </a:extLst>
          </p:cNvPr>
          <p:cNvSpPr txBox="1"/>
          <p:nvPr/>
        </p:nvSpPr>
        <p:spPr>
          <a:xfrm>
            <a:off x="7502349" y="1119172"/>
            <a:ext cx="4494439" cy="646331"/>
          </a:xfrm>
          <a:prstGeom prst="rect">
            <a:avLst/>
          </a:prstGeom>
          <a:noFill/>
        </p:spPr>
        <p:txBody>
          <a:bodyPr wrap="square">
            <a:spAutoFit/>
          </a:bodyPr>
          <a:lstStyle/>
          <a:p>
            <a:pPr algn="ctr"/>
            <a:br>
              <a:rPr lang="en-US" dirty="0"/>
            </a:br>
            <a:endParaRPr lang="en-US" b="1" dirty="0"/>
          </a:p>
        </p:txBody>
      </p:sp>
      <p:sp>
        <p:nvSpPr>
          <p:cNvPr id="7" name="TextBox 6">
            <a:extLst>
              <a:ext uri="{FF2B5EF4-FFF2-40B4-BE49-F238E27FC236}">
                <a16:creationId xmlns:a16="http://schemas.microsoft.com/office/drawing/2014/main" id="{6FC22701-9349-94E9-964E-DB2D8808B727}"/>
              </a:ext>
            </a:extLst>
          </p:cNvPr>
          <p:cNvSpPr txBox="1"/>
          <p:nvPr/>
        </p:nvSpPr>
        <p:spPr>
          <a:xfrm>
            <a:off x="7788852" y="2436215"/>
            <a:ext cx="3856141" cy="3785652"/>
          </a:xfrm>
          <a:prstGeom prst="rect">
            <a:avLst/>
          </a:prstGeom>
          <a:noFill/>
        </p:spPr>
        <p:txBody>
          <a:bodyPr wrap="square" rtlCol="0">
            <a:spAutoFit/>
          </a:bodyPr>
          <a:lstStyle/>
          <a:p>
            <a:r>
              <a:rPr lang="en-US" sz="2400" dirty="0"/>
              <a:t>Stress management resources, events, brain breaks, study tips, and more! You've got this, Lakers! Let's exam JAM!</a:t>
            </a:r>
          </a:p>
          <a:p>
            <a:endParaRPr lang="en-US" sz="2400" dirty="0"/>
          </a:p>
          <a:p>
            <a:r>
              <a:rPr lang="en-US" sz="2400" dirty="0"/>
              <a:t>More information: </a:t>
            </a:r>
            <a:r>
              <a:rPr lang="en-US" sz="2400" dirty="0">
                <a:hlinkClick r:id="rId4"/>
              </a:rPr>
              <a:t>https://www.gvsu.edu/studentaffairs/exam-jam-107.htm#events</a:t>
            </a:r>
            <a:endParaRPr lang="en-US" sz="2400" dirty="0"/>
          </a:p>
        </p:txBody>
      </p:sp>
      <p:sp>
        <p:nvSpPr>
          <p:cNvPr id="10" name="TextBox 9">
            <a:extLst>
              <a:ext uri="{FF2B5EF4-FFF2-40B4-BE49-F238E27FC236}">
                <a16:creationId xmlns:a16="http://schemas.microsoft.com/office/drawing/2014/main" id="{AF672B82-CB7A-68DE-3988-6A35842F0B96}"/>
              </a:ext>
            </a:extLst>
          </p:cNvPr>
          <p:cNvSpPr txBox="1"/>
          <p:nvPr/>
        </p:nvSpPr>
        <p:spPr>
          <a:xfrm>
            <a:off x="8340177" y="1098372"/>
            <a:ext cx="3332965" cy="1077218"/>
          </a:xfrm>
          <a:prstGeom prst="rect">
            <a:avLst/>
          </a:prstGeom>
          <a:noFill/>
        </p:spPr>
        <p:txBody>
          <a:bodyPr wrap="none" rtlCol="0">
            <a:spAutoFit/>
          </a:bodyPr>
          <a:lstStyle/>
          <a:p>
            <a:pPr algn="ctr"/>
            <a:r>
              <a:rPr lang="en-US" sz="3200" b="1" dirty="0">
                <a:solidFill>
                  <a:schemeClr val="accent1"/>
                </a:solidFill>
              </a:rPr>
              <a:t>December 1st -5</a:t>
            </a:r>
            <a:r>
              <a:rPr lang="en-US" sz="3200" b="1" baseline="30000" dirty="0">
                <a:solidFill>
                  <a:schemeClr val="accent1"/>
                </a:solidFill>
              </a:rPr>
              <a:t>th</a:t>
            </a:r>
            <a:r>
              <a:rPr lang="en-US" sz="3200" b="1" dirty="0">
                <a:solidFill>
                  <a:schemeClr val="accent1"/>
                </a:solidFill>
              </a:rPr>
              <a:t> </a:t>
            </a:r>
          </a:p>
          <a:p>
            <a:pPr algn="ctr"/>
            <a:r>
              <a:rPr lang="en-US" sz="3200" b="1" dirty="0">
                <a:solidFill>
                  <a:schemeClr val="accent1"/>
                </a:solidFill>
              </a:rPr>
              <a:t>Allendale Campus </a:t>
            </a:r>
          </a:p>
        </p:txBody>
      </p:sp>
      <p:pic>
        <p:nvPicPr>
          <p:cNvPr id="3" name="Picture 2" descr="A poster of a exam jam&#10;&#10;AI-generated content may be incorrect.">
            <a:extLst>
              <a:ext uri="{FF2B5EF4-FFF2-40B4-BE49-F238E27FC236}">
                <a16:creationId xmlns:a16="http://schemas.microsoft.com/office/drawing/2014/main" id="{7A7BDEC2-02A1-6127-DB92-A5AB87AA01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6064" y="995570"/>
            <a:ext cx="4203713" cy="5603550"/>
          </a:xfrm>
          <a:prstGeom prst="rect">
            <a:avLst/>
          </a:prstGeom>
        </p:spPr>
      </p:pic>
    </p:spTree>
    <p:extLst>
      <p:ext uri="{BB962C8B-B14F-4D97-AF65-F5344CB8AC3E}">
        <p14:creationId xmlns:p14="http://schemas.microsoft.com/office/powerpoint/2010/main" val="1175630209"/>
      </p:ext>
    </p:extLst>
  </p:cSld>
  <p:clrMapOvr>
    <a:masterClrMapping/>
  </p:clrMapOvr>
  <p:transition spd="slow" advTm="2000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E92AA-4C01-D400-6777-433D0250FCC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DD06084-FFFA-07C1-0E01-C4CF61C485ED}"/>
              </a:ext>
              <a:ext uri="{C183D7F6-B498-43B3-948B-1728B52AA6E4}">
                <adec:decorative xmlns:adec="http://schemas.microsoft.com/office/drawing/2017/decorative" val="1"/>
              </a:ext>
            </a:extLst>
          </p:cNvPr>
          <p:cNvSpPr/>
          <p:nvPr/>
        </p:nvSpPr>
        <p:spPr>
          <a:xfrm>
            <a:off x="-11962" y="0"/>
            <a:ext cx="2963506"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quot;HTM WEEKLY&#10;Let's Connect Lakers!&quot;">
            <a:extLst>
              <a:ext uri="{FF2B5EF4-FFF2-40B4-BE49-F238E27FC236}">
                <a16:creationId xmlns:a16="http://schemas.microsoft.com/office/drawing/2014/main" id="{02FA6B15-AC35-1F27-BB79-2647FA730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5" y="179504"/>
            <a:ext cx="2926624" cy="2055696"/>
          </a:xfrm>
          <a:prstGeom prst="rect">
            <a:avLst/>
          </a:prstGeom>
        </p:spPr>
      </p:pic>
      <p:sp>
        <p:nvSpPr>
          <p:cNvPr id="13" name="Oval 12" descr="2">
            <a:extLst>
              <a:ext uri="{FF2B5EF4-FFF2-40B4-BE49-F238E27FC236}">
                <a16:creationId xmlns:a16="http://schemas.microsoft.com/office/drawing/2014/main" id="{C4D34E73-FD99-EE28-70F3-47EADA95CEA5}"/>
              </a:ext>
            </a:extLst>
          </p:cNvPr>
          <p:cNvSpPr/>
          <p:nvPr/>
        </p:nvSpPr>
        <p:spPr>
          <a:xfrm>
            <a:off x="523718" y="2792698"/>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dirty="0">
                <a:ln w="0"/>
                <a:solidFill>
                  <a:prstClr val="black"/>
                </a:solidFill>
                <a:effectLst>
                  <a:outerShdw blurRad="63500" sx="102000" sy="102000" algn="ctr" rotWithShape="0">
                    <a:prstClr val="black">
                      <a:alpha val="40000"/>
                    </a:prstClr>
                  </a:outerShdw>
                </a:effectLst>
                <a:latin typeface="Calibri" panose="020F0502020204030204"/>
              </a:rPr>
              <a:t>3</a:t>
            </a:r>
            <a:endPar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endParaRPr>
          </a:p>
        </p:txBody>
      </p:sp>
      <p:sp>
        <p:nvSpPr>
          <p:cNvPr id="11" name="Title 10">
            <a:extLst>
              <a:ext uri="{FF2B5EF4-FFF2-40B4-BE49-F238E27FC236}">
                <a16:creationId xmlns:a16="http://schemas.microsoft.com/office/drawing/2014/main" id="{6DE8C298-120B-7BE4-C738-2984B4581729}"/>
              </a:ext>
            </a:extLst>
          </p:cNvPr>
          <p:cNvSpPr txBox="1">
            <a:spLocks/>
          </p:cNvSpPr>
          <p:nvPr/>
        </p:nvSpPr>
        <p:spPr>
          <a:xfrm>
            <a:off x="3630302" y="272832"/>
            <a:ext cx="7911007" cy="6253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effectLst/>
                <a:uLnTx/>
                <a:uFillTx/>
                <a:latin typeface="Amasis MT Pro Black" panose="02040A04050005020304" pitchFamily="18" charset="0"/>
              </a:rPr>
              <a:t>NAMIBIA STUDY ABROAD</a:t>
            </a:r>
          </a:p>
        </p:txBody>
      </p:sp>
      <p:sp>
        <p:nvSpPr>
          <p:cNvPr id="2" name="TextBox 1">
            <a:extLst>
              <a:ext uri="{FF2B5EF4-FFF2-40B4-BE49-F238E27FC236}">
                <a16:creationId xmlns:a16="http://schemas.microsoft.com/office/drawing/2014/main" id="{29D51E9E-E42E-4E3A-3AD8-3A2D0CD1C8EF}"/>
              </a:ext>
            </a:extLst>
          </p:cNvPr>
          <p:cNvSpPr txBox="1"/>
          <p:nvPr/>
        </p:nvSpPr>
        <p:spPr>
          <a:xfrm>
            <a:off x="8087841" y="1466090"/>
            <a:ext cx="3786187" cy="543739"/>
          </a:xfrm>
          <a:prstGeom prst="rect">
            <a:avLst/>
          </a:prstGeom>
          <a:noFill/>
        </p:spPr>
        <p:txBody>
          <a:bodyPr wrap="square" rtlCol="0">
            <a:spAutoFit/>
          </a:bodyPr>
          <a:lstStyle/>
          <a:p>
            <a:pPr algn="ctr"/>
            <a:endParaRPr lang="en-US" sz="2000" b="1" baseline="30000" dirty="0">
              <a:solidFill>
                <a:srgbClr val="333333"/>
              </a:solidFill>
              <a:highlight>
                <a:srgbClr val="FFFFFF"/>
              </a:highlight>
              <a:latin typeface="Lato" panose="020F0502020204030203" pitchFamily="34" charset="0"/>
            </a:endParaRPr>
          </a:p>
          <a:p>
            <a:pPr algn="ctr"/>
            <a:endParaRPr lang="en-US" sz="2400" b="1" baseline="30000" dirty="0">
              <a:solidFill>
                <a:srgbClr val="7030A0"/>
              </a:solidFill>
              <a:highlight>
                <a:srgbClr val="FFFFFF"/>
              </a:highlight>
              <a:latin typeface="Neue Plak"/>
            </a:endParaRPr>
          </a:p>
        </p:txBody>
      </p:sp>
      <p:sp>
        <p:nvSpPr>
          <p:cNvPr id="7" name="TextBox 6">
            <a:extLst>
              <a:ext uri="{FF2B5EF4-FFF2-40B4-BE49-F238E27FC236}">
                <a16:creationId xmlns:a16="http://schemas.microsoft.com/office/drawing/2014/main" id="{CDAC9369-982F-A2FC-82B3-A65024C12613}"/>
              </a:ext>
            </a:extLst>
          </p:cNvPr>
          <p:cNvSpPr txBox="1"/>
          <p:nvPr/>
        </p:nvSpPr>
        <p:spPr>
          <a:xfrm>
            <a:off x="3166381" y="4363086"/>
            <a:ext cx="4811190" cy="2616101"/>
          </a:xfrm>
          <a:prstGeom prst="rect">
            <a:avLst/>
          </a:prstGeom>
          <a:noFill/>
        </p:spPr>
        <p:txBody>
          <a:bodyPr wrap="square" rtlCol="0">
            <a:spAutoFit/>
          </a:bodyPr>
          <a:lstStyle/>
          <a:p>
            <a:r>
              <a:rPr lang="en-US" b="1" dirty="0"/>
              <a:t>Windhoek, Namibia: </a:t>
            </a:r>
            <a:r>
              <a:rPr lang="en-US" dirty="0"/>
              <a:t>Join us on this adventure through Namibia! Explore the fascinating diversity of Africa’s ecosystems, wildlife, cultures and complex history through field trips, desert camping, lectures and discussion. </a:t>
            </a:r>
          </a:p>
          <a:p>
            <a:endParaRPr lang="en-US" dirty="0"/>
          </a:p>
          <a:p>
            <a:pPr algn="ctr"/>
            <a:r>
              <a:rPr lang="en-US" i="1" dirty="0"/>
              <a:t>Questions? </a:t>
            </a:r>
            <a:r>
              <a:rPr lang="en-US" dirty="0"/>
              <a:t>Steeve Buckridge 616-331-8550 </a:t>
            </a:r>
            <a:r>
              <a:rPr lang="en-US" dirty="0" err="1"/>
              <a:t>buckrids@gvsu.edu</a:t>
            </a:r>
            <a:r>
              <a:rPr lang="en-US" dirty="0"/>
              <a:t> </a:t>
            </a:r>
          </a:p>
          <a:p>
            <a:pPr algn="ctr"/>
            <a:endParaRPr lang="en-US" sz="2000" b="1" dirty="0"/>
          </a:p>
        </p:txBody>
      </p:sp>
      <p:pic>
        <p:nvPicPr>
          <p:cNvPr id="9" name="Picture 8" descr="A group of people posing for a photo&#10;&#10;AI-generated content may be incorrect.">
            <a:extLst>
              <a:ext uri="{FF2B5EF4-FFF2-40B4-BE49-F238E27FC236}">
                <a16:creationId xmlns:a16="http://schemas.microsoft.com/office/drawing/2014/main" id="{8BFDF298-F08B-FC41-1105-C93A8402E8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7989" y="898139"/>
            <a:ext cx="3786187" cy="2839640"/>
          </a:xfrm>
          <a:prstGeom prst="rect">
            <a:avLst/>
          </a:prstGeom>
        </p:spPr>
      </p:pic>
      <p:pic>
        <p:nvPicPr>
          <p:cNvPr id="14" name="Picture 13" descr="A group of people playing a game&#10;&#10;AI-generated content may be incorrect.">
            <a:extLst>
              <a:ext uri="{FF2B5EF4-FFF2-40B4-BE49-F238E27FC236}">
                <a16:creationId xmlns:a16="http://schemas.microsoft.com/office/drawing/2014/main" id="{E920A32C-3717-22E0-453B-76C793C290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9104" y="1466090"/>
            <a:ext cx="3667512" cy="2745834"/>
          </a:xfrm>
          <a:prstGeom prst="rect">
            <a:avLst/>
          </a:prstGeom>
        </p:spPr>
      </p:pic>
      <p:sp>
        <p:nvSpPr>
          <p:cNvPr id="15" name="TextBox 14">
            <a:extLst>
              <a:ext uri="{FF2B5EF4-FFF2-40B4-BE49-F238E27FC236}">
                <a16:creationId xmlns:a16="http://schemas.microsoft.com/office/drawing/2014/main" id="{7A416043-C4E5-4774-CEEE-FB7A0E2B3C93}"/>
              </a:ext>
            </a:extLst>
          </p:cNvPr>
          <p:cNvSpPr txBox="1"/>
          <p:nvPr/>
        </p:nvSpPr>
        <p:spPr>
          <a:xfrm>
            <a:off x="8238695" y="4932472"/>
            <a:ext cx="3786187" cy="1477328"/>
          </a:xfrm>
          <a:prstGeom prst="rect">
            <a:avLst/>
          </a:prstGeom>
          <a:noFill/>
        </p:spPr>
        <p:txBody>
          <a:bodyPr wrap="square" rtlCol="0">
            <a:spAutoFit/>
          </a:bodyPr>
          <a:lstStyle/>
          <a:p>
            <a:pPr algn="ctr"/>
            <a:r>
              <a:rPr lang="en-US" b="1" dirty="0">
                <a:solidFill>
                  <a:srgbClr val="FF0000"/>
                </a:solidFill>
              </a:rPr>
              <a:t>P R I O R I T Y   A P P L I C A T I O N D E A D L I N E : </a:t>
            </a:r>
            <a:r>
              <a:rPr lang="en-US" b="1" dirty="0"/>
              <a:t>D E C E M B E R  1, 2025 </a:t>
            </a:r>
          </a:p>
          <a:p>
            <a:pPr algn="ctr"/>
            <a:endParaRPr lang="en-US" b="1" i="1" dirty="0">
              <a:solidFill>
                <a:srgbClr val="FF0000"/>
              </a:solidFill>
            </a:endParaRPr>
          </a:p>
          <a:p>
            <a:pPr algn="ctr"/>
            <a:r>
              <a:rPr lang="en-US" i="1" dirty="0">
                <a:solidFill>
                  <a:srgbClr val="FF0000"/>
                </a:solidFill>
              </a:rPr>
              <a:t>Final Deadline: </a:t>
            </a:r>
            <a:r>
              <a:rPr lang="en-US" b="1" i="1" dirty="0"/>
              <a:t>February 1, 2026</a:t>
            </a:r>
            <a:endParaRPr lang="en-US" dirty="0"/>
          </a:p>
          <a:p>
            <a:endParaRPr lang="en-US" dirty="0"/>
          </a:p>
        </p:txBody>
      </p:sp>
    </p:spTree>
    <p:extLst>
      <p:ext uri="{BB962C8B-B14F-4D97-AF65-F5344CB8AC3E}">
        <p14:creationId xmlns:p14="http://schemas.microsoft.com/office/powerpoint/2010/main" val="1006279855"/>
      </p:ext>
    </p:extLst>
  </p:cSld>
  <p:clrMapOvr>
    <a:masterClrMapping/>
  </p:clrMapOvr>
  <p:transition spd="slow" advTm="20000">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11962" y="0"/>
            <a:ext cx="2963506"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quot;HTM WEEKLY&#10;Let's Connect Lakers!&quot;">
            <a:extLst>
              <a:ext uri="{FF2B5EF4-FFF2-40B4-BE49-F238E27FC236}">
                <a16:creationId xmlns:a16="http://schemas.microsoft.com/office/drawing/2014/main" id="{362F77D2-18D6-4239-968B-19C1FCAC4B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5" y="179504"/>
            <a:ext cx="2926624" cy="2055696"/>
          </a:xfrm>
          <a:prstGeom prst="rect">
            <a:avLst/>
          </a:prstGeom>
        </p:spPr>
      </p:pic>
      <p:sp>
        <p:nvSpPr>
          <p:cNvPr id="13" name="Oval 12" descr="2">
            <a:extLst>
              <a:ext uri="{FF2B5EF4-FFF2-40B4-BE49-F238E27FC236}">
                <a16:creationId xmlns:a16="http://schemas.microsoft.com/office/drawing/2014/main" id="{BFAA05DD-DA14-4294-BE84-40719C473882}"/>
              </a:ext>
            </a:extLst>
          </p:cNvPr>
          <p:cNvSpPr/>
          <p:nvPr/>
        </p:nvSpPr>
        <p:spPr>
          <a:xfrm>
            <a:off x="437822" y="2792698"/>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rPr>
              <a:t>4</a:t>
            </a:r>
          </a:p>
        </p:txBody>
      </p:sp>
      <p:sp>
        <p:nvSpPr>
          <p:cNvPr id="11" name="Title 10">
            <a:extLst>
              <a:ext uri="{FF2B5EF4-FFF2-40B4-BE49-F238E27FC236}">
                <a16:creationId xmlns:a16="http://schemas.microsoft.com/office/drawing/2014/main" id="{2C5B8017-8B75-4525-A896-3E37D6F10DF0}"/>
              </a:ext>
            </a:extLst>
          </p:cNvPr>
          <p:cNvSpPr txBox="1">
            <a:spLocks/>
          </p:cNvSpPr>
          <p:nvPr/>
        </p:nvSpPr>
        <p:spPr>
          <a:xfrm>
            <a:off x="3685171" y="179504"/>
            <a:ext cx="7572623" cy="6253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effectLst/>
                <a:uLnTx/>
                <a:uFillTx/>
                <a:latin typeface="Amasis MT Pro Black" panose="02040A04050005020304" pitchFamily="18" charset="0"/>
              </a:rPr>
              <a:t>FOOD FOR FINES</a:t>
            </a:r>
          </a:p>
        </p:txBody>
      </p:sp>
      <p:sp>
        <p:nvSpPr>
          <p:cNvPr id="5" name="TextBox 4">
            <a:extLst>
              <a:ext uri="{FF2B5EF4-FFF2-40B4-BE49-F238E27FC236}">
                <a16:creationId xmlns:a16="http://schemas.microsoft.com/office/drawing/2014/main" id="{CAF97BD8-3F0E-D21A-55AB-8A73FBF5C07C}"/>
              </a:ext>
            </a:extLst>
          </p:cNvPr>
          <p:cNvSpPr txBox="1"/>
          <p:nvPr/>
        </p:nvSpPr>
        <p:spPr>
          <a:xfrm>
            <a:off x="3028823" y="897733"/>
            <a:ext cx="3756074" cy="461665"/>
          </a:xfrm>
          <a:prstGeom prst="rect">
            <a:avLst/>
          </a:prstGeom>
          <a:noFill/>
        </p:spPr>
        <p:txBody>
          <a:bodyPr wrap="square" rtlCol="0">
            <a:spAutoFit/>
          </a:bodyPr>
          <a:lstStyle/>
          <a:p>
            <a:pPr algn="ctr"/>
            <a:r>
              <a:rPr lang="en-US" sz="2400" dirty="0">
                <a:solidFill>
                  <a:srgbClr val="0097CC"/>
                </a:solidFill>
              </a:rPr>
              <a:t>November 4 – December 2 </a:t>
            </a:r>
          </a:p>
        </p:txBody>
      </p:sp>
      <p:sp>
        <p:nvSpPr>
          <p:cNvPr id="6" name="TextBox 5">
            <a:extLst>
              <a:ext uri="{FF2B5EF4-FFF2-40B4-BE49-F238E27FC236}">
                <a16:creationId xmlns:a16="http://schemas.microsoft.com/office/drawing/2014/main" id="{883C06C9-2E81-6C7D-7EE1-930E63C85C9F}"/>
              </a:ext>
            </a:extLst>
          </p:cNvPr>
          <p:cNvSpPr txBox="1"/>
          <p:nvPr/>
        </p:nvSpPr>
        <p:spPr>
          <a:xfrm>
            <a:off x="3038057" y="1359398"/>
            <a:ext cx="3906130" cy="5632311"/>
          </a:xfrm>
          <a:prstGeom prst="rect">
            <a:avLst/>
          </a:prstGeom>
          <a:noFill/>
        </p:spPr>
        <p:txBody>
          <a:bodyPr wrap="square" rtlCol="0">
            <a:spAutoFit/>
          </a:bodyPr>
          <a:lstStyle/>
          <a:p>
            <a:r>
              <a:rPr lang="en-US" dirty="0"/>
              <a:t>University Libraries will be forgiving library fines until December 2 with the donation of  5 food items to the Replenish Basic Needs Center.</a:t>
            </a:r>
          </a:p>
          <a:p>
            <a:endParaRPr lang="en-US" dirty="0"/>
          </a:p>
          <a:p>
            <a:r>
              <a:rPr lang="en-US" dirty="0"/>
              <a:t>Donations can be dropped off at the following library locations. Swing by the front desk to drop off your items and have your book fines forgiven! </a:t>
            </a:r>
          </a:p>
          <a:p>
            <a:endParaRPr lang="en-US" dirty="0"/>
          </a:p>
          <a:p>
            <a:r>
              <a:rPr lang="en-US" b="1" dirty="0"/>
              <a:t>Valley Campus</a:t>
            </a:r>
            <a:r>
              <a:rPr lang="en-US" dirty="0"/>
              <a:t>: Mary Idema Pew Library </a:t>
            </a:r>
          </a:p>
          <a:p>
            <a:r>
              <a:rPr lang="en-US" b="1" dirty="0"/>
              <a:t>City Campus</a:t>
            </a:r>
            <a:r>
              <a:rPr lang="en-US" dirty="0"/>
              <a:t>: Steelcase Library </a:t>
            </a:r>
          </a:p>
          <a:p>
            <a:r>
              <a:rPr lang="en-US" b="1" dirty="0"/>
              <a:t>City Campus</a:t>
            </a:r>
            <a:r>
              <a:rPr lang="en-US" dirty="0"/>
              <a:t>: Frey Foundation Library </a:t>
            </a:r>
          </a:p>
          <a:p>
            <a:endParaRPr lang="en-US" dirty="0"/>
          </a:p>
          <a:p>
            <a:r>
              <a:rPr lang="en-US" dirty="0"/>
              <a:t>Donations can include: </a:t>
            </a:r>
          </a:p>
          <a:p>
            <a:r>
              <a:rPr lang="en-US" dirty="0"/>
              <a:t>Shelf-stable pantry items </a:t>
            </a:r>
          </a:p>
          <a:p>
            <a:r>
              <a:rPr lang="en-US" dirty="0"/>
              <a:t>Personal hygiene </a:t>
            </a:r>
          </a:p>
          <a:p>
            <a:r>
              <a:rPr lang="en-US" dirty="0"/>
              <a:t>Household goods </a:t>
            </a:r>
          </a:p>
          <a:p>
            <a:pPr algn="ctr"/>
            <a:r>
              <a:rPr lang="en-US" dirty="0"/>
              <a:t> </a:t>
            </a:r>
          </a:p>
        </p:txBody>
      </p:sp>
      <p:sp>
        <p:nvSpPr>
          <p:cNvPr id="7" name="TextBox 6">
            <a:extLst>
              <a:ext uri="{FF2B5EF4-FFF2-40B4-BE49-F238E27FC236}">
                <a16:creationId xmlns:a16="http://schemas.microsoft.com/office/drawing/2014/main" id="{8A482E4D-55BC-32A4-4D2E-7C3439C4FF67}"/>
              </a:ext>
            </a:extLst>
          </p:cNvPr>
          <p:cNvSpPr txBox="1"/>
          <p:nvPr/>
        </p:nvSpPr>
        <p:spPr>
          <a:xfrm flipH="1">
            <a:off x="3212918" y="5173594"/>
            <a:ext cx="3418451" cy="523220"/>
          </a:xfrm>
          <a:prstGeom prst="rect">
            <a:avLst/>
          </a:prstGeom>
          <a:noFill/>
        </p:spPr>
        <p:txBody>
          <a:bodyPr wrap="square" rtlCol="0">
            <a:spAutoFit/>
          </a:bodyPr>
          <a:lstStyle/>
          <a:p>
            <a:pPr algn="ctr"/>
            <a:r>
              <a:rPr lang="en-US" sz="2800" dirty="0">
                <a:solidFill>
                  <a:srgbClr val="00B0F0"/>
                </a:solidFill>
                <a:hlinkClick r:id="rId4"/>
              </a:rPr>
              <a:t>F</a:t>
            </a:r>
            <a:endParaRPr lang="en-US" sz="2800" dirty="0">
              <a:solidFill>
                <a:srgbClr val="00B0F0"/>
              </a:solidFill>
            </a:endParaRPr>
          </a:p>
        </p:txBody>
      </p:sp>
      <p:pic>
        <p:nvPicPr>
          <p:cNvPr id="10" name="Picture 9" descr="A blue sign with white text&#10;&#10;AI-generated content may be incorrect.">
            <a:extLst>
              <a:ext uri="{FF2B5EF4-FFF2-40B4-BE49-F238E27FC236}">
                <a16:creationId xmlns:a16="http://schemas.microsoft.com/office/drawing/2014/main" id="{D38DC286-9D79-B12D-4F22-AA920779A0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0701" y="928338"/>
            <a:ext cx="5001323" cy="5001323"/>
          </a:xfrm>
          <a:prstGeom prst="rect">
            <a:avLst/>
          </a:prstGeom>
        </p:spPr>
      </p:pic>
    </p:spTree>
    <p:extLst>
      <p:ext uri="{BB962C8B-B14F-4D97-AF65-F5344CB8AC3E}">
        <p14:creationId xmlns:p14="http://schemas.microsoft.com/office/powerpoint/2010/main" val="1236603292"/>
      </p:ext>
    </p:extLst>
  </p:cSld>
  <p:clrMapOvr>
    <a:masterClrMapping/>
  </p:clrMapOvr>
  <p:transition spd="slow" advTm="20000">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11963" y="0"/>
            <a:ext cx="2926623"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descr="&quot;HTM WEEKLY&#10;Let's Connect Lakers!&quot;">
            <a:extLst>
              <a:ext uri="{FF2B5EF4-FFF2-40B4-BE49-F238E27FC236}">
                <a16:creationId xmlns:a16="http://schemas.microsoft.com/office/drawing/2014/main" id="{DB65FB2F-07A2-4B8B-9711-ACCAEA9A53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81" y="146971"/>
            <a:ext cx="2889740" cy="2018231"/>
          </a:xfrm>
          <a:prstGeom prst="rect">
            <a:avLst/>
          </a:prstGeom>
        </p:spPr>
      </p:pic>
      <p:pic>
        <p:nvPicPr>
          <p:cNvPr id="8" name="Picture 7" descr="Decorative image of a hospitality representative smiling out in nature">
            <a:extLst>
              <a:ext uri="{FF2B5EF4-FFF2-40B4-BE49-F238E27FC236}">
                <a16:creationId xmlns:a16="http://schemas.microsoft.com/office/drawing/2014/main" id="{AE5A036F-0694-4C29-B037-C162DD4BEC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322" y="2424113"/>
            <a:ext cx="2444051" cy="2310350"/>
          </a:xfrm>
          <a:prstGeom prst="rect">
            <a:avLst/>
          </a:prstGeom>
        </p:spPr>
      </p:pic>
      <p:pic>
        <p:nvPicPr>
          <p:cNvPr id="12" name="Picture 11" descr="Logo for Grand Valley State University Hospitality and Tourism Management">
            <a:extLst>
              <a:ext uri="{FF2B5EF4-FFF2-40B4-BE49-F238E27FC236}">
                <a16:creationId xmlns:a16="http://schemas.microsoft.com/office/drawing/2014/main" id="{99AF70AE-65AD-4904-8A10-7BBA8836F1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857" y="4881433"/>
            <a:ext cx="2464979" cy="1829596"/>
          </a:xfrm>
          <a:prstGeom prst="rect">
            <a:avLst/>
          </a:prstGeom>
        </p:spPr>
      </p:pic>
      <p:sp>
        <p:nvSpPr>
          <p:cNvPr id="9" name="Title 8">
            <a:extLst>
              <a:ext uri="{FF2B5EF4-FFF2-40B4-BE49-F238E27FC236}">
                <a16:creationId xmlns:a16="http://schemas.microsoft.com/office/drawing/2014/main" id="{DC58F342-BC9E-45A2-843C-C7F826FDE0E5}"/>
              </a:ext>
            </a:extLst>
          </p:cNvPr>
          <p:cNvSpPr>
            <a:spLocks noGrp="1"/>
          </p:cNvSpPr>
          <p:nvPr>
            <p:ph type="ctrTitle"/>
          </p:nvPr>
        </p:nvSpPr>
        <p:spPr>
          <a:xfrm>
            <a:off x="3764059" y="544598"/>
            <a:ext cx="6667392" cy="611488"/>
          </a:xfrm>
          <a:solidFill>
            <a:schemeClr val="bg1"/>
          </a:solidFill>
        </p:spPr>
        <p:txBody>
          <a:bodyPr>
            <a:normAutofit fontScale="90000"/>
          </a:bodyPr>
          <a:lstStyle/>
          <a:p>
            <a:r>
              <a:rPr lang="en-US" sz="3600" b="1" dirty="0">
                <a:latin typeface="Amasis MT Pro Black" panose="02040A04050005020304" pitchFamily="18" charset="0"/>
              </a:rPr>
              <a:t>IMPORTANT STUDENT RESOURCES</a:t>
            </a:r>
          </a:p>
        </p:txBody>
      </p:sp>
      <p:sp>
        <p:nvSpPr>
          <p:cNvPr id="6" name="TextBox 5">
            <a:extLst>
              <a:ext uri="{FF2B5EF4-FFF2-40B4-BE49-F238E27FC236}">
                <a16:creationId xmlns:a16="http://schemas.microsoft.com/office/drawing/2014/main" id="{D87C949B-27FE-1B73-C230-97E1089C2D78}"/>
              </a:ext>
            </a:extLst>
          </p:cNvPr>
          <p:cNvSpPr txBox="1"/>
          <p:nvPr/>
        </p:nvSpPr>
        <p:spPr>
          <a:xfrm>
            <a:off x="7770507" y="2009627"/>
            <a:ext cx="3981664" cy="3139321"/>
          </a:xfrm>
          <a:prstGeom prst="rect">
            <a:avLst/>
          </a:prstGeom>
          <a:noFill/>
        </p:spPr>
        <p:txBody>
          <a:bodyPr wrap="square">
            <a:spAutoFit/>
          </a:bodyPr>
          <a:lstStyle/>
          <a:p>
            <a:r>
              <a:rPr lang="en-US" sz="1800" b="0" i="0" u="none" strike="noStrike" baseline="0" dirty="0">
                <a:latin typeface="Calibri" panose="020F0502020204030204" pitchFamily="34" charset="0"/>
              </a:rPr>
              <a:t>It is important that all students are given the resources they need to thrive here at GVSU. </a:t>
            </a:r>
            <a:r>
              <a:rPr lang="en-US" sz="1800" b="0" i="0" u="sng" strike="noStrike" baseline="0" dirty="0">
                <a:solidFill>
                  <a:srgbClr val="0562C1"/>
                </a:solidFill>
                <a:latin typeface="Calibri" panose="020F0502020204030204" pitchFamily="34" charset="0"/>
                <a:hlinkClick r:id="rId5"/>
              </a:rPr>
              <a:t>Learn more</a:t>
            </a:r>
            <a:r>
              <a:rPr lang="en-US" sz="1800" b="0" i="0" u="none" strike="noStrike" baseline="0" dirty="0">
                <a:solidFill>
                  <a:srgbClr val="0562C1"/>
                </a:solidFill>
                <a:latin typeface="Calibri" panose="020F0502020204030204" pitchFamily="34" charset="0"/>
                <a:hlinkClick r:id="rId5"/>
              </a:rPr>
              <a:t> </a:t>
            </a:r>
            <a:r>
              <a:rPr lang="en-US" sz="1800" b="0" i="0" u="sng" strike="noStrike" baseline="0" dirty="0">
                <a:solidFill>
                  <a:srgbClr val="0562C1"/>
                </a:solidFill>
                <a:latin typeface="Calibri" panose="020F0502020204030204" pitchFamily="34" charset="0"/>
                <a:hlinkClick r:id="rId5"/>
              </a:rPr>
              <a:t>about the resources available to</a:t>
            </a:r>
            <a:r>
              <a:rPr lang="en-US" sz="1800" b="0" i="0" u="none" strike="noStrike" baseline="0" dirty="0">
                <a:solidFill>
                  <a:srgbClr val="0562C1"/>
                </a:solidFill>
                <a:latin typeface="Calibri" panose="020F0502020204030204" pitchFamily="34" charset="0"/>
                <a:hlinkClick r:id="rId5"/>
              </a:rPr>
              <a:t> </a:t>
            </a:r>
            <a:r>
              <a:rPr lang="en-US" sz="1800" b="0" i="0" u="sng" strike="noStrike" baseline="0" dirty="0">
                <a:solidFill>
                  <a:srgbClr val="0562C1"/>
                </a:solidFill>
                <a:latin typeface="Calibri" panose="020F0502020204030204" pitchFamily="34" charset="0"/>
                <a:hlinkClick r:id="rId5"/>
              </a:rPr>
              <a:t>you on campus</a:t>
            </a:r>
            <a:r>
              <a:rPr lang="en-US" sz="1800" b="0" i="0" u="none" strike="noStrike" baseline="0" dirty="0">
                <a:solidFill>
                  <a:srgbClr val="000000"/>
                </a:solidFill>
                <a:latin typeface="Calibri" panose="020F0502020204030204" pitchFamily="34" charset="0"/>
                <a:hlinkClick r:id="rId5"/>
              </a:rPr>
              <a:t>, many of which are available to students at </a:t>
            </a:r>
            <a:r>
              <a:rPr lang="en-US" sz="1800" b="1" i="0" u="none" strike="noStrike" baseline="0" dirty="0">
                <a:solidFill>
                  <a:srgbClr val="000000"/>
                </a:solidFill>
                <a:latin typeface="Calibri" panose="020F0502020204030204" pitchFamily="34" charset="0"/>
                <a:hlinkClick r:id="rId5"/>
              </a:rPr>
              <a:t>NO COST.</a:t>
            </a:r>
          </a:p>
          <a:p>
            <a:endParaRPr lang="en-US" sz="1800" b="1" i="0" u="none" strike="noStrike" baseline="0" dirty="0">
              <a:latin typeface="Calibri" panose="020F0502020204030204" pitchFamily="34" charset="0"/>
            </a:endParaRPr>
          </a:p>
          <a:p>
            <a:r>
              <a:rPr lang="en-US" sz="1800" b="1" i="0" u="none" strike="noStrike" baseline="0" dirty="0">
                <a:solidFill>
                  <a:srgbClr val="0064A3"/>
                </a:solidFill>
                <a:latin typeface="Calibri" panose="020F0502020204030204" pitchFamily="34" charset="0"/>
              </a:rPr>
              <a:t>Available Resources Include</a:t>
            </a:r>
            <a:r>
              <a:rPr lang="en-US" sz="1800" b="0" i="0" u="none" strike="noStrike" baseline="0" dirty="0">
                <a:solidFill>
                  <a:srgbClr val="000000"/>
                </a:solidFill>
                <a:latin typeface="Calibri" panose="020F0502020204030204" pitchFamily="34" charset="0"/>
              </a:rPr>
              <a:t>: Academics, Academic Support, Belonging and Campus Climate, Campus Safety, Finances, and </a:t>
            </a:r>
            <a:r>
              <a:rPr lang="en-US" sz="1800" b="0" i="0" u="none" strike="noStrike" baseline="0" dirty="0">
                <a:latin typeface="Calibri" panose="020F0502020204030204" pitchFamily="34" charset="0"/>
              </a:rPr>
              <a:t>Wellness</a:t>
            </a:r>
          </a:p>
        </p:txBody>
      </p:sp>
      <p:pic>
        <p:nvPicPr>
          <p:cNvPr id="5" name="Picture 4" descr="A poster with blue arrows and white text&#10;&#10;AI-generated content may be incorrect.">
            <a:extLst>
              <a:ext uri="{FF2B5EF4-FFF2-40B4-BE49-F238E27FC236}">
                <a16:creationId xmlns:a16="http://schemas.microsoft.com/office/drawing/2014/main" id="{205477BE-0EE7-D656-C378-492759831F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70225" y="1156086"/>
            <a:ext cx="4058934" cy="5254283"/>
          </a:xfrm>
          <a:prstGeom prst="rect">
            <a:avLst/>
          </a:prstGeom>
        </p:spPr>
      </p:pic>
    </p:spTree>
    <p:extLst>
      <p:ext uri="{BB962C8B-B14F-4D97-AF65-F5344CB8AC3E}">
        <p14:creationId xmlns:p14="http://schemas.microsoft.com/office/powerpoint/2010/main" val="1353343421"/>
      </p:ext>
    </p:extLst>
  </p:cSld>
  <p:clrMapOvr>
    <a:masterClrMapping/>
  </p:clrMapOvr>
  <p:transition spd="slow" advTm="15000">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A3561-3A44-5495-7D77-50773F73234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8FF1A94-C7C0-BAA7-0174-70E590B1FBCA}"/>
              </a:ext>
              <a:ext uri="{C183D7F6-B498-43B3-948B-1728B52AA6E4}">
                <adec:decorative xmlns:adec="http://schemas.microsoft.com/office/drawing/2017/decorative" val="1"/>
              </a:ext>
            </a:extLst>
          </p:cNvPr>
          <p:cNvSpPr/>
          <p:nvPr/>
        </p:nvSpPr>
        <p:spPr>
          <a:xfrm>
            <a:off x="-11963" y="0"/>
            <a:ext cx="2926623"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descr="&quot;HTM WEEKLY&#10;Let's Connect Lakers!&quot;">
            <a:extLst>
              <a:ext uri="{FF2B5EF4-FFF2-40B4-BE49-F238E27FC236}">
                <a16:creationId xmlns:a16="http://schemas.microsoft.com/office/drawing/2014/main" id="{16167597-8493-594F-F7DD-C2944EFB29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81" y="146971"/>
            <a:ext cx="2889740" cy="2018231"/>
          </a:xfrm>
          <a:prstGeom prst="rect">
            <a:avLst/>
          </a:prstGeom>
        </p:spPr>
      </p:pic>
      <p:sp>
        <p:nvSpPr>
          <p:cNvPr id="9" name="Title 8">
            <a:extLst>
              <a:ext uri="{FF2B5EF4-FFF2-40B4-BE49-F238E27FC236}">
                <a16:creationId xmlns:a16="http://schemas.microsoft.com/office/drawing/2014/main" id="{CB472030-24BC-2737-4215-656C25AA805E}"/>
              </a:ext>
            </a:extLst>
          </p:cNvPr>
          <p:cNvSpPr>
            <a:spLocks noGrp="1"/>
          </p:cNvSpPr>
          <p:nvPr>
            <p:ph type="ctrTitle"/>
          </p:nvPr>
        </p:nvSpPr>
        <p:spPr>
          <a:xfrm>
            <a:off x="3943123" y="341055"/>
            <a:ext cx="6667392" cy="611488"/>
          </a:xfrm>
        </p:spPr>
        <p:txBody>
          <a:bodyPr>
            <a:normAutofit fontScale="90000"/>
          </a:bodyPr>
          <a:lstStyle/>
          <a:p>
            <a:r>
              <a:rPr lang="en-US" sz="3600" b="1" dirty="0">
                <a:latin typeface="Amasis MT Pro Black" panose="02040A04050005020304" pitchFamily="18" charset="0"/>
              </a:rPr>
              <a:t>INTERNSHIP OPPORTUNITY </a:t>
            </a:r>
          </a:p>
        </p:txBody>
      </p:sp>
      <p:sp>
        <p:nvSpPr>
          <p:cNvPr id="2" name="Oval 1" descr="2">
            <a:extLst>
              <a:ext uri="{FF2B5EF4-FFF2-40B4-BE49-F238E27FC236}">
                <a16:creationId xmlns:a16="http://schemas.microsoft.com/office/drawing/2014/main" id="{C960D756-6457-70E4-A952-85FF0C90C99E}"/>
              </a:ext>
            </a:extLst>
          </p:cNvPr>
          <p:cNvSpPr/>
          <p:nvPr/>
        </p:nvSpPr>
        <p:spPr>
          <a:xfrm>
            <a:off x="437822" y="2792698"/>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rPr>
              <a:t>5</a:t>
            </a:r>
          </a:p>
        </p:txBody>
      </p:sp>
      <p:sp>
        <p:nvSpPr>
          <p:cNvPr id="10" name="TextBox 9">
            <a:extLst>
              <a:ext uri="{FF2B5EF4-FFF2-40B4-BE49-F238E27FC236}">
                <a16:creationId xmlns:a16="http://schemas.microsoft.com/office/drawing/2014/main" id="{834C8F9D-8C2D-F87C-7B29-F02A57C9ED3B}"/>
              </a:ext>
            </a:extLst>
          </p:cNvPr>
          <p:cNvSpPr txBox="1"/>
          <p:nvPr/>
        </p:nvSpPr>
        <p:spPr>
          <a:xfrm>
            <a:off x="8521993" y="4944091"/>
            <a:ext cx="3670007" cy="1569660"/>
          </a:xfrm>
          <a:prstGeom prst="rect">
            <a:avLst/>
          </a:prstGeom>
          <a:noFill/>
        </p:spPr>
        <p:txBody>
          <a:bodyPr wrap="square" rtlCol="0">
            <a:spAutoFit/>
          </a:bodyPr>
          <a:lstStyle/>
          <a:p>
            <a:pPr algn="ctr"/>
            <a:r>
              <a:rPr lang="en-US" sz="3600" b="1" dirty="0">
                <a:solidFill>
                  <a:schemeClr val="accent6">
                    <a:lumMod val="75000"/>
                  </a:schemeClr>
                </a:solidFill>
              </a:rPr>
              <a:t>Benefits </a:t>
            </a:r>
          </a:p>
          <a:p>
            <a:pPr algn="ctr"/>
            <a:r>
              <a:rPr lang="en-US" sz="2000" b="1" dirty="0"/>
              <a:t>Meals Provided</a:t>
            </a:r>
          </a:p>
          <a:p>
            <a:pPr algn="ctr"/>
            <a:r>
              <a:rPr lang="en-US" sz="2000" b="1" dirty="0"/>
              <a:t>Room and Board Provided</a:t>
            </a:r>
          </a:p>
          <a:p>
            <a:pPr algn="ctr"/>
            <a:r>
              <a:rPr lang="en-US" sz="2000" b="1" dirty="0"/>
              <a:t>Travel Reimbursement </a:t>
            </a:r>
          </a:p>
        </p:txBody>
      </p:sp>
      <p:pic>
        <p:nvPicPr>
          <p:cNvPr id="6" name="Picture 5" descr="A qr code on a green background&#10;&#10;AI-generated content may be incorrect.">
            <a:extLst>
              <a:ext uri="{FF2B5EF4-FFF2-40B4-BE49-F238E27FC236}">
                <a16:creationId xmlns:a16="http://schemas.microsoft.com/office/drawing/2014/main" id="{A5015E80-3B6F-CAB8-3685-A447DB66EE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2319" y="2272903"/>
            <a:ext cx="1989353" cy="2207697"/>
          </a:xfrm>
          <a:prstGeom prst="rect">
            <a:avLst/>
          </a:prstGeom>
        </p:spPr>
      </p:pic>
      <p:pic>
        <p:nvPicPr>
          <p:cNvPr id="12" name="Picture 11" descr="A sign with text on it&#10;&#10;AI-generated content may be incorrect.">
            <a:extLst>
              <a:ext uri="{FF2B5EF4-FFF2-40B4-BE49-F238E27FC236}">
                <a16:creationId xmlns:a16="http://schemas.microsoft.com/office/drawing/2014/main" id="{2BA6C176-A00A-2DD3-0B11-441B41279E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4397" y="1380372"/>
            <a:ext cx="6021806" cy="2708061"/>
          </a:xfrm>
          <a:prstGeom prst="rect">
            <a:avLst/>
          </a:prstGeom>
        </p:spPr>
      </p:pic>
      <p:sp>
        <p:nvSpPr>
          <p:cNvPr id="15" name="TextBox 14">
            <a:extLst>
              <a:ext uri="{FF2B5EF4-FFF2-40B4-BE49-F238E27FC236}">
                <a16:creationId xmlns:a16="http://schemas.microsoft.com/office/drawing/2014/main" id="{9E0FBFCC-708E-BF77-995E-C75F14C4B91B}"/>
              </a:ext>
            </a:extLst>
          </p:cNvPr>
          <p:cNvSpPr txBox="1"/>
          <p:nvPr/>
        </p:nvSpPr>
        <p:spPr>
          <a:xfrm rot="10800000" flipV="1">
            <a:off x="3343019" y="4273099"/>
            <a:ext cx="5664562" cy="2308324"/>
          </a:xfrm>
          <a:prstGeom prst="rect">
            <a:avLst/>
          </a:prstGeom>
          <a:noFill/>
        </p:spPr>
        <p:txBody>
          <a:bodyPr wrap="square" rtlCol="0">
            <a:spAutoFit/>
          </a:bodyPr>
          <a:lstStyle/>
          <a:p>
            <a:pPr algn="ctr"/>
            <a:r>
              <a:rPr lang="en-US" sz="2400" dirty="0"/>
              <a:t>Kandle Dining Services is recruiting interns for the Summer 2026 season. </a:t>
            </a:r>
          </a:p>
          <a:p>
            <a:pPr algn="ctr"/>
            <a:r>
              <a:rPr lang="en-US" sz="2400" b="1" dirty="0">
                <a:solidFill>
                  <a:schemeClr val="accent6">
                    <a:lumMod val="75000"/>
                  </a:schemeClr>
                </a:solidFill>
              </a:rPr>
              <a:t>Positions include: </a:t>
            </a:r>
          </a:p>
          <a:p>
            <a:pPr algn="ctr"/>
            <a:r>
              <a:rPr lang="en-US" sz="2400" b="1" dirty="0">
                <a:solidFill>
                  <a:schemeClr val="accent6">
                    <a:lumMod val="75000"/>
                  </a:schemeClr>
                </a:solidFill>
              </a:rPr>
              <a:t>Director of Dining Services</a:t>
            </a:r>
          </a:p>
          <a:p>
            <a:pPr algn="ctr"/>
            <a:r>
              <a:rPr lang="en-US" sz="2400" b="1" dirty="0">
                <a:solidFill>
                  <a:schemeClr val="accent6">
                    <a:lumMod val="75000"/>
                  </a:schemeClr>
                </a:solidFill>
              </a:rPr>
              <a:t>Front of House Team Lead</a:t>
            </a:r>
          </a:p>
          <a:p>
            <a:pPr algn="ctr"/>
            <a:r>
              <a:rPr lang="en-US" sz="2400" b="1" dirty="0">
                <a:solidFill>
                  <a:schemeClr val="accent6">
                    <a:lumMod val="75000"/>
                  </a:schemeClr>
                </a:solidFill>
              </a:rPr>
              <a:t>Kitchen Team Member </a:t>
            </a:r>
          </a:p>
        </p:txBody>
      </p:sp>
    </p:spTree>
    <p:extLst>
      <p:ext uri="{BB962C8B-B14F-4D97-AF65-F5344CB8AC3E}">
        <p14:creationId xmlns:p14="http://schemas.microsoft.com/office/powerpoint/2010/main" val="3758309842"/>
      </p:ext>
    </p:extLst>
  </p:cSld>
  <p:clrMapOvr>
    <a:masterClrMapping/>
  </p:clrMapOvr>
  <p:transition spd="slow" advTm="15000">
    <p:push dir="u"/>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06a1fdb-e05e-4d05-8a92-c507d9ba440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0C60E6957C7B147A384766A5A8ADF58" ma:contentTypeVersion="10" ma:contentTypeDescription="Create a new document." ma:contentTypeScope="" ma:versionID="2c4a8326472b1e1300cd25f96a5f3bee">
  <xsd:schema xmlns:xsd="http://www.w3.org/2001/XMLSchema" xmlns:xs="http://www.w3.org/2001/XMLSchema" xmlns:p="http://schemas.microsoft.com/office/2006/metadata/properties" xmlns:ns3="706a1fdb-e05e-4d05-8a92-c507d9ba4407" xmlns:ns4="c1b4432d-8151-4eb7-b52e-30dfaae51a85" targetNamespace="http://schemas.microsoft.com/office/2006/metadata/properties" ma:root="true" ma:fieldsID="25a2533c32aff71658a0f5a19b5ec020" ns3:_="" ns4:_="">
    <xsd:import namespace="706a1fdb-e05e-4d05-8a92-c507d9ba4407"/>
    <xsd:import namespace="c1b4432d-8151-4eb7-b52e-30dfaae51a8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6a1fdb-e05e-4d05-8a92-c507d9ba44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b4432d-8151-4eb7-b52e-30dfaae51a8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9C2033-6564-4DA6-BF02-086189AF332F}">
  <ds:schemaRefs>
    <ds:schemaRef ds:uri="http://schemas.microsoft.com/office/2006/metadata/properties"/>
    <ds:schemaRef ds:uri="http://purl.org/dc/dcmitype/"/>
    <ds:schemaRef ds:uri="http://purl.org/dc/elements/1.1/"/>
    <ds:schemaRef ds:uri="706a1fdb-e05e-4d05-8a92-c507d9ba4407"/>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c1b4432d-8151-4eb7-b52e-30dfaae51a85"/>
    <ds:schemaRef ds:uri="http://purl.org/dc/terms/"/>
  </ds:schemaRefs>
</ds:datastoreItem>
</file>

<file path=customXml/itemProps2.xml><?xml version="1.0" encoding="utf-8"?>
<ds:datastoreItem xmlns:ds="http://schemas.openxmlformats.org/officeDocument/2006/customXml" ds:itemID="{0EC8BBB0-426B-41B1-927F-098F78F0ED73}">
  <ds:schemaRefs>
    <ds:schemaRef ds:uri="http://schemas.microsoft.com/sharepoint/v3/contenttype/forms"/>
  </ds:schemaRefs>
</ds:datastoreItem>
</file>

<file path=customXml/itemProps3.xml><?xml version="1.0" encoding="utf-8"?>
<ds:datastoreItem xmlns:ds="http://schemas.openxmlformats.org/officeDocument/2006/customXml" ds:itemID="{FC3F2F74-CFDA-40ED-9B65-301128C78E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6a1fdb-e05e-4d05-8a92-c507d9ba4407"/>
    <ds:schemaRef ds:uri="c1b4432d-8151-4eb7-b52e-30dfaae51a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5002</TotalTime>
  <Words>610</Words>
  <Application>Microsoft Office PowerPoint</Application>
  <PresentationFormat>Widescreen</PresentationFormat>
  <Paragraphs>84</Paragraphs>
  <Slides>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Amasis MT Pro Black</vt:lpstr>
      <vt:lpstr>Arial</vt:lpstr>
      <vt:lpstr>Calibri</vt:lpstr>
      <vt:lpstr>Calibri Light</vt:lpstr>
      <vt:lpstr>Lato</vt:lpstr>
      <vt:lpstr>Neue Plak</vt:lpstr>
      <vt:lpstr>1_Office Theme</vt:lpstr>
      <vt:lpstr>PowerPoint Presentation</vt:lpstr>
      <vt:lpstr>PowerPoint Presentation</vt:lpstr>
      <vt:lpstr>PowerPoint Presentation</vt:lpstr>
      <vt:lpstr>PowerPoint Presentation</vt:lpstr>
      <vt:lpstr>PowerPoint Presentation</vt:lpstr>
      <vt:lpstr>IMPORTANT STUDENT RESOURCES</vt:lpstr>
      <vt:lpstr>INTERNSHIP OPPORTUNITY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Witsaman</dc:creator>
  <cp:lastModifiedBy>Kirsten Rydzewski</cp:lastModifiedBy>
  <cp:revision>156</cp:revision>
  <cp:lastPrinted>2025-11-06T20:17:36Z</cp:lastPrinted>
  <dcterms:created xsi:type="dcterms:W3CDTF">2022-01-28T19:37:52Z</dcterms:created>
  <dcterms:modified xsi:type="dcterms:W3CDTF">2025-11-25T21:13:26Z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0x01010090C60E6957C7B147A384766A5A8ADF58</vt:lpwstr>
  </property>
</Properties>
</file>