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279" r:id="rId6"/>
    <p:sldId id="292" r:id="rId7"/>
    <p:sldId id="291" r:id="rId8"/>
    <p:sldId id="287" r:id="rId9"/>
    <p:sldId id="293" r:id="rId10"/>
    <p:sldId id="294"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CC"/>
    <a:srgbClr val="0065C4"/>
    <a:srgbClr val="552579"/>
    <a:srgbClr val="6E4F2C"/>
    <a:srgbClr val="9A7500"/>
    <a:srgbClr val="91420D"/>
    <a:srgbClr val="189A41"/>
    <a:srgbClr val="0065A4"/>
    <a:srgbClr val="CD33CD"/>
    <a:srgbClr val="EA43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3497A1-184C-AA44-8F21-C74AFC147753}" v="7" dt="2026-01-23T18:18:26.3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531" autoAdjust="0"/>
  </p:normalViewPr>
  <p:slideViewPr>
    <p:cSldViewPr snapToGrid="0">
      <p:cViewPr>
        <p:scale>
          <a:sx n="110" d="100"/>
          <a:sy n="110" d="100"/>
        </p:scale>
        <p:origin x="168"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AD23E-8178-4FEC-AE09-B69DA7034BF0}" type="datetimeFigureOut">
              <a:rPr lang="en-US" smtClean="0"/>
              <a:t>1/23/26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91ED14-5FCB-47DA-9A59-896B02B7CC08}" type="slidenum">
              <a:rPr lang="en-US" smtClean="0"/>
              <a:t>‹#›</a:t>
            </a:fld>
            <a:endParaRPr lang="en-US"/>
          </a:p>
        </p:txBody>
      </p:sp>
    </p:spTree>
    <p:extLst>
      <p:ext uri="{BB962C8B-B14F-4D97-AF65-F5344CB8AC3E}">
        <p14:creationId xmlns:p14="http://schemas.microsoft.com/office/powerpoint/2010/main" val="3272769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247F12-033E-43EF-ABFE-C5912C64A5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8344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2</a:t>
            </a:fld>
            <a:endParaRPr lang="en-US"/>
          </a:p>
        </p:txBody>
      </p:sp>
    </p:spTree>
    <p:extLst>
      <p:ext uri="{BB962C8B-B14F-4D97-AF65-F5344CB8AC3E}">
        <p14:creationId xmlns:p14="http://schemas.microsoft.com/office/powerpoint/2010/main" val="3394777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A01F9-CE5F-71B7-73BC-013750E7D0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253B87-C314-81EC-6456-013939F4BB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1F71A4-E435-25C5-A0CD-A93F9811F9F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E3BC2B7-CC06-3BF9-05B7-BCE8B9407665}"/>
              </a:ext>
            </a:extLst>
          </p:cNvPr>
          <p:cNvSpPr>
            <a:spLocks noGrp="1"/>
          </p:cNvSpPr>
          <p:nvPr>
            <p:ph type="sldNum" sz="quarter" idx="5"/>
          </p:nvPr>
        </p:nvSpPr>
        <p:spPr/>
        <p:txBody>
          <a:bodyPr/>
          <a:lstStyle/>
          <a:p>
            <a:fld id="{C991ED14-5FCB-47DA-9A59-896B02B7CC08}" type="slidenum">
              <a:rPr lang="en-US" smtClean="0"/>
              <a:t>3</a:t>
            </a:fld>
            <a:endParaRPr lang="en-US"/>
          </a:p>
        </p:txBody>
      </p:sp>
    </p:spTree>
    <p:extLst>
      <p:ext uri="{BB962C8B-B14F-4D97-AF65-F5344CB8AC3E}">
        <p14:creationId xmlns:p14="http://schemas.microsoft.com/office/powerpoint/2010/main" val="1124521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49B42-AC24-338E-55A1-83D4C02C6B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74EC2A-62E3-97E8-3B4F-2DB4AC6D6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9A68F-ABF0-8FD6-4763-5CFACD159F8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AB54E9-BBAE-7CDE-D14F-47B837A7E0F8}"/>
              </a:ext>
            </a:extLst>
          </p:cNvPr>
          <p:cNvSpPr>
            <a:spLocks noGrp="1"/>
          </p:cNvSpPr>
          <p:nvPr>
            <p:ph type="sldNum" sz="quarter" idx="5"/>
          </p:nvPr>
        </p:nvSpPr>
        <p:spPr/>
        <p:txBody>
          <a:bodyPr/>
          <a:lstStyle/>
          <a:p>
            <a:fld id="{C991ED14-5FCB-47DA-9A59-896B02B7CC08}" type="slidenum">
              <a:rPr lang="en-US" smtClean="0"/>
              <a:t>4</a:t>
            </a:fld>
            <a:endParaRPr lang="en-US"/>
          </a:p>
        </p:txBody>
      </p:sp>
    </p:spTree>
    <p:extLst>
      <p:ext uri="{BB962C8B-B14F-4D97-AF65-F5344CB8AC3E}">
        <p14:creationId xmlns:p14="http://schemas.microsoft.com/office/powerpoint/2010/main" val="2717274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5</a:t>
            </a:fld>
            <a:endParaRPr lang="en-US"/>
          </a:p>
        </p:txBody>
      </p:sp>
    </p:spTree>
    <p:extLst>
      <p:ext uri="{BB962C8B-B14F-4D97-AF65-F5344CB8AC3E}">
        <p14:creationId xmlns:p14="http://schemas.microsoft.com/office/powerpoint/2010/main" val="4080527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1ED14-5FCB-47DA-9A59-896B02B7CC08}" type="slidenum">
              <a:rPr lang="en-US" smtClean="0"/>
              <a:t>6</a:t>
            </a:fld>
            <a:endParaRPr lang="en-US"/>
          </a:p>
        </p:txBody>
      </p:sp>
    </p:spTree>
    <p:extLst>
      <p:ext uri="{BB962C8B-B14F-4D97-AF65-F5344CB8AC3E}">
        <p14:creationId xmlns:p14="http://schemas.microsoft.com/office/powerpoint/2010/main" val="194641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B2171-0DCD-41C7-BE1B-DF4AE26F64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A32AE1-9C69-43AE-995C-1B2C5FEE1B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4109A57-4E3E-4E65-9E42-0766E86CDB34}"/>
              </a:ext>
            </a:extLst>
          </p:cNvPr>
          <p:cNvSpPr>
            <a:spLocks noGrp="1"/>
          </p:cNvSpPr>
          <p:nvPr>
            <p:ph type="dt" sz="half" idx="10"/>
          </p:nvPr>
        </p:nvSpPr>
        <p:spPr/>
        <p:txBody>
          <a:bodyPr/>
          <a:lstStyle/>
          <a:p>
            <a:fld id="{5586B75A-687E-405C-8A0B-8D00578BA2C3}" type="datetimeFigureOut">
              <a:rPr lang="en-US" smtClean="0"/>
              <a:pPr/>
              <a:t>1/23/26</a:t>
            </a:fld>
            <a:endParaRPr lang="en-US"/>
          </a:p>
        </p:txBody>
      </p:sp>
      <p:sp>
        <p:nvSpPr>
          <p:cNvPr id="5" name="Footer Placeholder 4">
            <a:extLst>
              <a:ext uri="{FF2B5EF4-FFF2-40B4-BE49-F238E27FC236}">
                <a16:creationId xmlns:a16="http://schemas.microsoft.com/office/drawing/2014/main" id="{F1532904-0D40-41CF-90D9-F81FF639C7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1C1C19-6BB5-4ACB-882D-F1F5A72EEEE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530621578"/>
      </p:ext>
    </p:extLst>
  </p:cSld>
  <p:clrMapOvr>
    <a:masterClrMapping/>
  </p:clrMapOvr>
  <p:transition spd="slow" advTm="20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1D03F-9581-488E-B87E-ADC0011AE5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4580FB-778B-4B66-A013-D4D537CED1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70AAA-4C55-4A2F-9BAE-3E859434DD2A}"/>
              </a:ext>
            </a:extLst>
          </p:cNvPr>
          <p:cNvSpPr>
            <a:spLocks noGrp="1"/>
          </p:cNvSpPr>
          <p:nvPr>
            <p:ph type="dt" sz="half" idx="10"/>
          </p:nvPr>
        </p:nvSpPr>
        <p:spPr/>
        <p:txBody>
          <a:bodyPr/>
          <a:lstStyle/>
          <a:p>
            <a:fld id="{5586B75A-687E-405C-8A0B-8D00578BA2C3}" type="datetimeFigureOut">
              <a:rPr lang="en-US" smtClean="0"/>
              <a:pPr/>
              <a:t>1/23/26</a:t>
            </a:fld>
            <a:endParaRPr lang="en-US"/>
          </a:p>
        </p:txBody>
      </p:sp>
      <p:sp>
        <p:nvSpPr>
          <p:cNvPr id="5" name="Footer Placeholder 4">
            <a:extLst>
              <a:ext uri="{FF2B5EF4-FFF2-40B4-BE49-F238E27FC236}">
                <a16:creationId xmlns:a16="http://schemas.microsoft.com/office/drawing/2014/main" id="{9C278D52-CA5C-43D7-B00F-A9A33E2AC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0BAAA-AADB-40C1-B5B2-00CBFFEF3BDC}"/>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9901002"/>
      </p:ext>
    </p:extLst>
  </p:cSld>
  <p:clrMapOvr>
    <a:masterClrMapping/>
  </p:clrMapOvr>
  <p:transition spd="slow" advTm="20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413C02-B5E6-42D9-86F4-ACF18BADE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BFBE2D-3ED3-4C93-836F-89B3737160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2197C3-4F81-45BE-97F8-BEBCE4C4C578}"/>
              </a:ext>
            </a:extLst>
          </p:cNvPr>
          <p:cNvSpPr>
            <a:spLocks noGrp="1"/>
          </p:cNvSpPr>
          <p:nvPr>
            <p:ph type="dt" sz="half" idx="10"/>
          </p:nvPr>
        </p:nvSpPr>
        <p:spPr/>
        <p:txBody>
          <a:bodyPr/>
          <a:lstStyle/>
          <a:p>
            <a:fld id="{5586B75A-687E-405C-8A0B-8D00578BA2C3}" type="datetimeFigureOut">
              <a:rPr lang="en-US" smtClean="0"/>
              <a:pPr/>
              <a:t>1/23/26</a:t>
            </a:fld>
            <a:endParaRPr lang="en-US"/>
          </a:p>
        </p:txBody>
      </p:sp>
      <p:sp>
        <p:nvSpPr>
          <p:cNvPr id="5" name="Footer Placeholder 4">
            <a:extLst>
              <a:ext uri="{FF2B5EF4-FFF2-40B4-BE49-F238E27FC236}">
                <a16:creationId xmlns:a16="http://schemas.microsoft.com/office/drawing/2014/main" id="{D37B7F91-E458-4E36-B3B3-23F4A9DEA1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CB50D-D884-4FF4-86F6-C540D296C7B3}"/>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901783118"/>
      </p:ext>
    </p:extLst>
  </p:cSld>
  <p:clrMapOvr>
    <a:masterClrMapping/>
  </p:clrMapOvr>
  <p:transition spd="slow" advTm="20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7B96-394E-4CE4-B09E-826FA945F7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71DE3D-C168-45F1-88B9-AC92AC197C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B9D8B1-617B-4FCC-B87A-C96B146724FF}"/>
              </a:ext>
            </a:extLst>
          </p:cNvPr>
          <p:cNvSpPr>
            <a:spLocks noGrp="1"/>
          </p:cNvSpPr>
          <p:nvPr>
            <p:ph type="dt" sz="half" idx="10"/>
          </p:nvPr>
        </p:nvSpPr>
        <p:spPr/>
        <p:txBody>
          <a:bodyPr/>
          <a:lstStyle/>
          <a:p>
            <a:fld id="{5586B75A-687E-405C-8A0B-8D00578BA2C3}" type="datetimeFigureOut">
              <a:rPr lang="en-US" smtClean="0"/>
              <a:pPr/>
              <a:t>1/23/26</a:t>
            </a:fld>
            <a:endParaRPr lang="en-US"/>
          </a:p>
        </p:txBody>
      </p:sp>
      <p:sp>
        <p:nvSpPr>
          <p:cNvPr id="5" name="Footer Placeholder 4">
            <a:extLst>
              <a:ext uri="{FF2B5EF4-FFF2-40B4-BE49-F238E27FC236}">
                <a16:creationId xmlns:a16="http://schemas.microsoft.com/office/drawing/2014/main" id="{CCDA66E8-77FF-4F87-AB7A-2E635F02C1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AD3B7-52C9-452E-996F-ECC8CADC8984}"/>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15200929"/>
      </p:ext>
    </p:extLst>
  </p:cSld>
  <p:clrMapOvr>
    <a:masterClrMapping/>
  </p:clrMapOvr>
  <p:transition spd="slow" advTm="20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95D13-909E-436E-8EE2-9036CF037A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B0352E-02D3-41E8-AE4E-A0F401C1A1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D30FC01-C781-492D-996F-2C8A9ECEAEC5}"/>
              </a:ext>
            </a:extLst>
          </p:cNvPr>
          <p:cNvSpPr>
            <a:spLocks noGrp="1"/>
          </p:cNvSpPr>
          <p:nvPr>
            <p:ph type="dt" sz="half" idx="10"/>
          </p:nvPr>
        </p:nvSpPr>
        <p:spPr/>
        <p:txBody>
          <a:bodyPr/>
          <a:lstStyle/>
          <a:p>
            <a:fld id="{5586B75A-687E-405C-8A0B-8D00578BA2C3}" type="datetimeFigureOut">
              <a:rPr lang="en-US" smtClean="0"/>
              <a:pPr/>
              <a:t>1/23/26</a:t>
            </a:fld>
            <a:endParaRPr lang="en-US"/>
          </a:p>
        </p:txBody>
      </p:sp>
      <p:sp>
        <p:nvSpPr>
          <p:cNvPr id="5" name="Footer Placeholder 4">
            <a:extLst>
              <a:ext uri="{FF2B5EF4-FFF2-40B4-BE49-F238E27FC236}">
                <a16:creationId xmlns:a16="http://schemas.microsoft.com/office/drawing/2014/main" id="{D2A05DBC-A993-49DE-8F4F-D8E404B2DB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45B453-940B-4510-B138-71CCD74A10A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875412839"/>
      </p:ext>
    </p:extLst>
  </p:cSld>
  <p:clrMapOvr>
    <a:masterClrMapping/>
  </p:clrMapOvr>
  <p:transition spd="slow" advTm="20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D053-3762-4128-BE0F-9DBFA2C34D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28D58A-4C98-4EA8-B534-A2C9F86019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3026D5-A901-4B8C-BD76-D8411DB120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7479DB-D01C-4EE5-8069-27280D0E0F82}"/>
              </a:ext>
            </a:extLst>
          </p:cNvPr>
          <p:cNvSpPr>
            <a:spLocks noGrp="1"/>
          </p:cNvSpPr>
          <p:nvPr>
            <p:ph type="dt" sz="half" idx="10"/>
          </p:nvPr>
        </p:nvSpPr>
        <p:spPr/>
        <p:txBody>
          <a:bodyPr/>
          <a:lstStyle/>
          <a:p>
            <a:fld id="{5586B75A-687E-405C-8A0B-8D00578BA2C3}" type="datetimeFigureOut">
              <a:rPr lang="en-US" smtClean="0"/>
              <a:pPr/>
              <a:t>1/23/26</a:t>
            </a:fld>
            <a:endParaRPr lang="en-US"/>
          </a:p>
        </p:txBody>
      </p:sp>
      <p:sp>
        <p:nvSpPr>
          <p:cNvPr id="6" name="Footer Placeholder 5">
            <a:extLst>
              <a:ext uri="{FF2B5EF4-FFF2-40B4-BE49-F238E27FC236}">
                <a16:creationId xmlns:a16="http://schemas.microsoft.com/office/drawing/2014/main" id="{D3637DA8-8135-4F52-8EA7-D7377C43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CE4CD-3C4D-43D9-B314-0A88ED79035D}"/>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3652300340"/>
      </p:ext>
    </p:extLst>
  </p:cSld>
  <p:clrMapOvr>
    <a:masterClrMapping/>
  </p:clrMapOvr>
  <p:transition spd="slow" advTm="20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EC43-B580-477A-89E4-CB241A3C996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6C67C-264F-4A2D-9B0B-8A1DD4DBB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9C5C01-95D0-4911-9000-506E6DE948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5039B1-5859-459B-A56B-687AF64F86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2AC665-2112-4C50-99D8-C9BA15AB2A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113A2-682F-4732-9DB8-1E8FF26AEFD7}"/>
              </a:ext>
            </a:extLst>
          </p:cNvPr>
          <p:cNvSpPr>
            <a:spLocks noGrp="1"/>
          </p:cNvSpPr>
          <p:nvPr>
            <p:ph type="dt" sz="half" idx="10"/>
          </p:nvPr>
        </p:nvSpPr>
        <p:spPr/>
        <p:txBody>
          <a:bodyPr/>
          <a:lstStyle/>
          <a:p>
            <a:fld id="{5586B75A-687E-405C-8A0B-8D00578BA2C3}" type="datetimeFigureOut">
              <a:rPr lang="en-US" smtClean="0"/>
              <a:pPr/>
              <a:t>1/23/26</a:t>
            </a:fld>
            <a:endParaRPr lang="en-US"/>
          </a:p>
        </p:txBody>
      </p:sp>
      <p:sp>
        <p:nvSpPr>
          <p:cNvPr id="8" name="Footer Placeholder 7">
            <a:extLst>
              <a:ext uri="{FF2B5EF4-FFF2-40B4-BE49-F238E27FC236}">
                <a16:creationId xmlns:a16="http://schemas.microsoft.com/office/drawing/2014/main" id="{ED051D8E-C9D3-4D7D-82B4-581027B464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E6791-5E62-455D-90D9-4A7BA49948A6}"/>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286232122"/>
      </p:ext>
    </p:extLst>
  </p:cSld>
  <p:clrMapOvr>
    <a:masterClrMapping/>
  </p:clrMapOvr>
  <p:transition spd="slow" advTm="20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098D8-B732-4EA2-BA01-247F250B45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E02FCB-87BD-41EA-A49C-92EB00A72573}"/>
              </a:ext>
            </a:extLst>
          </p:cNvPr>
          <p:cNvSpPr>
            <a:spLocks noGrp="1"/>
          </p:cNvSpPr>
          <p:nvPr>
            <p:ph type="dt" sz="half" idx="10"/>
          </p:nvPr>
        </p:nvSpPr>
        <p:spPr/>
        <p:txBody>
          <a:bodyPr/>
          <a:lstStyle/>
          <a:p>
            <a:fld id="{5586B75A-687E-405C-8A0B-8D00578BA2C3}" type="datetimeFigureOut">
              <a:rPr lang="en-US" smtClean="0"/>
              <a:pPr/>
              <a:t>1/23/26</a:t>
            </a:fld>
            <a:endParaRPr lang="en-US"/>
          </a:p>
        </p:txBody>
      </p:sp>
      <p:sp>
        <p:nvSpPr>
          <p:cNvPr id="4" name="Footer Placeholder 3">
            <a:extLst>
              <a:ext uri="{FF2B5EF4-FFF2-40B4-BE49-F238E27FC236}">
                <a16:creationId xmlns:a16="http://schemas.microsoft.com/office/drawing/2014/main" id="{205503AA-B453-47B9-95CD-3036D55DB9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13A442-20E8-43A8-90A6-BD2B6A8744DE}"/>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748085889"/>
      </p:ext>
    </p:extLst>
  </p:cSld>
  <p:clrMapOvr>
    <a:masterClrMapping/>
  </p:clrMapOvr>
  <p:transition spd="slow" advTm="20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AEB87A-8053-4534-9826-38FB43680B73}"/>
              </a:ext>
            </a:extLst>
          </p:cNvPr>
          <p:cNvSpPr>
            <a:spLocks noGrp="1"/>
          </p:cNvSpPr>
          <p:nvPr>
            <p:ph type="dt" sz="half" idx="10"/>
          </p:nvPr>
        </p:nvSpPr>
        <p:spPr/>
        <p:txBody>
          <a:bodyPr/>
          <a:lstStyle/>
          <a:p>
            <a:fld id="{5586B75A-687E-405C-8A0B-8D00578BA2C3}" type="datetimeFigureOut">
              <a:rPr lang="en-US" smtClean="0"/>
              <a:pPr/>
              <a:t>1/23/26</a:t>
            </a:fld>
            <a:endParaRPr lang="en-US"/>
          </a:p>
        </p:txBody>
      </p:sp>
      <p:sp>
        <p:nvSpPr>
          <p:cNvPr id="3" name="Footer Placeholder 2">
            <a:extLst>
              <a:ext uri="{FF2B5EF4-FFF2-40B4-BE49-F238E27FC236}">
                <a16:creationId xmlns:a16="http://schemas.microsoft.com/office/drawing/2014/main" id="{F99C87FF-166F-4B49-AEFA-16BF220DF1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76BC02-3769-4DC0-B43E-FDE69BDF0050}"/>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101229970"/>
      </p:ext>
    </p:extLst>
  </p:cSld>
  <p:clrMapOvr>
    <a:masterClrMapping/>
  </p:clrMapOvr>
  <p:transition spd="slow" advTm="20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5941F-8F1D-4E30-A1D9-AE323CA35B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FA7FFE-8CC7-48E1-A739-F139AEA66E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2DB43E-1CD8-4EBD-9A60-A7A3A69433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765AF8-34F8-48A5-A065-0D0B371CD5D7}"/>
              </a:ext>
            </a:extLst>
          </p:cNvPr>
          <p:cNvSpPr>
            <a:spLocks noGrp="1"/>
          </p:cNvSpPr>
          <p:nvPr>
            <p:ph type="dt" sz="half" idx="10"/>
          </p:nvPr>
        </p:nvSpPr>
        <p:spPr/>
        <p:txBody>
          <a:bodyPr/>
          <a:lstStyle/>
          <a:p>
            <a:fld id="{5586B75A-687E-405C-8A0B-8D00578BA2C3}" type="datetimeFigureOut">
              <a:rPr lang="en-US" smtClean="0"/>
              <a:pPr/>
              <a:t>1/23/26</a:t>
            </a:fld>
            <a:endParaRPr lang="en-US"/>
          </a:p>
        </p:txBody>
      </p:sp>
      <p:sp>
        <p:nvSpPr>
          <p:cNvPr id="6" name="Footer Placeholder 5">
            <a:extLst>
              <a:ext uri="{FF2B5EF4-FFF2-40B4-BE49-F238E27FC236}">
                <a16:creationId xmlns:a16="http://schemas.microsoft.com/office/drawing/2014/main" id="{2E3B979F-902D-40F4-9D6F-363762296C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8F530E-E881-403B-94AD-48851D478C57}"/>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204760633"/>
      </p:ext>
    </p:extLst>
  </p:cSld>
  <p:clrMapOvr>
    <a:masterClrMapping/>
  </p:clrMapOvr>
  <p:transition spd="slow" advTm="20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7D47-0449-461D-8FCE-DD8103ECB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18FF4D-9E5C-4FDA-B77E-39E02F0541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6070CB6-0969-46F1-A497-2AF4164AB6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AA4A6A-B561-4721-A9E5-6E2EEB9C87A7}"/>
              </a:ext>
            </a:extLst>
          </p:cNvPr>
          <p:cNvSpPr>
            <a:spLocks noGrp="1"/>
          </p:cNvSpPr>
          <p:nvPr>
            <p:ph type="dt" sz="half" idx="10"/>
          </p:nvPr>
        </p:nvSpPr>
        <p:spPr/>
        <p:txBody>
          <a:bodyPr/>
          <a:lstStyle/>
          <a:p>
            <a:fld id="{5586B75A-687E-405C-8A0B-8D00578BA2C3}" type="datetimeFigureOut">
              <a:rPr lang="en-US" smtClean="0"/>
              <a:pPr/>
              <a:t>1/23/26</a:t>
            </a:fld>
            <a:endParaRPr lang="en-US"/>
          </a:p>
        </p:txBody>
      </p:sp>
      <p:sp>
        <p:nvSpPr>
          <p:cNvPr id="6" name="Footer Placeholder 5">
            <a:extLst>
              <a:ext uri="{FF2B5EF4-FFF2-40B4-BE49-F238E27FC236}">
                <a16:creationId xmlns:a16="http://schemas.microsoft.com/office/drawing/2014/main" id="{4A185054-B435-47DA-96FA-DDEDCC3911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F78B6-37FB-48E5-8723-15E3BEBDBE12}"/>
              </a:ext>
            </a:extLst>
          </p:cNvPr>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292943833"/>
      </p:ext>
    </p:extLst>
  </p:cSld>
  <p:clrMapOvr>
    <a:masterClrMapping/>
  </p:clrMapOvr>
  <p:transition spd="slow" advTm="20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4F607-B368-4E10-8109-A0674B214B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DB2FF6-5D54-4CEF-A228-F9826D86F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E8B61-6EC1-480C-B9BE-973038BBEB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B75A-687E-405C-8A0B-8D00578BA2C3}" type="datetimeFigureOut">
              <a:rPr lang="en-US" smtClean="0"/>
              <a:pPr/>
              <a:t>1/23/26</a:t>
            </a:fld>
            <a:endParaRPr lang="en-US"/>
          </a:p>
        </p:txBody>
      </p:sp>
      <p:sp>
        <p:nvSpPr>
          <p:cNvPr id="5" name="Footer Placeholder 4">
            <a:extLst>
              <a:ext uri="{FF2B5EF4-FFF2-40B4-BE49-F238E27FC236}">
                <a16:creationId xmlns:a16="http://schemas.microsoft.com/office/drawing/2014/main" id="{0AAA1655-9447-43F8-A1DE-6DAFCB7DC7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9C629F-5D86-4CEA-AAD2-3EB45DB102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129404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20000">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hyperlink" Target="https://www.gvsu.edu/htm/opportunities-index.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gvsu.edu/htm/opportunities-detail.htm?opportunityId=BF480AC7-F2CE-C59B-03069C1579EA1B20"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gvsu.edu/htm/opportunities-detail.htm?opportunityId=33534F75-CF32-3BF3-A9B9839AFD4A6F84" TargetMode="External"/><Relationship Id="rId5" Type="http://schemas.openxmlformats.org/officeDocument/2006/relationships/hyperlink" Target="https://www.gvsu.edu/htm/opportunities-detail.htm?opportunityId=A101AA6E-C478-3411-063A3517EE1738FB" TargetMode="External"/><Relationship Id="rId4" Type="http://schemas.openxmlformats.org/officeDocument/2006/relationships/hyperlink" Target="https://www.gvsu.edu/htm/opportunities-detail.htm?opportunityId=D8E8EEBD-CAF9-0CD8-618555ACDB49046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app.joinhandshake.com/career_fairs/51c6b3c7-aa4b-48b4-8e36-256dcfa7164e/student_preview?token=LUwOYzQof6jWtmPkDOD24PDRo8WsggJHoO5na8fM9UocuB2hlm-_-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myscenicstays.com/internships/" TargetMode="External"/><Relationship Id="rId5" Type="http://schemas.openxmlformats.org/officeDocument/2006/relationships/image" Target="../media/image6.emf"/><Relationship Id="rId4" Type="http://schemas.openxmlformats.org/officeDocument/2006/relationships/hyperlink" Target="https://docs.google.com/document/d/1gyc3UNrGz4swAvnDfcKkchE35Ons-xxD/edit"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www.grantinterface.com/Home/Logon?urlkey=ahla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myjobs.adp.com/ahcexternalsite/cx/job-listing?keyword=extern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2459" y="-3435"/>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quot;HTM WEEKLY&#10;Let's Connect Lakers!&quot;">
            <a:extLst>
              <a:ext uri="{FF2B5EF4-FFF2-40B4-BE49-F238E27FC236}">
                <a16:creationId xmlns:a16="http://schemas.microsoft.com/office/drawing/2014/main" id="{8372838F-431C-49BC-AEFF-D831E8F90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0" y="179504"/>
            <a:ext cx="2938585" cy="2052345"/>
          </a:xfrm>
          <a:prstGeom prst="rect">
            <a:avLst/>
          </a:prstGeom>
        </p:spPr>
      </p:pic>
      <p:sp>
        <p:nvSpPr>
          <p:cNvPr id="42" name="Date">
            <a:extLst>
              <a:ext uri="{FF2B5EF4-FFF2-40B4-BE49-F238E27FC236}">
                <a16:creationId xmlns:a16="http://schemas.microsoft.com/office/drawing/2014/main" id="{07E73960-6B7A-5C43-8B96-F81BEDC5C552}"/>
              </a:ext>
            </a:extLst>
          </p:cNvPr>
          <p:cNvSpPr txBox="1"/>
          <p:nvPr/>
        </p:nvSpPr>
        <p:spPr>
          <a:xfrm>
            <a:off x="589702" y="2656308"/>
            <a:ext cx="165157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mn-ea"/>
                <a:cs typeface="+mn-cs"/>
              </a:rPr>
              <a:t>1.26.2026</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Table 27">
            <a:extLst>
              <a:ext uri="{FF2B5EF4-FFF2-40B4-BE49-F238E27FC236}">
                <a16:creationId xmlns:a16="http://schemas.microsoft.com/office/drawing/2014/main" id="{FFC6EDB4-5708-A4D6-B5BB-3F03B51110A6}"/>
              </a:ext>
            </a:extLst>
          </p:cNvPr>
          <p:cNvGraphicFramePr>
            <a:graphicFrameLocks noGrp="1"/>
          </p:cNvGraphicFramePr>
          <p:nvPr>
            <p:extLst>
              <p:ext uri="{D42A27DB-BD31-4B8C-83A1-F6EECF244321}">
                <p14:modId xmlns:p14="http://schemas.microsoft.com/office/powerpoint/2010/main" val="2568429578"/>
              </p:ext>
            </p:extLst>
          </p:nvPr>
        </p:nvGraphicFramePr>
        <p:xfrm>
          <a:off x="3435092" y="625132"/>
          <a:ext cx="8345496" cy="5600865"/>
        </p:xfrm>
        <a:graphic>
          <a:graphicData uri="http://schemas.openxmlformats.org/drawingml/2006/table">
            <a:tbl>
              <a:tblPr firstRow="1" bandRow="1">
                <a:tableStyleId>{5C22544A-7EE6-4342-B048-85BDC9FD1C3A}</a:tableStyleId>
              </a:tblPr>
              <a:tblGrid>
                <a:gridCol w="4373375">
                  <a:extLst>
                    <a:ext uri="{9D8B030D-6E8A-4147-A177-3AD203B41FA5}">
                      <a16:colId xmlns:a16="http://schemas.microsoft.com/office/drawing/2014/main" val="4238054465"/>
                    </a:ext>
                  </a:extLst>
                </a:gridCol>
                <a:gridCol w="3972121">
                  <a:extLst>
                    <a:ext uri="{9D8B030D-6E8A-4147-A177-3AD203B41FA5}">
                      <a16:colId xmlns:a16="http://schemas.microsoft.com/office/drawing/2014/main" val="1521058076"/>
                    </a:ext>
                  </a:extLst>
                </a:gridCol>
              </a:tblGrid>
              <a:tr h="45272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47085685"/>
                  </a:ext>
                </a:extLst>
              </a:tr>
              <a:tr h="5589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t>1.  </a:t>
                      </a:r>
                      <a:r>
                        <a:rPr lang="en-US" sz="1200" b="1" dirty="0"/>
                        <a:t>RECENT JOB/INTERNSHP OPENINGS </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New week, new opportunities to learn and grow as an HTM professional. </a:t>
                      </a:r>
                      <a:r>
                        <a:rPr kumimoji="0" lang="en-US" sz="1200" b="0" i="0" u="none" strike="noStrike" kern="1200" cap="none" spc="0" normalizeH="0" baseline="0" noProof="0" dirty="0">
                          <a:ln>
                            <a:noFill/>
                          </a:ln>
                          <a:solidFill>
                            <a:schemeClr val="tx1"/>
                          </a:solidFill>
                          <a:effectLst/>
                          <a:uLnTx/>
                          <a:uFillTx/>
                          <a:latin typeface="+mn-lt"/>
                          <a:ea typeface="+mn-ea"/>
                          <a:cs typeface="+mn-cs"/>
                          <a:hlinkClick r:id="rId4"/>
                        </a:rPr>
                        <a:t>Check out the listings for jobs and internships! </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txBody>
                  <a:tcPr/>
                </a:tc>
                <a:extLst>
                  <a:ext uri="{0D108BD9-81ED-4DB2-BD59-A6C34878D82A}">
                    <a16:rowId xmlns:a16="http://schemas.microsoft.com/office/drawing/2014/main" val="316912366"/>
                  </a:ext>
                </a:extLst>
              </a:tr>
              <a:tr h="640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Calibri"/>
                          <a:cs typeface="Calibri"/>
                        </a:rPr>
                        <a:t>2 . WINTER CAREER &amp; INTERNSHIP FAIR </a:t>
                      </a:r>
                    </a:p>
                  </a:txBody>
                  <a:tcPr anchor="ctr"/>
                </a:tc>
                <a:tc>
                  <a:txBody>
                    <a:bodyPr/>
                    <a:lstStyle/>
                    <a:p>
                      <a:pPr algn="l"/>
                      <a:r>
                        <a:rPr lang="en-US" sz="1100" b="0" i="0" kern="1200" dirty="0">
                          <a:solidFill>
                            <a:schemeClr val="dk1"/>
                          </a:solidFill>
                          <a:effectLst/>
                          <a:latin typeface="+mn-lt"/>
                          <a:ea typeface="+mn-ea"/>
                          <a:cs typeface="+mn-cs"/>
                        </a:rPr>
                        <a:t>This semester’s career &amp; internship fair is on February 19th from 1-5 pm at the Devos Convention Center in downtown Grand Rapids. Find out more information through the Career Center website. </a:t>
                      </a:r>
                      <a:endParaRPr lang="en-US" sz="1100" dirty="0"/>
                    </a:p>
                  </a:txBody>
                  <a:tcPr marL="95250" marR="95250" marT="95250" marB="95250" anchor="ctr"/>
                </a:tc>
                <a:extLst>
                  <a:ext uri="{0D108BD9-81ED-4DB2-BD59-A6C34878D82A}">
                    <a16:rowId xmlns:a16="http://schemas.microsoft.com/office/drawing/2014/main" val="2396137955"/>
                  </a:ext>
                </a:extLst>
              </a:tr>
              <a:tr h="8412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mn-lt"/>
                          <a:ea typeface="Calibri"/>
                          <a:cs typeface="Calibri"/>
                        </a:rPr>
                        <a:t>3. NAMIBIA STUDY ABROAD </a:t>
                      </a:r>
                    </a:p>
                  </a:txBody>
                  <a:tcPr anchor="ctr"/>
                </a:tc>
                <a:tc>
                  <a:txBody>
                    <a:bodyPr/>
                    <a:lstStyle/>
                    <a:p>
                      <a:r>
                        <a:rPr lang="en-US" sz="1200" dirty="0"/>
                        <a:t>Join us on this adventure through Namibia! Explore the fascinating diversity of Africa’s ecosystems, wildlife, cultures and complex history through field trips, desert camping, lectures and discussion. Deadline February 1, 2026.</a:t>
                      </a:r>
                    </a:p>
                  </a:txBody>
                  <a:tcPr/>
                </a:tc>
                <a:extLst>
                  <a:ext uri="{0D108BD9-81ED-4DB2-BD59-A6C34878D82A}">
                    <a16:rowId xmlns:a16="http://schemas.microsoft.com/office/drawing/2014/main" val="1394790510"/>
                  </a:ext>
                </a:extLst>
              </a:tr>
              <a:tr h="150363">
                <a:tc>
                  <a:txBody>
                    <a:bodyPr/>
                    <a:lstStyle/>
                    <a:p>
                      <a:pPr algn="ctr"/>
                      <a:r>
                        <a:rPr lang="en-US" sz="1200" b="1" dirty="0"/>
                        <a:t>4. INTERNSHIP OPPORTUNITY </a:t>
                      </a:r>
                    </a:p>
                  </a:txBody>
                  <a:tcPr anchor="ctr"/>
                </a:tc>
                <a:tc>
                  <a:txBody>
                    <a:bodyPr/>
                    <a:lstStyle/>
                    <a:p>
                      <a:r>
                        <a:rPr lang="en-US" sz="1100" dirty="0"/>
                        <a:t>Applications for Scenic Stays is now open! Learn about the vacation rental industry while interning on the beach during the summer. </a:t>
                      </a:r>
                    </a:p>
                  </a:txBody>
                  <a:tcPr anchor="ctr"/>
                </a:tc>
                <a:extLst>
                  <a:ext uri="{0D108BD9-81ED-4DB2-BD59-A6C34878D82A}">
                    <a16:rowId xmlns:a16="http://schemas.microsoft.com/office/drawing/2014/main" val="1855515892"/>
                  </a:ext>
                </a:extLst>
              </a:tr>
              <a:tr h="679270">
                <a:tc>
                  <a:txBody>
                    <a:bodyPr/>
                    <a:lstStyle/>
                    <a:p>
                      <a:pPr algn="ctr"/>
                      <a:r>
                        <a:rPr lang="en-US" sz="1200" b="1" dirty="0"/>
                        <a:t>5. AHLA HOSPITALITY SCHOLARSHIP </a:t>
                      </a:r>
                    </a:p>
                  </a:txBody>
                  <a:tcPr anchor="ctr"/>
                </a:tc>
                <a:tc>
                  <a:txBody>
                    <a:bodyPr/>
                    <a:lstStyle/>
                    <a:p>
                      <a:r>
                        <a:rPr lang="en-US" sz="1100" dirty="0"/>
                        <a:t>The AHLA Foundation Scholarship application cycle is now open for the 2026-2027 academic year. Applications are being accepted until March 23, 2026. </a:t>
                      </a:r>
                    </a:p>
                  </a:txBody>
                  <a:tcPr anchor="ctr"/>
                </a:tc>
                <a:extLst>
                  <a:ext uri="{0D108BD9-81ED-4DB2-BD59-A6C34878D82A}">
                    <a16:rowId xmlns:a16="http://schemas.microsoft.com/office/drawing/2014/main" val="3886023717"/>
                  </a:ext>
                </a:extLst>
              </a:tr>
              <a:tr h="806609">
                <a:tc>
                  <a:txBody>
                    <a:bodyPr/>
                    <a:lstStyle/>
                    <a:p>
                      <a:pPr algn="ctr"/>
                      <a:r>
                        <a:rPr lang="en-US" sz="1200" b="1" dirty="0"/>
                        <a:t>6. INTERNSHIP OPPORTUNITY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mn-lt"/>
                        </a:rPr>
                        <a:t>Kandle Dining Services  is </a:t>
                      </a:r>
                      <a:r>
                        <a:rPr lang="en-US" sz="1100" kern="1200" dirty="0">
                          <a:solidFill>
                            <a:schemeClr val="dk1"/>
                          </a:solidFill>
                          <a:effectLst/>
                          <a:latin typeface="+mn-lt"/>
                          <a:ea typeface="+mn-ea"/>
                          <a:cs typeface="+mn-cs"/>
                        </a:rPr>
                        <a:t>currently seeking talented and dedicated candidates for a Hospitality Internship positions for the summer of 2026,. Competitive wages,  travel reimbursement, and housing  and meals provided </a:t>
                      </a:r>
                      <a:endParaRPr lang="en-US" sz="1100" dirty="0">
                        <a:solidFill>
                          <a:prstClr val="black"/>
                        </a:solidFill>
                        <a:latin typeface="+mn-lt"/>
                      </a:endParaRPr>
                    </a:p>
                  </a:txBody>
                  <a:tcPr anchor="ctr"/>
                </a:tc>
                <a:extLst>
                  <a:ext uri="{0D108BD9-81ED-4DB2-BD59-A6C34878D82A}">
                    <a16:rowId xmlns:a16="http://schemas.microsoft.com/office/drawing/2014/main" val="2894648921"/>
                  </a:ext>
                </a:extLst>
              </a:tr>
              <a:tr h="806609">
                <a:tc>
                  <a:txBody>
                    <a:bodyPr/>
                    <a:lstStyle/>
                    <a:p>
                      <a:pPr algn="ctr"/>
                      <a:r>
                        <a:rPr lang="en-US" sz="1200" b="1" dirty="0"/>
                        <a:t>7. EXTERNSHIP OPPORTUNITY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mn-lt"/>
                        </a:rPr>
                        <a:t>Spend spring break week at one of AHC Hospitality’s Grand Rapids properties learning about hotel housekeeping during an immersive hands-on </a:t>
                      </a:r>
                      <a:r>
                        <a:rPr lang="en-US" sz="1100" dirty="0" err="1">
                          <a:solidFill>
                            <a:prstClr val="black"/>
                          </a:solidFill>
                          <a:latin typeface="+mn-lt"/>
                        </a:rPr>
                        <a:t>extenship</a:t>
                      </a:r>
                      <a:endParaRPr lang="en-US" sz="1100" dirty="0">
                        <a:solidFill>
                          <a:prstClr val="black"/>
                        </a:solidFill>
                        <a:latin typeface="+mn-lt"/>
                      </a:endParaRPr>
                    </a:p>
                  </a:txBody>
                  <a:tcPr anchor="ctr"/>
                </a:tc>
                <a:extLst>
                  <a:ext uri="{0D108BD9-81ED-4DB2-BD59-A6C34878D82A}">
                    <a16:rowId xmlns:a16="http://schemas.microsoft.com/office/drawing/2014/main" val="1715139073"/>
                  </a:ext>
                </a:extLst>
              </a:tr>
            </a:tbl>
          </a:graphicData>
        </a:graphic>
      </p:graphicFrame>
      <p:sp>
        <p:nvSpPr>
          <p:cNvPr id="9" name="TextBox 8">
            <a:extLst>
              <a:ext uri="{FF2B5EF4-FFF2-40B4-BE49-F238E27FC236}">
                <a16:creationId xmlns:a16="http://schemas.microsoft.com/office/drawing/2014/main" id="{36A7E3E0-0C65-7C88-9895-E9428E2069FE}"/>
              </a:ext>
            </a:extLst>
          </p:cNvPr>
          <p:cNvSpPr txBox="1"/>
          <p:nvPr/>
        </p:nvSpPr>
        <p:spPr>
          <a:xfrm>
            <a:off x="3050381" y="3244334"/>
            <a:ext cx="6100762" cy="369332"/>
          </a:xfrm>
          <a:prstGeom prst="rect">
            <a:avLst/>
          </a:prstGeom>
          <a:noFill/>
        </p:spPr>
        <p:txBody>
          <a:bodyPr wrap="square">
            <a:spAutoFit/>
          </a:bodyPr>
          <a:lstStyle/>
          <a:p>
            <a:endParaRPr lang="en-US" dirty="0"/>
          </a:p>
        </p:txBody>
      </p:sp>
      <p:pic>
        <p:nvPicPr>
          <p:cNvPr id="21" name="Picture 20" descr="A group of women posing for a photo&#10;&#10;AI-generated content may be incorrect.">
            <a:extLst>
              <a:ext uri="{FF2B5EF4-FFF2-40B4-BE49-F238E27FC236}">
                <a16:creationId xmlns:a16="http://schemas.microsoft.com/office/drawing/2014/main" id="{31599D00-8C01-774C-0D36-046578BA1E34}"/>
              </a:ext>
            </a:extLst>
          </p:cNvPr>
          <p:cNvPicPr>
            <a:picLocks noChangeAspect="1"/>
          </p:cNvPicPr>
          <p:nvPr/>
        </p:nvPicPr>
        <p:blipFill>
          <a:blip r:embed="rId5">
            <a:extLst>
              <a:ext uri="{28A0092B-C50C-407E-A947-70E740481C1C}">
                <a14:useLocalDpi xmlns:a14="http://schemas.microsoft.com/office/drawing/2010/main" val="0"/>
              </a:ext>
            </a:extLst>
          </a:blip>
          <a:srcRect l="8040" t="29908" r="32237" b="-459"/>
          <a:stretch>
            <a:fillRect/>
          </a:stretch>
        </p:blipFill>
        <p:spPr>
          <a:xfrm>
            <a:off x="236758" y="3244334"/>
            <a:ext cx="2349280" cy="243632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506822299"/>
      </p:ext>
    </p:extLst>
  </p:cSld>
  <p:clrMapOvr>
    <a:masterClrMapping/>
  </p:clrMapOvr>
  <p:transition spd="slow" advTm="30000">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6881F8C5-F326-4DD8-BE33-B50C010BE3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20D169B2-2992-4316-A570-5300AB036660}"/>
              </a:ext>
            </a:extLst>
          </p:cNvPr>
          <p:cNvSpPr/>
          <p:nvPr/>
        </p:nvSpPr>
        <p:spPr>
          <a:xfrm>
            <a:off x="570216" y="2961094"/>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1</a:t>
            </a:r>
          </a:p>
        </p:txBody>
      </p:sp>
      <p:sp>
        <p:nvSpPr>
          <p:cNvPr id="12" name="Title 10">
            <a:extLst>
              <a:ext uri="{FF2B5EF4-FFF2-40B4-BE49-F238E27FC236}">
                <a16:creationId xmlns:a16="http://schemas.microsoft.com/office/drawing/2014/main" id="{D71C5384-1D26-AD38-047B-18E79768E81B}"/>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8" name="TextBox 7">
            <a:extLst>
              <a:ext uri="{FF2B5EF4-FFF2-40B4-BE49-F238E27FC236}">
                <a16:creationId xmlns:a16="http://schemas.microsoft.com/office/drawing/2014/main" id="{83B1D4BC-D840-DC59-98AB-F0CE1B94BE66}"/>
              </a:ext>
            </a:extLst>
          </p:cNvPr>
          <p:cNvSpPr txBox="1"/>
          <p:nvPr/>
        </p:nvSpPr>
        <p:spPr>
          <a:xfrm>
            <a:off x="4095577" y="341453"/>
            <a:ext cx="6914681" cy="867930"/>
          </a:xfrm>
          <a:prstGeom prst="rect">
            <a:avLst/>
          </a:prstGeom>
          <a:noFill/>
        </p:spPr>
        <p:txBody>
          <a:bodyPr wrap="square" rtlCol="0">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effectLst/>
                <a:uLnTx/>
                <a:uFillTx/>
                <a:latin typeface="Amasis MT Pro Black" panose="02040A04050005020304" pitchFamily="18" charset="0"/>
              </a:rPr>
              <a:t>New Internship and Employment Opportunities</a:t>
            </a:r>
          </a:p>
        </p:txBody>
      </p:sp>
      <p:sp>
        <p:nvSpPr>
          <p:cNvPr id="7" name="TextBox 6">
            <a:extLst>
              <a:ext uri="{FF2B5EF4-FFF2-40B4-BE49-F238E27FC236}">
                <a16:creationId xmlns:a16="http://schemas.microsoft.com/office/drawing/2014/main" id="{45E243F1-FF5B-21C0-E879-770AC4F8632F}"/>
              </a:ext>
            </a:extLst>
          </p:cNvPr>
          <p:cNvSpPr txBox="1"/>
          <p:nvPr/>
        </p:nvSpPr>
        <p:spPr>
          <a:xfrm>
            <a:off x="3484876" y="1188619"/>
            <a:ext cx="8322810" cy="5909310"/>
          </a:xfrm>
          <a:prstGeom prst="rect">
            <a:avLst/>
          </a:prstGeom>
          <a:noFill/>
        </p:spPr>
        <p:txBody>
          <a:bodyPr wrap="square" rtlCol="0">
            <a:spAutoFit/>
          </a:bodyPr>
          <a:lstStyle/>
          <a:p>
            <a:r>
              <a:rPr lang="en-US" b="1" cap="all" dirty="0">
                <a:hlinkClick r:id="rId4" tooltip="Wedding &amp; Floral Intern  - Ludemas Floral &amp; Garden "/>
              </a:rPr>
              <a:t>Wedding &amp; Floral Intern</a:t>
            </a:r>
            <a:endParaRPr lang="en-US" b="1" cap="all" dirty="0"/>
          </a:p>
          <a:p>
            <a:r>
              <a:rPr lang="en-US" dirty="0" err="1"/>
              <a:t>Ludemas</a:t>
            </a:r>
            <a:r>
              <a:rPr lang="en-US" dirty="0"/>
              <a:t> Floral &amp; Garden - Grand Rapids , Michigan</a:t>
            </a:r>
          </a:p>
          <a:p>
            <a:r>
              <a:rPr lang="en-US" dirty="0"/>
              <a:t>Application Deadline: Friday, March 20th</a:t>
            </a:r>
            <a:br>
              <a:rPr lang="en-US" dirty="0"/>
            </a:br>
            <a:r>
              <a:rPr lang="en-US" dirty="0"/>
              <a:t>Posted: 1/22/26</a:t>
            </a:r>
          </a:p>
          <a:p>
            <a:endParaRPr lang="en-US" dirty="0"/>
          </a:p>
          <a:p>
            <a:r>
              <a:rPr lang="en-US" b="1" cap="all" dirty="0">
                <a:hlinkClick r:id="rId5" tooltip="VAGTC Student Event Support - GVSU's Van Andel Global Trade Center"/>
              </a:rPr>
              <a:t>VAGTC Student Event Support</a:t>
            </a:r>
            <a:endParaRPr lang="en-US" b="1" cap="all" dirty="0"/>
          </a:p>
          <a:p>
            <a:r>
              <a:rPr lang="en-US" dirty="0"/>
              <a:t>GVSU's Van Andel Global Trade Center - Grand rapids, Michigan</a:t>
            </a:r>
          </a:p>
          <a:p>
            <a:r>
              <a:rPr lang="en-US" dirty="0"/>
              <a:t>Application Deadline: 4/22/26</a:t>
            </a:r>
            <a:br>
              <a:rPr lang="en-US" dirty="0"/>
            </a:br>
            <a:r>
              <a:rPr lang="en-US" dirty="0"/>
              <a:t>Posted: 1/22/26</a:t>
            </a:r>
          </a:p>
          <a:p>
            <a:endParaRPr lang="en-US" dirty="0"/>
          </a:p>
          <a:p>
            <a:r>
              <a:rPr lang="en-US" b="1" cap="all" dirty="0">
                <a:hlinkClick r:id="rId6" tooltip="Guest Services/Front Desk Agent - Staybridge Suites Grand Rapids South"/>
              </a:rPr>
              <a:t>Guest Services/Front Desk Agent</a:t>
            </a:r>
            <a:endParaRPr lang="en-US" b="1" cap="all" dirty="0"/>
          </a:p>
          <a:p>
            <a:r>
              <a:rPr lang="en-US" dirty="0"/>
              <a:t>Staybridge Suites Grand Rapids South - Grand Rapids, Michigan</a:t>
            </a:r>
          </a:p>
          <a:p>
            <a:r>
              <a:rPr lang="en-US" dirty="0"/>
              <a:t>Application Deadline: 2/2/26</a:t>
            </a:r>
            <a:br>
              <a:rPr lang="en-US" dirty="0"/>
            </a:br>
            <a:r>
              <a:rPr lang="en-US" dirty="0"/>
              <a:t>Posted: 1/13/26</a:t>
            </a:r>
          </a:p>
          <a:p>
            <a:endParaRPr lang="en-US" dirty="0"/>
          </a:p>
          <a:p>
            <a:r>
              <a:rPr lang="en-US" b="1" cap="all" dirty="0">
                <a:hlinkClick r:id="rId7" tooltip="Housekeeping Externship - AHC "/>
              </a:rPr>
              <a:t>Housekeeping Externship</a:t>
            </a:r>
            <a:endParaRPr lang="en-US" b="1" cap="all" dirty="0"/>
          </a:p>
          <a:p>
            <a:r>
              <a:rPr lang="en-US" dirty="0"/>
              <a:t>AHC - Grand Rapids, Michigan</a:t>
            </a:r>
          </a:p>
          <a:p>
            <a:r>
              <a:rPr lang="en-US" dirty="0"/>
              <a:t>Application Deadline: Until filled</a:t>
            </a:r>
            <a:br>
              <a:rPr lang="en-US" dirty="0"/>
            </a:br>
            <a:r>
              <a:rPr lang="en-US" dirty="0"/>
              <a:t>Posted: 12/12/25</a:t>
            </a:r>
          </a:p>
          <a:p>
            <a:pPr algn="l"/>
            <a:endParaRPr lang="en-US" b="0" i="0" dirty="0">
              <a:solidFill>
                <a:srgbClr val="232323"/>
              </a:solidFill>
              <a:effectLst/>
              <a:highlight>
                <a:srgbClr val="FFFFFF"/>
              </a:highlight>
              <a:latin typeface="Lato" panose="020F0502020204030203" pitchFamily="34" charset="0"/>
            </a:endParaRPr>
          </a:p>
          <a:p>
            <a:pPr algn="l"/>
            <a:endParaRPr lang="en-US" b="0" i="0" dirty="0">
              <a:solidFill>
                <a:srgbClr val="232323"/>
              </a:solidFill>
              <a:effectLst/>
              <a:latin typeface="Lato" panose="020F0502020204030203" pitchFamily="34" charset="0"/>
            </a:endParaRPr>
          </a:p>
        </p:txBody>
      </p:sp>
    </p:spTree>
    <p:extLst>
      <p:ext uri="{BB962C8B-B14F-4D97-AF65-F5344CB8AC3E}">
        <p14:creationId xmlns:p14="http://schemas.microsoft.com/office/powerpoint/2010/main" val="2162396112"/>
      </p:ext>
    </p:extLst>
  </p:cSld>
  <p:clrMapOvr>
    <a:masterClrMapping/>
  </p:clrMapOvr>
  <p:transition spd="slow" advTm="2000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49C0B-B434-ADC7-4904-E0EB0D8F93E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D3A3BD4-10DC-DC0F-8E68-B7E922CA3AEC}"/>
              </a:ext>
              <a:ext uri="{C183D7F6-B498-43B3-948B-1728B52AA6E4}">
                <adec:decorative xmlns:adec="http://schemas.microsoft.com/office/drawing/2017/decorative" val="1"/>
              </a:ext>
            </a:extLst>
          </p:cNvPr>
          <p:cNvSpPr/>
          <p:nvPr/>
        </p:nvSpPr>
        <p:spPr>
          <a:xfrm>
            <a:off x="0" y="0"/>
            <a:ext cx="2914660"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1" name="Picture 10" descr="&quot;HTM WEEKLY&#10;Let's Connect Lakers!&quot;">
            <a:extLst>
              <a:ext uri="{FF2B5EF4-FFF2-40B4-BE49-F238E27FC236}">
                <a16:creationId xmlns:a16="http://schemas.microsoft.com/office/drawing/2014/main" id="{FD72A2E1-29EC-48B1-D54C-7F2DA3598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21" y="179504"/>
            <a:ext cx="2889740" cy="2018231"/>
          </a:xfrm>
          <a:prstGeom prst="rect">
            <a:avLst/>
          </a:prstGeom>
        </p:spPr>
      </p:pic>
      <p:sp>
        <p:nvSpPr>
          <p:cNvPr id="14" name="Oval 13" descr="1">
            <a:extLst>
              <a:ext uri="{FF2B5EF4-FFF2-40B4-BE49-F238E27FC236}">
                <a16:creationId xmlns:a16="http://schemas.microsoft.com/office/drawing/2014/main" id="{EDEE7558-A90F-6A61-7D57-FB28897D85FA}"/>
              </a:ext>
            </a:extLst>
          </p:cNvPr>
          <p:cNvSpPr/>
          <p:nvPr/>
        </p:nvSpPr>
        <p:spPr>
          <a:xfrm>
            <a:off x="545277" y="296787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2</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2" name="Title 10">
            <a:extLst>
              <a:ext uri="{FF2B5EF4-FFF2-40B4-BE49-F238E27FC236}">
                <a16:creationId xmlns:a16="http://schemas.microsoft.com/office/drawing/2014/main" id="{80FB900C-B63A-52D6-E0E3-228DF9C5CDD9}"/>
              </a:ext>
            </a:extLst>
          </p:cNvPr>
          <p:cNvSpPr txBox="1">
            <a:spLocks/>
          </p:cNvSpPr>
          <p:nvPr/>
        </p:nvSpPr>
        <p:spPr>
          <a:xfrm>
            <a:off x="3573491" y="341453"/>
            <a:ext cx="7157817" cy="14343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b="1" dirty="0">
                <a:solidFill>
                  <a:srgbClr val="0065A4"/>
                </a:solidFill>
                <a:latin typeface="Calibri Light" panose="020F0302020204030204"/>
              </a:rPr>
              <a:t> </a:t>
            </a:r>
            <a:endParaRPr kumimoji="0" lang="en-US" b="1" i="0" u="none" strike="noStrike" kern="1200" cap="none" spc="0" normalizeH="0" baseline="0" noProof="0" dirty="0">
              <a:ln>
                <a:noFill/>
              </a:ln>
              <a:solidFill>
                <a:srgbClr val="0065A4"/>
              </a:solidFill>
              <a:effectLst/>
              <a:uLnTx/>
              <a:uFillTx/>
              <a:latin typeface="Calibri Light" panose="020F0302020204030204"/>
              <a:ea typeface="+mj-ea"/>
              <a:cs typeface="+mj-cs"/>
            </a:endParaRPr>
          </a:p>
        </p:txBody>
      </p:sp>
      <p:sp>
        <p:nvSpPr>
          <p:cNvPr id="9" name="TextBox 8">
            <a:extLst>
              <a:ext uri="{FF2B5EF4-FFF2-40B4-BE49-F238E27FC236}">
                <a16:creationId xmlns:a16="http://schemas.microsoft.com/office/drawing/2014/main" id="{DEE3267E-07AC-A7D0-F204-D7BA21F94810}"/>
              </a:ext>
            </a:extLst>
          </p:cNvPr>
          <p:cNvSpPr txBox="1"/>
          <p:nvPr/>
        </p:nvSpPr>
        <p:spPr>
          <a:xfrm>
            <a:off x="7502349" y="1119172"/>
            <a:ext cx="4494439" cy="646331"/>
          </a:xfrm>
          <a:prstGeom prst="rect">
            <a:avLst/>
          </a:prstGeom>
          <a:noFill/>
        </p:spPr>
        <p:txBody>
          <a:bodyPr wrap="square">
            <a:spAutoFit/>
          </a:bodyPr>
          <a:lstStyle/>
          <a:p>
            <a:pPr algn="ctr"/>
            <a:br>
              <a:rPr lang="en-US" dirty="0"/>
            </a:br>
            <a:endParaRPr lang="en-US" b="1" dirty="0"/>
          </a:p>
        </p:txBody>
      </p:sp>
      <p:sp>
        <p:nvSpPr>
          <p:cNvPr id="7" name="TextBox 6">
            <a:extLst>
              <a:ext uri="{FF2B5EF4-FFF2-40B4-BE49-F238E27FC236}">
                <a16:creationId xmlns:a16="http://schemas.microsoft.com/office/drawing/2014/main" id="{6FC22701-9349-94E9-964E-DB2D8808B727}"/>
              </a:ext>
            </a:extLst>
          </p:cNvPr>
          <p:cNvSpPr txBox="1"/>
          <p:nvPr/>
        </p:nvSpPr>
        <p:spPr>
          <a:xfrm>
            <a:off x="3658465" y="2869425"/>
            <a:ext cx="8186786" cy="3293209"/>
          </a:xfrm>
          <a:prstGeom prst="rect">
            <a:avLst/>
          </a:prstGeom>
          <a:noFill/>
        </p:spPr>
        <p:txBody>
          <a:bodyPr wrap="square" rtlCol="0">
            <a:spAutoFit/>
          </a:bodyPr>
          <a:lstStyle/>
          <a:p>
            <a:r>
              <a:rPr lang="en-US" dirty="0"/>
              <a:t>The Career &amp; Internship Fair is an excellent place to kick off your job or internship search, or to begin networking with organizations looking to hire Grand Valley students and alumni of all majors! 230 employers with THOUSANDS of immediate openings are expected to attend.</a:t>
            </a:r>
            <a:br>
              <a:rPr lang="en-US" dirty="0"/>
            </a:br>
            <a:br>
              <a:rPr lang="en-US" dirty="0"/>
            </a:br>
            <a:r>
              <a:rPr lang="en-US" dirty="0"/>
              <a:t>Attend the Career Fair to:</a:t>
            </a:r>
          </a:p>
          <a:p>
            <a:pPr marL="285750" indent="-285750">
              <a:buFont typeface="Arial" panose="020B0604020202020204" pitchFamily="34" charset="0"/>
              <a:buChar char="•"/>
            </a:pPr>
            <a:r>
              <a:rPr lang="en-US" dirty="0"/>
              <a:t>Meet with employers to discuss full-time positions</a:t>
            </a:r>
          </a:p>
          <a:p>
            <a:pPr marL="285750" indent="-285750">
              <a:buFont typeface="Arial" panose="020B0604020202020204" pitchFamily="34" charset="0"/>
              <a:buChar char="•"/>
            </a:pPr>
            <a:r>
              <a:rPr lang="en-US" dirty="0"/>
              <a:t>Learn about available internships and co-ops</a:t>
            </a:r>
          </a:p>
          <a:p>
            <a:pPr marL="285750" indent="-285750">
              <a:buFont typeface="Arial" panose="020B0604020202020204" pitchFamily="34" charset="0"/>
              <a:buChar char="•"/>
            </a:pPr>
            <a:r>
              <a:rPr lang="en-US" dirty="0"/>
              <a:t>Build your professional network and expand your job search</a:t>
            </a:r>
            <a:br>
              <a:rPr lang="en-US" dirty="0"/>
            </a:br>
            <a:endParaRPr lang="en-US" dirty="0"/>
          </a:p>
          <a:p>
            <a:pPr algn="ctr"/>
            <a:r>
              <a:rPr lang="en-US" sz="2800" dirty="0">
                <a:hlinkClick r:id="rId4"/>
              </a:rPr>
              <a:t>Register Here!  </a:t>
            </a:r>
            <a:endParaRPr lang="en-US" sz="2800" dirty="0"/>
          </a:p>
        </p:txBody>
      </p:sp>
      <p:sp>
        <p:nvSpPr>
          <p:cNvPr id="2" name="TextBox 1">
            <a:extLst>
              <a:ext uri="{FF2B5EF4-FFF2-40B4-BE49-F238E27FC236}">
                <a16:creationId xmlns:a16="http://schemas.microsoft.com/office/drawing/2014/main" id="{BD0525C5-DCD5-4F3F-850E-8FCC9311A35A}"/>
              </a:ext>
            </a:extLst>
          </p:cNvPr>
          <p:cNvSpPr txBox="1"/>
          <p:nvPr/>
        </p:nvSpPr>
        <p:spPr>
          <a:xfrm>
            <a:off x="3732453" y="303142"/>
            <a:ext cx="8112798" cy="523220"/>
          </a:xfrm>
          <a:prstGeom prst="rect">
            <a:avLst/>
          </a:prstGeom>
          <a:noFill/>
        </p:spPr>
        <p:txBody>
          <a:bodyPr wrap="none" rtlCol="0">
            <a:spAutoFit/>
          </a:bodyPr>
          <a:lstStyle/>
          <a:p>
            <a:r>
              <a:rPr lang="en-US" sz="2800" b="1" dirty="0">
                <a:latin typeface="Amasis MT Pro" panose="02040504050005020304" pitchFamily="18" charset="77"/>
              </a:rPr>
              <a:t>GVSU WINTER CAREER &amp; INTERNSHIP FAIR </a:t>
            </a:r>
          </a:p>
        </p:txBody>
      </p:sp>
      <p:pic>
        <p:nvPicPr>
          <p:cNvPr id="2050" name="Picture 2" descr="GVSU Winter 2026 Career &amp; Internship Fair">
            <a:extLst>
              <a:ext uri="{FF2B5EF4-FFF2-40B4-BE49-F238E27FC236}">
                <a16:creationId xmlns:a16="http://schemas.microsoft.com/office/drawing/2014/main" id="{6240133F-900F-3526-C783-5987B6F20C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2491" y="1277129"/>
            <a:ext cx="8612760" cy="143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630209"/>
      </p:ext>
    </p:extLst>
  </p:cSld>
  <p:clrMapOvr>
    <a:masterClrMapping/>
  </p:clrMapOvr>
  <p:transition spd="slow" advTm="20000">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92AA-4C01-D400-6777-433D0250FCC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DD06084-FFFA-07C1-0E01-C4CF61C485ED}"/>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02FA6B15-AC35-1F27-BB79-2647FA730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C4D34E73-FD99-EE28-70F3-47EADA95CEA5}"/>
              </a:ext>
            </a:extLst>
          </p:cNvPr>
          <p:cNvSpPr/>
          <p:nvPr/>
        </p:nvSpPr>
        <p:spPr>
          <a:xfrm>
            <a:off x="523718"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3</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1" name="Title 10">
            <a:extLst>
              <a:ext uri="{FF2B5EF4-FFF2-40B4-BE49-F238E27FC236}">
                <a16:creationId xmlns:a16="http://schemas.microsoft.com/office/drawing/2014/main" id="{6DE8C298-120B-7BE4-C738-2984B4581729}"/>
              </a:ext>
            </a:extLst>
          </p:cNvPr>
          <p:cNvSpPr txBox="1">
            <a:spLocks/>
          </p:cNvSpPr>
          <p:nvPr/>
        </p:nvSpPr>
        <p:spPr>
          <a:xfrm>
            <a:off x="3630302" y="272832"/>
            <a:ext cx="7911007"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NAMIBIA STUDY ABROAD</a:t>
            </a:r>
          </a:p>
        </p:txBody>
      </p:sp>
      <p:sp>
        <p:nvSpPr>
          <p:cNvPr id="2" name="TextBox 1">
            <a:extLst>
              <a:ext uri="{FF2B5EF4-FFF2-40B4-BE49-F238E27FC236}">
                <a16:creationId xmlns:a16="http://schemas.microsoft.com/office/drawing/2014/main" id="{29D51E9E-E42E-4E3A-3AD8-3A2D0CD1C8EF}"/>
              </a:ext>
            </a:extLst>
          </p:cNvPr>
          <p:cNvSpPr txBox="1"/>
          <p:nvPr/>
        </p:nvSpPr>
        <p:spPr>
          <a:xfrm>
            <a:off x="8087841" y="1466090"/>
            <a:ext cx="3786187" cy="543739"/>
          </a:xfrm>
          <a:prstGeom prst="rect">
            <a:avLst/>
          </a:prstGeom>
          <a:noFill/>
        </p:spPr>
        <p:txBody>
          <a:bodyPr wrap="square" rtlCol="0">
            <a:spAutoFit/>
          </a:bodyPr>
          <a:lstStyle/>
          <a:p>
            <a:pPr algn="ctr"/>
            <a:endParaRPr lang="en-US" sz="2000" b="1" baseline="30000" dirty="0">
              <a:solidFill>
                <a:srgbClr val="333333"/>
              </a:solidFill>
              <a:highlight>
                <a:srgbClr val="FFFFFF"/>
              </a:highlight>
              <a:latin typeface="Lato" panose="020F0502020204030203" pitchFamily="34" charset="0"/>
            </a:endParaRPr>
          </a:p>
          <a:p>
            <a:pPr algn="ctr"/>
            <a:endParaRPr lang="en-US" sz="2400" b="1" baseline="30000" dirty="0">
              <a:solidFill>
                <a:srgbClr val="7030A0"/>
              </a:solidFill>
              <a:highlight>
                <a:srgbClr val="FFFFFF"/>
              </a:highlight>
              <a:latin typeface="Neue Plak"/>
            </a:endParaRPr>
          </a:p>
        </p:txBody>
      </p:sp>
      <p:sp>
        <p:nvSpPr>
          <p:cNvPr id="7" name="TextBox 6">
            <a:extLst>
              <a:ext uri="{FF2B5EF4-FFF2-40B4-BE49-F238E27FC236}">
                <a16:creationId xmlns:a16="http://schemas.microsoft.com/office/drawing/2014/main" id="{CDAC9369-982F-A2FC-82B3-A65024C12613}"/>
              </a:ext>
            </a:extLst>
          </p:cNvPr>
          <p:cNvSpPr txBox="1"/>
          <p:nvPr/>
        </p:nvSpPr>
        <p:spPr>
          <a:xfrm>
            <a:off x="3166381" y="4363086"/>
            <a:ext cx="4811190" cy="2616101"/>
          </a:xfrm>
          <a:prstGeom prst="rect">
            <a:avLst/>
          </a:prstGeom>
          <a:noFill/>
        </p:spPr>
        <p:txBody>
          <a:bodyPr wrap="square" rtlCol="0">
            <a:spAutoFit/>
          </a:bodyPr>
          <a:lstStyle/>
          <a:p>
            <a:r>
              <a:rPr lang="en-US" b="1" dirty="0"/>
              <a:t>Windhoek, Namibia: </a:t>
            </a:r>
            <a:r>
              <a:rPr lang="en-US" dirty="0"/>
              <a:t>Join us on this adventure through Namibia! Explore the fascinating diversity of Africa’s ecosystems, wildlife, cultures and complex history through field trips, desert camping, lectures and discussion. </a:t>
            </a:r>
          </a:p>
          <a:p>
            <a:endParaRPr lang="en-US" dirty="0"/>
          </a:p>
          <a:p>
            <a:pPr algn="ctr"/>
            <a:r>
              <a:rPr lang="en-US" i="1" dirty="0"/>
              <a:t>Questions? </a:t>
            </a:r>
            <a:r>
              <a:rPr lang="en-US" dirty="0"/>
              <a:t>Steeve Buckridge 616-331-8550 </a:t>
            </a:r>
            <a:r>
              <a:rPr lang="en-US" dirty="0" err="1"/>
              <a:t>buckrids@gvsu.edu</a:t>
            </a:r>
            <a:r>
              <a:rPr lang="en-US" dirty="0"/>
              <a:t> </a:t>
            </a:r>
          </a:p>
          <a:p>
            <a:pPr algn="ctr"/>
            <a:endParaRPr lang="en-US" sz="2000" b="1" dirty="0"/>
          </a:p>
        </p:txBody>
      </p:sp>
      <p:pic>
        <p:nvPicPr>
          <p:cNvPr id="9" name="Picture 8" descr="A group of people posing for a photo&#10;&#10;AI-generated content may be incorrect.">
            <a:extLst>
              <a:ext uri="{FF2B5EF4-FFF2-40B4-BE49-F238E27FC236}">
                <a16:creationId xmlns:a16="http://schemas.microsoft.com/office/drawing/2014/main" id="{8BFDF298-F08B-FC41-1105-C93A8402E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7989" y="898139"/>
            <a:ext cx="3786187" cy="2839640"/>
          </a:xfrm>
          <a:prstGeom prst="rect">
            <a:avLst/>
          </a:prstGeom>
        </p:spPr>
      </p:pic>
      <p:pic>
        <p:nvPicPr>
          <p:cNvPr id="14" name="Picture 13" descr="A group of people playing a game&#10;&#10;AI-generated content may be incorrect.">
            <a:extLst>
              <a:ext uri="{FF2B5EF4-FFF2-40B4-BE49-F238E27FC236}">
                <a16:creationId xmlns:a16="http://schemas.microsoft.com/office/drawing/2014/main" id="{E920A32C-3717-22E0-453B-76C793C290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9104" y="1466090"/>
            <a:ext cx="3667512" cy="2745834"/>
          </a:xfrm>
          <a:prstGeom prst="rect">
            <a:avLst/>
          </a:prstGeom>
        </p:spPr>
      </p:pic>
      <p:sp>
        <p:nvSpPr>
          <p:cNvPr id="15" name="TextBox 14">
            <a:extLst>
              <a:ext uri="{FF2B5EF4-FFF2-40B4-BE49-F238E27FC236}">
                <a16:creationId xmlns:a16="http://schemas.microsoft.com/office/drawing/2014/main" id="{7A416043-C4E5-4774-CEEE-FB7A0E2B3C93}"/>
              </a:ext>
            </a:extLst>
          </p:cNvPr>
          <p:cNvSpPr txBox="1"/>
          <p:nvPr/>
        </p:nvSpPr>
        <p:spPr>
          <a:xfrm>
            <a:off x="8238695" y="4932472"/>
            <a:ext cx="3786187" cy="1477328"/>
          </a:xfrm>
          <a:prstGeom prst="rect">
            <a:avLst/>
          </a:prstGeom>
          <a:noFill/>
        </p:spPr>
        <p:txBody>
          <a:bodyPr wrap="square" rtlCol="0">
            <a:spAutoFit/>
          </a:bodyPr>
          <a:lstStyle/>
          <a:p>
            <a:pPr algn="ctr"/>
            <a:r>
              <a:rPr lang="en-US" b="1" dirty="0">
                <a:solidFill>
                  <a:srgbClr val="FF0000"/>
                </a:solidFill>
              </a:rPr>
              <a:t>P R I O R I T Y   A P P L I C A T I O N D E A D L I N E : </a:t>
            </a:r>
            <a:r>
              <a:rPr lang="en-US" b="1" dirty="0"/>
              <a:t>D E C E M B E R  1, 2025 </a:t>
            </a:r>
          </a:p>
          <a:p>
            <a:pPr algn="ctr"/>
            <a:endParaRPr lang="en-US" b="1" i="1" dirty="0">
              <a:solidFill>
                <a:srgbClr val="FF0000"/>
              </a:solidFill>
            </a:endParaRPr>
          </a:p>
          <a:p>
            <a:pPr algn="ctr"/>
            <a:r>
              <a:rPr lang="en-US" i="1" dirty="0">
                <a:solidFill>
                  <a:srgbClr val="FF0000"/>
                </a:solidFill>
              </a:rPr>
              <a:t>Final Deadline: </a:t>
            </a:r>
            <a:r>
              <a:rPr lang="en-US" b="1" i="1" dirty="0"/>
              <a:t>February 1, 2026</a:t>
            </a:r>
            <a:endParaRPr lang="en-US" dirty="0"/>
          </a:p>
          <a:p>
            <a:endParaRPr lang="en-US" dirty="0"/>
          </a:p>
        </p:txBody>
      </p:sp>
    </p:spTree>
    <p:extLst>
      <p:ext uri="{BB962C8B-B14F-4D97-AF65-F5344CB8AC3E}">
        <p14:creationId xmlns:p14="http://schemas.microsoft.com/office/powerpoint/2010/main" val="1006279855"/>
      </p:ext>
    </p:extLst>
  </p:cSld>
  <p:clrMapOvr>
    <a:masterClrMapping/>
  </p:clrMapOvr>
  <p:transition spd="slow" advTm="20000">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7A571F-AA01-466C-8C82-974CED1AC862}"/>
              </a:ext>
              <a:ext uri="{C183D7F6-B498-43B3-948B-1728B52AA6E4}">
                <adec:decorative xmlns:adec="http://schemas.microsoft.com/office/drawing/2017/decorative" val="1"/>
              </a:ext>
            </a:extLst>
          </p:cNvPr>
          <p:cNvSpPr/>
          <p:nvPr/>
        </p:nvSpPr>
        <p:spPr>
          <a:xfrm>
            <a:off x="-11962" y="0"/>
            <a:ext cx="2963506"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descr="&quot;HTM WEEKLY&#10;Let's Connect Lakers!&quot;">
            <a:extLst>
              <a:ext uri="{FF2B5EF4-FFF2-40B4-BE49-F238E27FC236}">
                <a16:creationId xmlns:a16="http://schemas.microsoft.com/office/drawing/2014/main" id="{362F77D2-18D6-4239-968B-19C1FCAC4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85" y="179504"/>
            <a:ext cx="2926624" cy="2055696"/>
          </a:xfrm>
          <a:prstGeom prst="rect">
            <a:avLst/>
          </a:prstGeom>
        </p:spPr>
      </p:pic>
      <p:sp>
        <p:nvSpPr>
          <p:cNvPr id="13" name="Oval 12" descr="2">
            <a:extLst>
              <a:ext uri="{FF2B5EF4-FFF2-40B4-BE49-F238E27FC236}">
                <a16:creationId xmlns:a16="http://schemas.microsoft.com/office/drawing/2014/main" id="{BFAA05DD-DA14-4294-BE84-40719C473882}"/>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4</a:t>
            </a:r>
          </a:p>
        </p:txBody>
      </p:sp>
      <p:sp>
        <p:nvSpPr>
          <p:cNvPr id="11" name="Title 10">
            <a:extLst>
              <a:ext uri="{FF2B5EF4-FFF2-40B4-BE49-F238E27FC236}">
                <a16:creationId xmlns:a16="http://schemas.microsoft.com/office/drawing/2014/main" id="{2C5B8017-8B75-4525-A896-3E37D6F10DF0}"/>
              </a:ext>
            </a:extLst>
          </p:cNvPr>
          <p:cNvSpPr txBox="1">
            <a:spLocks/>
          </p:cNvSpPr>
          <p:nvPr/>
        </p:nvSpPr>
        <p:spPr>
          <a:xfrm>
            <a:off x="3685171" y="179504"/>
            <a:ext cx="7572623" cy="62530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effectLst/>
                <a:uLnTx/>
                <a:uFillTx/>
                <a:latin typeface="Amasis MT Pro Black" panose="02040A04050005020304" pitchFamily="18" charset="0"/>
              </a:rPr>
              <a:t>INTERNSHIP OPPORTUNITY</a:t>
            </a:r>
          </a:p>
        </p:txBody>
      </p:sp>
      <p:sp>
        <p:nvSpPr>
          <p:cNvPr id="7" name="TextBox 6">
            <a:extLst>
              <a:ext uri="{FF2B5EF4-FFF2-40B4-BE49-F238E27FC236}">
                <a16:creationId xmlns:a16="http://schemas.microsoft.com/office/drawing/2014/main" id="{8A482E4D-55BC-32A4-4D2E-7C3439C4FF67}"/>
              </a:ext>
            </a:extLst>
          </p:cNvPr>
          <p:cNvSpPr txBox="1"/>
          <p:nvPr/>
        </p:nvSpPr>
        <p:spPr>
          <a:xfrm flipH="1">
            <a:off x="3212918" y="5173594"/>
            <a:ext cx="3418451" cy="523220"/>
          </a:xfrm>
          <a:prstGeom prst="rect">
            <a:avLst/>
          </a:prstGeom>
          <a:noFill/>
        </p:spPr>
        <p:txBody>
          <a:bodyPr wrap="square" rtlCol="0">
            <a:spAutoFit/>
          </a:bodyPr>
          <a:lstStyle/>
          <a:p>
            <a:pPr algn="ctr"/>
            <a:r>
              <a:rPr lang="en-US" sz="2800" dirty="0">
                <a:solidFill>
                  <a:srgbClr val="00B0F0"/>
                </a:solidFill>
                <a:hlinkClick r:id="rId4"/>
              </a:rPr>
              <a:t>F</a:t>
            </a:r>
            <a:endParaRPr lang="en-US" sz="2800" dirty="0">
              <a:solidFill>
                <a:srgbClr val="00B0F0"/>
              </a:solidFill>
            </a:endParaRPr>
          </a:p>
        </p:txBody>
      </p:sp>
      <p:pic>
        <p:nvPicPr>
          <p:cNvPr id="3" name="Picture 2">
            <a:extLst>
              <a:ext uri="{FF2B5EF4-FFF2-40B4-BE49-F238E27FC236}">
                <a16:creationId xmlns:a16="http://schemas.microsoft.com/office/drawing/2014/main" id="{765DD91D-83AF-CCC8-BB6A-50E77A98A84B}"/>
              </a:ext>
            </a:extLst>
          </p:cNvPr>
          <p:cNvPicPr>
            <a:picLocks noChangeAspect="1"/>
          </p:cNvPicPr>
          <p:nvPr/>
        </p:nvPicPr>
        <p:blipFill>
          <a:blip r:embed="rId5"/>
          <a:stretch>
            <a:fillRect/>
          </a:stretch>
        </p:blipFill>
        <p:spPr>
          <a:xfrm>
            <a:off x="3392093" y="771118"/>
            <a:ext cx="4825784" cy="5873262"/>
          </a:xfrm>
          <a:prstGeom prst="rect">
            <a:avLst/>
          </a:prstGeom>
        </p:spPr>
      </p:pic>
      <p:sp>
        <p:nvSpPr>
          <p:cNvPr id="16" name="Rectangle 3">
            <a:extLst>
              <a:ext uri="{FF2B5EF4-FFF2-40B4-BE49-F238E27FC236}">
                <a16:creationId xmlns:a16="http://schemas.microsoft.com/office/drawing/2014/main" id="{4C00B70E-8C5C-73D7-C2AC-8E7F9646429F}"/>
              </a:ext>
            </a:extLst>
          </p:cNvPr>
          <p:cNvSpPr>
            <a:spLocks noChangeArrowheads="1"/>
          </p:cNvSpPr>
          <p:nvPr/>
        </p:nvSpPr>
        <p:spPr bwMode="auto">
          <a:xfrm>
            <a:off x="8483440" y="996680"/>
            <a:ext cx="3270738" cy="5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Some highlights of this paid internship include: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Aptos" panose="020B0004020202020204" pitchFamily="34" charset="0"/>
              </a:rPr>
              <a:t>A summer on the BEACH working and learning the Hospitality Industry firsthand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Aptos" panose="020B0004020202020204" pitchFamily="34" charset="0"/>
              </a:rPr>
              <a:t>A dedicated mentor to guide you through the summer</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Aptos" panose="020B0004020202020204" pitchFamily="34" charset="0"/>
              </a:rPr>
              <a:t>Weekly Information Sessions about each aspect of the industry: Owner Relations, Guest Experiences, HOA and COA exposure, and Real Estate!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Aptos" panose="020B0004020202020204" pitchFamily="34" charset="0"/>
              </a:rPr>
              <a:t> Bi-weekly (every two weeks) shifts at the Front Desk and Housekeeping Inspection, giving you a broad look at everything that goes into the hospitality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Aptos" panose="020B0004020202020204" pitchFamily="34" charset="0"/>
              </a:rPr>
              <a:t>Two shadowing opportunities for any positions the student is interested in, can shadow anyone up to and including our CEO!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400" b="0" i="0" u="none" strike="noStrike" cap="none" normalizeH="0" baseline="0" dirty="0">
                <a:ln>
                  <a:noFill/>
                </a:ln>
                <a:solidFill>
                  <a:srgbClr val="000000"/>
                </a:solidFill>
                <a:effectLst/>
                <a:latin typeface="Aptos" panose="020B0004020202020204" pitchFamily="34" charset="0"/>
              </a:rPr>
              <a:t>Did we mention it's paid?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 </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ptos" panose="020B0004020202020204" pitchFamily="34" charset="0"/>
              </a:rPr>
              <a:t>If this internship interests you, please fill out our application at </a:t>
            </a:r>
            <a:r>
              <a:rPr kumimoji="0" lang="en-US" altLang="en-US" sz="1400" b="0" i="0" u="sng" strike="noStrike" cap="none" normalizeH="0" baseline="0" dirty="0">
                <a:ln>
                  <a:noFill/>
                </a:ln>
                <a:solidFill>
                  <a:srgbClr val="800080"/>
                </a:solidFill>
                <a:effectLst/>
                <a:latin typeface="Aptos" panose="020B0004020202020204" pitchFamily="34" charset="0"/>
                <a:hlinkClick r:id="rId6" tooltip="https://myscenicstays.com/internships/"/>
              </a:rPr>
              <a:t>https://myscenicstays.com/internships/</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36603292"/>
      </p:ext>
    </p:extLst>
  </p:cSld>
  <p:clrMapOvr>
    <a:masterClrMapping/>
  </p:clrMapOvr>
  <p:transition spd="slow" advTm="20000">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A3561-3A44-5495-7D77-50773F73234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8FF1A94-C7C0-BAA7-0174-70E590B1FBCA}"/>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16167597-8493-594F-F7DD-C2944EFB2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CB472030-24BC-2737-4215-656C25AA805E}"/>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HOSPITALITY SCHOLARSHIP</a:t>
            </a:r>
          </a:p>
        </p:txBody>
      </p:sp>
      <p:sp>
        <p:nvSpPr>
          <p:cNvPr id="2" name="Oval 1" descr="2">
            <a:extLst>
              <a:ext uri="{FF2B5EF4-FFF2-40B4-BE49-F238E27FC236}">
                <a16:creationId xmlns:a16="http://schemas.microsoft.com/office/drawing/2014/main" id="{C960D756-6457-70E4-A952-85FF0C90C99E}"/>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5</a:t>
            </a:r>
          </a:p>
        </p:txBody>
      </p:sp>
      <p:sp>
        <p:nvSpPr>
          <p:cNvPr id="15" name="TextBox 14">
            <a:extLst>
              <a:ext uri="{FF2B5EF4-FFF2-40B4-BE49-F238E27FC236}">
                <a16:creationId xmlns:a16="http://schemas.microsoft.com/office/drawing/2014/main" id="{9E0FBFCC-708E-BF77-995E-C75F14C4B91B}"/>
              </a:ext>
            </a:extLst>
          </p:cNvPr>
          <p:cNvSpPr txBox="1"/>
          <p:nvPr/>
        </p:nvSpPr>
        <p:spPr>
          <a:xfrm rot="10800000" flipV="1">
            <a:off x="7844375" y="1156086"/>
            <a:ext cx="4228859" cy="4985980"/>
          </a:xfrm>
          <a:prstGeom prst="rect">
            <a:avLst/>
          </a:prstGeom>
          <a:noFill/>
        </p:spPr>
        <p:txBody>
          <a:bodyPr wrap="square" rtlCol="0">
            <a:spAutoFit/>
          </a:bodyPr>
          <a:lstStyle/>
          <a:p>
            <a:pPr algn="ctr"/>
            <a:r>
              <a:rPr lang="en-US" dirty="0"/>
              <a:t>Each year, the AHLA Foundation administers a competitive scholarship process that awards </a:t>
            </a:r>
            <a:r>
              <a:rPr lang="en-US" b="1" dirty="0"/>
              <a:t>more than 300 students</a:t>
            </a:r>
            <a:r>
              <a:rPr lang="en-US" dirty="0"/>
              <a:t> with scholarships ranging from </a:t>
            </a:r>
            <a:r>
              <a:rPr lang="en-US" b="1" dirty="0"/>
              <a:t>$2,000 to $7,000</a:t>
            </a:r>
            <a:r>
              <a:rPr lang="en-US" dirty="0"/>
              <a:t>. Both school-allocated scholarship funds and general self-nominated scholarship funds, depending on eligibility, are available. </a:t>
            </a:r>
          </a:p>
          <a:p>
            <a:pPr algn="ctr"/>
            <a:endParaRPr lang="en-US" dirty="0"/>
          </a:p>
          <a:p>
            <a:pPr algn="ctr"/>
            <a:endParaRPr lang="en-US" dirty="0"/>
          </a:p>
          <a:p>
            <a:pPr algn="ctr"/>
            <a:endParaRPr lang="en-US" dirty="0"/>
          </a:p>
          <a:p>
            <a:pPr algn="ctr"/>
            <a:r>
              <a:rPr lang="en-US" sz="2400" dirty="0">
                <a:solidFill>
                  <a:srgbClr val="0070C0"/>
                </a:solidFill>
              </a:rPr>
              <a:t>Application Deadline</a:t>
            </a:r>
          </a:p>
          <a:p>
            <a:pPr algn="ctr"/>
            <a:r>
              <a:rPr lang="en-US" sz="2400" dirty="0">
                <a:solidFill>
                  <a:srgbClr val="0070C0"/>
                </a:solidFill>
              </a:rPr>
              <a:t>Monday March 23, 2026 </a:t>
            </a:r>
          </a:p>
          <a:p>
            <a:pPr algn="ctr"/>
            <a:endParaRPr lang="en-US" sz="2400" dirty="0">
              <a:solidFill>
                <a:srgbClr val="0070C0"/>
              </a:solidFill>
            </a:endParaRPr>
          </a:p>
          <a:p>
            <a:pPr algn="ctr"/>
            <a:r>
              <a:rPr lang="en-US" sz="2400" dirty="0">
                <a:solidFill>
                  <a:srgbClr val="0070C0"/>
                </a:solidFill>
              </a:rPr>
              <a:t>Apply through the QR code or at this </a:t>
            </a:r>
            <a:r>
              <a:rPr lang="en-US" sz="2400" dirty="0">
                <a:solidFill>
                  <a:srgbClr val="0070C0"/>
                </a:solidFill>
                <a:hlinkClick r:id="rId4"/>
              </a:rPr>
              <a:t>link</a:t>
            </a:r>
            <a:endParaRPr lang="en-US" sz="2400" dirty="0">
              <a:solidFill>
                <a:srgbClr val="0070C0"/>
              </a:solidFill>
            </a:endParaRPr>
          </a:p>
        </p:txBody>
      </p:sp>
      <p:pic>
        <p:nvPicPr>
          <p:cNvPr id="5" name="Picture 4" descr="A blue and orange striped flyer&#10;&#10;AI-generated content may be incorrect.">
            <a:extLst>
              <a:ext uri="{FF2B5EF4-FFF2-40B4-BE49-F238E27FC236}">
                <a16:creationId xmlns:a16="http://schemas.microsoft.com/office/drawing/2014/main" id="{A9765EAA-81FB-1D24-01C1-F4E8203042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70749" y="1042268"/>
            <a:ext cx="4228859" cy="5474677"/>
          </a:xfrm>
          <a:prstGeom prst="rect">
            <a:avLst/>
          </a:prstGeom>
        </p:spPr>
      </p:pic>
    </p:spTree>
    <p:extLst>
      <p:ext uri="{BB962C8B-B14F-4D97-AF65-F5344CB8AC3E}">
        <p14:creationId xmlns:p14="http://schemas.microsoft.com/office/powerpoint/2010/main" val="3758309842"/>
      </p:ext>
    </p:extLst>
  </p:cSld>
  <p:clrMapOvr>
    <a:masterClrMapping/>
  </p:clrMapOvr>
  <p:transition spd="slow" advTm="15000">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55D86-DA58-81CA-0E77-B2F85022EC7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EC575DC-7BB9-5CAF-80D3-7C48EC9A5170}"/>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A1CF315F-E9CF-9C47-8ACA-C9FB6B7BAC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A55BD382-F2EA-BFE5-2DCA-304FB1F401A1}"/>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INTERNSHIP OPPORTUNITY </a:t>
            </a:r>
          </a:p>
        </p:txBody>
      </p:sp>
      <p:sp>
        <p:nvSpPr>
          <p:cNvPr id="2" name="Oval 1" descr="2">
            <a:extLst>
              <a:ext uri="{FF2B5EF4-FFF2-40B4-BE49-F238E27FC236}">
                <a16:creationId xmlns:a16="http://schemas.microsoft.com/office/drawing/2014/main" id="{0A8893DC-E831-D3F6-E05C-09B403C6A688}"/>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ln w="0"/>
                <a:solidFill>
                  <a:prstClr val="black"/>
                </a:solidFill>
                <a:effectLst>
                  <a:outerShdw blurRad="63500" sx="102000" sy="102000" algn="ctr" rotWithShape="0">
                    <a:prstClr val="black">
                      <a:alpha val="40000"/>
                    </a:prstClr>
                  </a:outerShdw>
                </a:effectLst>
                <a:latin typeface="Calibri" panose="020F0502020204030204"/>
              </a:rPr>
              <a:t>6</a:t>
            </a:r>
            <a:endPar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05B3D7C1-E4C4-A4C2-AF91-306B965F9F3B}"/>
              </a:ext>
            </a:extLst>
          </p:cNvPr>
          <p:cNvSpPr txBox="1"/>
          <p:nvPr/>
        </p:nvSpPr>
        <p:spPr>
          <a:xfrm>
            <a:off x="8521993" y="4944091"/>
            <a:ext cx="3670007" cy="1569660"/>
          </a:xfrm>
          <a:prstGeom prst="rect">
            <a:avLst/>
          </a:prstGeom>
          <a:noFill/>
        </p:spPr>
        <p:txBody>
          <a:bodyPr wrap="square" rtlCol="0">
            <a:spAutoFit/>
          </a:bodyPr>
          <a:lstStyle/>
          <a:p>
            <a:pPr algn="ctr"/>
            <a:r>
              <a:rPr lang="en-US" sz="3600" b="1" dirty="0">
                <a:solidFill>
                  <a:schemeClr val="accent6">
                    <a:lumMod val="75000"/>
                  </a:schemeClr>
                </a:solidFill>
              </a:rPr>
              <a:t>Benefits </a:t>
            </a:r>
          </a:p>
          <a:p>
            <a:pPr algn="ctr"/>
            <a:r>
              <a:rPr lang="en-US" sz="2000" b="1" dirty="0"/>
              <a:t>Meals Provided</a:t>
            </a:r>
          </a:p>
          <a:p>
            <a:pPr algn="ctr"/>
            <a:r>
              <a:rPr lang="en-US" sz="2000" b="1" dirty="0"/>
              <a:t>Room and Board Provided</a:t>
            </a:r>
          </a:p>
          <a:p>
            <a:pPr algn="ctr"/>
            <a:r>
              <a:rPr lang="en-US" sz="2000" b="1" dirty="0"/>
              <a:t>Travel Reimbursement </a:t>
            </a:r>
          </a:p>
        </p:txBody>
      </p:sp>
      <p:pic>
        <p:nvPicPr>
          <p:cNvPr id="6" name="Picture 5" descr="A qr code on a green background&#10;&#10;AI-generated content may be incorrect.">
            <a:extLst>
              <a:ext uri="{FF2B5EF4-FFF2-40B4-BE49-F238E27FC236}">
                <a16:creationId xmlns:a16="http://schemas.microsoft.com/office/drawing/2014/main" id="{37BE831F-422C-C6EB-81B5-3D210BFEA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2319" y="2272903"/>
            <a:ext cx="1989353" cy="2207697"/>
          </a:xfrm>
          <a:prstGeom prst="rect">
            <a:avLst/>
          </a:prstGeom>
        </p:spPr>
      </p:pic>
      <p:pic>
        <p:nvPicPr>
          <p:cNvPr id="12" name="Picture 11" descr="A sign with text on it&#10;&#10;AI-generated content may be incorrect.">
            <a:extLst>
              <a:ext uri="{FF2B5EF4-FFF2-40B4-BE49-F238E27FC236}">
                <a16:creationId xmlns:a16="http://schemas.microsoft.com/office/drawing/2014/main" id="{BAECE23D-6BB3-AD97-A142-47907BAC98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4397" y="1380372"/>
            <a:ext cx="6021806" cy="2708061"/>
          </a:xfrm>
          <a:prstGeom prst="rect">
            <a:avLst/>
          </a:prstGeom>
        </p:spPr>
      </p:pic>
      <p:sp>
        <p:nvSpPr>
          <p:cNvPr id="15" name="TextBox 14">
            <a:extLst>
              <a:ext uri="{FF2B5EF4-FFF2-40B4-BE49-F238E27FC236}">
                <a16:creationId xmlns:a16="http://schemas.microsoft.com/office/drawing/2014/main" id="{0DD0110B-2349-FB34-A826-966E0F0FEA21}"/>
              </a:ext>
            </a:extLst>
          </p:cNvPr>
          <p:cNvSpPr txBox="1"/>
          <p:nvPr/>
        </p:nvSpPr>
        <p:spPr>
          <a:xfrm rot="10800000" flipV="1">
            <a:off x="3343019" y="4273099"/>
            <a:ext cx="5664562" cy="2308324"/>
          </a:xfrm>
          <a:prstGeom prst="rect">
            <a:avLst/>
          </a:prstGeom>
          <a:noFill/>
        </p:spPr>
        <p:txBody>
          <a:bodyPr wrap="square" rtlCol="0">
            <a:spAutoFit/>
          </a:bodyPr>
          <a:lstStyle/>
          <a:p>
            <a:pPr algn="ctr"/>
            <a:r>
              <a:rPr lang="en-US" sz="2400" dirty="0"/>
              <a:t>Kandle Dining Services is recruiting interns for the Summer 2026 season. </a:t>
            </a:r>
          </a:p>
          <a:p>
            <a:pPr algn="ctr"/>
            <a:r>
              <a:rPr lang="en-US" sz="2400" b="1" dirty="0">
                <a:solidFill>
                  <a:schemeClr val="accent6">
                    <a:lumMod val="75000"/>
                  </a:schemeClr>
                </a:solidFill>
              </a:rPr>
              <a:t>Positions include: </a:t>
            </a:r>
          </a:p>
          <a:p>
            <a:pPr algn="ctr"/>
            <a:r>
              <a:rPr lang="en-US" sz="2400" b="1" dirty="0">
                <a:solidFill>
                  <a:schemeClr val="accent6">
                    <a:lumMod val="75000"/>
                  </a:schemeClr>
                </a:solidFill>
              </a:rPr>
              <a:t>Director of Dining Services</a:t>
            </a:r>
          </a:p>
          <a:p>
            <a:pPr algn="ctr"/>
            <a:r>
              <a:rPr lang="en-US" sz="2400" b="1" dirty="0">
                <a:solidFill>
                  <a:schemeClr val="accent6">
                    <a:lumMod val="75000"/>
                  </a:schemeClr>
                </a:solidFill>
              </a:rPr>
              <a:t>Front of House Team Lead</a:t>
            </a:r>
          </a:p>
          <a:p>
            <a:pPr algn="ctr"/>
            <a:r>
              <a:rPr lang="en-US" sz="2400" b="1" dirty="0">
                <a:solidFill>
                  <a:schemeClr val="accent6">
                    <a:lumMod val="75000"/>
                  </a:schemeClr>
                </a:solidFill>
              </a:rPr>
              <a:t>Kitchen Team Member </a:t>
            </a:r>
          </a:p>
        </p:txBody>
      </p:sp>
    </p:spTree>
    <p:extLst>
      <p:ext uri="{BB962C8B-B14F-4D97-AF65-F5344CB8AC3E}">
        <p14:creationId xmlns:p14="http://schemas.microsoft.com/office/powerpoint/2010/main" val="3570877484"/>
      </p:ext>
    </p:extLst>
  </p:cSld>
  <p:clrMapOvr>
    <a:masterClrMapping/>
  </p:clrMapOvr>
  <p:transition spd="slow" advTm="15000">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1A120E-7C4A-33E7-C1FA-DCEA7EBD39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396F122-5AF5-7200-BCD0-F56AF3E86C01}"/>
              </a:ext>
              <a:ext uri="{C183D7F6-B498-43B3-948B-1728B52AA6E4}">
                <adec:decorative xmlns:adec="http://schemas.microsoft.com/office/drawing/2017/decorative" val="1"/>
              </a:ext>
            </a:extLst>
          </p:cNvPr>
          <p:cNvSpPr/>
          <p:nvPr/>
        </p:nvSpPr>
        <p:spPr>
          <a:xfrm>
            <a:off x="-11963" y="0"/>
            <a:ext cx="2926623" cy="6858000"/>
          </a:xfrm>
          <a:prstGeom prst="rect">
            <a:avLst/>
          </a:prstGeom>
          <a:solidFill>
            <a:srgbClr val="0065A4"/>
          </a:solidFill>
          <a:ln>
            <a:solidFill>
              <a:srgbClr val="0065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3" name="Picture 12" descr="&quot;HTM WEEKLY&#10;Let's Connect Lakers!&quot;">
            <a:extLst>
              <a:ext uri="{FF2B5EF4-FFF2-40B4-BE49-F238E27FC236}">
                <a16:creationId xmlns:a16="http://schemas.microsoft.com/office/drawing/2014/main" id="{D441D2A9-7356-23B0-430A-8B1B1FD51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1" y="146971"/>
            <a:ext cx="2889740" cy="2018231"/>
          </a:xfrm>
          <a:prstGeom prst="rect">
            <a:avLst/>
          </a:prstGeom>
        </p:spPr>
      </p:pic>
      <p:sp>
        <p:nvSpPr>
          <p:cNvPr id="9" name="Title 8">
            <a:extLst>
              <a:ext uri="{FF2B5EF4-FFF2-40B4-BE49-F238E27FC236}">
                <a16:creationId xmlns:a16="http://schemas.microsoft.com/office/drawing/2014/main" id="{B05AA6C0-43FE-51E5-BE1F-940900D4E5C0}"/>
              </a:ext>
            </a:extLst>
          </p:cNvPr>
          <p:cNvSpPr>
            <a:spLocks noGrp="1"/>
          </p:cNvSpPr>
          <p:nvPr>
            <p:ph type="ctrTitle"/>
          </p:nvPr>
        </p:nvSpPr>
        <p:spPr>
          <a:xfrm>
            <a:off x="3943123" y="341055"/>
            <a:ext cx="6667392" cy="611488"/>
          </a:xfrm>
        </p:spPr>
        <p:txBody>
          <a:bodyPr>
            <a:normAutofit fontScale="90000"/>
          </a:bodyPr>
          <a:lstStyle/>
          <a:p>
            <a:r>
              <a:rPr lang="en-US" sz="3600" b="1" dirty="0">
                <a:latin typeface="Amasis MT Pro Black" panose="02040A04050005020304" pitchFamily="18" charset="0"/>
              </a:rPr>
              <a:t>EXTERNSHIP OPPORTUNITY </a:t>
            </a:r>
          </a:p>
        </p:txBody>
      </p:sp>
      <p:sp>
        <p:nvSpPr>
          <p:cNvPr id="2" name="Oval 1" descr="2">
            <a:extLst>
              <a:ext uri="{FF2B5EF4-FFF2-40B4-BE49-F238E27FC236}">
                <a16:creationId xmlns:a16="http://schemas.microsoft.com/office/drawing/2014/main" id="{3A47DA13-E4F9-5B47-34D2-136A3CACB54A}"/>
              </a:ext>
            </a:extLst>
          </p:cNvPr>
          <p:cNvSpPr/>
          <p:nvPr/>
        </p:nvSpPr>
        <p:spPr>
          <a:xfrm>
            <a:off x="437822" y="2792698"/>
            <a:ext cx="1824106" cy="1830103"/>
          </a:xfrm>
          <a:prstGeom prst="ellipse">
            <a:avLst/>
          </a:prstGeom>
          <a:solidFill>
            <a:srgbClr val="0065A4"/>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w="0"/>
                <a:solidFill>
                  <a:prstClr val="black"/>
                </a:solidFill>
                <a:effectLst>
                  <a:outerShdw blurRad="63500" sx="102000" sy="102000" algn="ctr" rotWithShape="0">
                    <a:prstClr val="black">
                      <a:alpha val="40000"/>
                    </a:prstClr>
                  </a:outerShdw>
                </a:effectLst>
                <a:uLnTx/>
                <a:uFillTx/>
                <a:latin typeface="Calibri" panose="020F0502020204030204"/>
                <a:ea typeface="+mn-ea"/>
                <a:cs typeface="+mn-cs"/>
              </a:rPr>
              <a:t>7</a:t>
            </a:r>
          </a:p>
        </p:txBody>
      </p:sp>
      <p:sp>
        <p:nvSpPr>
          <p:cNvPr id="15" name="TextBox 14">
            <a:extLst>
              <a:ext uri="{FF2B5EF4-FFF2-40B4-BE49-F238E27FC236}">
                <a16:creationId xmlns:a16="http://schemas.microsoft.com/office/drawing/2014/main" id="{475AD5C5-B942-E7DC-0F53-46DBF525A03A}"/>
              </a:ext>
            </a:extLst>
          </p:cNvPr>
          <p:cNvSpPr txBox="1"/>
          <p:nvPr/>
        </p:nvSpPr>
        <p:spPr>
          <a:xfrm rot="10800000" flipV="1">
            <a:off x="7510865" y="901995"/>
            <a:ext cx="3925978" cy="4524315"/>
          </a:xfrm>
          <a:prstGeom prst="rect">
            <a:avLst/>
          </a:prstGeom>
          <a:noFill/>
        </p:spPr>
        <p:txBody>
          <a:bodyPr wrap="square" rtlCol="0">
            <a:spAutoFit/>
          </a:bodyPr>
          <a:lstStyle/>
          <a:p>
            <a:pPr algn="ctr"/>
            <a:r>
              <a:rPr lang="en-US" sz="2400" dirty="0"/>
              <a:t>AHC Hospitality is once again offering a Housekeeping Externship during spring break at one of their downtown Grand Rapids properties. </a:t>
            </a:r>
          </a:p>
          <a:p>
            <a:pPr algn="ctr"/>
            <a:endParaRPr lang="en-US" sz="2400" b="1" dirty="0">
              <a:solidFill>
                <a:schemeClr val="accent6">
                  <a:lumMod val="75000"/>
                </a:schemeClr>
              </a:solidFill>
            </a:endParaRPr>
          </a:p>
          <a:p>
            <a:pPr algn="ctr"/>
            <a:r>
              <a:rPr lang="en-US" sz="2400" dirty="0"/>
              <a:t>The externship offers a chance for an immersive experience in gaining valuable, hands-on housekeeping knowledge. </a:t>
            </a:r>
            <a:r>
              <a:rPr lang="en-US" dirty="0"/>
              <a:t> </a:t>
            </a:r>
            <a:endParaRPr lang="en-US" sz="2400" dirty="0"/>
          </a:p>
        </p:txBody>
      </p:sp>
      <p:pic>
        <p:nvPicPr>
          <p:cNvPr id="5" name="Picture 4">
            <a:extLst>
              <a:ext uri="{FF2B5EF4-FFF2-40B4-BE49-F238E27FC236}">
                <a16:creationId xmlns:a16="http://schemas.microsoft.com/office/drawing/2014/main" id="{625AEBB3-9135-5DDC-3E89-2D98E073E29D}"/>
              </a:ext>
            </a:extLst>
          </p:cNvPr>
          <p:cNvPicPr>
            <a:picLocks noChangeAspect="1"/>
          </p:cNvPicPr>
          <p:nvPr/>
        </p:nvPicPr>
        <p:blipFill>
          <a:blip r:embed="rId3"/>
          <a:stretch>
            <a:fillRect/>
          </a:stretch>
        </p:blipFill>
        <p:spPr>
          <a:xfrm>
            <a:off x="3198892" y="901995"/>
            <a:ext cx="4027802" cy="5956005"/>
          </a:xfrm>
          <a:prstGeom prst="rect">
            <a:avLst/>
          </a:prstGeom>
        </p:spPr>
      </p:pic>
      <p:sp>
        <p:nvSpPr>
          <p:cNvPr id="7" name="TextBox 6">
            <a:hlinkClick r:id="rId4"/>
            <a:extLst>
              <a:ext uri="{FF2B5EF4-FFF2-40B4-BE49-F238E27FC236}">
                <a16:creationId xmlns:a16="http://schemas.microsoft.com/office/drawing/2014/main" id="{E790DD43-D55E-B447-3C6A-1AB1418D87AF}"/>
              </a:ext>
            </a:extLst>
          </p:cNvPr>
          <p:cNvSpPr txBox="1"/>
          <p:nvPr/>
        </p:nvSpPr>
        <p:spPr>
          <a:xfrm>
            <a:off x="7124715" y="5725640"/>
            <a:ext cx="5067285" cy="523220"/>
          </a:xfrm>
          <a:prstGeom prst="rect">
            <a:avLst/>
          </a:prstGeom>
          <a:noFill/>
        </p:spPr>
        <p:txBody>
          <a:bodyPr wrap="none" rtlCol="0">
            <a:spAutoFit/>
          </a:bodyPr>
          <a:lstStyle/>
          <a:p>
            <a:r>
              <a:rPr lang="en-US" sz="2800" dirty="0">
                <a:solidFill>
                  <a:schemeClr val="accent5">
                    <a:lumMod val="50000"/>
                  </a:schemeClr>
                </a:solidFill>
                <a:hlinkClick r:id="rId4"/>
              </a:rPr>
              <a:t>More information at </a:t>
            </a:r>
            <a:r>
              <a:rPr lang="en-US" sz="2800" dirty="0" err="1">
                <a:solidFill>
                  <a:schemeClr val="accent5">
                    <a:lumMod val="50000"/>
                  </a:schemeClr>
                </a:solidFill>
                <a:hlinkClick r:id="rId4"/>
              </a:rPr>
              <a:t>ahcjobs.com</a:t>
            </a:r>
            <a:endParaRPr lang="en-US" sz="2800" dirty="0">
              <a:solidFill>
                <a:schemeClr val="accent5">
                  <a:lumMod val="50000"/>
                </a:schemeClr>
              </a:solidFill>
            </a:endParaRPr>
          </a:p>
        </p:txBody>
      </p:sp>
    </p:spTree>
    <p:extLst>
      <p:ext uri="{BB962C8B-B14F-4D97-AF65-F5344CB8AC3E}">
        <p14:creationId xmlns:p14="http://schemas.microsoft.com/office/powerpoint/2010/main" val="2192356626"/>
      </p:ext>
    </p:extLst>
  </p:cSld>
  <p:clrMapOvr>
    <a:masterClrMapping/>
  </p:clrMapOvr>
  <p:transition spd="slow" advTm="15000">
    <p:push dir="u"/>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C60E6957C7B147A384766A5A8ADF58" ma:contentTypeVersion="10" ma:contentTypeDescription="Create a new document." ma:contentTypeScope="" ma:versionID="2c4a8326472b1e1300cd25f96a5f3bee">
  <xsd:schema xmlns:xsd="http://www.w3.org/2001/XMLSchema" xmlns:xs="http://www.w3.org/2001/XMLSchema" xmlns:p="http://schemas.microsoft.com/office/2006/metadata/properties" xmlns:ns3="706a1fdb-e05e-4d05-8a92-c507d9ba4407" xmlns:ns4="c1b4432d-8151-4eb7-b52e-30dfaae51a85" targetNamespace="http://schemas.microsoft.com/office/2006/metadata/properties" ma:root="true" ma:fieldsID="25a2533c32aff71658a0f5a19b5ec020" ns3:_="" ns4:_="">
    <xsd:import namespace="706a1fdb-e05e-4d05-8a92-c507d9ba4407"/>
    <xsd:import namespace="c1b4432d-8151-4eb7-b52e-30dfaae51a8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6a1fdb-e05e-4d05-8a92-c507d9ba44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b4432d-8151-4eb7-b52e-30dfaae51a8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06a1fdb-e05e-4d05-8a92-c507d9ba4407" xsi:nil="true"/>
  </documentManagement>
</p:properties>
</file>

<file path=customXml/itemProps1.xml><?xml version="1.0" encoding="utf-8"?>
<ds:datastoreItem xmlns:ds="http://schemas.openxmlformats.org/officeDocument/2006/customXml" ds:itemID="{0EC8BBB0-426B-41B1-927F-098F78F0ED73}">
  <ds:schemaRefs>
    <ds:schemaRef ds:uri="http://schemas.microsoft.com/sharepoint/v3/contenttype/forms"/>
  </ds:schemaRefs>
</ds:datastoreItem>
</file>

<file path=customXml/itemProps2.xml><?xml version="1.0" encoding="utf-8"?>
<ds:datastoreItem xmlns:ds="http://schemas.openxmlformats.org/officeDocument/2006/customXml" ds:itemID="{FC3F2F74-CFDA-40ED-9B65-301128C78E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6a1fdb-e05e-4d05-8a92-c507d9ba4407"/>
    <ds:schemaRef ds:uri="c1b4432d-8151-4eb7-b52e-30dfaae51a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D9C2033-6564-4DA6-BF02-086189AF332F}">
  <ds:schemaRefs>
    <ds:schemaRef ds:uri="706a1fdb-e05e-4d05-8a92-c507d9ba4407"/>
    <ds:schemaRef ds:uri="http://schemas.microsoft.com/office/2006/documentManagement/types"/>
    <ds:schemaRef ds:uri="http://schemas.openxmlformats.org/package/2006/metadata/core-properties"/>
    <ds:schemaRef ds:uri="http://purl.org/dc/dcmitype/"/>
    <ds:schemaRef ds:uri="http://purl.org/dc/terms/"/>
    <ds:schemaRef ds:uri="http://www.w3.org/XML/1998/namespace"/>
    <ds:schemaRef ds:uri="c1b4432d-8151-4eb7-b52e-30dfaae51a85"/>
    <ds:schemaRef ds:uri="http://purl.org/dc/elements/1.1/"/>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5389</TotalTime>
  <Words>806</Words>
  <Application>Microsoft Macintosh PowerPoint</Application>
  <PresentationFormat>Widescreen</PresentationFormat>
  <Paragraphs>97</Paragraphs>
  <Slides>8</Slides>
  <Notes>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Amasis MT Pro</vt:lpstr>
      <vt:lpstr>Amasis MT Pro Black</vt:lpstr>
      <vt:lpstr>Aptos</vt:lpstr>
      <vt:lpstr>Arial</vt:lpstr>
      <vt:lpstr>Calibri</vt:lpstr>
      <vt:lpstr>Calibri Light</vt:lpstr>
      <vt:lpstr>Lato</vt:lpstr>
      <vt:lpstr>Neue Plak</vt:lpstr>
      <vt:lpstr>1_Office Theme</vt:lpstr>
      <vt:lpstr>PowerPoint Presentation</vt:lpstr>
      <vt:lpstr>PowerPoint Presentation</vt:lpstr>
      <vt:lpstr>PowerPoint Presentation</vt:lpstr>
      <vt:lpstr>PowerPoint Presentation</vt:lpstr>
      <vt:lpstr>PowerPoint Presentation</vt:lpstr>
      <vt:lpstr>HOSPITALITY SCHOLARSHIP</vt:lpstr>
      <vt:lpstr>INTERNSHIP OPPORTUNITY </vt:lpstr>
      <vt:lpstr>EXTERNSHIP OPPORTUNITY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Witsaman</dc:creator>
  <cp:lastModifiedBy>Kirsten Rydzewski</cp:lastModifiedBy>
  <cp:revision>157</cp:revision>
  <cp:lastPrinted>2025-11-06T20:17:36Z</cp:lastPrinted>
  <dcterms:created xsi:type="dcterms:W3CDTF">2022-01-28T19:37:52Z</dcterms:created>
  <dcterms:modified xsi:type="dcterms:W3CDTF">2026-01-23T18:21:28Z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0x01010090C60E6957C7B147A384766A5A8ADF58</vt:lpwstr>
  </property>
</Properties>
</file>