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76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D8AB-951A-4CE9-90ED-BEA32D6D60AB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6ECF-9817-4EFC-8575-2B4F6A4D3F2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19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D8AB-951A-4CE9-90ED-BEA32D6D60AB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6ECF-9817-4EFC-8575-2B4F6A4D3F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3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D8AB-951A-4CE9-90ED-BEA32D6D60AB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6ECF-9817-4EFC-8575-2B4F6A4D3F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9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D8AB-951A-4CE9-90ED-BEA32D6D60AB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6ECF-9817-4EFC-8575-2B4F6A4D3F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1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D8AB-951A-4CE9-90ED-BEA32D6D60AB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6ECF-9817-4EFC-8575-2B4F6A4D3F2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10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D8AB-951A-4CE9-90ED-BEA32D6D60AB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6ECF-9817-4EFC-8575-2B4F6A4D3F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1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D8AB-951A-4CE9-90ED-BEA32D6D60AB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6ECF-9817-4EFC-8575-2B4F6A4D3F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3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D8AB-951A-4CE9-90ED-BEA32D6D60AB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6ECF-9817-4EFC-8575-2B4F6A4D3F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D8AB-951A-4CE9-90ED-BEA32D6D60AB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6ECF-9817-4EFC-8575-2B4F6A4D3F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4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F77D8AB-951A-4CE9-90ED-BEA32D6D60AB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1B6ECF-9817-4EFC-8575-2B4F6A4D3F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0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D8AB-951A-4CE9-90ED-BEA32D6D60AB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6ECF-9817-4EFC-8575-2B4F6A4D3F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8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77D8AB-951A-4CE9-90ED-BEA32D6D60AB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91B6ECF-9817-4EFC-8575-2B4F6A4D3F2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3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vsu.edu/studentaffairs/student-resources-29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vsu.edu/care/" TargetMode="External"/><Relationship Id="rId2" Type="http://schemas.openxmlformats.org/officeDocument/2006/relationships/hyperlink" Target="https://www.gvsu.edu/lakerstogethe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yaldac@gvs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C0FA6-48C6-4B3C-896D-EB4E7C80E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868" y="1722287"/>
            <a:ext cx="10135853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b="1" dirty="0"/>
              <a:t>COVID-19 </a:t>
            </a:r>
            <a:br>
              <a:rPr lang="en-US" sz="8800" b="1" dirty="0"/>
            </a:br>
            <a:r>
              <a:rPr lang="en-US" sz="8800" b="1" dirty="0"/>
              <a:t>Student Survival Advice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5CA55-3FDC-4EB7-BFBD-289900D269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How to make it through trying times!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AD89B-3926-4813-8E78-8F134F97984A}"/>
              </a:ext>
            </a:extLst>
          </p:cNvPr>
          <p:cNvSpPr txBox="1"/>
          <p:nvPr/>
        </p:nvSpPr>
        <p:spPr>
          <a:xfrm>
            <a:off x="6016708" y="5944355"/>
            <a:ext cx="606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Report by: </a:t>
            </a:r>
            <a:r>
              <a:rPr lang="en-US" dirty="0"/>
              <a:t>Dr. Christine </a:t>
            </a:r>
            <a:r>
              <a:rPr lang="en-US" dirty="0" err="1"/>
              <a:t>Yalda</a:t>
            </a:r>
            <a:r>
              <a:rPr lang="en-US" dirty="0"/>
              <a:t>, GVSU School of Criminal Justice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7F094-7079-4C6D-AD12-AF82B549E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21" y="422904"/>
            <a:ext cx="7153374" cy="112651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5066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96D8-F42B-4739-85FC-2A7036E1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Ask for Help (It’s Okay!):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25CFD-0128-41DA-AA35-26D826F52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581" y="2202871"/>
            <a:ext cx="6639099" cy="386127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dirty="0"/>
              <a:t> </a:t>
            </a:r>
            <a:r>
              <a:rPr lang="en-US" sz="2800" dirty="0"/>
              <a:t>Talk with friends, classmates, faculty/staff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200" i="1" dirty="0">
                <a:solidFill>
                  <a:srgbClr val="0070C0"/>
                </a:solidFill>
              </a:rPr>
              <a:t>During difficult times, many people experience similar feelings/fears – talk about it, you’re not alone!</a:t>
            </a:r>
            <a:br>
              <a:rPr lang="en-US" sz="2200" i="1" dirty="0">
                <a:solidFill>
                  <a:srgbClr val="0070C0"/>
                </a:solidFill>
              </a:rPr>
            </a:br>
            <a:endParaRPr lang="en-US" sz="2600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 Utilize available </a:t>
            </a:r>
            <a:r>
              <a:rPr lang="en-US" sz="28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</a:t>
            </a:r>
            <a:endParaRPr lang="en-US" sz="2800" dirty="0">
              <a:solidFill>
                <a:schemeClr val="accent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200" i="1" dirty="0">
                <a:solidFill>
                  <a:srgbClr val="0070C0"/>
                </a:solidFill>
              </a:rPr>
              <a:t>Tutoring, counseling, advising, etc. – all </a:t>
            </a:r>
            <a:r>
              <a:rPr lang="en-US" sz="2200" i="1" u="sng" dirty="0">
                <a:solidFill>
                  <a:srgbClr val="0070C0"/>
                </a:solidFill>
              </a:rPr>
              <a:t>FREE</a:t>
            </a:r>
            <a:r>
              <a:rPr lang="en-US" sz="2200" i="1" dirty="0">
                <a:solidFill>
                  <a:srgbClr val="0070C0"/>
                </a:solidFill>
              </a:rPr>
              <a:t> for GVSU students!</a:t>
            </a:r>
            <a:br>
              <a:rPr lang="en-US" sz="2200" i="1" dirty="0">
                <a:solidFill>
                  <a:srgbClr val="0070C0"/>
                </a:solidFill>
              </a:rPr>
            </a:br>
            <a:endParaRPr lang="en-US" sz="2200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 It’s okay to seek help/support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200" i="1" dirty="0">
                <a:solidFill>
                  <a:srgbClr val="0070C0"/>
                </a:solidFill>
              </a:rPr>
              <a:t>GVSU faculty/staff are here to assist you!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7121C-2DFA-4F2A-91C8-A2187F8CD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95" y="2202871"/>
            <a:ext cx="3473201" cy="340263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9662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96D8-F42B-4739-85FC-2A7036E1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 Kind to Yourself and Others: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25CFD-0128-41DA-AA35-26D826F52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074" y="1768799"/>
            <a:ext cx="9984606" cy="68143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Be safe, make good choices.</a:t>
            </a:r>
            <a:endParaRPr lang="en-US" sz="3600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6C3F2-B747-4C84-B8AD-27D94B422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1" r="13513"/>
          <a:stretch/>
        </p:blipFill>
        <p:spPr>
          <a:xfrm>
            <a:off x="2015636" y="2450233"/>
            <a:ext cx="2604773" cy="236706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3FC11B-1CCC-4DAD-9608-CF0702DF039F}"/>
              </a:ext>
            </a:extLst>
          </p:cNvPr>
          <p:cNvSpPr txBox="1"/>
          <p:nvPr/>
        </p:nvSpPr>
        <p:spPr>
          <a:xfrm>
            <a:off x="1203675" y="4937158"/>
            <a:ext cx="4228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en-US" sz="2400" dirty="0"/>
              <a:t>Remember to BREATHE!</a:t>
            </a:r>
          </a:p>
          <a:p>
            <a:pPr algn="ctr"/>
            <a:r>
              <a:rPr lang="en-US" sz="2000" i="1" dirty="0">
                <a:solidFill>
                  <a:srgbClr val="0070C0"/>
                </a:solidFill>
              </a:rPr>
              <a:t>Take your time, collect your thoughts, </a:t>
            </a:r>
            <a:br>
              <a:rPr lang="en-US" sz="2000" i="1" dirty="0">
                <a:solidFill>
                  <a:srgbClr val="0070C0"/>
                </a:solidFill>
              </a:rPr>
            </a:br>
            <a:r>
              <a:rPr lang="en-US" sz="2000" i="1" dirty="0">
                <a:solidFill>
                  <a:srgbClr val="0070C0"/>
                </a:solidFill>
              </a:rPr>
              <a:t>stay safe.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C06D17-7135-4069-8B34-16FA2B436C54}"/>
              </a:ext>
            </a:extLst>
          </p:cNvPr>
          <p:cNvSpPr txBox="1"/>
          <p:nvPr/>
        </p:nvSpPr>
        <p:spPr>
          <a:xfrm>
            <a:off x="6163377" y="4937158"/>
            <a:ext cx="48923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2400" dirty="0"/>
              <a:t>Think before you react – Don’t panic!</a:t>
            </a:r>
          </a:p>
          <a:p>
            <a:pPr algn="ctr"/>
            <a:r>
              <a:rPr lang="en-US" sz="2000" i="1" dirty="0">
                <a:solidFill>
                  <a:srgbClr val="0070C0"/>
                </a:solidFill>
              </a:rPr>
              <a:t>Keep a level head – choose rational over irrational, use logic and reasoning.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689F1A-51E8-4227-8BA9-E7F500227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251" y="2502357"/>
            <a:ext cx="3524576" cy="236141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9683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96D8-F42B-4739-85FC-2A7036E1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 Kind to Yourself and Others: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25CFD-0128-41DA-AA35-26D826F52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282" y="2563805"/>
            <a:ext cx="5560194" cy="33565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Self-care, exercise, maintain relationships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70C0"/>
                </a:solidFill>
              </a:rPr>
              <a:t> Take care of your body and mind, keep in touch with family/friends. Isolation isn’t healthy.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i="1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Limit exposure to news and social media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70C0"/>
                </a:solidFill>
              </a:rPr>
              <a:t> Constant negativity can be overwhelming and may worsen mental health.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CF53F6-F5DD-4E9F-A366-F773BB54A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06" t="8870" r="6740"/>
          <a:stretch/>
        </p:blipFill>
        <p:spPr>
          <a:xfrm>
            <a:off x="6954252" y="2563805"/>
            <a:ext cx="4201427" cy="335653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C4E49D-EFA4-4173-B432-F04F5CBD61CC}"/>
              </a:ext>
            </a:extLst>
          </p:cNvPr>
          <p:cNvSpPr/>
          <p:nvPr/>
        </p:nvSpPr>
        <p:spPr>
          <a:xfrm>
            <a:off x="1216282" y="1832695"/>
            <a:ext cx="9939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Practice self-care – </a:t>
            </a:r>
            <a:r>
              <a:rPr lang="en-US" sz="2800" b="1" i="1" dirty="0">
                <a:solidFill>
                  <a:srgbClr val="0070C0"/>
                </a:solidFill>
              </a:rPr>
              <a:t>Maintain physical, emotional, mental health!</a:t>
            </a:r>
          </a:p>
        </p:txBody>
      </p:sp>
    </p:spTree>
    <p:extLst>
      <p:ext uri="{BB962C8B-B14F-4D97-AF65-F5344CB8AC3E}">
        <p14:creationId xmlns:p14="http://schemas.microsoft.com/office/powerpoint/2010/main" val="312525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96D8-F42B-4739-85FC-2A7036E1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 Kind to Yourself and Others: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25CFD-0128-41DA-AA35-26D826F52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644" y="2718589"/>
            <a:ext cx="5881036" cy="30671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3000" dirty="0"/>
              <a:t>Don’t overwork yourself – </a:t>
            </a:r>
            <a:r>
              <a:rPr lang="en-US" sz="3000" i="1" dirty="0"/>
              <a:t>Make time for you!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70C0"/>
                </a:solidFill>
              </a:rPr>
              <a:t> Schedule breaks into your daily agenda and TAKE THEM! Clear your mind before tackling the next item on your list.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i="1" dirty="0">
                <a:solidFill>
                  <a:srgbClr val="0070C0"/>
                </a:solidFill>
              </a:rPr>
              <a:t> </a:t>
            </a:r>
            <a:r>
              <a:rPr lang="en-US" sz="3000" dirty="0"/>
              <a:t>It’s okay to step away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70C0"/>
                </a:solidFill>
              </a:rPr>
              <a:t> College is stressful! If you need a break from school, take it. Come back when you have a fresh mindset and are ready.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BE88D-26C6-415A-A85F-5CD5CB427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6"/>
          <a:stretch/>
        </p:blipFill>
        <p:spPr>
          <a:xfrm>
            <a:off x="1097280" y="2718589"/>
            <a:ext cx="3878981" cy="287406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6263F4-1106-43E3-BE9B-13132C657393}"/>
              </a:ext>
            </a:extLst>
          </p:cNvPr>
          <p:cNvSpPr/>
          <p:nvPr/>
        </p:nvSpPr>
        <p:spPr>
          <a:xfrm>
            <a:off x="1211178" y="1862744"/>
            <a:ext cx="99445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Take a break from school if needed – </a:t>
            </a:r>
            <a:r>
              <a:rPr lang="en-US" sz="3000" b="1" i="1" dirty="0">
                <a:solidFill>
                  <a:srgbClr val="0070C0"/>
                </a:solidFill>
              </a:rPr>
              <a:t>Reset and Recharge!</a:t>
            </a:r>
          </a:p>
        </p:txBody>
      </p:sp>
    </p:spTree>
    <p:extLst>
      <p:ext uri="{BB962C8B-B14F-4D97-AF65-F5344CB8AC3E}">
        <p14:creationId xmlns:p14="http://schemas.microsoft.com/office/powerpoint/2010/main" val="1096219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96D8-F42B-4739-85FC-2A7036E1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 Kind to Yourself and Others: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25CFD-0128-41DA-AA35-26D826F52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466" y="2634673"/>
            <a:ext cx="6436618" cy="3381116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200" dirty="0"/>
              <a:t>Be gentle with yourself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400" i="1" dirty="0">
                <a:solidFill>
                  <a:srgbClr val="0070C0"/>
                </a:solidFill>
              </a:rPr>
              <a:t> School is important, but not more important than your health and sanity.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900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300" i="1" dirty="0">
                <a:solidFill>
                  <a:srgbClr val="0070C0"/>
                </a:solidFill>
              </a:rPr>
              <a:t> </a:t>
            </a:r>
            <a:r>
              <a:rPr lang="en-US" sz="4200" dirty="0"/>
              <a:t>Give yourself grace and understanding for your feelings and needs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900" i="1" dirty="0">
                <a:solidFill>
                  <a:srgbClr val="0070C0"/>
                </a:solidFill>
              </a:rPr>
              <a:t> </a:t>
            </a:r>
            <a:r>
              <a:rPr lang="en-US" sz="3400" i="1" dirty="0">
                <a:solidFill>
                  <a:srgbClr val="0070C0"/>
                </a:solidFill>
              </a:rPr>
              <a:t>It’s okay to do nothing or spend time with those you love, instead of being productive. The COVID-19 crisis is scary and unknown – if you need to take time away from school and work to care for yourself, DO IT!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900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</a:t>
            </a:r>
            <a:r>
              <a:rPr lang="en-US" sz="4200" dirty="0"/>
              <a:t>Be kind and mindful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800" dirty="0"/>
              <a:t> </a:t>
            </a:r>
            <a:r>
              <a:rPr lang="en-US" sz="3400" i="1" dirty="0">
                <a:solidFill>
                  <a:srgbClr val="0070C0"/>
                </a:solidFill>
              </a:rPr>
              <a:t>Observe your surroundings, and don’t be too hard on yourself. By keeping our wits about us, maintaining order, and exhibiting grace under pressure, we can persevere!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i="1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2400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96398-E6B6-43C8-9858-C021CFD9765F}"/>
              </a:ext>
            </a:extLst>
          </p:cNvPr>
          <p:cNvSpPr/>
          <p:nvPr/>
        </p:nvSpPr>
        <p:spPr>
          <a:xfrm>
            <a:off x="1215466" y="1762664"/>
            <a:ext cx="9940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Give grace – Show compassion to yourself and others!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9D0177-DA76-4971-A54C-EDC365BE9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52"/>
          <a:stretch/>
        </p:blipFill>
        <p:spPr>
          <a:xfrm>
            <a:off x="7763994" y="2634673"/>
            <a:ext cx="3391686" cy="338111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54705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96D8-F42B-4739-85FC-2A7036E1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 Kind to Yourself and Others: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25CFD-0128-41DA-AA35-26D826F52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50715"/>
            <a:ext cx="4887884" cy="3143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3000" dirty="0"/>
              <a:t>Invest your time wisely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70C0"/>
                </a:solidFill>
              </a:rPr>
              <a:t> Do what you love, and don’t take anything for granted.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i="1" dirty="0">
                <a:solidFill>
                  <a:srgbClr val="0070C0"/>
                </a:solidFill>
              </a:rPr>
              <a:t> </a:t>
            </a:r>
            <a:r>
              <a:rPr lang="en-US" sz="3000" dirty="0"/>
              <a:t>Care for yourself </a:t>
            </a:r>
            <a:r>
              <a:rPr lang="en-US" sz="3000" i="1" u="sng" dirty="0"/>
              <a:t>and</a:t>
            </a:r>
            <a:r>
              <a:rPr lang="en-US" sz="3000" dirty="0"/>
              <a:t> others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70C0"/>
                </a:solidFill>
              </a:rPr>
              <a:t> Kindness and selflessness can go a long way in the world – don’t lose sight of that, even when struggling yourself.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D01C9-5CB6-4CE6-AC36-3CADF486A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2653480"/>
            <a:ext cx="5059680" cy="31432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E96398-E6B6-43C8-9858-C021CFD9765F}"/>
              </a:ext>
            </a:extLst>
          </p:cNvPr>
          <p:cNvSpPr/>
          <p:nvPr/>
        </p:nvSpPr>
        <p:spPr>
          <a:xfrm>
            <a:off x="1215466" y="1762664"/>
            <a:ext cx="9940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Do what you love!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63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96D8-F42B-4739-85FC-2A7036E1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 Balanced: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25CFD-0128-41DA-AA35-26D826F52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08" y="2528095"/>
            <a:ext cx="6860771" cy="3329854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3000" dirty="0"/>
              <a:t>Devote certain hours each day to online classes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70C0"/>
                </a:solidFill>
              </a:rPr>
              <a:t> Designated hours for classwork will make it feel less like your entire day belongs to school.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i="1" dirty="0">
                <a:solidFill>
                  <a:srgbClr val="0070C0"/>
                </a:solidFill>
              </a:rPr>
              <a:t> </a:t>
            </a:r>
            <a:r>
              <a:rPr lang="en-US" sz="3000" dirty="0"/>
              <a:t>Priorities may change, and that’s okay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70C0"/>
                </a:solidFill>
              </a:rPr>
              <a:t> Responsibilities may shift during a crisis. Family or work may become your primary focus for a while, but that doesn’t make you any less of a student.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EF5DB-71C1-466B-9CB7-781549BA0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1" y="2528094"/>
            <a:ext cx="3134698" cy="332985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02E600-7F12-4BFF-A1BF-FA2AC131541B}"/>
              </a:ext>
            </a:extLst>
          </p:cNvPr>
          <p:cNvSpPr/>
          <p:nvPr/>
        </p:nvSpPr>
        <p:spPr>
          <a:xfrm>
            <a:off x="1165199" y="1737360"/>
            <a:ext cx="999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School is not everything!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09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96D8-F42B-4739-85FC-2A7036E1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 Adaptable: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25CFD-0128-41DA-AA35-26D826F52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968" y="2406638"/>
            <a:ext cx="5526506" cy="3716576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400" dirty="0"/>
              <a:t>Be flexible – This is new for everyone!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000" i="1" dirty="0">
                <a:solidFill>
                  <a:srgbClr val="0070C0"/>
                </a:solidFill>
              </a:rPr>
              <a:t>You may have to adopt a new routine or learning style as circumstances change.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i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Prepare for multiple scenarios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000" i="1" dirty="0">
                <a:solidFill>
                  <a:srgbClr val="0070C0"/>
                </a:solidFill>
              </a:rPr>
              <a:t>Have a plan for different situations – hope for the best, but plan for the worst.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7B6CBF-4AFA-4FB6-A6F3-6E385F321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4"/>
          <a:stretch/>
        </p:blipFill>
        <p:spPr>
          <a:xfrm>
            <a:off x="1203158" y="2679031"/>
            <a:ext cx="4398635" cy="316456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11BF58-FD03-49B3-A543-19E69A9F6034}"/>
              </a:ext>
            </a:extLst>
          </p:cNvPr>
          <p:cNvSpPr/>
          <p:nvPr/>
        </p:nvSpPr>
        <p:spPr>
          <a:xfrm>
            <a:off x="1203158" y="1812381"/>
            <a:ext cx="9952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Keep Calm and Carry On!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80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96D8-F42B-4739-85FC-2A7036E1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 Adaptable: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25CFD-0128-41DA-AA35-26D826F52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2608"/>
            <a:ext cx="5275811" cy="3710606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3000" dirty="0"/>
              <a:t>Be supportive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70C0"/>
                </a:solidFill>
              </a:rPr>
              <a:t> Everyone is in a similar situation, don’t face the struggle alone.</a:t>
            </a:r>
            <a:br>
              <a:rPr lang="en-US" sz="2400" i="1" dirty="0">
                <a:solidFill>
                  <a:srgbClr val="0070C0"/>
                </a:solidFill>
              </a:rPr>
            </a:br>
            <a:endParaRPr lang="en-US" sz="2400" i="1" dirty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70C0"/>
                </a:solidFill>
              </a:rPr>
              <a:t> Faculty, staff, and students are in this together – communicate, listen, and take it one step at a time.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33595-284C-47F3-9F04-578B1CDF1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891"/>
          <a:stretch/>
        </p:blipFill>
        <p:spPr>
          <a:xfrm>
            <a:off x="6565471" y="2412608"/>
            <a:ext cx="4885203" cy="371060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5EB07E-2015-4B0B-96F9-C23A5A8A4166}"/>
              </a:ext>
            </a:extLst>
          </p:cNvPr>
          <p:cNvSpPr txBox="1"/>
          <p:nvPr/>
        </p:nvSpPr>
        <p:spPr>
          <a:xfrm>
            <a:off x="1172095" y="1867665"/>
            <a:ext cx="9922625" cy="83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3200" b="1" dirty="0">
                <a:solidFill>
                  <a:srgbClr val="0070C0"/>
                </a:solidFill>
              </a:rPr>
              <a:t>Figure out the “new normal” together!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13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96D8-F42B-4739-85FC-2A7036E1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 Adaptable: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25CFD-0128-41DA-AA35-26D826F52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36" y="2630137"/>
            <a:ext cx="5710843" cy="32575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3000" dirty="0"/>
              <a:t>Have patience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70C0"/>
                </a:solidFill>
              </a:rPr>
              <a:t> There’s an adjustment period after sudden change, don’t rush it.</a:t>
            </a:r>
            <a:br>
              <a:rPr lang="en-US" sz="2400" i="1" dirty="0">
                <a:solidFill>
                  <a:srgbClr val="0070C0"/>
                </a:solidFill>
              </a:rPr>
            </a:br>
            <a:endParaRPr lang="en-US" sz="2400" i="1" dirty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70C0"/>
                </a:solidFill>
              </a:rPr>
              <a:t> Know that things will get better – they may not go back to the way they originally were, but you will have grown and learned through this experience, and you’ll be stronger for it.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3ADA0-5AAE-453F-984C-8289F23CC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511" y="2630137"/>
            <a:ext cx="4029075" cy="32575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A7E267-F510-44FE-B857-B20292C1631A}"/>
              </a:ext>
            </a:extLst>
          </p:cNvPr>
          <p:cNvSpPr txBox="1"/>
          <p:nvPr/>
        </p:nvSpPr>
        <p:spPr>
          <a:xfrm>
            <a:off x="1188676" y="1839112"/>
            <a:ext cx="996700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3600" b="1" dirty="0">
                <a:solidFill>
                  <a:srgbClr val="0070C0"/>
                </a:solidFill>
              </a:rPr>
              <a:t>Take time to grow.</a:t>
            </a:r>
          </a:p>
        </p:txBody>
      </p:sp>
    </p:spTree>
    <p:extLst>
      <p:ext uri="{BB962C8B-B14F-4D97-AF65-F5344CB8AC3E}">
        <p14:creationId xmlns:p14="http://schemas.microsoft.com/office/powerpoint/2010/main" val="182132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C2AB-E862-4F7C-BA05-103DFB76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Reminders: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88755-A6CF-4977-AEBC-D824680D2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reflects </a:t>
            </a:r>
            <a:r>
              <a:rPr lang="en-US" i="1" dirty="0"/>
              <a:t>student advice </a:t>
            </a:r>
            <a:r>
              <a:rPr lang="en-US" dirty="0"/>
              <a:t>about dealing with the COVID 19 crisis. In addition:</a:t>
            </a:r>
          </a:p>
          <a:p>
            <a:r>
              <a:rPr lang="en-US" dirty="0">
                <a:solidFill>
                  <a:schemeClr val="tx1"/>
                </a:solidFill>
              </a:rPr>
              <a:t>Remember that </a:t>
            </a:r>
            <a:r>
              <a:rPr lang="en-US" b="1" dirty="0">
                <a:solidFill>
                  <a:schemeClr val="accent2"/>
                </a:solidFill>
              </a:rPr>
              <a:t>we are all in this together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/>
              <a:t>See </a:t>
            </a:r>
            <a:r>
              <a:rPr lang="en-US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GVSU Lakers Together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 up-to-date information about campus health and safety.</a:t>
            </a:r>
          </a:p>
          <a:p>
            <a:r>
              <a:rPr lang="en-US" b="1" dirty="0">
                <a:solidFill>
                  <a:schemeClr val="accent2"/>
                </a:solidFill>
              </a:rPr>
              <a:t>Make sure that you use necessary precautions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Wear a mask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Wash your hands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Watch your (social) distance</a:t>
            </a:r>
          </a:p>
          <a:p>
            <a:r>
              <a:rPr lang="en-US" b="1" dirty="0">
                <a:solidFill>
                  <a:schemeClr val="accent2"/>
                </a:solidFill>
              </a:rPr>
              <a:t>If you are sick, take care of yourself and take care of others, by isolating if necessary. 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GVSU Care Team </a:t>
            </a:r>
            <a:r>
              <a:rPr lang="en-US" dirty="0"/>
              <a:t>supports student concerns, including financial, basic needs, physical and mental health, campus climate concerns, off campus housing, concerns for well-being, and disturbing behavior. For help or more information, see the </a:t>
            </a:r>
            <a:r>
              <a:rPr lang="en-US" b="1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 website</a:t>
            </a:r>
            <a:r>
              <a:rPr lang="en-US" b="1" dirty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53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1D0CA-5460-426A-8DA3-BD5B2583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About This Presentation: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5B232-3AA7-48F2-A044-507AF274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01528"/>
            <a:ext cx="10058400" cy="4435643"/>
          </a:xfrm>
        </p:spPr>
        <p:txBody>
          <a:bodyPr>
            <a:normAutofit/>
          </a:bodyPr>
          <a:lstStyle/>
          <a:p>
            <a:r>
              <a:rPr lang="en-US" dirty="0"/>
              <a:t>This presentation summarizes student survival advice collected in two General Education courses at the end of </a:t>
            </a:r>
            <a:r>
              <a:rPr lang="en-US" b="1" dirty="0"/>
              <a:t>Winter 2020 semester</a:t>
            </a:r>
            <a:r>
              <a:rPr lang="en-US" dirty="0"/>
              <a:t>.</a:t>
            </a:r>
            <a:r>
              <a:rPr lang="en-US" b="1" dirty="0"/>
              <a:t> </a:t>
            </a:r>
            <a:r>
              <a:rPr lang="en-US" dirty="0"/>
              <a:t>Students were asked: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/>
              <a:t>You are completing this semester at a unique time in history. If you could offer some 	“survival advice” to future students, what would you want them to know?</a:t>
            </a:r>
          </a:p>
          <a:p>
            <a:r>
              <a:rPr lang="en-US" dirty="0"/>
              <a:t>Combined, these classes included students from 25 different majors. Eighty-percent (80%) of the students (n=56) answered the question.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 more information about this project, please contact </a:t>
            </a:r>
            <a:r>
              <a:rPr lang="en-US" b="1" dirty="0"/>
              <a:t>Dr. Christine Yalda</a:t>
            </a:r>
            <a:r>
              <a:rPr lang="en-US" dirty="0"/>
              <a:t>, Grand Valley State University, 616-331-7135, </a:t>
            </a:r>
            <a:r>
              <a:rPr lang="en-US" b="1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yaldac@gvsu.edu</a:t>
            </a:r>
            <a:r>
              <a:rPr lang="en-US" dirty="0">
                <a:solidFill>
                  <a:schemeClr val="accent2"/>
                </a:solidFill>
              </a:rPr>
              <a:t>. </a:t>
            </a:r>
            <a:br>
              <a:rPr lang="en-US" dirty="0"/>
            </a:br>
            <a:endParaRPr lang="en-US" dirty="0"/>
          </a:p>
          <a:p>
            <a:r>
              <a:rPr lang="en-US" sz="1300" b="1" i="1" dirty="0"/>
              <a:t>Images Source: </a:t>
            </a:r>
            <a:r>
              <a:rPr lang="en-US" sz="1300" i="1" dirty="0"/>
              <a:t>Canva Pro. </a:t>
            </a:r>
            <a:br>
              <a:rPr lang="en-US" sz="1300" i="1" dirty="0"/>
            </a:br>
            <a:r>
              <a:rPr lang="en-US" sz="1300" b="1" i="1" dirty="0"/>
              <a:t>PowerPoint Created by: </a:t>
            </a:r>
            <a:r>
              <a:rPr lang="en-US" sz="1300" i="1" dirty="0"/>
              <a:t>Victoria A. Stubbs ‘10, GVSU Hospitality and Tourism Management, June 2020.</a:t>
            </a:r>
          </a:p>
        </p:txBody>
      </p:sp>
    </p:spTree>
    <p:extLst>
      <p:ext uri="{BB962C8B-B14F-4D97-AF65-F5344CB8AC3E}">
        <p14:creationId xmlns:p14="http://schemas.microsoft.com/office/powerpoint/2010/main" val="51357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AA9C-2C1A-49B8-889A-F3C33786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COVID-19 crisis and how students are surviving…in their own words: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69312-C9D6-4AD2-88E8-CD0E2CFC8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047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In mid-March 2020, GVSU moved its face-to-face classes online, closed residential housing, and limited access to campus in response to the COVID-19 crisis. These necessary changes significantly disrupted students’ everyday lives: an abrupt shift to virtual learning, revised schedules/assignments; employment changes (lost jobs, reduced hours, increased hours (essential workers), etc.); and housing changes (many moved in with friends or back home, where family responsibilities often became more critical). </a:t>
            </a:r>
            <a:r>
              <a:rPr lang="en-US" sz="2400" b="1" i="1" dirty="0"/>
              <a:t>Yet, when asked, students shared remarkable insights and resilience in terms of how to survive these challenges.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b="1" i="1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Here is their advice, in their own words…</a:t>
            </a:r>
          </a:p>
        </p:txBody>
      </p:sp>
    </p:spTree>
    <p:extLst>
      <p:ext uri="{BB962C8B-B14F-4D97-AF65-F5344CB8AC3E}">
        <p14:creationId xmlns:p14="http://schemas.microsoft.com/office/powerpoint/2010/main" val="36954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2BB7-3C5F-4E9F-8A5B-8B797F1D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Five Elements of Survival: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45172-14CC-41D9-94C0-537A38C9F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/>
              <a:t>Do the Work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/>
              <a:t>Ask for Help (</a:t>
            </a:r>
            <a:r>
              <a:rPr lang="en-US" sz="3200" b="1" i="1" dirty="0"/>
              <a:t>It’s Okay!)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/>
              <a:t>Be Kind to Yourself and Others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/>
              <a:t>Be Balanced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/>
              <a:t>Be Adaptable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D82AB-3368-45EB-A5FA-42FF0D7BE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5" r="8378"/>
          <a:stretch/>
        </p:blipFill>
        <p:spPr>
          <a:xfrm rot="548128">
            <a:off x="7071038" y="2356716"/>
            <a:ext cx="4337360" cy="318827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209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8672-4C77-4823-9E90-7ACDF4EA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 the 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51102-C7E8-416F-8EB7-6C90A8493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2450876"/>
            <a:ext cx="5212079" cy="35028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 Use a planner or calendar</a:t>
            </a:r>
            <a:br>
              <a:rPr lang="en-US" sz="2800" dirty="0"/>
            </a:b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 Be proactive about due dates</a:t>
            </a:r>
            <a:br>
              <a:rPr lang="en-US" sz="2800" dirty="0"/>
            </a:b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Never miss a deadline!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EA0051-0C49-426E-B0EF-10BC2D038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618571"/>
            <a:ext cx="4563244" cy="316749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82AAAA-4F63-47BB-8BEA-29C5467A143E}"/>
              </a:ext>
            </a:extLst>
          </p:cNvPr>
          <p:cNvSpPr/>
          <p:nvPr/>
        </p:nvSpPr>
        <p:spPr>
          <a:xfrm>
            <a:off x="1227221" y="1808566"/>
            <a:ext cx="9928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Make and plan and stick to it </a:t>
            </a:r>
            <a:r>
              <a:rPr lang="en-US" sz="3200" dirty="0">
                <a:solidFill>
                  <a:srgbClr val="0070C0"/>
                </a:solidFill>
              </a:rPr>
              <a:t>– </a:t>
            </a:r>
            <a:r>
              <a:rPr lang="en-US" sz="3200" b="1" i="1" dirty="0">
                <a:solidFill>
                  <a:srgbClr val="0070C0"/>
                </a:solidFill>
              </a:rPr>
              <a:t>Organization is key!</a:t>
            </a:r>
          </a:p>
        </p:txBody>
      </p:sp>
    </p:spTree>
    <p:extLst>
      <p:ext uri="{BB962C8B-B14F-4D97-AF65-F5344CB8AC3E}">
        <p14:creationId xmlns:p14="http://schemas.microsoft.com/office/powerpoint/2010/main" val="280001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8672-4C77-4823-9E90-7ACDF4EA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 the 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51102-C7E8-416F-8EB7-6C90A8493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632" y="2402269"/>
            <a:ext cx="6068291" cy="368647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600" dirty="0"/>
              <a:t>Create a routine with a weekly schedule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300" i="1" dirty="0">
                <a:solidFill>
                  <a:srgbClr val="0070C0"/>
                </a:solidFill>
              </a:rPr>
              <a:t>Designate time for reading, discussion work, studying.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600" dirty="0"/>
              <a:t>Write down </a:t>
            </a:r>
            <a:r>
              <a:rPr lang="en-US" sz="2600" b="1" u="sng" dirty="0"/>
              <a:t>ALL</a:t>
            </a:r>
            <a:r>
              <a:rPr lang="en-US" sz="2600" dirty="0"/>
              <a:t> due dates as soon as you know them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300" i="1" dirty="0">
                <a:solidFill>
                  <a:srgbClr val="0070C0"/>
                </a:solidFill>
              </a:rPr>
              <a:t>Cross them off as you finish them </a:t>
            </a:r>
            <a:r>
              <a:rPr lang="en-US" sz="2300" dirty="0"/>
              <a:t>– </a:t>
            </a:r>
            <a:r>
              <a:rPr lang="en-US" sz="2300" i="1" dirty="0">
                <a:solidFill>
                  <a:srgbClr val="0070C0"/>
                </a:solidFill>
              </a:rPr>
              <a:t>One less thing to do!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8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600" dirty="0"/>
              <a:t>Don’t try to do everything in one day </a:t>
            </a:r>
            <a:endParaRPr lang="en-US" sz="3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i="1" dirty="0">
                <a:solidFill>
                  <a:srgbClr val="0070C0"/>
                </a:solidFill>
              </a:rPr>
              <a:t> </a:t>
            </a:r>
            <a:r>
              <a:rPr lang="en-US" sz="2300" i="1" dirty="0">
                <a:solidFill>
                  <a:srgbClr val="0070C0"/>
                </a:solidFill>
              </a:rPr>
              <a:t>Pace yourself!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8F364-DDAA-4ED3-BAB0-2AB7C5A89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3" t="17606" r="11695" b="5589"/>
          <a:stretch/>
        </p:blipFill>
        <p:spPr>
          <a:xfrm>
            <a:off x="7070923" y="2636756"/>
            <a:ext cx="4270846" cy="313112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51C87A-860F-4B72-9C94-54FF1F27F87C}"/>
              </a:ext>
            </a:extLst>
          </p:cNvPr>
          <p:cNvSpPr/>
          <p:nvPr/>
        </p:nvSpPr>
        <p:spPr>
          <a:xfrm>
            <a:off x="1247637" y="1819800"/>
            <a:ext cx="9908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Schedule and manage your time – </a:t>
            </a:r>
            <a:r>
              <a:rPr lang="en-US" sz="2800" b="1" i="1" dirty="0">
                <a:solidFill>
                  <a:srgbClr val="0070C0"/>
                </a:solidFill>
              </a:rPr>
              <a:t>Stay focused, meet deadlines!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273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8672-4C77-4823-9E90-7ACDF4EA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 the 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51102-C7E8-416F-8EB7-6C90A8493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178" y="1826164"/>
            <a:ext cx="10058400" cy="664601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</a:rPr>
              <a:t>Keep up with the work – </a:t>
            </a:r>
            <a:r>
              <a:rPr lang="en-US" sz="3500" b="1" i="1" dirty="0">
                <a:solidFill>
                  <a:srgbClr val="0070C0"/>
                </a:solidFill>
              </a:rPr>
              <a:t>Procrastination = Stress!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5241F-3CD6-470B-B862-E3ED428E1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364" y="2579571"/>
            <a:ext cx="3169920" cy="213158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1B1FA3-9587-422F-A1EE-BDF4E1AE3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418" y="2579570"/>
            <a:ext cx="3169921" cy="213444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D17A2A-571B-446E-863C-57B1EE7E8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473" y="2579570"/>
            <a:ext cx="3217207" cy="213158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A7FE59-FD0E-40BB-9184-0977C8657E99}"/>
              </a:ext>
            </a:extLst>
          </p:cNvPr>
          <p:cNvSpPr txBox="1"/>
          <p:nvPr/>
        </p:nvSpPr>
        <p:spPr>
          <a:xfrm>
            <a:off x="1212364" y="4799961"/>
            <a:ext cx="3169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Check e-mail and blackboard regularly</a:t>
            </a:r>
            <a:br>
              <a:rPr lang="en-US" dirty="0"/>
            </a:br>
            <a:r>
              <a:rPr lang="en-US" sz="1600" i="1" dirty="0">
                <a:solidFill>
                  <a:srgbClr val="0070C0"/>
                </a:solidFill>
              </a:rPr>
              <a:t>Don’t miss course changes/assignment reminders!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0C927-0314-4939-8F0C-4EEA79282CB6}"/>
              </a:ext>
            </a:extLst>
          </p:cNvPr>
          <p:cNvSpPr txBox="1"/>
          <p:nvPr/>
        </p:nvSpPr>
        <p:spPr>
          <a:xfrm>
            <a:off x="4511040" y="4799961"/>
            <a:ext cx="3169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Don’t procrastinate </a:t>
            </a:r>
            <a:br>
              <a:rPr lang="en-US" sz="2000" b="1" dirty="0"/>
            </a:br>
            <a:r>
              <a:rPr lang="en-US" sz="2000" b="1" dirty="0"/>
              <a:t> </a:t>
            </a:r>
            <a:br>
              <a:rPr lang="en-US" dirty="0"/>
            </a:br>
            <a:r>
              <a:rPr lang="en-US" sz="1600" i="1" dirty="0">
                <a:solidFill>
                  <a:srgbClr val="0070C0"/>
                </a:solidFill>
              </a:rPr>
              <a:t>Stay on top of your assignments – they can build up quickly!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D75C38-A771-4930-B9DA-4E80403662E3}"/>
              </a:ext>
            </a:extLst>
          </p:cNvPr>
          <p:cNvSpPr txBox="1"/>
          <p:nvPr/>
        </p:nvSpPr>
        <p:spPr>
          <a:xfrm>
            <a:off x="7985760" y="4799960"/>
            <a:ext cx="3169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Read course materials – Don’t skim!</a:t>
            </a:r>
            <a:br>
              <a:rPr lang="en-US" dirty="0"/>
            </a:br>
            <a:r>
              <a:rPr lang="en-US" sz="1600" i="1" dirty="0">
                <a:solidFill>
                  <a:srgbClr val="0070C0"/>
                </a:solidFill>
              </a:rPr>
              <a:t>When you know the materials, it’s easier to participate!</a:t>
            </a:r>
          </a:p>
        </p:txBody>
      </p:sp>
    </p:spTree>
    <p:extLst>
      <p:ext uri="{BB962C8B-B14F-4D97-AF65-F5344CB8AC3E}">
        <p14:creationId xmlns:p14="http://schemas.microsoft.com/office/powerpoint/2010/main" val="246547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8672-4C77-4823-9E90-7ACDF4EA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 the 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51102-C7E8-416F-8EB7-6C90A8493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164" y="2364248"/>
            <a:ext cx="5932515" cy="3408072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3000" dirty="0"/>
              <a:t>Keep communication open with instructor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600" i="1" dirty="0">
                <a:solidFill>
                  <a:srgbClr val="0070C0"/>
                </a:solidFill>
              </a:rPr>
              <a:t>Your situation may be different than others – Communicate that!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</a:rPr>
              <a:t> Talk to classmates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600" i="1" dirty="0">
                <a:solidFill>
                  <a:srgbClr val="0070C0"/>
                </a:solidFill>
              </a:rPr>
              <a:t>Good communication is essential when working in groups!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D6DF1B-F9E6-4472-AA7C-4AEE2B8CB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8" r="6328"/>
          <a:stretch/>
        </p:blipFill>
        <p:spPr>
          <a:xfrm>
            <a:off x="1097280" y="2585539"/>
            <a:ext cx="3909584" cy="296549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46AAC1-B1D6-40F4-8279-F4E231558A7C}"/>
              </a:ext>
            </a:extLst>
          </p:cNvPr>
          <p:cNvSpPr/>
          <p:nvPr/>
        </p:nvSpPr>
        <p:spPr>
          <a:xfrm>
            <a:off x="1195137" y="1776025"/>
            <a:ext cx="9960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Communication is key!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970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8672-4C77-4823-9E90-7ACDF4EA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 the 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51102-C7E8-416F-8EB7-6C90A8493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3900" b="1" dirty="0">
                <a:solidFill>
                  <a:srgbClr val="0070C0"/>
                </a:solidFill>
              </a:rPr>
              <a:t>Stay Focused and Persist!</a:t>
            </a:r>
            <a:endParaRPr lang="en-US" sz="3900" b="1" i="1" dirty="0">
              <a:solidFill>
                <a:srgbClr val="0070C0"/>
              </a:solidFill>
            </a:endParaRPr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3000" dirty="0"/>
              <a:t>Focus and keep things in perspective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600" i="1" dirty="0">
                <a:solidFill>
                  <a:srgbClr val="0070C0"/>
                </a:solidFill>
              </a:rPr>
              <a:t>Take it one day at a time!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</a:rPr>
              <a:t> Stay on track to achieve goals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600" i="1" dirty="0">
                <a:solidFill>
                  <a:srgbClr val="0070C0"/>
                </a:solidFill>
              </a:rPr>
              <a:t>Work hard and keep going!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600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</a:rPr>
              <a:t> Don’t. Quit.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600" i="1" dirty="0">
                <a:solidFill>
                  <a:srgbClr val="0070C0"/>
                </a:solidFill>
              </a:rPr>
              <a:t>Persevere – You can do it!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24FD2-3CAD-4A06-B6BA-B86402CBD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72" t="6142"/>
          <a:stretch/>
        </p:blipFill>
        <p:spPr>
          <a:xfrm>
            <a:off x="6928490" y="2793223"/>
            <a:ext cx="4636896" cy="282329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816854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522</TotalTime>
  <Words>1449</Words>
  <Application>Microsoft Office PowerPoint</Application>
  <PresentationFormat>Widescreen</PresentationFormat>
  <Paragraphs>144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Courier New</vt:lpstr>
      <vt:lpstr>Wingdings</vt:lpstr>
      <vt:lpstr>Retrospect</vt:lpstr>
      <vt:lpstr>COVID-19  Student Survival Advice</vt:lpstr>
      <vt:lpstr>Reminders:</vt:lpstr>
      <vt:lpstr>The COVID-19 crisis and how students are surviving…in their own words:</vt:lpstr>
      <vt:lpstr>Five Elements of Survival:</vt:lpstr>
      <vt:lpstr>Do the Work:</vt:lpstr>
      <vt:lpstr>Do the Work:</vt:lpstr>
      <vt:lpstr>Do the Work:</vt:lpstr>
      <vt:lpstr>Do the Work:</vt:lpstr>
      <vt:lpstr>Do the Work:</vt:lpstr>
      <vt:lpstr>Ask for Help (It’s Okay!):</vt:lpstr>
      <vt:lpstr>Be Kind to Yourself and Others:</vt:lpstr>
      <vt:lpstr>Be Kind to Yourself and Others:</vt:lpstr>
      <vt:lpstr>Be Kind to Yourself and Others:</vt:lpstr>
      <vt:lpstr>Be Kind to Yourself and Others:</vt:lpstr>
      <vt:lpstr>Be Kind to Yourself and Others:</vt:lpstr>
      <vt:lpstr>Be Balanced:</vt:lpstr>
      <vt:lpstr>Be Adaptable:</vt:lpstr>
      <vt:lpstr>Be Adaptable:</vt:lpstr>
      <vt:lpstr>Be Adaptable:</vt:lpstr>
      <vt:lpstr>About This Presentation: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GVSU S6tudent Survival Advice</dc:title>
  <dc:creator>Victoria Stubbs</dc:creator>
  <cp:lastModifiedBy>Rita Cooper</cp:lastModifiedBy>
  <cp:revision>58</cp:revision>
  <dcterms:created xsi:type="dcterms:W3CDTF">2020-06-18T17:40:07Z</dcterms:created>
  <dcterms:modified xsi:type="dcterms:W3CDTF">2020-08-05T14:30:24Z</dcterms:modified>
</cp:coreProperties>
</file>