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8288000" cy="10287000"/>
  <p:notesSz cx="18288000" cy="10287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bg1"/>
                </a:solidFill>
                <a:latin typeface="Helvetica Neue World"/>
                <a:cs typeface="Helvetica Neue World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bg1"/>
                </a:solidFill>
                <a:latin typeface="Helvetica Neue World"/>
                <a:cs typeface="Helvetica Neue World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bg1"/>
                </a:solidFill>
                <a:latin typeface="Helvetica Neue World"/>
                <a:cs typeface="Helvetica Neue World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bg1"/>
                </a:solidFill>
                <a:latin typeface="Helvetica Neue World"/>
                <a:cs typeface="Helvetica Neue World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8288000" cy="1028698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4312862" y="0"/>
            <a:ext cx="3975137" cy="4071948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228725" y="491832"/>
            <a:ext cx="11875437" cy="2159170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0" y="0"/>
            <a:ext cx="9353382" cy="650488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66154" y="3914637"/>
            <a:ext cx="7984490" cy="939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bg1"/>
                </a:solidFill>
                <a:latin typeface="Helvetica Neue World"/>
                <a:cs typeface="Helvetica Neue World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6010"/>
            <a:ext cx="1645920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image" Target="../media/image6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366154" y="3914637"/>
            <a:ext cx="7984490" cy="9398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SSD</a:t>
            </a:r>
            <a:r>
              <a:rPr dirty="0" spc="-200"/>
              <a:t> </a:t>
            </a:r>
            <a:r>
              <a:rPr dirty="0"/>
              <a:t>Keynote</a:t>
            </a:r>
            <a:r>
              <a:rPr dirty="0" spc="-200"/>
              <a:t> </a:t>
            </a:r>
            <a:r>
              <a:rPr dirty="0" spc="-10"/>
              <a:t>Speaker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1804" y="4826089"/>
            <a:ext cx="9499600" cy="1694180"/>
          </a:xfrm>
          <a:prstGeom prst="rect">
            <a:avLst/>
          </a:prstGeom>
        </p:spPr>
        <p:txBody>
          <a:bodyPr wrap="square" lIns="0" tIns="125730" rIns="0" bIns="0" rtlCol="0" vert="horz">
            <a:spAutoFit/>
          </a:bodyPr>
          <a:lstStyle/>
          <a:p>
            <a:pPr marL="31115">
              <a:lnSpc>
                <a:spcPct val="100000"/>
              </a:lnSpc>
              <a:spcBef>
                <a:spcPts val="990"/>
              </a:spcBef>
            </a:pPr>
            <a:r>
              <a:rPr dirty="0" sz="4500" b="1">
                <a:solidFill>
                  <a:srgbClr val="FFFFFF"/>
                </a:solidFill>
                <a:latin typeface="Helvetica Neue World"/>
                <a:cs typeface="Helvetica Neue World"/>
              </a:rPr>
              <a:t>Keivan</a:t>
            </a:r>
            <a:r>
              <a:rPr dirty="0" sz="4500" spc="-100" b="1">
                <a:solidFill>
                  <a:srgbClr val="FFFFFF"/>
                </a:solidFill>
                <a:latin typeface="Helvetica Neue World"/>
                <a:cs typeface="Helvetica Neue World"/>
              </a:rPr>
              <a:t> </a:t>
            </a:r>
            <a:r>
              <a:rPr dirty="0" sz="4500" b="1">
                <a:solidFill>
                  <a:srgbClr val="FFFFFF"/>
                </a:solidFill>
                <a:latin typeface="Helvetica Neue World"/>
                <a:cs typeface="Helvetica Neue World"/>
              </a:rPr>
              <a:t>G.</a:t>
            </a:r>
            <a:r>
              <a:rPr dirty="0" sz="4500" spc="-95" b="1">
                <a:solidFill>
                  <a:srgbClr val="FFFFFF"/>
                </a:solidFill>
                <a:latin typeface="Helvetica Neue World"/>
                <a:cs typeface="Helvetica Neue World"/>
              </a:rPr>
              <a:t> </a:t>
            </a:r>
            <a:r>
              <a:rPr dirty="0" sz="4500" b="1">
                <a:solidFill>
                  <a:srgbClr val="FFFFFF"/>
                </a:solidFill>
                <a:latin typeface="Helvetica Neue World"/>
                <a:cs typeface="Helvetica Neue World"/>
              </a:rPr>
              <a:t>Stassun,</a:t>
            </a:r>
            <a:r>
              <a:rPr dirty="0" sz="4500" spc="-100" b="1">
                <a:solidFill>
                  <a:srgbClr val="FFFFFF"/>
                </a:solidFill>
                <a:latin typeface="Helvetica Neue World"/>
                <a:cs typeface="Helvetica Neue World"/>
              </a:rPr>
              <a:t> </a:t>
            </a:r>
            <a:r>
              <a:rPr dirty="0" sz="4500" spc="-10" b="1">
                <a:solidFill>
                  <a:srgbClr val="FFFFFF"/>
                </a:solidFill>
                <a:latin typeface="Helvetica Neue World"/>
                <a:cs typeface="Helvetica Neue World"/>
              </a:rPr>
              <a:t>Ph.D.</a:t>
            </a:r>
            <a:endParaRPr sz="4500">
              <a:latin typeface="Helvetica Neue World"/>
              <a:cs typeface="Helvetica Neue World"/>
            </a:endParaRPr>
          </a:p>
          <a:p>
            <a:pPr marL="12700" marR="5080">
              <a:lnSpc>
                <a:spcPts val="3070"/>
              </a:lnSpc>
              <a:spcBef>
                <a:spcPts val="780"/>
              </a:spcBef>
            </a:pPr>
            <a:r>
              <a:rPr dirty="0" sz="2700">
                <a:solidFill>
                  <a:srgbClr val="FFFFFF"/>
                </a:solidFill>
                <a:latin typeface="Helvetica LT Pro"/>
                <a:cs typeface="Helvetica LT Pro"/>
              </a:rPr>
              <a:t>The</a:t>
            </a:r>
            <a:r>
              <a:rPr dirty="0" sz="2700" spc="-65">
                <a:solidFill>
                  <a:srgbClr val="FFFFFF"/>
                </a:solidFill>
                <a:latin typeface="Helvetica LT Pro"/>
                <a:cs typeface="Helvetica LT Pro"/>
              </a:rPr>
              <a:t> </a:t>
            </a:r>
            <a:r>
              <a:rPr dirty="0" sz="2700">
                <a:solidFill>
                  <a:srgbClr val="FFFFFF"/>
                </a:solidFill>
                <a:latin typeface="Helvetica LT Pro"/>
                <a:cs typeface="Helvetica LT Pro"/>
              </a:rPr>
              <a:t>Neurodiversity</a:t>
            </a:r>
            <a:r>
              <a:rPr dirty="0" sz="2700" spc="-35">
                <a:solidFill>
                  <a:srgbClr val="FFFFFF"/>
                </a:solidFill>
                <a:latin typeface="Helvetica LT Pro"/>
                <a:cs typeface="Helvetica LT Pro"/>
              </a:rPr>
              <a:t> </a:t>
            </a:r>
            <a:r>
              <a:rPr dirty="0" sz="2700" spc="-20">
                <a:solidFill>
                  <a:srgbClr val="FFFFFF"/>
                </a:solidFill>
                <a:latin typeface="Helvetica LT Pro"/>
                <a:cs typeface="Helvetica LT Pro"/>
              </a:rPr>
              <a:t>Revolution:</a:t>
            </a:r>
            <a:r>
              <a:rPr dirty="0" sz="2700" spc="-270">
                <a:solidFill>
                  <a:srgbClr val="FFFFFF"/>
                </a:solidFill>
                <a:latin typeface="Helvetica LT Pro"/>
                <a:cs typeface="Helvetica LT Pro"/>
              </a:rPr>
              <a:t> </a:t>
            </a:r>
            <a:r>
              <a:rPr dirty="0" sz="2700" spc="-30">
                <a:solidFill>
                  <a:srgbClr val="FFFFFF"/>
                </a:solidFill>
                <a:latin typeface="Helvetica LT Pro"/>
                <a:cs typeface="Helvetica LT Pro"/>
              </a:rPr>
              <a:t>Tapping</a:t>
            </a:r>
            <a:r>
              <a:rPr dirty="0" sz="2700" spc="-35">
                <a:solidFill>
                  <a:srgbClr val="FFFFFF"/>
                </a:solidFill>
                <a:latin typeface="Helvetica LT Pro"/>
                <a:cs typeface="Helvetica LT Pro"/>
              </a:rPr>
              <a:t> </a:t>
            </a:r>
            <a:r>
              <a:rPr dirty="0" sz="2700">
                <a:solidFill>
                  <a:srgbClr val="FFFFFF"/>
                </a:solidFill>
                <a:latin typeface="Helvetica LT Pro"/>
                <a:cs typeface="Helvetica LT Pro"/>
              </a:rPr>
              <a:t>the</a:t>
            </a:r>
            <a:r>
              <a:rPr dirty="0" sz="2700" spc="-40">
                <a:solidFill>
                  <a:srgbClr val="FFFFFF"/>
                </a:solidFill>
                <a:latin typeface="Helvetica LT Pro"/>
                <a:cs typeface="Helvetica LT Pro"/>
              </a:rPr>
              <a:t> </a:t>
            </a:r>
            <a:r>
              <a:rPr dirty="0" sz="2700">
                <a:solidFill>
                  <a:srgbClr val="FFFFFF"/>
                </a:solidFill>
                <a:latin typeface="Helvetica LT Pro"/>
                <a:cs typeface="Helvetica LT Pro"/>
              </a:rPr>
              <a:t>Human</a:t>
            </a:r>
            <a:r>
              <a:rPr dirty="0" sz="2700" spc="-35">
                <a:solidFill>
                  <a:srgbClr val="FFFFFF"/>
                </a:solidFill>
                <a:latin typeface="Helvetica LT Pro"/>
                <a:cs typeface="Helvetica LT Pro"/>
              </a:rPr>
              <a:t> </a:t>
            </a:r>
            <a:r>
              <a:rPr dirty="0" sz="2700">
                <a:solidFill>
                  <a:srgbClr val="FFFFFF"/>
                </a:solidFill>
                <a:latin typeface="Helvetica LT Pro"/>
                <a:cs typeface="Helvetica LT Pro"/>
              </a:rPr>
              <a:t>Diversity</a:t>
            </a:r>
            <a:r>
              <a:rPr dirty="0" sz="2700" spc="-40">
                <a:solidFill>
                  <a:srgbClr val="FFFFFF"/>
                </a:solidFill>
                <a:latin typeface="Helvetica LT Pro"/>
                <a:cs typeface="Helvetica LT Pro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Helvetica LT Pro"/>
                <a:cs typeface="Helvetica LT Pro"/>
              </a:rPr>
              <a:t>of </a:t>
            </a:r>
            <a:r>
              <a:rPr dirty="0" sz="2700">
                <a:solidFill>
                  <a:srgbClr val="FFFFFF"/>
                </a:solidFill>
                <a:latin typeface="Helvetica LT Pro"/>
                <a:cs typeface="Helvetica LT Pro"/>
              </a:rPr>
              <a:t>Mind</a:t>
            </a:r>
            <a:r>
              <a:rPr dirty="0" sz="2700" spc="-20">
                <a:solidFill>
                  <a:srgbClr val="FFFFFF"/>
                </a:solidFill>
                <a:latin typeface="Helvetica LT Pro"/>
                <a:cs typeface="Helvetica LT Pro"/>
              </a:rPr>
              <a:t> </a:t>
            </a:r>
            <a:r>
              <a:rPr dirty="0" sz="2700">
                <a:solidFill>
                  <a:srgbClr val="FFFFFF"/>
                </a:solidFill>
                <a:latin typeface="Helvetica LT Pro"/>
                <a:cs typeface="Helvetica LT Pro"/>
              </a:rPr>
              <a:t>to</a:t>
            </a:r>
            <a:r>
              <a:rPr dirty="0" sz="2700" spc="-5">
                <a:solidFill>
                  <a:srgbClr val="FFFFFF"/>
                </a:solidFill>
                <a:latin typeface="Helvetica LT Pro"/>
                <a:cs typeface="Helvetica LT Pro"/>
              </a:rPr>
              <a:t> </a:t>
            </a:r>
            <a:r>
              <a:rPr dirty="0" sz="2700">
                <a:solidFill>
                  <a:srgbClr val="FFFFFF"/>
                </a:solidFill>
                <a:latin typeface="Helvetica LT Pro"/>
                <a:cs typeface="Helvetica LT Pro"/>
              </a:rPr>
              <a:t>Accelerate</a:t>
            </a:r>
            <a:r>
              <a:rPr dirty="0" sz="2700" spc="-10">
                <a:solidFill>
                  <a:srgbClr val="FFFFFF"/>
                </a:solidFill>
                <a:latin typeface="Helvetica LT Pro"/>
                <a:cs typeface="Helvetica LT Pro"/>
              </a:rPr>
              <a:t> </a:t>
            </a:r>
            <a:r>
              <a:rPr dirty="0" sz="2700">
                <a:solidFill>
                  <a:srgbClr val="FFFFFF"/>
                </a:solidFill>
                <a:latin typeface="Helvetica LT Pro"/>
                <a:cs typeface="Helvetica LT Pro"/>
              </a:rPr>
              <a:t>Scientific</a:t>
            </a:r>
            <a:r>
              <a:rPr dirty="0" sz="2700" spc="-5">
                <a:solidFill>
                  <a:srgbClr val="FFFFFF"/>
                </a:solidFill>
                <a:latin typeface="Helvetica LT Pro"/>
                <a:cs typeface="Helvetica LT Pro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Helvetica LT Pro"/>
                <a:cs typeface="Helvetica LT Pro"/>
              </a:rPr>
              <a:t>Discovery</a:t>
            </a:r>
            <a:endParaRPr sz="2700">
              <a:latin typeface="Helvetica LT Pro"/>
              <a:cs typeface="Helvetica LT Pro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9353562" y="1789058"/>
            <a:ext cx="7968615" cy="7621905"/>
            <a:chOff x="9353562" y="1789058"/>
            <a:chExt cx="7968615" cy="762190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814900" y="1789058"/>
              <a:ext cx="3507281" cy="5260921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353562" y="7215566"/>
              <a:ext cx="2195296" cy="2195286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2550551" y="7883005"/>
              <a:ext cx="430530" cy="860425"/>
            </a:xfrm>
            <a:custGeom>
              <a:avLst/>
              <a:gdLst/>
              <a:ahLst/>
              <a:cxnLst/>
              <a:rect l="l" t="t" r="r" b="b"/>
              <a:pathLst>
                <a:path w="430529" h="860425">
                  <a:moveTo>
                    <a:pt x="0" y="0"/>
                  </a:moveTo>
                  <a:lnTo>
                    <a:pt x="430212" y="430212"/>
                  </a:lnTo>
                  <a:lnTo>
                    <a:pt x="0" y="860412"/>
                  </a:lnTo>
                </a:path>
              </a:pathLst>
            </a:custGeom>
            <a:ln w="8713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11861074" y="8313211"/>
              <a:ext cx="1120140" cy="0"/>
            </a:xfrm>
            <a:custGeom>
              <a:avLst/>
              <a:gdLst/>
              <a:ahLst/>
              <a:cxnLst/>
              <a:rect l="l" t="t" r="r" b="b"/>
              <a:pathLst>
                <a:path w="1120140" h="0">
                  <a:moveTo>
                    <a:pt x="1119682" y="0"/>
                  </a:moveTo>
                  <a:lnTo>
                    <a:pt x="0" y="0"/>
                  </a:lnTo>
                </a:path>
              </a:pathLst>
            </a:custGeom>
            <a:ln w="8713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 txBox="1"/>
          <p:nvPr/>
        </p:nvSpPr>
        <p:spPr>
          <a:xfrm>
            <a:off x="2391804" y="6939016"/>
            <a:ext cx="5857240" cy="12598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700" spc="-20">
                <a:solidFill>
                  <a:srgbClr val="FFFFFF"/>
                </a:solidFill>
                <a:latin typeface="Helvetica Neue World"/>
                <a:cs typeface="Helvetica Neue World"/>
              </a:rPr>
              <a:t>Tuesday,</a:t>
            </a:r>
            <a:r>
              <a:rPr dirty="0" sz="2700" spc="-35">
                <a:solidFill>
                  <a:srgbClr val="FFFFFF"/>
                </a:solidFill>
                <a:latin typeface="Helvetica Neue World"/>
                <a:cs typeface="Helvetica Neue World"/>
              </a:rPr>
              <a:t> </a:t>
            </a:r>
            <a:r>
              <a:rPr dirty="0" sz="2700">
                <a:solidFill>
                  <a:srgbClr val="FFFFFF"/>
                </a:solidFill>
                <a:latin typeface="Helvetica Neue World"/>
                <a:cs typeface="Helvetica Neue World"/>
              </a:rPr>
              <a:t>April</a:t>
            </a:r>
            <a:r>
              <a:rPr dirty="0" sz="2700" spc="-35">
                <a:solidFill>
                  <a:srgbClr val="FFFFFF"/>
                </a:solidFill>
                <a:latin typeface="Helvetica Neue World"/>
                <a:cs typeface="Helvetica Neue World"/>
              </a:rPr>
              <a:t> </a:t>
            </a:r>
            <a:r>
              <a:rPr dirty="0" sz="2700">
                <a:solidFill>
                  <a:srgbClr val="FFFFFF"/>
                </a:solidFill>
                <a:latin typeface="Helvetica Neue World"/>
                <a:cs typeface="Helvetica Neue World"/>
              </a:rPr>
              <a:t>7,</a:t>
            </a:r>
            <a:r>
              <a:rPr dirty="0" sz="2700" spc="-35">
                <a:solidFill>
                  <a:srgbClr val="FFFFFF"/>
                </a:solidFill>
                <a:latin typeface="Helvetica Neue World"/>
                <a:cs typeface="Helvetica Neue World"/>
              </a:rPr>
              <a:t> </a:t>
            </a:r>
            <a:r>
              <a:rPr dirty="0" sz="2700">
                <a:solidFill>
                  <a:srgbClr val="FFFFFF"/>
                </a:solidFill>
                <a:latin typeface="Helvetica Neue World"/>
                <a:cs typeface="Helvetica Neue World"/>
              </a:rPr>
              <a:t>2026,</a:t>
            </a:r>
            <a:r>
              <a:rPr dirty="0" sz="2700" spc="-35">
                <a:solidFill>
                  <a:srgbClr val="FFFFFF"/>
                </a:solidFill>
                <a:latin typeface="Helvetica Neue World"/>
                <a:cs typeface="Helvetica Neue World"/>
              </a:rPr>
              <a:t> </a:t>
            </a:r>
            <a:r>
              <a:rPr dirty="0" sz="2700">
                <a:solidFill>
                  <a:srgbClr val="FFFFFF"/>
                </a:solidFill>
                <a:latin typeface="Helvetica Neue World"/>
                <a:cs typeface="Helvetica Neue World"/>
              </a:rPr>
              <a:t>4:00-5:30</a:t>
            </a:r>
            <a:r>
              <a:rPr dirty="0" sz="2700" spc="-30">
                <a:solidFill>
                  <a:srgbClr val="FFFFFF"/>
                </a:solidFill>
                <a:latin typeface="Helvetica Neue World"/>
                <a:cs typeface="Helvetica Neue World"/>
              </a:rPr>
              <a:t> </a:t>
            </a:r>
            <a:r>
              <a:rPr dirty="0" sz="2700" spc="-20">
                <a:solidFill>
                  <a:srgbClr val="FFFFFF"/>
                </a:solidFill>
                <a:latin typeface="Helvetica Neue World"/>
                <a:cs typeface="Helvetica Neue World"/>
              </a:rPr>
              <a:t>p.m. </a:t>
            </a:r>
            <a:r>
              <a:rPr dirty="0" sz="2700">
                <a:solidFill>
                  <a:srgbClr val="FFFFFF"/>
                </a:solidFill>
                <a:latin typeface="Helvetica Neue World"/>
                <a:cs typeface="Helvetica Neue World"/>
              </a:rPr>
              <a:t>2204</a:t>
            </a:r>
            <a:r>
              <a:rPr dirty="0" sz="2700" spc="-60">
                <a:solidFill>
                  <a:srgbClr val="FFFFFF"/>
                </a:solidFill>
                <a:latin typeface="Helvetica Neue World"/>
                <a:cs typeface="Helvetica Neue World"/>
              </a:rPr>
              <a:t> </a:t>
            </a:r>
            <a:r>
              <a:rPr dirty="0" sz="2700">
                <a:solidFill>
                  <a:srgbClr val="FFFFFF"/>
                </a:solidFill>
                <a:latin typeface="Helvetica Neue World"/>
                <a:cs typeface="Helvetica Neue World"/>
              </a:rPr>
              <a:t>Kirkhof</a:t>
            </a:r>
            <a:r>
              <a:rPr dirty="0" sz="2700" spc="-55">
                <a:solidFill>
                  <a:srgbClr val="FFFFFF"/>
                </a:solidFill>
                <a:latin typeface="Helvetica Neue World"/>
                <a:cs typeface="Helvetica Neue World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Helvetica Neue World"/>
                <a:cs typeface="Helvetica Neue World"/>
              </a:rPr>
              <a:t>Center,</a:t>
            </a:r>
            <a:r>
              <a:rPr dirty="0" sz="2700" spc="-55">
                <a:solidFill>
                  <a:srgbClr val="FFFFFF"/>
                </a:solidFill>
                <a:latin typeface="Helvetica Neue World"/>
                <a:cs typeface="Helvetica Neue World"/>
              </a:rPr>
              <a:t> </a:t>
            </a:r>
            <a:r>
              <a:rPr dirty="0" sz="2700">
                <a:solidFill>
                  <a:srgbClr val="FFFFFF"/>
                </a:solidFill>
                <a:latin typeface="Helvetica Neue World"/>
                <a:cs typeface="Helvetica Neue World"/>
              </a:rPr>
              <a:t>Pere</a:t>
            </a:r>
            <a:r>
              <a:rPr dirty="0" sz="2700" spc="-65">
                <a:solidFill>
                  <a:srgbClr val="FFFFFF"/>
                </a:solidFill>
                <a:latin typeface="Helvetica Neue World"/>
                <a:cs typeface="Helvetica Neue World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Helvetica Neue World"/>
                <a:cs typeface="Helvetica Neue World"/>
              </a:rPr>
              <a:t>Marquette </a:t>
            </a:r>
            <a:r>
              <a:rPr dirty="0" sz="2700">
                <a:solidFill>
                  <a:srgbClr val="FFFFFF"/>
                </a:solidFill>
                <a:latin typeface="Helvetica Neue World"/>
                <a:cs typeface="Helvetica Neue World"/>
              </a:rPr>
              <a:t>Room,</a:t>
            </a:r>
            <a:r>
              <a:rPr dirty="0" sz="2700" spc="-25">
                <a:solidFill>
                  <a:srgbClr val="FFFFFF"/>
                </a:solidFill>
                <a:latin typeface="Helvetica Neue World"/>
                <a:cs typeface="Helvetica Neue World"/>
              </a:rPr>
              <a:t> </a:t>
            </a:r>
            <a:r>
              <a:rPr dirty="0" sz="2700">
                <a:solidFill>
                  <a:srgbClr val="FFFFFF"/>
                </a:solidFill>
                <a:latin typeface="Helvetica Neue World"/>
                <a:cs typeface="Helvetica Neue World"/>
              </a:rPr>
              <a:t>GVSU</a:t>
            </a:r>
            <a:r>
              <a:rPr dirty="0" sz="2700" spc="-25">
                <a:solidFill>
                  <a:srgbClr val="FFFFFF"/>
                </a:solidFill>
                <a:latin typeface="Helvetica Neue World"/>
                <a:cs typeface="Helvetica Neue World"/>
              </a:rPr>
              <a:t> </a:t>
            </a:r>
            <a:r>
              <a:rPr dirty="0" sz="2700">
                <a:solidFill>
                  <a:srgbClr val="FFFFFF"/>
                </a:solidFill>
                <a:latin typeface="Helvetica Neue World"/>
                <a:cs typeface="Helvetica Neue World"/>
              </a:rPr>
              <a:t>Allendale</a:t>
            </a:r>
            <a:r>
              <a:rPr dirty="0" sz="2700" spc="-25">
                <a:solidFill>
                  <a:srgbClr val="FFFFFF"/>
                </a:solidFill>
                <a:latin typeface="Helvetica Neue World"/>
                <a:cs typeface="Helvetica Neue World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Helvetica Neue World"/>
                <a:cs typeface="Helvetica Neue World"/>
              </a:rPr>
              <a:t>Campus</a:t>
            </a:r>
            <a:endParaRPr sz="2700">
              <a:latin typeface="Helvetica Neue World"/>
              <a:cs typeface="Helvetica Neue Wor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474191" y="7734823"/>
            <a:ext cx="3279140" cy="140589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algn="ctr" marL="12700" marR="5080">
              <a:lnSpc>
                <a:spcPct val="100899"/>
              </a:lnSpc>
              <a:spcBef>
                <a:spcPts val="65"/>
              </a:spcBef>
            </a:pPr>
            <a:r>
              <a:rPr dirty="0" sz="3000">
                <a:solidFill>
                  <a:srgbClr val="FFFFFF"/>
                </a:solidFill>
                <a:latin typeface="Helvetica Neue World"/>
                <a:cs typeface="Helvetica Neue World"/>
              </a:rPr>
              <a:t>Scan</a:t>
            </a:r>
            <a:r>
              <a:rPr dirty="0" sz="3000" spc="-60">
                <a:solidFill>
                  <a:srgbClr val="FFFFFF"/>
                </a:solidFill>
                <a:latin typeface="Helvetica Neue World"/>
                <a:cs typeface="Helvetica Neue World"/>
              </a:rPr>
              <a:t> </a:t>
            </a:r>
            <a:r>
              <a:rPr dirty="0" sz="3000">
                <a:solidFill>
                  <a:srgbClr val="FFFFFF"/>
                </a:solidFill>
                <a:latin typeface="Helvetica Neue World"/>
                <a:cs typeface="Helvetica Neue World"/>
              </a:rPr>
              <a:t>here</a:t>
            </a:r>
            <a:r>
              <a:rPr dirty="0" sz="3000" spc="-60">
                <a:solidFill>
                  <a:srgbClr val="FFFFFF"/>
                </a:solidFill>
                <a:latin typeface="Helvetica Neue World"/>
                <a:cs typeface="Helvetica Neue World"/>
              </a:rPr>
              <a:t> </a:t>
            </a:r>
            <a:r>
              <a:rPr dirty="0" sz="3000">
                <a:solidFill>
                  <a:srgbClr val="FFFFFF"/>
                </a:solidFill>
                <a:latin typeface="Helvetica Neue World"/>
                <a:cs typeface="Helvetica Neue World"/>
              </a:rPr>
              <a:t>for</a:t>
            </a:r>
            <a:r>
              <a:rPr dirty="0" sz="3000" spc="-60">
                <a:solidFill>
                  <a:srgbClr val="FFFFFF"/>
                </a:solidFill>
                <a:latin typeface="Helvetica Neue World"/>
                <a:cs typeface="Helvetica Neue World"/>
              </a:rPr>
              <a:t> </a:t>
            </a:r>
            <a:r>
              <a:rPr dirty="0" sz="3000" spc="-20">
                <a:solidFill>
                  <a:srgbClr val="FFFFFF"/>
                </a:solidFill>
                <a:latin typeface="Helvetica Neue World"/>
                <a:cs typeface="Helvetica Neue World"/>
              </a:rPr>
              <a:t>more </a:t>
            </a:r>
            <a:r>
              <a:rPr dirty="0" sz="3000" spc="-10">
                <a:solidFill>
                  <a:srgbClr val="FFFFFF"/>
                </a:solidFill>
                <a:latin typeface="Helvetica Neue World"/>
                <a:cs typeface="Helvetica Neue World"/>
              </a:rPr>
              <a:t>information </a:t>
            </a:r>
            <a:r>
              <a:rPr dirty="0" sz="3000" spc="-10" b="1">
                <a:solidFill>
                  <a:srgbClr val="FFFFFF"/>
                </a:solidFill>
                <a:latin typeface="Helvetica Neue World"/>
                <a:cs typeface="Helvetica Neue World"/>
              </a:rPr>
              <a:t>gvsu.edu/ssd</a:t>
            </a:r>
            <a:endParaRPr sz="3000">
              <a:latin typeface="Helvetica Neue World"/>
              <a:cs typeface="Helvetica Neue Wor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SSD Keynote Keivan Stassun Poster Powerpoint</dc:title>
  <dcterms:created xsi:type="dcterms:W3CDTF">2025-11-20T20:19:17Z</dcterms:created>
  <dcterms:modified xsi:type="dcterms:W3CDTF">2025-11-20T20:19:17Z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2025-11-20T00:00:00Z</vt:filetime>
  </property>
  <property fmtid="{D5CDD505-2E9C-101B-9397-08002B2CF9AE}" pid="3" name="CreationClient">
    <vt:lpwstr>hz-json-import</vt:lpwstr>
  </property>
  <property fmtid="{D5CDD505-2E9C-101B-9397-08002B2CF9AE}" pid="4" name="Creator">
    <vt:lpwstr>Adobe Express</vt:lpwstr>
  </property>
  <property fmtid="{D5CDD505-2E9C-101B-9397-08002B2CF9AE}" pid="5" name="LastSaved">
    <vt:filetime>2025-11-20T00:00:00Z</vt:filetime>
  </property>
  <property fmtid="{D5CDD505-2E9C-101B-9397-08002B2CF9AE}" pid="6" name="Producer">
    <vt:lpwstr>Adobe Express</vt:lpwstr>
  </property>
</Properties>
</file>