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Canva Sans" panose="020B0604020202020204" charset="0"/>
      <p:regular r:id="rId3"/>
    </p:embeddedFont>
    <p:embeddedFont>
      <p:font typeface="League Spartan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9" d="100"/>
          <a:sy n="69" d="100"/>
        </p:scale>
        <p:origin x="75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59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917181" y="-140567"/>
            <a:ext cx="2024756" cy="1108094"/>
          </a:xfrm>
          <a:custGeom>
            <a:avLst/>
            <a:gdLst/>
            <a:ahLst/>
            <a:cxnLst/>
            <a:rect l="l" t="t" r="r" b="b"/>
            <a:pathLst>
              <a:path w="2024756" h="1108094">
                <a:moveTo>
                  <a:pt x="0" y="0"/>
                </a:moveTo>
                <a:lnTo>
                  <a:pt x="2024756" y="0"/>
                </a:lnTo>
                <a:lnTo>
                  <a:pt x="2024756" y="1108094"/>
                </a:lnTo>
                <a:lnTo>
                  <a:pt x="0" y="11080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7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3269287" y="8414412"/>
            <a:ext cx="3603585" cy="1387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15"/>
              </a:lnSpc>
            </a:pPr>
            <a:r>
              <a:rPr lang="en-US" sz="201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RSVP HERE</a:t>
            </a:r>
          </a:p>
          <a:p>
            <a:pPr algn="l">
              <a:lnSpc>
                <a:spcPts val="2815"/>
              </a:lnSpc>
            </a:pPr>
            <a:endParaRPr lang="en-US" sz="2010">
              <a:solidFill>
                <a:srgbClr val="FFFFFF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2815"/>
              </a:lnSpc>
            </a:pPr>
            <a:r>
              <a:rPr lang="en-US" sz="201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Contact ours@gvsu.edu with any questions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483474" y="3867862"/>
            <a:ext cx="4698125" cy="2169362"/>
            <a:chOff x="0" y="0"/>
            <a:chExt cx="7530582" cy="4257374"/>
          </a:xfrm>
        </p:grpSpPr>
        <p:sp>
          <p:nvSpPr>
            <p:cNvPr id="5" name="Freeform 5"/>
            <p:cNvSpPr/>
            <p:nvPr/>
          </p:nvSpPr>
          <p:spPr>
            <a:xfrm>
              <a:off x="0" y="1224454"/>
              <a:ext cx="850705" cy="850705"/>
            </a:xfrm>
            <a:custGeom>
              <a:avLst/>
              <a:gdLst/>
              <a:ahLst/>
              <a:cxnLst/>
              <a:rect l="l" t="t" r="r" b="b"/>
              <a:pathLst>
                <a:path w="850705" h="850705">
                  <a:moveTo>
                    <a:pt x="0" y="0"/>
                  </a:moveTo>
                  <a:lnTo>
                    <a:pt x="850705" y="0"/>
                  </a:lnTo>
                  <a:lnTo>
                    <a:pt x="850705" y="850705"/>
                  </a:lnTo>
                  <a:lnTo>
                    <a:pt x="0" y="8507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6"/>
            <p:cNvSpPr/>
            <p:nvPr/>
          </p:nvSpPr>
          <p:spPr>
            <a:xfrm>
              <a:off x="0" y="2316834"/>
              <a:ext cx="850705" cy="850705"/>
            </a:xfrm>
            <a:custGeom>
              <a:avLst/>
              <a:gdLst/>
              <a:ahLst/>
              <a:cxnLst/>
              <a:rect l="l" t="t" r="r" b="b"/>
              <a:pathLst>
                <a:path w="850705" h="850705">
                  <a:moveTo>
                    <a:pt x="0" y="0"/>
                  </a:moveTo>
                  <a:lnTo>
                    <a:pt x="850705" y="0"/>
                  </a:lnTo>
                  <a:lnTo>
                    <a:pt x="850705" y="850705"/>
                  </a:lnTo>
                  <a:lnTo>
                    <a:pt x="0" y="8507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3406669"/>
              <a:ext cx="850705" cy="850705"/>
            </a:xfrm>
            <a:custGeom>
              <a:avLst/>
              <a:gdLst/>
              <a:ahLst/>
              <a:cxnLst/>
              <a:rect l="l" t="t" r="r" b="b"/>
              <a:pathLst>
                <a:path w="850705" h="850705">
                  <a:moveTo>
                    <a:pt x="0" y="0"/>
                  </a:moveTo>
                  <a:lnTo>
                    <a:pt x="850705" y="0"/>
                  </a:lnTo>
                  <a:lnTo>
                    <a:pt x="850705" y="850705"/>
                  </a:lnTo>
                  <a:lnTo>
                    <a:pt x="0" y="8507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85725"/>
              <a:ext cx="4767084" cy="8940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832"/>
                </a:lnSpc>
              </a:pPr>
              <a:r>
                <a:rPr lang="en-US" sz="4832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Join Us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1056067" y="2459530"/>
              <a:ext cx="4609903" cy="5451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54"/>
                </a:lnSpc>
              </a:pPr>
              <a:r>
                <a:rPr lang="en-US" sz="2467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4:00-5:30 p.m.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056067" y="1367150"/>
              <a:ext cx="6474515" cy="5451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54"/>
                </a:lnSpc>
              </a:pPr>
              <a:r>
                <a:rPr lang="en-US" sz="2467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Tuesday, April 8, 2025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1056067" y="3275162"/>
              <a:ext cx="5138680" cy="5451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54"/>
                </a:lnSpc>
              </a:pPr>
              <a:r>
                <a:rPr lang="en-US" sz="2467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Alumni House</a:t>
              </a:r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464425" y="423005"/>
            <a:ext cx="10682375" cy="30777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990"/>
              </a:lnSpc>
            </a:pPr>
            <a:r>
              <a:rPr lang="en-US" sz="7492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Student Scholars Day Keynote Speaker</a:t>
            </a:r>
          </a:p>
          <a:p>
            <a:pPr algn="l"/>
            <a:r>
              <a:rPr lang="en-US" sz="2500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Keynote Address: To Achieve Social Equity, We Must Rethink Innovation Systems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44692" y="6266212"/>
            <a:ext cx="10188395" cy="15637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85"/>
              </a:lnSpc>
            </a:pPr>
            <a:r>
              <a:rPr lang="en-US" sz="2204" dirty="0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Dr. </a:t>
            </a:r>
            <a:r>
              <a:rPr lang="en-US" sz="2204" dirty="0" err="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Shobita</a:t>
            </a:r>
            <a:r>
              <a:rPr lang="en-US" sz="2204" dirty="0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 Parthasarathy is a Professor of Public Policy and Women’s and Gender Studies, and Director of the Science, Technology, and Public Policy Program at the University of Michigan. Lecture followed by reception.</a:t>
            </a:r>
          </a:p>
          <a:p>
            <a:pPr algn="l">
              <a:lnSpc>
                <a:spcPts val="3085"/>
              </a:lnSpc>
            </a:pPr>
            <a:r>
              <a:rPr lang="en-US" sz="2204" dirty="0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Co-sponsored by Digital Studies.</a:t>
            </a:r>
          </a:p>
        </p:txBody>
      </p:sp>
      <p:sp>
        <p:nvSpPr>
          <p:cNvPr id="14" name="Freeform 14"/>
          <p:cNvSpPr/>
          <p:nvPr/>
        </p:nvSpPr>
        <p:spPr>
          <a:xfrm>
            <a:off x="10316915" y="193135"/>
            <a:ext cx="8695124" cy="8597304"/>
          </a:xfrm>
          <a:custGeom>
            <a:avLst/>
            <a:gdLst/>
            <a:ahLst/>
            <a:cxnLst/>
            <a:rect l="l" t="t" r="r" b="b"/>
            <a:pathLst>
              <a:path w="8695124" h="8597304">
                <a:moveTo>
                  <a:pt x="0" y="0"/>
                </a:moveTo>
                <a:lnTo>
                  <a:pt x="8695123" y="0"/>
                </a:lnTo>
                <a:lnTo>
                  <a:pt x="8695123" y="8597304"/>
                </a:lnTo>
                <a:lnTo>
                  <a:pt x="0" y="859730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5" name="Group 15"/>
          <p:cNvGrpSpPr/>
          <p:nvPr/>
        </p:nvGrpSpPr>
        <p:grpSpPr>
          <a:xfrm>
            <a:off x="10837555" y="384351"/>
            <a:ext cx="7775404" cy="7775372"/>
            <a:chOff x="0" y="0"/>
            <a:chExt cx="6350000" cy="6349975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6350000" cy="6349975"/>
            </a:xfrm>
            <a:custGeom>
              <a:avLst/>
              <a:gdLst/>
              <a:ahLst/>
              <a:cxnLst/>
              <a:rect l="l" t="t" r="r" b="b"/>
              <a:pathLst>
                <a:path w="6350000" h="6349975">
                  <a:moveTo>
                    <a:pt x="6350000" y="3175025"/>
                  </a:moveTo>
                  <a:cubicBezTo>
                    <a:pt x="6350000" y="4928451"/>
                    <a:pt x="4928476" y="6349975"/>
                    <a:pt x="3175000" y="6349975"/>
                  </a:cubicBezTo>
                  <a:cubicBezTo>
                    <a:pt x="1421498" y="6349975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2" y="0"/>
                    <a:pt x="6350000" y="1421511"/>
                    <a:pt x="6350000" y="3175025"/>
                  </a:cubicBezTo>
                  <a:close/>
                </a:path>
              </a:pathLst>
            </a:custGeom>
            <a:blipFill>
              <a:blip r:embed="rId12"/>
              <a:stretch>
                <a:fillRect t="-22941" b="-26923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0134600" y="7075931"/>
            <a:ext cx="8289117" cy="1863834"/>
            <a:chOff x="0" y="0"/>
            <a:chExt cx="1600989" cy="359987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600989" cy="359987"/>
            </a:xfrm>
            <a:custGeom>
              <a:avLst/>
              <a:gdLst/>
              <a:ahLst/>
              <a:cxnLst/>
              <a:rect l="l" t="t" r="r" b="b"/>
              <a:pathLst>
                <a:path w="1600989" h="359987">
                  <a:moveTo>
                    <a:pt x="179994" y="0"/>
                  </a:moveTo>
                  <a:lnTo>
                    <a:pt x="1420995" y="0"/>
                  </a:lnTo>
                  <a:cubicBezTo>
                    <a:pt x="1520403" y="0"/>
                    <a:pt x="1600989" y="80586"/>
                    <a:pt x="1600989" y="179994"/>
                  </a:cubicBezTo>
                  <a:lnTo>
                    <a:pt x="1600989" y="179994"/>
                  </a:lnTo>
                  <a:cubicBezTo>
                    <a:pt x="1600989" y="227731"/>
                    <a:pt x="1582025" y="273513"/>
                    <a:pt x="1548270" y="307268"/>
                  </a:cubicBezTo>
                  <a:cubicBezTo>
                    <a:pt x="1514514" y="341024"/>
                    <a:pt x="1468732" y="359987"/>
                    <a:pt x="1420995" y="359987"/>
                  </a:cubicBezTo>
                  <a:lnTo>
                    <a:pt x="179994" y="359987"/>
                  </a:lnTo>
                  <a:cubicBezTo>
                    <a:pt x="132256" y="359987"/>
                    <a:pt x="86474" y="341024"/>
                    <a:pt x="52719" y="307268"/>
                  </a:cubicBezTo>
                  <a:cubicBezTo>
                    <a:pt x="18964" y="273513"/>
                    <a:pt x="0" y="227731"/>
                    <a:pt x="0" y="179994"/>
                  </a:cubicBezTo>
                  <a:lnTo>
                    <a:pt x="0" y="179994"/>
                  </a:lnTo>
                  <a:cubicBezTo>
                    <a:pt x="0" y="132256"/>
                    <a:pt x="18964" y="86474"/>
                    <a:pt x="52719" y="52719"/>
                  </a:cubicBezTo>
                  <a:cubicBezTo>
                    <a:pt x="86474" y="18964"/>
                    <a:pt x="132256" y="0"/>
                    <a:pt x="179994" y="0"/>
                  </a:cubicBezTo>
                  <a:close/>
                </a:path>
              </a:pathLst>
            </a:custGeom>
            <a:solidFill>
              <a:srgbClr val="213B53"/>
            </a:solidFill>
            <a:ln w="276225" cap="rnd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1600989" cy="398087"/>
            </a:xfrm>
            <a:prstGeom prst="rect">
              <a:avLst/>
            </a:prstGeom>
          </p:spPr>
          <p:txBody>
            <a:bodyPr lIns="74579" tIns="74579" rIns="74579" bIns="74579" rtlCol="0" anchor="ctr"/>
            <a:lstStyle/>
            <a:p>
              <a:pPr algn="ctr">
                <a:lnSpc>
                  <a:spcPts val="2211"/>
                </a:lnSpc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10316915" y="7676164"/>
            <a:ext cx="7924485" cy="7655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60"/>
              </a:lnSpc>
            </a:pPr>
            <a:r>
              <a:rPr lang="en-US" sz="4400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Dr. </a:t>
            </a:r>
            <a:r>
              <a:rPr lang="en-US" sz="4400" dirty="0" err="1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Shobita</a:t>
            </a:r>
            <a:r>
              <a:rPr lang="en-US" sz="4400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Parthasarathy</a:t>
            </a:r>
          </a:p>
        </p:txBody>
      </p:sp>
      <p:sp>
        <p:nvSpPr>
          <p:cNvPr id="21" name="Freeform 21"/>
          <p:cNvSpPr/>
          <p:nvPr/>
        </p:nvSpPr>
        <p:spPr>
          <a:xfrm>
            <a:off x="14565460" y="9122300"/>
            <a:ext cx="3364099" cy="972094"/>
          </a:xfrm>
          <a:custGeom>
            <a:avLst/>
            <a:gdLst/>
            <a:ahLst/>
            <a:cxnLst/>
            <a:rect l="l" t="t" r="r" b="b"/>
            <a:pathLst>
              <a:path w="3364099" h="972094">
                <a:moveTo>
                  <a:pt x="0" y="0"/>
                </a:moveTo>
                <a:lnTo>
                  <a:pt x="3364099" y="0"/>
                </a:lnTo>
                <a:lnTo>
                  <a:pt x="3364099" y="972093"/>
                </a:lnTo>
                <a:lnTo>
                  <a:pt x="0" y="972093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2" name="Group 22"/>
          <p:cNvGrpSpPr/>
          <p:nvPr/>
        </p:nvGrpSpPr>
        <p:grpSpPr>
          <a:xfrm>
            <a:off x="1032408" y="8067629"/>
            <a:ext cx="2054563" cy="2054563"/>
            <a:chOff x="0" y="0"/>
            <a:chExt cx="2739418" cy="2739418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2739418" cy="2739418"/>
            </a:xfrm>
            <a:custGeom>
              <a:avLst/>
              <a:gdLst/>
              <a:ahLst/>
              <a:cxnLst/>
              <a:rect l="l" t="t" r="r" b="b"/>
              <a:pathLst>
                <a:path w="2739418" h="2739418">
                  <a:moveTo>
                    <a:pt x="0" y="0"/>
                  </a:moveTo>
                  <a:lnTo>
                    <a:pt x="2739418" y="0"/>
                  </a:lnTo>
                  <a:lnTo>
                    <a:pt x="2739418" y="2739418"/>
                  </a:lnTo>
                  <a:lnTo>
                    <a:pt x="0" y="27394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92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League Spartan</vt:lpstr>
      <vt:lpstr>Canva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 SSD Keynote Speaker Shobita Parthasarathy Powerpoint Slide (size unknown)</dc:title>
  <cp:lastModifiedBy>Nguyen Minh Tran</cp:lastModifiedBy>
  <cp:revision>4</cp:revision>
  <dcterms:created xsi:type="dcterms:W3CDTF">2006-08-16T00:00:00Z</dcterms:created>
  <dcterms:modified xsi:type="dcterms:W3CDTF">2025-04-02T15:58:52Z</dcterms:modified>
  <dc:identifier>DAGbjHhCslA</dc:identifier>
</cp:coreProperties>
</file>