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45"/>
    <p:restoredTop sz="96327"/>
  </p:normalViewPr>
  <p:slideViewPr>
    <p:cSldViewPr snapToGrid="0">
      <p:cViewPr>
        <p:scale>
          <a:sx n="200" d="100"/>
          <a:sy n="200" d="100"/>
        </p:scale>
        <p:origin x="96" y="-4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14B36A-9447-4B42-80C5-C888E5939916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60463"/>
            <a:ext cx="5572125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225"/>
            <a:ext cx="5588000" cy="3656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2424EF-7F8C-4AD1-A74B-496D7BEC2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704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2424EF-7F8C-4AD1-A74B-496D7BEC2C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897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5555B-8A60-CF79-F2A2-5299E51235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E42B4A-2F22-8D0D-4ED9-E67D5E7BAD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2EE2F-A533-9617-2FC6-21A6C14B8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C291-1ACC-AC48-AF6F-303E5679821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2BD675-7B3E-08E3-1B6D-BB5CD5B4C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B98554-9696-3A50-437D-A75F2B763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4969-D211-C94A-8ECD-A88AB014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459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90D73-3773-E84D-686E-7DDE341D6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5F99B0-915E-5AF4-9BA9-E93596246B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379A1-83B6-37D1-7DEC-8B94DC038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C291-1ACC-AC48-AF6F-303E5679821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B1160B-DA91-BD59-D8C7-BDE582A80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BADDA-486F-C08E-3E91-CB4113C2A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4969-D211-C94A-8ECD-A88AB014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80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E12FE7-08CD-E70E-4AA6-6EC41831C3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1658E9-F380-D4D9-1E63-D4E8CF4583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7596CE-D859-7638-DD76-E014889B0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C291-1ACC-AC48-AF6F-303E5679821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74343-F874-FEEF-E2C2-4F60BBE4F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B7E36B-1BA2-1417-07D4-D3B92EC55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4969-D211-C94A-8ECD-A88AB014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880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32641-ADFD-C376-D15C-CA3DEDD94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8F1E2-516A-69E2-9AF7-D2C0A3F6F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3CE12-886B-B4BA-3680-CAF92D14A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C291-1ACC-AC48-AF6F-303E5679821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5382FE-5362-1874-E5A7-7AB3409C2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1E0D4-750F-F44C-EBE0-F7263E259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4969-D211-C94A-8ECD-A88AB014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151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E41F3-3698-A930-0798-5138815B2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A00546-0D57-AC3B-E859-619BF08730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53EBA-53ED-C1C8-8A8C-5B450D1A9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C291-1ACC-AC48-AF6F-303E5679821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6B474A-1E59-D34D-DB73-2B020A05A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AED2D-260A-0B93-C18D-6B6056821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4969-D211-C94A-8ECD-A88AB014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874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6E754-A294-EDA5-5C0A-BFFECE1B9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1AB3E-ECE2-6B69-5519-AA91544F9B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96DA04-3DCC-6391-3D3C-BA9DBF2102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C323E0-9D0B-D3AD-7D07-0EC092215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C291-1ACC-AC48-AF6F-303E5679821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400470-5C46-92E5-1539-821C7581F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52E7A5-8624-9D6A-1DD8-BBC55B9AC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4969-D211-C94A-8ECD-A88AB014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202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C6033-C225-80BA-BC00-59E8668BF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B65F9C-38A9-0B65-67A3-9B407A2EA4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2BC783-6B10-E39E-377D-DE6ACB24F4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432717-3A96-3946-292F-57299A3EB4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93FC39-58F3-96BB-A433-78D07BE44E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AD7293-30BC-622B-8588-3EE4CD0E4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C291-1ACC-AC48-AF6F-303E5679821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DF3D84-16AF-673A-7C9E-3B01C8A05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88725F-0EF4-4073-3FD7-553DB61CE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4969-D211-C94A-8ECD-A88AB014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244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FA2EA-E65A-A2CA-11BE-5BB90C261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DBA0B1-F9D2-B92D-DB39-83931DCF7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C291-1ACC-AC48-AF6F-303E5679821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8E52F3-C733-CE09-FF33-1194787FF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5EF761-BD91-90B8-7B36-5D9D8D20C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4969-D211-C94A-8ECD-A88AB014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113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6242E6-758F-F269-ED0B-795AD02DD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C291-1ACC-AC48-AF6F-303E5679821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3E623F-9F6E-DD81-4F49-8BAE31887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A7F149-5396-0DF9-3B80-402411FFA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4969-D211-C94A-8ECD-A88AB014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40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91509-7BD6-426C-41FD-2BA55E26E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97020-8392-7A3F-D16C-C89DD6A88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E52723-6680-C892-CE8E-2FF3B99567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02F391-32A2-8AF9-69AE-5F99953A0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C291-1ACC-AC48-AF6F-303E5679821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C94AB3-2FE9-FE90-C44C-014D7FBAD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834AFB-ADC7-35D3-A0C9-3B5DA2073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4969-D211-C94A-8ECD-A88AB014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929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8938C-207C-5F06-F465-95FCB95B4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C51A7D-83C5-D309-92E9-7D66ADDEA7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EDC98A-1CA3-782D-E1AD-A031BCE0EB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712068-31B6-6C95-BD9A-0848BD7D5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C291-1ACC-AC48-AF6F-303E5679821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87988E-9212-292F-20C5-D59468079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6E648B-3061-3B22-1ABC-6F8653423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4969-D211-C94A-8ECD-A88AB014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899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05D7E6-4319-CCF1-E764-1AD9E9797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E7F634-D3B9-F1C1-E35E-4D7AF003B8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7E2924-762A-1B8A-A580-2DBB6607E3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4C291-1ACC-AC48-AF6F-303E5679821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25B2E9-5189-8613-C5B5-3B556847ED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A57C7-7A76-C2FB-5ADB-1DC7650B20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94969-D211-C94A-8ECD-A88AB014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797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A81AFAB5-5D9C-5BD0-09E1-74C6791B5CE6}"/>
              </a:ext>
            </a:extLst>
          </p:cNvPr>
          <p:cNvSpPr/>
          <p:nvPr/>
        </p:nvSpPr>
        <p:spPr>
          <a:xfrm>
            <a:off x="9332350" y="2249016"/>
            <a:ext cx="2643431" cy="448052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7AF04FE6-1DC5-76CF-A1BB-D2184E2089C8}"/>
              </a:ext>
            </a:extLst>
          </p:cNvPr>
          <p:cNvSpPr/>
          <p:nvPr/>
        </p:nvSpPr>
        <p:spPr>
          <a:xfrm>
            <a:off x="6539771" y="2305157"/>
            <a:ext cx="2603419" cy="443048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8DC23554-D681-C094-983C-E300C64C1FB2}"/>
              </a:ext>
            </a:extLst>
          </p:cNvPr>
          <p:cNvSpPr/>
          <p:nvPr/>
        </p:nvSpPr>
        <p:spPr>
          <a:xfrm>
            <a:off x="178046" y="2306375"/>
            <a:ext cx="6169250" cy="442316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E5F84286-0039-6F96-6F55-05197DA8BBF9}"/>
              </a:ext>
            </a:extLst>
          </p:cNvPr>
          <p:cNvSpPr/>
          <p:nvPr/>
        </p:nvSpPr>
        <p:spPr>
          <a:xfrm>
            <a:off x="9376378" y="2866178"/>
            <a:ext cx="2529563" cy="36634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4E8B6555-7739-B80E-7840-1FDFD76EC13C}"/>
              </a:ext>
            </a:extLst>
          </p:cNvPr>
          <p:cNvSpPr/>
          <p:nvPr/>
        </p:nvSpPr>
        <p:spPr>
          <a:xfrm>
            <a:off x="1815125" y="2832917"/>
            <a:ext cx="1808104" cy="372221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8F88CB8C-38A5-63AC-4247-72F6F02F40F2}"/>
              </a:ext>
            </a:extLst>
          </p:cNvPr>
          <p:cNvSpPr/>
          <p:nvPr/>
        </p:nvSpPr>
        <p:spPr>
          <a:xfrm>
            <a:off x="3664412" y="2848312"/>
            <a:ext cx="1187504" cy="370682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F0E92F37-F276-39DD-9F68-5784EC5666A4}"/>
              </a:ext>
            </a:extLst>
          </p:cNvPr>
          <p:cNvSpPr/>
          <p:nvPr/>
        </p:nvSpPr>
        <p:spPr>
          <a:xfrm>
            <a:off x="350302" y="2866178"/>
            <a:ext cx="1436163" cy="36634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B6ED2711-9D90-E32E-D89E-551479AE3A04}"/>
              </a:ext>
            </a:extLst>
          </p:cNvPr>
          <p:cNvSpPr/>
          <p:nvPr/>
        </p:nvSpPr>
        <p:spPr>
          <a:xfrm>
            <a:off x="6647129" y="2885767"/>
            <a:ext cx="1326773" cy="366936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61D92169-3454-0326-3D79-FDCE064E9BDB}"/>
              </a:ext>
            </a:extLst>
          </p:cNvPr>
          <p:cNvSpPr/>
          <p:nvPr/>
        </p:nvSpPr>
        <p:spPr>
          <a:xfrm>
            <a:off x="4895808" y="2883747"/>
            <a:ext cx="1259679" cy="367584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098ED7-558D-AF99-6195-27F323065A9B}"/>
              </a:ext>
            </a:extLst>
          </p:cNvPr>
          <p:cNvSpPr/>
          <p:nvPr/>
        </p:nvSpPr>
        <p:spPr>
          <a:xfrm>
            <a:off x="535044" y="3999458"/>
            <a:ext cx="1087156" cy="9986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Integrative Studies</a:t>
            </a:r>
          </a:p>
          <a:p>
            <a:pPr algn="ctr"/>
            <a:r>
              <a:rPr lang="en-US" sz="1050" dirty="0"/>
              <a:t>major (BA, BS)</a:t>
            </a:r>
          </a:p>
          <a:p>
            <a:pPr algn="ctr"/>
            <a:endParaRPr lang="en-US" sz="1050" i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DE0A0E-1A54-CFAF-5043-F540D6D21BBD}"/>
              </a:ext>
            </a:extLst>
          </p:cNvPr>
          <p:cNvSpPr/>
          <p:nvPr/>
        </p:nvSpPr>
        <p:spPr>
          <a:xfrm>
            <a:off x="6732386" y="4063016"/>
            <a:ext cx="1154745" cy="8442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/>
              <a:t>Environmental &amp; Sustainability Studies</a:t>
            </a:r>
          </a:p>
          <a:p>
            <a:pPr algn="ctr"/>
            <a:r>
              <a:rPr lang="en-US" sz="1050" dirty="0"/>
              <a:t>major (BA, BS)</a:t>
            </a:r>
            <a:endParaRPr lang="en-US" sz="1050" i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A9563D-714E-99F1-BE23-94491FBF4B1A}"/>
              </a:ext>
            </a:extLst>
          </p:cNvPr>
          <p:cNvSpPr/>
          <p:nvPr/>
        </p:nvSpPr>
        <p:spPr>
          <a:xfrm>
            <a:off x="4994944" y="4063016"/>
            <a:ext cx="1071894" cy="1063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Women, Gender, and Sexuality Studies</a:t>
            </a:r>
          </a:p>
          <a:p>
            <a:pPr algn="ctr"/>
            <a:r>
              <a:rPr lang="en-US" sz="1050" dirty="0"/>
              <a:t>major (BA, BS)</a:t>
            </a:r>
            <a:endParaRPr lang="en-US" sz="1050" i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445062A-71CE-9FB0-6C10-8509E2B67364}"/>
              </a:ext>
            </a:extLst>
          </p:cNvPr>
          <p:cNvSpPr/>
          <p:nvPr/>
        </p:nvSpPr>
        <p:spPr>
          <a:xfrm>
            <a:off x="9690732" y="3778445"/>
            <a:ext cx="1966119" cy="6505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Global Studies &amp; Social Impact</a:t>
            </a:r>
          </a:p>
          <a:p>
            <a:pPr algn="ctr"/>
            <a:r>
              <a:rPr lang="en-US" sz="1100" dirty="0"/>
              <a:t>major (BA, BS)</a:t>
            </a:r>
            <a:endParaRPr lang="en-US" sz="1050" i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3508ABE-E3E0-682B-154A-33A941632E5F}"/>
              </a:ext>
            </a:extLst>
          </p:cNvPr>
          <p:cNvSpPr/>
          <p:nvPr/>
        </p:nvSpPr>
        <p:spPr>
          <a:xfrm>
            <a:off x="1959417" y="4024995"/>
            <a:ext cx="1562877" cy="9995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Professional Innovation </a:t>
            </a:r>
            <a:r>
              <a:rPr lang="en-US" sz="1050" dirty="0"/>
              <a:t>major (BAS)</a:t>
            </a:r>
          </a:p>
          <a:p>
            <a:pPr algn="ctr"/>
            <a:endParaRPr lang="en-US" sz="1050" b="1" dirty="0"/>
          </a:p>
          <a:p>
            <a:pPr algn="ctr"/>
            <a:r>
              <a:rPr lang="en-US" sz="1100" b="1" dirty="0"/>
              <a:t>Leadership &amp; Business  </a:t>
            </a:r>
            <a:r>
              <a:rPr lang="en-US" sz="1050" dirty="0"/>
              <a:t>major (BAS)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54A4BB0-F401-63F1-5026-17D39BD83EF2}"/>
              </a:ext>
            </a:extLst>
          </p:cNvPr>
          <p:cNvSpPr/>
          <p:nvPr/>
        </p:nvSpPr>
        <p:spPr>
          <a:xfrm>
            <a:off x="3589001" y="498614"/>
            <a:ext cx="4756149" cy="1698726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SIS Director - </a:t>
            </a:r>
            <a:r>
              <a:rPr lang="en-US" sz="1300" b="1" dirty="0"/>
              <a:t>Jack Mangala</a:t>
            </a:r>
          </a:p>
          <a:p>
            <a:pPr algn="ctr"/>
            <a:r>
              <a:rPr lang="en-US" sz="1300" dirty="0"/>
              <a:t>SIS Assistant Director - </a:t>
            </a:r>
            <a:r>
              <a:rPr lang="en-US" sz="1300" b="1" dirty="0"/>
              <a:t>Justin Pettibone</a:t>
            </a:r>
          </a:p>
          <a:p>
            <a:pPr algn="ctr"/>
            <a:endParaRPr lang="en-US" sz="900" i="1" dirty="0"/>
          </a:p>
          <a:p>
            <a:pPr algn="ctr"/>
            <a:r>
              <a:rPr lang="en-US" sz="1050" i="1" dirty="0"/>
              <a:t>Administrative responsibilities associated with academic programs and personnel within the school, including scheduling, staffing, personnel, budgeting, late registration, and transfer equivalencies in communication with program directors</a:t>
            </a:r>
          </a:p>
          <a:p>
            <a:pPr algn="ctr"/>
            <a:endParaRPr lang="en-US" sz="1000" i="1" dirty="0"/>
          </a:p>
          <a:p>
            <a:pPr algn="ctr"/>
            <a:r>
              <a:rPr lang="en-US" sz="1200" i="1" dirty="0">
                <a:solidFill>
                  <a:schemeClr val="bg1"/>
                </a:solidFill>
              </a:rPr>
              <a:t>Administrative Assistant &amp; PSS – </a:t>
            </a:r>
            <a:r>
              <a:rPr lang="en-US" sz="1200" b="1" i="1" dirty="0">
                <a:solidFill>
                  <a:schemeClr val="bg1"/>
                </a:solidFill>
              </a:rPr>
              <a:t>Open</a:t>
            </a:r>
            <a:endParaRPr lang="en-US" sz="1200" b="1" dirty="0">
              <a:solidFill>
                <a:schemeClr val="bg1"/>
              </a:solidFill>
            </a:endParaRPr>
          </a:p>
          <a:p>
            <a:pPr algn="ctr"/>
            <a:r>
              <a:rPr lang="en-US" sz="1200" i="1" dirty="0">
                <a:solidFill>
                  <a:schemeClr val="bg1"/>
                </a:solidFill>
              </a:rPr>
              <a:t>Program Assistant - Scheduling &amp; Social Media PSS – </a:t>
            </a:r>
            <a:r>
              <a:rPr lang="en-US" sz="1200" b="1" dirty="0">
                <a:solidFill>
                  <a:schemeClr val="bg1"/>
                </a:solidFill>
              </a:rPr>
              <a:t>Arnie </a:t>
            </a:r>
            <a:r>
              <a:rPr lang="en-US" sz="1200" b="1" dirty="0" err="1">
                <a:solidFill>
                  <a:schemeClr val="bg1"/>
                </a:solidFill>
              </a:rPr>
              <a:t>VandeBrake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E515425-FEF7-0F30-4AB0-E10BF7D6EFC7}"/>
              </a:ext>
            </a:extLst>
          </p:cNvPr>
          <p:cNvSpPr/>
          <p:nvPr/>
        </p:nvSpPr>
        <p:spPr>
          <a:xfrm>
            <a:off x="6833870" y="5005191"/>
            <a:ext cx="922991" cy="5675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ENS</a:t>
            </a:r>
          </a:p>
          <a:p>
            <a:pPr algn="ctr"/>
            <a:r>
              <a:rPr lang="en-US" sz="1050" dirty="0"/>
              <a:t>minor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F8ED860-9DC2-0330-2286-E413E6978ACC}"/>
              </a:ext>
            </a:extLst>
          </p:cNvPr>
          <p:cNvSpPr/>
          <p:nvPr/>
        </p:nvSpPr>
        <p:spPr>
          <a:xfrm>
            <a:off x="5045388" y="5249475"/>
            <a:ext cx="975735" cy="48104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/>
              <a:t>LGBTQ</a:t>
            </a:r>
            <a:endParaRPr lang="en-US" sz="1100" b="1" dirty="0"/>
          </a:p>
          <a:p>
            <a:pPr algn="ctr"/>
            <a:r>
              <a:rPr lang="en-US" sz="1100" dirty="0"/>
              <a:t> minor</a:t>
            </a:r>
            <a:endParaRPr lang="en-US" sz="105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DE46940-DAB8-ED55-281D-C24BA3BEE68E}"/>
              </a:ext>
            </a:extLst>
          </p:cNvPr>
          <p:cNvSpPr/>
          <p:nvPr/>
        </p:nvSpPr>
        <p:spPr>
          <a:xfrm>
            <a:off x="5041619" y="5863404"/>
            <a:ext cx="975735" cy="48104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/>
              <a:t>WGS</a:t>
            </a:r>
          </a:p>
          <a:p>
            <a:pPr algn="ctr"/>
            <a:r>
              <a:rPr lang="en-US" sz="1050" dirty="0"/>
              <a:t>minor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497E106-1CEC-B7AF-DED6-EDEE92F3AAB6}"/>
              </a:ext>
            </a:extLst>
          </p:cNvPr>
          <p:cNvSpPr/>
          <p:nvPr/>
        </p:nvSpPr>
        <p:spPr>
          <a:xfrm>
            <a:off x="9446409" y="4718712"/>
            <a:ext cx="787641" cy="46865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Jakia</a:t>
            </a:r>
            <a:r>
              <a:rPr lang="en-US" sz="1000" dirty="0"/>
              <a:t> Marie</a:t>
            </a:r>
          </a:p>
          <a:p>
            <a:pPr algn="ctr"/>
            <a:r>
              <a:rPr lang="en-US" sz="1000" b="1" dirty="0"/>
              <a:t>AAA </a:t>
            </a:r>
            <a:r>
              <a:rPr lang="en-US" sz="1000" dirty="0"/>
              <a:t>minor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4532D35-ACBF-6BAC-AE96-F2FE1CB31909}"/>
              </a:ext>
            </a:extLst>
          </p:cNvPr>
          <p:cNvSpPr/>
          <p:nvPr/>
        </p:nvSpPr>
        <p:spPr>
          <a:xfrm>
            <a:off x="11122817" y="4710087"/>
            <a:ext cx="712243" cy="47380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Andy Schlewitz</a:t>
            </a:r>
          </a:p>
          <a:p>
            <a:pPr algn="ctr"/>
            <a:r>
              <a:rPr lang="en-US" sz="1000" b="1" dirty="0"/>
              <a:t>LAS </a:t>
            </a:r>
            <a:r>
              <a:rPr lang="en-US" sz="1000" dirty="0"/>
              <a:t>minor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11CEA1B-BA1A-5EC8-1E41-9A6187E182F9}"/>
              </a:ext>
            </a:extLst>
          </p:cNvPr>
          <p:cNvSpPr/>
          <p:nvPr/>
        </p:nvSpPr>
        <p:spPr>
          <a:xfrm>
            <a:off x="10284752" y="5247049"/>
            <a:ext cx="787641" cy="5309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Chad Lingwood</a:t>
            </a:r>
          </a:p>
          <a:p>
            <a:pPr algn="ctr"/>
            <a:r>
              <a:rPr lang="en-US" sz="1000" b="1" dirty="0"/>
              <a:t>MES </a:t>
            </a:r>
            <a:r>
              <a:rPr lang="en-US" sz="1000" dirty="0"/>
              <a:t>minor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7BF9D86-BFEF-09BB-789A-D661E573D3CD}"/>
              </a:ext>
            </a:extLst>
          </p:cNvPr>
          <p:cNvSpPr/>
          <p:nvPr/>
        </p:nvSpPr>
        <p:spPr>
          <a:xfrm>
            <a:off x="9446687" y="5259548"/>
            <a:ext cx="787641" cy="50671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Meghan Cai</a:t>
            </a:r>
          </a:p>
          <a:p>
            <a:pPr algn="ctr"/>
            <a:r>
              <a:rPr lang="en-US" sz="1000" b="1" dirty="0"/>
              <a:t>EAS </a:t>
            </a:r>
            <a:r>
              <a:rPr lang="en-US" sz="1000" dirty="0"/>
              <a:t>minor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CC0336C-C76C-2812-A308-692131700A67}"/>
              </a:ext>
            </a:extLst>
          </p:cNvPr>
          <p:cNvSpPr/>
          <p:nvPr/>
        </p:nvSpPr>
        <p:spPr>
          <a:xfrm>
            <a:off x="3814755" y="4040358"/>
            <a:ext cx="882683" cy="9755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Digital Studies </a:t>
            </a:r>
            <a:r>
              <a:rPr lang="en-US" sz="1100" dirty="0">
                <a:solidFill>
                  <a:schemeClr val="bg1"/>
                </a:solidFill>
              </a:rPr>
              <a:t>minor</a:t>
            </a:r>
            <a:endParaRPr lang="en-US" sz="105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1C38F2B-D251-741E-B8D8-6FDCBCB2FE97}"/>
              </a:ext>
            </a:extLst>
          </p:cNvPr>
          <p:cNvSpPr/>
          <p:nvPr/>
        </p:nvSpPr>
        <p:spPr>
          <a:xfrm>
            <a:off x="11122817" y="5247049"/>
            <a:ext cx="712243" cy="5309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Marie Burnside</a:t>
            </a:r>
          </a:p>
          <a:p>
            <a:pPr algn="ctr"/>
            <a:r>
              <a:rPr lang="en-US" sz="1000" b="1" dirty="0"/>
              <a:t>REL </a:t>
            </a:r>
            <a:r>
              <a:rPr lang="en-US" sz="1000" dirty="0"/>
              <a:t>minor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5162FFE-304B-3BDB-80B4-360B7F9CA7B6}"/>
              </a:ext>
            </a:extLst>
          </p:cNvPr>
          <p:cNvSpPr/>
          <p:nvPr/>
        </p:nvSpPr>
        <p:spPr>
          <a:xfrm>
            <a:off x="10292606" y="4710087"/>
            <a:ext cx="787641" cy="47534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Brian Johnson</a:t>
            </a:r>
          </a:p>
          <a:p>
            <a:pPr algn="ctr"/>
            <a:r>
              <a:rPr lang="en-US" sz="1000" b="1" dirty="0"/>
              <a:t>HRT </a:t>
            </a:r>
            <a:r>
              <a:rPr lang="en-US" sz="1000" dirty="0"/>
              <a:t>minor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543A3D73-F71C-E806-B497-5D6EA6B550D4}"/>
              </a:ext>
            </a:extLst>
          </p:cNvPr>
          <p:cNvSpPr/>
          <p:nvPr/>
        </p:nvSpPr>
        <p:spPr>
          <a:xfrm>
            <a:off x="6732386" y="5650595"/>
            <a:ext cx="1137447" cy="80971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Sustainable Food Systems Certificate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90942D4-1901-52DE-10C3-6A6149C4F2CB}"/>
              </a:ext>
            </a:extLst>
          </p:cNvPr>
          <p:cNvSpPr/>
          <p:nvPr/>
        </p:nvSpPr>
        <p:spPr>
          <a:xfrm>
            <a:off x="10063470" y="5901628"/>
            <a:ext cx="1155378" cy="53094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en-US" sz="800" dirty="0">
                <a:solidFill>
                  <a:schemeClr val="tx1"/>
                </a:solidFill>
              </a:rPr>
            </a:br>
            <a:r>
              <a:rPr lang="en-US" sz="1000" dirty="0">
                <a:solidFill>
                  <a:schemeClr val="tx1"/>
                </a:solidFill>
              </a:rPr>
              <a:t>Latino/a Studies Certificate</a:t>
            </a:r>
          </a:p>
          <a:p>
            <a:pPr algn="ctr"/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0C3A30E9-491F-9B74-7D75-2DC593B40FCA}"/>
              </a:ext>
            </a:extLst>
          </p:cNvPr>
          <p:cNvSpPr/>
          <p:nvPr/>
        </p:nvSpPr>
        <p:spPr>
          <a:xfrm>
            <a:off x="1998843" y="5156733"/>
            <a:ext cx="1432428" cy="58142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80" dirty="0">
              <a:solidFill>
                <a:schemeClr val="tx1"/>
              </a:solidFill>
            </a:endParaRP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Leadership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Certificate</a:t>
            </a:r>
          </a:p>
          <a:p>
            <a:pPr algn="ctr"/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17CB072-1E22-D044-2509-68B078166012}"/>
              </a:ext>
            </a:extLst>
          </p:cNvPr>
          <p:cNvSpPr txBox="1"/>
          <p:nvPr/>
        </p:nvSpPr>
        <p:spPr>
          <a:xfrm>
            <a:off x="3834161" y="98504"/>
            <a:ext cx="4316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School of Interdisciplinary Studies (SIS)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6790FFA-D757-11D9-FB5E-AC3BBB560758}"/>
              </a:ext>
            </a:extLst>
          </p:cNvPr>
          <p:cNvSpPr txBox="1"/>
          <p:nvPr/>
        </p:nvSpPr>
        <p:spPr>
          <a:xfrm>
            <a:off x="402647" y="2947551"/>
            <a:ext cx="138852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Integrative Studies </a:t>
            </a:r>
            <a:r>
              <a:rPr lang="en-US" sz="1100" dirty="0"/>
              <a:t>Cluster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389B31E-BC1F-95F6-8847-278AADD48328}"/>
              </a:ext>
            </a:extLst>
          </p:cNvPr>
          <p:cNvSpPr txBox="1"/>
          <p:nvPr/>
        </p:nvSpPr>
        <p:spPr>
          <a:xfrm>
            <a:off x="6599431" y="2947551"/>
            <a:ext cx="140390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Environmental  &amp; Sustainability</a:t>
            </a:r>
          </a:p>
          <a:p>
            <a:pPr algn="ctr"/>
            <a:r>
              <a:rPr lang="en-US" sz="1100" dirty="0"/>
              <a:t>Cluster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BD1AB65-48F5-C832-8661-DEE87E74F6DE}"/>
              </a:ext>
            </a:extLst>
          </p:cNvPr>
          <p:cNvSpPr txBox="1"/>
          <p:nvPr/>
        </p:nvSpPr>
        <p:spPr>
          <a:xfrm>
            <a:off x="4882007" y="2954857"/>
            <a:ext cx="127813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Women, Gender &amp; Sexuality Studies </a:t>
            </a:r>
            <a:r>
              <a:rPr lang="en-US" sz="1100" dirty="0"/>
              <a:t>Cluster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E8244DC-D043-7003-631A-FA7C3A0C2CF2}"/>
              </a:ext>
            </a:extLst>
          </p:cNvPr>
          <p:cNvSpPr txBox="1"/>
          <p:nvPr/>
        </p:nvSpPr>
        <p:spPr>
          <a:xfrm flipH="1">
            <a:off x="9652307" y="2895997"/>
            <a:ext cx="1849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Area &amp; Global Studies </a:t>
            </a:r>
            <a:r>
              <a:rPr lang="en-US" sz="1100" dirty="0"/>
              <a:t>Cluster</a:t>
            </a:r>
            <a:endParaRPr lang="en-US" sz="105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EDF5B1F-EC04-5D3B-7B8E-E3116B7AF847}"/>
              </a:ext>
            </a:extLst>
          </p:cNvPr>
          <p:cNvSpPr txBox="1"/>
          <p:nvPr/>
        </p:nvSpPr>
        <p:spPr>
          <a:xfrm>
            <a:off x="3624054" y="2929868"/>
            <a:ext cx="127813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Digital Studies &amp; Data Literacy </a:t>
            </a:r>
            <a:r>
              <a:rPr lang="en-US" sz="1100" dirty="0"/>
              <a:t>Cluster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73FD5F2-A83D-8A90-DF19-603FA8E3A855}"/>
              </a:ext>
            </a:extLst>
          </p:cNvPr>
          <p:cNvSpPr txBox="1"/>
          <p:nvPr/>
        </p:nvSpPr>
        <p:spPr>
          <a:xfrm>
            <a:off x="1873496" y="2878111"/>
            <a:ext cx="1726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Leadership &amp; Professional Innovation </a:t>
            </a:r>
            <a:r>
              <a:rPr lang="en-US" sz="1100" dirty="0"/>
              <a:t>Cluster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8364CDB-1788-C01F-CB6C-0EEBFB0D0C84}"/>
              </a:ext>
            </a:extLst>
          </p:cNvPr>
          <p:cNvSpPr txBox="1"/>
          <p:nvPr/>
        </p:nvSpPr>
        <p:spPr>
          <a:xfrm>
            <a:off x="535044" y="3488599"/>
            <a:ext cx="1087156" cy="4078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050" b="1" dirty="0">
                <a:solidFill>
                  <a:schemeClr val="accent1">
                    <a:lumMod val="75000"/>
                  </a:schemeClr>
                </a:solidFill>
              </a:rPr>
              <a:t>Denise Goerisch</a:t>
            </a:r>
          </a:p>
          <a:p>
            <a:pPr algn="ctr"/>
            <a:r>
              <a:rPr lang="en-US" sz="1000" i="1" dirty="0">
                <a:solidFill>
                  <a:schemeClr val="accent1">
                    <a:lumMod val="75000"/>
                  </a:schemeClr>
                </a:solidFill>
              </a:rPr>
              <a:t>Program Director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57A0B5D-229B-A50F-27F0-942F8AA47907}"/>
              </a:ext>
            </a:extLst>
          </p:cNvPr>
          <p:cNvSpPr txBox="1"/>
          <p:nvPr/>
        </p:nvSpPr>
        <p:spPr>
          <a:xfrm>
            <a:off x="2205723" y="3505610"/>
            <a:ext cx="1087156" cy="4078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050" b="1" dirty="0">
                <a:solidFill>
                  <a:schemeClr val="accent1">
                    <a:lumMod val="75000"/>
                  </a:schemeClr>
                </a:solidFill>
              </a:rPr>
              <a:t>Santos Ramos</a:t>
            </a:r>
          </a:p>
          <a:p>
            <a:pPr algn="ctr"/>
            <a:r>
              <a:rPr lang="en-US" sz="1000" i="1" dirty="0">
                <a:solidFill>
                  <a:schemeClr val="accent1">
                    <a:lumMod val="75000"/>
                  </a:schemeClr>
                </a:solidFill>
              </a:rPr>
              <a:t>Program Director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F7BB8ED-65BB-D990-83B1-95D10B79EC23}"/>
              </a:ext>
            </a:extLst>
          </p:cNvPr>
          <p:cNvSpPr txBox="1"/>
          <p:nvPr/>
        </p:nvSpPr>
        <p:spPr>
          <a:xfrm>
            <a:off x="3725784" y="3511820"/>
            <a:ext cx="1053953" cy="4016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chemeClr val="accent1">
                    <a:lumMod val="75000"/>
                  </a:schemeClr>
                </a:solidFill>
              </a:rPr>
              <a:t>Laurence Jose</a:t>
            </a:r>
          </a:p>
          <a:p>
            <a:pPr algn="ctr"/>
            <a:r>
              <a:rPr lang="en-US" sz="960" i="1" dirty="0">
                <a:solidFill>
                  <a:schemeClr val="accent1">
                    <a:lumMod val="75000"/>
                  </a:schemeClr>
                </a:solidFill>
              </a:rPr>
              <a:t>Program Director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1CFE5E8-F117-1252-E4AC-B660ED2A1390}"/>
              </a:ext>
            </a:extLst>
          </p:cNvPr>
          <p:cNvSpPr txBox="1"/>
          <p:nvPr/>
        </p:nvSpPr>
        <p:spPr>
          <a:xfrm>
            <a:off x="4985909" y="3531938"/>
            <a:ext cx="1087157" cy="4001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1">
                    <a:lumMod val="75000"/>
                  </a:schemeClr>
                </a:solidFill>
              </a:rPr>
              <a:t>Julia Mason</a:t>
            </a:r>
          </a:p>
          <a:p>
            <a:pPr algn="ctr"/>
            <a:r>
              <a:rPr lang="en-US" sz="1000" i="1" dirty="0">
                <a:solidFill>
                  <a:schemeClr val="accent1">
                    <a:lumMod val="75000"/>
                  </a:schemeClr>
                </a:solidFill>
              </a:rPr>
              <a:t>Program Director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461B214-4996-972F-4B11-4DD524F1ED8A}"/>
              </a:ext>
            </a:extLst>
          </p:cNvPr>
          <p:cNvSpPr txBox="1"/>
          <p:nvPr/>
        </p:nvSpPr>
        <p:spPr>
          <a:xfrm>
            <a:off x="9891296" y="3306974"/>
            <a:ext cx="1371884" cy="4001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1">
                    <a:lumMod val="75000"/>
                  </a:schemeClr>
                </a:solidFill>
              </a:rPr>
              <a:t>Majd Al-Mallah</a:t>
            </a:r>
          </a:p>
          <a:p>
            <a:pPr algn="ctr"/>
            <a:r>
              <a:rPr lang="en-US" sz="1000" i="1" dirty="0">
                <a:solidFill>
                  <a:schemeClr val="accent1">
                    <a:lumMod val="75000"/>
                  </a:schemeClr>
                </a:solidFill>
              </a:rPr>
              <a:t>Program Director</a:t>
            </a:r>
            <a:endParaRPr lang="en-US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D5EB44C-6208-3AF7-54A8-B95081B95E0E}"/>
              </a:ext>
            </a:extLst>
          </p:cNvPr>
          <p:cNvSpPr txBox="1"/>
          <p:nvPr/>
        </p:nvSpPr>
        <p:spPr>
          <a:xfrm>
            <a:off x="6757530" y="3535264"/>
            <a:ext cx="1087157" cy="4001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1">
                    <a:lumMod val="75000"/>
                  </a:schemeClr>
                </a:solidFill>
              </a:rPr>
              <a:t>Amy McFarland</a:t>
            </a:r>
          </a:p>
          <a:p>
            <a:pPr algn="ctr"/>
            <a:r>
              <a:rPr lang="en-US" sz="1000" i="1" dirty="0">
                <a:solidFill>
                  <a:schemeClr val="accent1">
                    <a:lumMod val="75000"/>
                  </a:schemeClr>
                </a:solidFill>
              </a:rPr>
              <a:t>Program Director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88A0607-0CF0-9372-FF05-13BC99A6CE1A}"/>
              </a:ext>
            </a:extLst>
          </p:cNvPr>
          <p:cNvSpPr/>
          <p:nvPr/>
        </p:nvSpPr>
        <p:spPr>
          <a:xfrm>
            <a:off x="562680" y="5080654"/>
            <a:ext cx="1042975" cy="59664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/>
              <a:t>US- prefix courses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3CF340E-2432-C05F-FE97-A0A53A9B0D09}"/>
              </a:ext>
            </a:extLst>
          </p:cNvPr>
          <p:cNvSpPr/>
          <p:nvPr/>
        </p:nvSpPr>
        <p:spPr>
          <a:xfrm>
            <a:off x="575424" y="5757130"/>
            <a:ext cx="1042975" cy="59664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/>
              <a:t>IDS- prefix courses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B434775-3331-A2D2-A7B3-17F24B3FBF78}"/>
              </a:ext>
            </a:extLst>
          </p:cNvPr>
          <p:cNvSpPr txBox="1"/>
          <p:nvPr/>
        </p:nvSpPr>
        <p:spPr>
          <a:xfrm>
            <a:off x="337681" y="2342985"/>
            <a:ext cx="58499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Ginele Johnson</a:t>
            </a:r>
          </a:p>
          <a:p>
            <a:pPr algn="ctr"/>
            <a:r>
              <a:rPr lang="en-US" sz="1200" i="1" dirty="0"/>
              <a:t>Academic Program Coordinator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6D59583-B9A0-5BFA-E752-3552CE86F837}"/>
              </a:ext>
            </a:extLst>
          </p:cNvPr>
          <p:cNvSpPr txBox="1"/>
          <p:nvPr/>
        </p:nvSpPr>
        <p:spPr>
          <a:xfrm>
            <a:off x="6762782" y="2377695"/>
            <a:ext cx="2401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Arnie </a:t>
            </a:r>
            <a:r>
              <a:rPr lang="en-US" sz="1200" b="1" dirty="0" err="1"/>
              <a:t>VandeBrake</a:t>
            </a:r>
            <a:endParaRPr lang="en-US" sz="1200" b="1" dirty="0"/>
          </a:p>
          <a:p>
            <a:pPr algn="ctr"/>
            <a:r>
              <a:rPr lang="en-US" sz="1200" i="1" dirty="0"/>
              <a:t>Academic Program Coordinator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0EE4016-80ED-54CB-385F-D181F82E8853}"/>
              </a:ext>
            </a:extLst>
          </p:cNvPr>
          <p:cNvSpPr txBox="1"/>
          <p:nvPr/>
        </p:nvSpPr>
        <p:spPr>
          <a:xfrm>
            <a:off x="9569425" y="2349424"/>
            <a:ext cx="21692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Mary Williford</a:t>
            </a:r>
          </a:p>
          <a:p>
            <a:pPr algn="ctr"/>
            <a:r>
              <a:rPr lang="en-US" sz="1200" i="1" dirty="0"/>
              <a:t>Academic Program Coordinator</a:t>
            </a:r>
          </a:p>
        </p:txBody>
      </p: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B5A1B5F6-8614-5072-575A-911C3E91F0F7}"/>
              </a:ext>
            </a:extLst>
          </p:cNvPr>
          <p:cNvSpPr/>
          <p:nvPr/>
        </p:nvSpPr>
        <p:spPr>
          <a:xfrm>
            <a:off x="8059189" y="2866178"/>
            <a:ext cx="964254" cy="36889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accent6">
                    <a:lumMod val="50000"/>
                  </a:schemeClr>
                </a:solidFill>
              </a:rPr>
              <a:t>SIS </a:t>
            </a:r>
          </a:p>
          <a:p>
            <a:pPr algn="ctr"/>
            <a:r>
              <a:rPr lang="en-US" sz="1000" dirty="0">
                <a:solidFill>
                  <a:schemeClr val="accent6">
                    <a:lumMod val="50000"/>
                  </a:schemeClr>
                </a:solidFill>
              </a:rPr>
              <a:t>Annual Course Scheduling</a:t>
            </a:r>
          </a:p>
          <a:p>
            <a:pPr algn="ctr"/>
            <a:endParaRPr lang="en-US" sz="1050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en-US" sz="1050" b="1" dirty="0">
                <a:solidFill>
                  <a:schemeClr val="accent6">
                    <a:lumMod val="50000"/>
                  </a:schemeClr>
                </a:solidFill>
              </a:rPr>
              <a:t>SIS</a:t>
            </a:r>
          </a:p>
          <a:p>
            <a:pPr algn="ctr"/>
            <a:r>
              <a:rPr lang="en-US" sz="1000" dirty="0">
                <a:solidFill>
                  <a:schemeClr val="accent6">
                    <a:lumMod val="50000"/>
                  </a:schemeClr>
                </a:solidFill>
              </a:rPr>
              <a:t>Social Media and Outreach Coordination</a:t>
            </a:r>
          </a:p>
          <a:p>
            <a:pPr algn="ctr"/>
            <a:endParaRPr lang="en-US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F5BAB9F-2339-1C32-ACD6-280D8117129B}"/>
              </a:ext>
            </a:extLst>
          </p:cNvPr>
          <p:cNvSpPr/>
          <p:nvPr/>
        </p:nvSpPr>
        <p:spPr>
          <a:xfrm>
            <a:off x="1987092" y="5823665"/>
            <a:ext cx="1535202" cy="56966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</a:endParaRP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Intercultural Communications Certificate</a:t>
            </a:r>
          </a:p>
          <a:p>
            <a:pPr algn="ctr"/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3DD229-ACB6-B38F-7B10-59A890E9EA2F}"/>
              </a:ext>
            </a:extLst>
          </p:cNvPr>
          <p:cNvSpPr txBox="1"/>
          <p:nvPr/>
        </p:nvSpPr>
        <p:spPr>
          <a:xfrm>
            <a:off x="9268292" y="4483451"/>
            <a:ext cx="27786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>
                <a:solidFill>
                  <a:schemeClr val="accent1">
                    <a:lumMod val="75000"/>
                  </a:schemeClr>
                </a:solidFill>
              </a:rPr>
              <a:t>Minor program with Program Coordinator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078263F-6EB8-51BF-62F2-8461B85511C5}"/>
              </a:ext>
            </a:extLst>
          </p:cNvPr>
          <p:cNvSpPr txBox="1"/>
          <p:nvPr/>
        </p:nvSpPr>
        <p:spPr>
          <a:xfrm>
            <a:off x="10186938" y="210109"/>
            <a:ext cx="16910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Winter 2024</a:t>
            </a:r>
            <a:br>
              <a:rPr lang="en-US" sz="1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Organizational Chart</a:t>
            </a:r>
          </a:p>
        </p:txBody>
      </p:sp>
    </p:spTree>
    <p:extLst>
      <p:ext uri="{BB962C8B-B14F-4D97-AF65-F5344CB8AC3E}">
        <p14:creationId xmlns:p14="http://schemas.microsoft.com/office/powerpoint/2010/main" val="1723289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15694</TotalTime>
  <Words>268</Words>
  <Application>Microsoft Office PowerPoint</Application>
  <PresentationFormat>Widescreen</PresentationFormat>
  <Paragraphs>84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Melanie Shell-Weiss</dc:creator>
  <cp:lastModifiedBy>Leslye Allen</cp:lastModifiedBy>
  <cp:revision>26</cp:revision>
  <cp:lastPrinted>2024-01-24T15:05:59Z</cp:lastPrinted>
  <dcterms:created xsi:type="dcterms:W3CDTF">2022-11-22T14:18:54Z</dcterms:created>
  <dcterms:modified xsi:type="dcterms:W3CDTF">2024-02-07T19:07:20Z</dcterms:modified>
</cp:coreProperties>
</file>