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2">
  <p:sldMasterIdLst>
    <p:sldMasterId id="2147483648" r:id="rId1"/>
  </p:sldMasterIdLst>
  <p:notesMasterIdLst>
    <p:notesMasterId r:id="rId50"/>
  </p:notesMasterIdLst>
  <p:handoutMasterIdLst>
    <p:handoutMasterId r:id="rId51"/>
  </p:handoutMasterIdLst>
  <p:sldIdLst>
    <p:sldId id="256" r:id="rId2"/>
    <p:sldId id="261" r:id="rId3"/>
    <p:sldId id="262" r:id="rId4"/>
    <p:sldId id="263" r:id="rId5"/>
    <p:sldId id="265" r:id="rId6"/>
    <p:sldId id="313" r:id="rId7"/>
    <p:sldId id="268" r:id="rId8"/>
    <p:sldId id="290" r:id="rId9"/>
    <p:sldId id="267" r:id="rId10"/>
    <p:sldId id="266" r:id="rId11"/>
    <p:sldId id="269" r:id="rId12"/>
    <p:sldId id="291" r:id="rId13"/>
    <p:sldId id="272" r:id="rId14"/>
    <p:sldId id="330" r:id="rId15"/>
    <p:sldId id="274" r:id="rId16"/>
    <p:sldId id="275" r:id="rId17"/>
    <p:sldId id="344" r:id="rId18"/>
    <p:sldId id="302" r:id="rId19"/>
    <p:sldId id="303" r:id="rId20"/>
    <p:sldId id="277" r:id="rId21"/>
    <p:sldId id="276" r:id="rId22"/>
    <p:sldId id="367" r:id="rId23"/>
    <p:sldId id="354" r:id="rId24"/>
    <p:sldId id="329" r:id="rId25"/>
    <p:sldId id="358" r:id="rId26"/>
    <p:sldId id="368" r:id="rId27"/>
    <p:sldId id="384" r:id="rId28"/>
    <p:sldId id="340" r:id="rId29"/>
    <p:sldId id="382" r:id="rId30"/>
    <p:sldId id="301" r:id="rId31"/>
    <p:sldId id="379" r:id="rId32"/>
    <p:sldId id="380" r:id="rId33"/>
    <p:sldId id="381" r:id="rId34"/>
    <p:sldId id="345" r:id="rId35"/>
    <p:sldId id="284" r:id="rId36"/>
    <p:sldId id="300" r:id="rId37"/>
    <p:sldId id="285" r:id="rId38"/>
    <p:sldId id="304" r:id="rId39"/>
    <p:sldId id="357" r:id="rId40"/>
    <p:sldId id="336" r:id="rId41"/>
    <p:sldId id="385" r:id="rId42"/>
    <p:sldId id="356" r:id="rId43"/>
    <p:sldId id="360" r:id="rId44"/>
    <p:sldId id="288" r:id="rId45"/>
    <p:sldId id="359" r:id="rId46"/>
    <p:sldId id="342" r:id="rId47"/>
    <p:sldId id="296" r:id="rId48"/>
    <p:sldId id="386" r:id="rId49"/>
  </p:sldIdLst>
  <p:sldSz cx="9144000" cy="6858000" type="screen4x3"/>
  <p:notesSz cx="6985000" cy="92837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0" userDrawn="1">
          <p15:clr>
            <a:srgbClr val="A4A3A4"/>
          </p15:clr>
        </p15:guide>
        <p15:guide id="2" pos="2192" userDrawn="1">
          <p15:clr>
            <a:srgbClr val="A4A3A4"/>
          </p15:clr>
        </p15:guide>
        <p15:guide id="3" orient="horz" pos="2924" userDrawn="1">
          <p15:clr>
            <a:srgbClr val="A4A3A4"/>
          </p15:clr>
        </p15:guide>
        <p15:guide id="4" pos="220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22" clrIdx="0"/>
  <p:cmAuthor id="1" name="Compte Microsoft" initials="CM" lastIdx="2" clrIdx="1">
    <p:extLst>
      <p:ext uri="{19B8F6BF-5375-455C-9EA6-DF929625EA0E}">
        <p15:presenceInfo xmlns:p15="http://schemas.microsoft.com/office/powerpoint/2012/main" userId="9d2617fa9795e38b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4F81BD"/>
    <a:srgbClr val="F6F6F6"/>
    <a:srgbClr val="ECEDED"/>
    <a:srgbClr val="FBFBFB"/>
    <a:srgbClr val="EDF4FC"/>
    <a:srgbClr val="EBEBEB"/>
    <a:srgbClr val="2475B8"/>
    <a:srgbClr val="E3414A"/>
    <a:srgbClr val="0054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603" autoAdjust="0"/>
    <p:restoredTop sz="88007" autoAdjust="0"/>
  </p:normalViewPr>
  <p:slideViewPr>
    <p:cSldViewPr snapToObjects="1">
      <p:cViewPr varScale="1">
        <p:scale>
          <a:sx n="101" d="100"/>
          <a:sy n="101" d="100"/>
        </p:scale>
        <p:origin x="2034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939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262"/>
    </p:cViewPr>
  </p:sorterViewPr>
  <p:notesViewPr>
    <p:cSldViewPr snapToObjects="1">
      <p:cViewPr>
        <p:scale>
          <a:sx n="120" d="100"/>
          <a:sy n="120" d="100"/>
        </p:scale>
        <p:origin x="1332" y="-1866"/>
      </p:cViewPr>
      <p:guideLst>
        <p:guide orient="horz" pos="2920"/>
        <p:guide pos="2192"/>
        <p:guide orient="horz" pos="2924"/>
        <p:guide pos="220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handoutMaster" Target="handoutMasters/handoutMaster1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26833" cy="464185"/>
          </a:xfrm>
          <a:prstGeom prst="rect">
            <a:avLst/>
          </a:prstGeom>
        </p:spPr>
        <p:txBody>
          <a:bodyPr vert="horz" lIns="92948" tIns="46474" rIns="92948" bIns="46474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956551" y="1"/>
            <a:ext cx="3026833" cy="464185"/>
          </a:xfrm>
          <a:prstGeom prst="rect">
            <a:avLst/>
          </a:prstGeom>
        </p:spPr>
        <p:txBody>
          <a:bodyPr vert="horz" lIns="92948" tIns="46474" rIns="92948" bIns="46474" rtlCol="0"/>
          <a:lstStyle>
            <a:lvl1pPr algn="r">
              <a:defRPr sz="1200"/>
            </a:lvl1pPr>
          </a:lstStyle>
          <a:p>
            <a:fld id="{7EA18E0D-0F7B-1641-86E8-EF4717F43B08}" type="datetimeFigureOut">
              <a:rPr lang="fr-FR" smtClean="0"/>
              <a:pPr/>
              <a:t>28/09/2016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817905"/>
            <a:ext cx="3026833" cy="464185"/>
          </a:xfrm>
          <a:prstGeom prst="rect">
            <a:avLst/>
          </a:prstGeom>
        </p:spPr>
        <p:txBody>
          <a:bodyPr vert="horz" lIns="92948" tIns="46474" rIns="92948" bIns="46474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956551" y="8817905"/>
            <a:ext cx="3026833" cy="464185"/>
          </a:xfrm>
          <a:prstGeom prst="rect">
            <a:avLst/>
          </a:prstGeom>
        </p:spPr>
        <p:txBody>
          <a:bodyPr vert="horz" lIns="92948" tIns="46474" rIns="92948" bIns="46474" rtlCol="0" anchor="b"/>
          <a:lstStyle>
            <a:lvl1pPr algn="r">
              <a:defRPr sz="1200"/>
            </a:lvl1pPr>
          </a:lstStyle>
          <a:p>
            <a:fld id="{DA24A77E-E0E3-264E-9008-46E662DFA371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474924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26833" cy="464185"/>
          </a:xfrm>
          <a:prstGeom prst="rect">
            <a:avLst/>
          </a:prstGeom>
        </p:spPr>
        <p:txBody>
          <a:bodyPr vert="horz" lIns="92948" tIns="46474" rIns="92948" bIns="46474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956551" y="1"/>
            <a:ext cx="3026833" cy="464185"/>
          </a:xfrm>
          <a:prstGeom prst="rect">
            <a:avLst/>
          </a:prstGeom>
        </p:spPr>
        <p:txBody>
          <a:bodyPr vert="horz" lIns="92948" tIns="46474" rIns="92948" bIns="46474" rtlCol="0"/>
          <a:lstStyle>
            <a:lvl1pPr algn="r">
              <a:defRPr sz="1200"/>
            </a:lvl1pPr>
          </a:lstStyle>
          <a:p>
            <a:fld id="{F4E79D58-3BAC-6145-BA64-466A52C57D46}" type="datetimeFigureOut">
              <a:rPr lang="fr-FR" smtClean="0"/>
              <a:pPr/>
              <a:t>28/09/2016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71575" y="698500"/>
            <a:ext cx="4641850" cy="3481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48" tIns="46474" rIns="92948" bIns="46474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98500" y="4409759"/>
            <a:ext cx="5588000" cy="4177665"/>
          </a:xfrm>
          <a:prstGeom prst="rect">
            <a:avLst/>
          </a:prstGeom>
        </p:spPr>
        <p:txBody>
          <a:bodyPr vert="horz" lIns="92948" tIns="46474" rIns="92948" bIns="46474" rtlCol="0">
            <a:normAutofit/>
          </a:bodyPr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817905"/>
            <a:ext cx="3026833" cy="464185"/>
          </a:xfrm>
          <a:prstGeom prst="rect">
            <a:avLst/>
          </a:prstGeom>
        </p:spPr>
        <p:txBody>
          <a:bodyPr vert="horz" lIns="92948" tIns="46474" rIns="92948" bIns="46474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956551" y="8817905"/>
            <a:ext cx="3026833" cy="464185"/>
          </a:xfrm>
          <a:prstGeom prst="rect">
            <a:avLst/>
          </a:prstGeom>
        </p:spPr>
        <p:txBody>
          <a:bodyPr vert="horz" lIns="92948" tIns="46474" rIns="92948" bIns="46474" rtlCol="0" anchor="b"/>
          <a:lstStyle>
            <a:lvl1pPr algn="r">
              <a:defRPr sz="1200"/>
            </a:lvl1pPr>
          </a:lstStyle>
          <a:p>
            <a:fld id="{C4754284-0BDA-894C-AA63-334781DB58D1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801122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754284-0BDA-894C-AA63-334781DB58D1}" type="slidenum">
              <a:rPr lang="fr-FR" smtClean="0"/>
              <a:pPr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51141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fr-CA" dirty="0">
              <a:latin typeface="Arial" pitchFamily="-65" charset="-52"/>
              <a:ea typeface="Arial Unicode MS" pitchFamily="-65" charset="-128"/>
              <a:cs typeface="Arial Unicode MS" pitchFamily="-65" charset="-128"/>
            </a:endParaRPr>
          </a:p>
        </p:txBody>
      </p:sp>
      <p:sp>
        <p:nvSpPr>
          <p:cNvPr id="48132" name="Espace réservé du numéro de diapositive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956399" y="8818580"/>
            <a:ext cx="3027041" cy="46368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2939" tIns="46470" rIns="92939" bIns="46470">
            <a:prstTxWarp prst="textNoShape">
              <a:avLst/>
            </a:prstTxWarp>
          </a:bodyPr>
          <a:lstStyle/>
          <a:p>
            <a:fld id="{55334452-D92F-994C-9833-43EA37EAF682}" type="slidenum">
              <a:rPr lang="fr-CA"/>
              <a:pPr/>
              <a:t>10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084464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US" baseline="0" dirty="0" smtClean="0">
              <a:latin typeface="Arial" pitchFamily="-65" charset="-52"/>
              <a:ea typeface="Arial Unicode MS" pitchFamily="-65" charset="-128"/>
              <a:cs typeface="Arial Unicode MS" pitchFamily="-65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493161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noProof="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754284-0BDA-894C-AA63-334781DB58D1}" type="slidenum">
              <a:rPr lang="fr-FR" smtClean="0"/>
              <a:pPr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084555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noProof="0" dirty="0">
              <a:latin typeface="Arial" pitchFamily="-65" charset="-52"/>
              <a:ea typeface="Arial Unicode MS" pitchFamily="-65" charset="-128"/>
              <a:cs typeface="Arial Unicode MS" pitchFamily="-65" charset="-128"/>
            </a:endParaRPr>
          </a:p>
        </p:txBody>
      </p:sp>
      <p:sp>
        <p:nvSpPr>
          <p:cNvPr id="54276" name="Espace réservé du numéro de diapositive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956399" y="8818580"/>
            <a:ext cx="3027041" cy="46368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2939" tIns="46470" rIns="92939" bIns="46470">
            <a:prstTxWarp prst="textNoShape">
              <a:avLst/>
            </a:prstTxWarp>
          </a:bodyPr>
          <a:lstStyle/>
          <a:p>
            <a:fld id="{3D85FB84-966F-0040-87FE-9E688DAF2F11}" type="slidenum">
              <a:rPr lang="fr-CA"/>
              <a:pPr/>
              <a:t>13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71826255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noProof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754284-0BDA-894C-AA63-334781DB58D1}" type="slidenum">
              <a:rPr lang="fr-FR" smtClean="0"/>
              <a:pPr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684691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baseline="0" noProof="0" dirty="0" smtClean="0">
              <a:latin typeface="Arial" pitchFamily="-65" charset="-52"/>
              <a:ea typeface="Arial Unicode MS" pitchFamily="-65" charset="-128"/>
              <a:cs typeface="Arial Unicode MS" pitchFamily="-65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2967526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fr-CA" dirty="0">
              <a:latin typeface="Arial" pitchFamily="-65" charset="-52"/>
              <a:ea typeface="Arial Unicode MS" pitchFamily="-65" charset="-128"/>
              <a:cs typeface="Arial Unicode MS" pitchFamily="-65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5629720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noProof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754284-0BDA-894C-AA63-334781DB58D1}" type="slidenum">
              <a:rPr lang="fr-FR" smtClean="0"/>
              <a:pPr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8752548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5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noProof="0" dirty="0">
              <a:latin typeface="Arial" pitchFamily="-65" charset="-52"/>
              <a:ea typeface="Arial Unicode MS" pitchFamily="-65" charset="-128"/>
              <a:cs typeface="Arial Unicode MS" pitchFamily="-65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7355295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5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noProof="0" dirty="0">
              <a:latin typeface="Arial" pitchFamily="-65" charset="-52"/>
              <a:ea typeface="Arial Unicode MS" pitchFamily="-65" charset="-128"/>
              <a:cs typeface="Arial Unicode MS" pitchFamily="-65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601609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noProof="0" dirty="0">
              <a:latin typeface="Arial" pitchFamily="-65" charset="-52"/>
              <a:ea typeface="Arial Unicode MS" pitchFamily="-65" charset="-128"/>
              <a:cs typeface="Arial Unicode MS" pitchFamily="-65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2579229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5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baseline="0" noProof="0" dirty="0" smtClean="0">
              <a:latin typeface="Arial" pitchFamily="-65" charset="-52"/>
              <a:ea typeface="Arial Unicode MS" pitchFamily="-65" charset="-128"/>
              <a:cs typeface="Arial Unicode MS" pitchFamily="-65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4315899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1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>
            <a:normAutofit/>
          </a:bodyPr>
          <a:lstStyle/>
          <a:p>
            <a:endParaRPr lang="en-US" noProof="0" dirty="0">
              <a:latin typeface="Arial" pitchFamily="-65" charset="-52"/>
              <a:ea typeface="Arial Unicode MS" pitchFamily="-65" charset="-128"/>
              <a:cs typeface="Arial Unicode MS" pitchFamily="-65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5473428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noProof="1" smtClean="0">
              <a:latin typeface="Arial" pitchFamily="-65" charset="-52"/>
              <a:ea typeface="Arial Unicode MS" pitchFamily="-65" charset="-128"/>
              <a:cs typeface="Arial Unicode MS" pitchFamily="-65" charset="-128"/>
            </a:endParaRPr>
          </a:p>
          <a:p>
            <a:pPr eaLnBrk="1" hangingPunct="1">
              <a:spcBef>
                <a:spcPct val="0"/>
              </a:spcBef>
            </a:pPr>
            <a:endParaRPr lang="en-US" noProof="1">
              <a:latin typeface="Arial" pitchFamily="-65" charset="-52"/>
              <a:ea typeface="Arial Unicode MS" pitchFamily="-65" charset="-128"/>
              <a:cs typeface="Arial Unicode MS" pitchFamily="-65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8209269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noProof="1">
              <a:latin typeface="Arial" pitchFamily="-65" charset="-52"/>
              <a:ea typeface="Arial Unicode MS" pitchFamily="-65" charset="-128"/>
              <a:cs typeface="Arial Unicode MS" pitchFamily="-65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8043673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dirty="0" smtClean="0">
                <a:latin typeface="Arial" pitchFamily="-65" charset="-52"/>
                <a:ea typeface="Arial Unicode MS" pitchFamily="-65" charset="-128"/>
                <a:cs typeface="Arial Unicode MS" pitchFamily="-65" charset="-128"/>
              </a:rPr>
              <a:t>Stop at day 7</a:t>
            </a:r>
            <a:endParaRPr lang="en-US" dirty="0">
              <a:latin typeface="Arial" pitchFamily="-65" charset="-52"/>
              <a:ea typeface="Arial Unicode MS" pitchFamily="-65" charset="-128"/>
              <a:cs typeface="Arial Unicode MS" pitchFamily="-65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3231849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>
              <a:latin typeface="Arial" pitchFamily="-65" charset="-52"/>
              <a:ea typeface="Arial Unicode MS" pitchFamily="-65" charset="-128"/>
              <a:cs typeface="Arial Unicode MS" pitchFamily="-65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3034694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>
              <a:latin typeface="Arial" pitchFamily="-65" charset="-52"/>
              <a:ea typeface="Arial Unicode MS" pitchFamily="-65" charset="-128"/>
              <a:cs typeface="Arial Unicode MS" pitchFamily="-65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9064496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754284-0BDA-894C-AA63-334781DB58D1}" type="slidenum">
              <a:rPr lang="fr-FR" smtClean="0"/>
              <a:pPr/>
              <a:t>27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9650433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>
              <a:latin typeface="Arial" pitchFamily="-65" charset="-52"/>
              <a:ea typeface="Arial Unicode MS" pitchFamily="-65" charset="-128"/>
              <a:cs typeface="Arial Unicode MS" pitchFamily="-65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7572725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noProof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754284-0BDA-894C-AA63-334781DB58D1}" type="slidenum">
              <a:rPr lang="fr-FR" smtClean="0"/>
              <a:pPr/>
              <a:t>29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531120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>
            <a:normAutofit/>
          </a:bodyPr>
          <a:lstStyle/>
          <a:p>
            <a:pPr eaLnBrk="1" hangingPunct="1"/>
            <a:endParaRPr lang="en-US" dirty="0">
              <a:latin typeface="Arial" pitchFamily="-65" charset="-52"/>
              <a:ea typeface="Arial Unicode MS" pitchFamily="-65" charset="-128"/>
              <a:cs typeface="Arial Unicode MS" pitchFamily="-65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8298983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noProof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754284-0BDA-894C-AA63-334781DB58D1}" type="slidenum">
              <a:rPr lang="fr-FR" smtClean="0"/>
              <a:pPr/>
              <a:t>30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4446544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754284-0BDA-894C-AA63-334781DB58D1}" type="slidenum">
              <a:rPr lang="fr-FR" smtClean="0"/>
              <a:pPr/>
              <a:t>31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566871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5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fr-CA" baseline="0" dirty="0" smtClean="0">
              <a:latin typeface="Arial" pitchFamily="-65" charset="-52"/>
              <a:ea typeface="Arial Unicode MS" pitchFamily="-65" charset="-128"/>
              <a:cs typeface="Arial Unicode MS" pitchFamily="-65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6573772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fr-CA" dirty="0">
              <a:latin typeface="Arial" pitchFamily="-65" charset="-52"/>
              <a:ea typeface="Arial Unicode MS" pitchFamily="-65" charset="-128"/>
              <a:cs typeface="Arial Unicode MS" pitchFamily="-65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8975261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noProof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754284-0BDA-894C-AA63-334781DB58D1}" type="slidenum">
              <a:rPr lang="fr-FR" smtClean="0"/>
              <a:pPr/>
              <a:t>34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532131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6563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noProof="0" dirty="0">
              <a:latin typeface="Arial" pitchFamily="-65" charset="-52"/>
              <a:ea typeface="Arial Unicode MS" pitchFamily="-65" charset="-128"/>
              <a:cs typeface="Arial Unicode MS" pitchFamily="-65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0479367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754284-0BDA-894C-AA63-334781DB58D1}" type="slidenum">
              <a:rPr lang="fr-FR" smtClean="0"/>
              <a:pPr/>
              <a:t>36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6680039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baseline="0" noProof="0" dirty="0" smtClean="0">
              <a:latin typeface="Arial" pitchFamily="-65" charset="-52"/>
              <a:ea typeface="Arial Unicode MS" pitchFamily="-65" charset="-128"/>
              <a:cs typeface="Arial Unicode MS" pitchFamily="-65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5109059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>
              <a:latin typeface="Arial" pitchFamily="-65" charset="-52"/>
              <a:ea typeface="Arial Unicode MS" pitchFamily="-65" charset="-128"/>
              <a:cs typeface="Arial Unicode MS" pitchFamily="-65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9489812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>
              <a:latin typeface="Arial" pitchFamily="-65" charset="-52"/>
              <a:ea typeface="Arial Unicode MS" pitchFamily="-65" charset="-128"/>
              <a:cs typeface="Arial Unicode MS" pitchFamily="-65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883572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US" dirty="0">
              <a:latin typeface="Arial" pitchFamily="-65" charset="-52"/>
              <a:ea typeface="Arial Unicode MS" pitchFamily="-65" charset="-128"/>
              <a:cs typeface="Arial Unicode MS" pitchFamily="-65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5824757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>
              <a:latin typeface="Arial" pitchFamily="-65" charset="-52"/>
              <a:ea typeface="Arial Unicode MS" pitchFamily="-65" charset="-128"/>
              <a:cs typeface="Arial Unicode MS" pitchFamily="-65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8793708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754284-0BDA-894C-AA63-334781DB58D1}" type="slidenum">
              <a:rPr lang="fr-FR" smtClean="0"/>
              <a:pPr/>
              <a:t>41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8230689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>
              <a:latin typeface="Arial" pitchFamily="-65" charset="-52"/>
              <a:ea typeface="Arial Unicode MS" pitchFamily="-65" charset="-128"/>
              <a:cs typeface="Arial Unicode MS" pitchFamily="-65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36669609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>
              <a:latin typeface="Arial" pitchFamily="-65" charset="-52"/>
              <a:ea typeface="Arial Unicode MS" pitchFamily="-65" charset="-128"/>
              <a:cs typeface="Arial Unicode MS" pitchFamily="-65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07821871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>
              <a:latin typeface="Arial" pitchFamily="-65" charset="-52"/>
              <a:ea typeface="Arial Unicode MS" pitchFamily="-65" charset="-128"/>
              <a:cs typeface="Arial Unicode MS" pitchFamily="-65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48188752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>
              <a:latin typeface="Arial" pitchFamily="-65" charset="-52"/>
              <a:ea typeface="Arial Unicode MS" pitchFamily="-65" charset="-128"/>
              <a:cs typeface="Arial Unicode MS" pitchFamily="-65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16167907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>
              <a:latin typeface="Arial" pitchFamily="-65" charset="-52"/>
              <a:ea typeface="Arial Unicode MS" pitchFamily="-65" charset="-128"/>
              <a:cs typeface="Arial Unicode MS" pitchFamily="-65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8802829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A" b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754284-0BDA-894C-AA63-334781DB58D1}" type="slidenum">
              <a:rPr lang="fr-FR" smtClean="0"/>
              <a:pPr/>
              <a:t>47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75679352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754284-0BDA-894C-AA63-334781DB58D1}" type="slidenum">
              <a:rPr lang="fr-FR" smtClean="0"/>
              <a:pPr/>
              <a:t>48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588344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dirty="0">
              <a:latin typeface="Arial" pitchFamily="-65" charset="-52"/>
              <a:ea typeface="Arial Unicode MS" pitchFamily="-65" charset="-128"/>
              <a:cs typeface="Arial Unicode MS" pitchFamily="-65" charset="-128"/>
            </a:endParaRPr>
          </a:p>
        </p:txBody>
      </p:sp>
      <p:sp>
        <p:nvSpPr>
          <p:cNvPr id="47108" name="Espace réservé du numéro de diapositive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956399" y="8818580"/>
            <a:ext cx="3027041" cy="46368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2939" tIns="46470" rIns="92939" bIns="46470">
            <a:prstTxWarp prst="textNoShape">
              <a:avLst/>
            </a:prstTxWarp>
          </a:bodyPr>
          <a:lstStyle/>
          <a:p>
            <a:fld id="{CC35C550-63E2-A645-9CF7-003A95580D81}" type="slidenum">
              <a:rPr lang="fr-CA"/>
              <a:pPr/>
              <a:t>5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3918607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None/>
            </a:pPr>
            <a:endParaRPr lang="en-US" noProof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754284-0BDA-894C-AA63-334781DB58D1}" type="slidenum">
              <a:rPr lang="fr-FR" smtClean="0"/>
              <a:pPr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715285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US" dirty="0">
              <a:latin typeface="Arial" pitchFamily="-65" charset="-52"/>
              <a:ea typeface="Arial Unicode MS" pitchFamily="-65" charset="-128"/>
              <a:cs typeface="Arial Unicode MS" pitchFamily="-65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939198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754284-0BDA-894C-AA63-334781DB58D1}" type="slidenum">
              <a:rPr lang="fr-FR" smtClean="0"/>
              <a:pPr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363743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baseline="0" noProof="0" dirty="0" smtClean="0">
              <a:latin typeface="Arial" pitchFamily="-65" charset="-52"/>
              <a:ea typeface="Arial Unicode MS" pitchFamily="-65" charset="-128"/>
              <a:cs typeface="Arial Unicode MS" pitchFamily="-65" charset="-128"/>
            </a:endParaRPr>
          </a:p>
        </p:txBody>
      </p:sp>
      <p:sp>
        <p:nvSpPr>
          <p:cNvPr id="49156" name="Espace réservé du numéro de diapositive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956399" y="8818580"/>
            <a:ext cx="3027041" cy="46368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2939" tIns="46470" rIns="92939" bIns="46470">
            <a:prstTxWarp prst="textNoShape">
              <a:avLst/>
            </a:prstTxWarp>
          </a:bodyPr>
          <a:lstStyle/>
          <a:p>
            <a:fld id="{354D1F90-FBDC-8D44-8CD0-978EF1D3E88D}" type="slidenum">
              <a:rPr lang="fr-CA"/>
              <a:pPr/>
              <a:t>9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9688924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 descr="newCoverTemplate.ai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946658"/>
            <a:ext cx="7772400" cy="1125284"/>
          </a:xfrm>
        </p:spPr>
        <p:txBody>
          <a:bodyPr/>
          <a:lstStyle>
            <a:lvl1pPr algn="r"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  <a:cs typeface="Arial Narrow" pitchFamily="34" charset="0"/>
              </a:defRPr>
            </a:lvl1pPr>
          </a:lstStyle>
          <a:p>
            <a:r>
              <a:rPr lang="en-US" noProof="0" dirty="0" smtClean="0"/>
              <a:t>Cliquez et </a:t>
            </a:r>
            <a:r>
              <a:rPr lang="en-US" noProof="0" dirty="0" err="1" smtClean="0"/>
              <a:t>modifiez</a:t>
            </a:r>
            <a:r>
              <a:rPr lang="en-US" noProof="0" dirty="0" smtClean="0"/>
              <a:t> le </a:t>
            </a:r>
            <a:r>
              <a:rPr lang="en-US" noProof="0" dirty="0" err="1" smtClean="0"/>
              <a:t>titre</a:t>
            </a:r>
            <a:endParaRPr lang="en-US" noProof="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057400" y="4071942"/>
            <a:ext cx="6400800" cy="762000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tint val="75000"/>
                  </a:schemeClr>
                </a:solidFill>
                <a:latin typeface="Arial Narrow" pitchFamily="34" charset="0"/>
                <a:cs typeface="Arial Narrow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 smtClean="0"/>
              <a:t>Cliquez pour modifier le style</a:t>
            </a:r>
            <a:endParaRPr lang="en-US" noProof="0" dirty="0"/>
          </a:p>
        </p:txBody>
      </p:sp>
      <p:sp>
        <p:nvSpPr>
          <p:cNvPr id="12" name="ZoneTexte 8"/>
          <p:cNvSpPr txBox="1"/>
          <p:nvPr userDrawn="1"/>
        </p:nvSpPr>
        <p:spPr>
          <a:xfrm>
            <a:off x="228600" y="6459379"/>
            <a:ext cx="16764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i="0" noProof="0" dirty="0" smtClean="0">
                <a:solidFill>
                  <a:srgbClr val="20519C"/>
                </a:solidFill>
                <a:latin typeface="Arial Narrow" pitchFamily="34" charset="0"/>
                <a:ea typeface="+mn-ea"/>
                <a:cs typeface="+mn-cs"/>
              </a:rPr>
              <a:t>Version : January 2016</a:t>
            </a:r>
            <a:endParaRPr lang="en-US" sz="1000" b="1" i="0" noProof="0" dirty="0">
              <a:solidFill>
                <a:srgbClr val="20519C"/>
              </a:solidFill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14" name="ZoneTexte 6"/>
          <p:cNvSpPr txBox="1"/>
          <p:nvPr userDrawn="1"/>
        </p:nvSpPr>
        <p:spPr>
          <a:xfrm>
            <a:off x="1905000" y="6445250"/>
            <a:ext cx="4491038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noProof="0" dirty="0" smtClean="0">
                <a:latin typeface="Arial Narrow" pitchFamily="34" charset="0"/>
                <a:ea typeface="+mn-ea"/>
                <a:cs typeface="+mn-cs"/>
              </a:rPr>
              <a:t>© Léger et al. 2013 </a:t>
            </a:r>
            <a:r>
              <a:rPr lang="en-US" sz="600" noProof="0" dirty="0" err="1" smtClean="0">
                <a:latin typeface="Arial Narrow" pitchFamily="34" charset="0"/>
                <a:ea typeface="+mn-ea"/>
                <a:cs typeface="+mn-cs"/>
              </a:rPr>
              <a:t>ERPsim</a:t>
            </a:r>
            <a:r>
              <a:rPr lang="en-US" sz="600" noProof="0" dirty="0" smtClean="0">
                <a:latin typeface="Arial Narrow" pitchFamily="34" charset="0"/>
                <a:ea typeface="+mn-ea"/>
                <a:cs typeface="+mn-cs"/>
              </a:rPr>
              <a:t> is proprietary technology developed by researchers at </a:t>
            </a:r>
            <a:r>
              <a:rPr lang="en-US" sz="600" noProof="0" dirty="0" err="1" smtClean="0">
                <a:latin typeface="Arial Narrow" pitchFamily="34" charset="0"/>
                <a:ea typeface="+mn-ea"/>
                <a:cs typeface="+mn-cs"/>
              </a:rPr>
              <a:t>HEC</a:t>
            </a:r>
            <a:r>
              <a:rPr lang="en-US" sz="600" noProof="0" dirty="0" smtClean="0">
                <a:latin typeface="Arial Narrow" pitchFamily="34" charset="0"/>
                <a:ea typeface="+mn-ea"/>
                <a:cs typeface="+mn-cs"/>
              </a:rPr>
              <a:t> Montréal, </a:t>
            </a:r>
            <a:r>
              <a:rPr lang="en-US" sz="600" noProof="0" dirty="0" err="1" smtClean="0">
                <a:latin typeface="Arial Narrow" pitchFamily="34" charset="0"/>
                <a:ea typeface="+mn-ea"/>
                <a:cs typeface="+mn-cs"/>
              </a:rPr>
              <a:t>École</a:t>
            </a:r>
            <a:r>
              <a:rPr lang="en-US" sz="600" noProof="0" dirty="0" smtClean="0">
                <a:latin typeface="Arial Narrow" pitchFamily="34" charset="0"/>
                <a:ea typeface="+mn-ea"/>
                <a:cs typeface="+mn-cs"/>
              </a:rPr>
              <a:t> </a:t>
            </a:r>
            <a:r>
              <a:rPr lang="en-US" sz="600" noProof="0" dirty="0" err="1" smtClean="0">
                <a:latin typeface="Arial Narrow" pitchFamily="34" charset="0"/>
                <a:ea typeface="+mn-ea"/>
                <a:cs typeface="+mn-cs"/>
              </a:rPr>
              <a:t>Polytechnique</a:t>
            </a:r>
            <a:r>
              <a:rPr lang="en-US" sz="600" noProof="0" dirty="0" smtClean="0">
                <a:latin typeface="Arial Narrow" pitchFamily="34" charset="0"/>
                <a:ea typeface="+mn-ea"/>
                <a:cs typeface="+mn-cs"/>
              </a:rPr>
              <a:t> de Montréal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noProof="0" dirty="0" smtClean="0">
                <a:latin typeface="Arial Narrow" pitchFamily="34" charset="0"/>
                <a:ea typeface="+mn-ea"/>
                <a:cs typeface="+mn-cs"/>
              </a:rPr>
              <a:t>    Modified 2016 by faculty in The Seidman ERP Program,</a:t>
            </a:r>
            <a:r>
              <a:rPr lang="en-US" sz="600" baseline="0" noProof="0" dirty="0" smtClean="0">
                <a:latin typeface="Arial Narrow" pitchFamily="34" charset="0"/>
                <a:ea typeface="+mn-ea"/>
                <a:cs typeface="+mn-cs"/>
              </a:rPr>
              <a:t> </a:t>
            </a:r>
            <a:r>
              <a:rPr lang="en-US" sz="600" noProof="0" dirty="0" smtClean="0">
                <a:latin typeface="Arial Narrow" pitchFamily="34" charset="0"/>
                <a:ea typeface="+mn-ea"/>
                <a:cs typeface="+mn-cs"/>
              </a:rPr>
              <a:t>Grand Valley State University, Grand Rapids, MI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600" noProof="0" dirty="0"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15" name="ZoneTexte 14"/>
          <p:cNvSpPr txBox="1"/>
          <p:nvPr userDrawn="1"/>
        </p:nvSpPr>
        <p:spPr>
          <a:xfrm>
            <a:off x="7086600" y="5943600"/>
            <a:ext cx="175260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860"/>
              </a:lnSpc>
            </a:pPr>
            <a:r>
              <a:rPr lang="fr-FR" sz="700" baseline="0" smtClean="0">
                <a:solidFill>
                  <a:srgbClr val="20519C"/>
                </a:solidFill>
                <a:latin typeface="Helvetica"/>
              </a:rPr>
              <a:t>Copyright © 2013  HEC Montréal </a:t>
            </a:r>
          </a:p>
          <a:p>
            <a:pPr algn="r">
              <a:lnSpc>
                <a:spcPts val="860"/>
              </a:lnSpc>
            </a:pPr>
            <a:r>
              <a:rPr lang="fr-FR" sz="700" baseline="0" smtClean="0">
                <a:solidFill>
                  <a:srgbClr val="20519C"/>
                </a:solidFill>
                <a:latin typeface="Helvetica"/>
              </a:rPr>
              <a:t>ERP Simulation Game</a:t>
            </a:r>
            <a:endParaRPr lang="fr-FR" sz="1800" baseline="0" smtClean="0">
              <a:solidFill>
                <a:srgbClr val="20519C"/>
              </a:solidFill>
              <a:latin typeface="Helvetica"/>
            </a:endParaRPr>
          </a:p>
          <a:p>
            <a:pPr algn="r"/>
            <a:endParaRPr lang="fr-FR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8721" y="6453336"/>
            <a:ext cx="337037" cy="3888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newSlideTemplate1.pdf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229600" cy="1143000"/>
          </a:xfrm>
        </p:spPr>
        <p:txBody>
          <a:bodyPr/>
          <a:lstStyle>
            <a:lvl1pPr algn="l">
              <a:lnSpc>
                <a:spcPts val="4580"/>
              </a:lnSpc>
              <a:defRPr>
                <a:solidFill>
                  <a:schemeClr val="bg1"/>
                </a:solidFill>
                <a:latin typeface="Arial Narrow" pitchFamily="34" charset="0"/>
                <a:cs typeface="Arial Narrow" pitchFamily="34" charset="0"/>
              </a:defRPr>
            </a:lvl1pPr>
          </a:lstStyle>
          <a:p>
            <a:r>
              <a:rPr lang="en-US" noProof="0" dirty="0" smtClean="0"/>
              <a:t>Cliquez et </a:t>
            </a:r>
            <a:r>
              <a:rPr lang="en-US" noProof="0" dirty="0" err="1" smtClean="0"/>
              <a:t>modifiez</a:t>
            </a:r>
            <a:r>
              <a:rPr lang="en-US" noProof="0" dirty="0" smtClean="0"/>
              <a:t> le </a:t>
            </a:r>
            <a:r>
              <a:rPr lang="en-US" noProof="0" dirty="0" err="1" smtClean="0"/>
              <a:t>titre</a:t>
            </a:r>
            <a:endParaRPr lang="en-US" noProof="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09600" y="1689119"/>
            <a:ext cx="8077200" cy="4525963"/>
          </a:xfrm>
        </p:spPr>
        <p:txBody>
          <a:bodyPr/>
          <a:lstStyle>
            <a:lvl1pPr>
              <a:buClr>
                <a:srgbClr val="005490"/>
              </a:buClr>
              <a:buFont typeface="Arial"/>
              <a:buChar char="•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  <a:cs typeface="Arial Narrow" pitchFamily="34" charset="0"/>
              </a:defRPr>
            </a:lvl1pPr>
            <a:lvl2pPr>
              <a:buClr>
                <a:srgbClr val="005490"/>
              </a:buClr>
              <a:buFont typeface="Arial"/>
              <a:buChar char="•"/>
              <a:defRPr>
                <a:latin typeface="Arial Narrow" pitchFamily="34" charset="0"/>
                <a:cs typeface="Arial Narrow" pitchFamily="34" charset="0"/>
              </a:defRPr>
            </a:lvl2pPr>
            <a:lvl3pPr>
              <a:buClr>
                <a:srgbClr val="005490"/>
              </a:buClr>
              <a:buFont typeface="Arial"/>
              <a:buChar char="•"/>
              <a:defRPr>
                <a:latin typeface="Arial Narrow" pitchFamily="34" charset="0"/>
                <a:cs typeface="Arial Narrow" pitchFamily="34" charset="0"/>
              </a:defRPr>
            </a:lvl3pPr>
            <a:lvl4pPr>
              <a:buClr>
                <a:srgbClr val="005490"/>
              </a:buClr>
              <a:buFont typeface="Arial"/>
              <a:buChar char="•"/>
              <a:defRPr>
                <a:latin typeface="Arial Narrow" pitchFamily="34" charset="0"/>
                <a:cs typeface="Arial Narrow" pitchFamily="34" charset="0"/>
              </a:defRPr>
            </a:lvl4pPr>
            <a:lvl5pPr>
              <a:buClr>
                <a:srgbClr val="005490"/>
              </a:buClr>
              <a:buFont typeface="Arial"/>
              <a:buChar char="•"/>
              <a:defRPr>
                <a:latin typeface="Arial Narrow" pitchFamily="34" charset="0"/>
                <a:cs typeface="Arial Narrow" pitchFamily="34" charset="0"/>
              </a:defRPr>
            </a:lvl5pPr>
          </a:lstStyle>
          <a:p>
            <a:pPr lvl="0"/>
            <a:r>
              <a:rPr lang="en-US" noProof="0" dirty="0" smtClean="0"/>
              <a:t>Cliquez pour modifier les styles du </a:t>
            </a:r>
            <a:r>
              <a:rPr lang="en-US" noProof="0" dirty="0" err="1" smtClean="0"/>
              <a:t>texte</a:t>
            </a:r>
            <a:r>
              <a:rPr lang="en-US" noProof="0" dirty="0" smtClean="0"/>
              <a:t> du masque</a:t>
            </a:r>
          </a:p>
          <a:p>
            <a:pPr lvl="1"/>
            <a:r>
              <a:rPr lang="en-US" noProof="0" dirty="0" err="1" smtClean="0"/>
              <a:t>Deuxième</a:t>
            </a:r>
            <a:r>
              <a:rPr lang="en-US" noProof="0" dirty="0" smtClean="0"/>
              <a:t> </a:t>
            </a:r>
            <a:r>
              <a:rPr lang="en-US" noProof="0" dirty="0" err="1" smtClean="0"/>
              <a:t>niveau</a:t>
            </a:r>
            <a:endParaRPr lang="en-US" noProof="0" dirty="0" smtClean="0"/>
          </a:p>
          <a:p>
            <a:pPr lvl="2"/>
            <a:r>
              <a:rPr lang="en-US" noProof="0" dirty="0" err="1" smtClean="0"/>
              <a:t>Troisième</a:t>
            </a:r>
            <a:r>
              <a:rPr lang="en-US" noProof="0" dirty="0" smtClean="0"/>
              <a:t> </a:t>
            </a:r>
            <a:r>
              <a:rPr lang="en-US" noProof="0" dirty="0" err="1" smtClean="0"/>
              <a:t>niveau</a:t>
            </a:r>
            <a:endParaRPr lang="en-US" noProof="0" dirty="0" smtClean="0"/>
          </a:p>
          <a:p>
            <a:pPr lvl="3"/>
            <a:r>
              <a:rPr lang="en-US" noProof="0" dirty="0" err="1" smtClean="0"/>
              <a:t>Quatrième</a:t>
            </a:r>
            <a:r>
              <a:rPr lang="en-US" noProof="0" dirty="0" smtClean="0"/>
              <a:t> </a:t>
            </a:r>
            <a:r>
              <a:rPr lang="en-US" noProof="0" dirty="0" err="1" smtClean="0"/>
              <a:t>niveau</a:t>
            </a:r>
            <a:endParaRPr lang="en-US" noProof="0" dirty="0" smtClean="0"/>
          </a:p>
          <a:p>
            <a:pPr lvl="4"/>
            <a:r>
              <a:rPr lang="en-US" noProof="0" dirty="0" err="1" smtClean="0"/>
              <a:t>Cinquième</a:t>
            </a:r>
            <a:r>
              <a:rPr lang="en-US" noProof="0" dirty="0" smtClean="0"/>
              <a:t> </a:t>
            </a:r>
            <a:r>
              <a:rPr lang="en-US" noProof="0" dirty="0" err="1" smtClean="0"/>
              <a:t>niveau</a:t>
            </a:r>
            <a:endParaRPr lang="en-US" noProof="0" dirty="0"/>
          </a:p>
        </p:txBody>
      </p:sp>
      <p:sp>
        <p:nvSpPr>
          <p:cNvPr id="10" name="ZoneTexte 6"/>
          <p:cNvSpPr txBox="1"/>
          <p:nvPr userDrawn="1"/>
        </p:nvSpPr>
        <p:spPr>
          <a:xfrm>
            <a:off x="827584" y="6445250"/>
            <a:ext cx="4491038" cy="2769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noProof="0" dirty="0" smtClean="0">
                <a:latin typeface="Arial Narrow" pitchFamily="34" charset="0"/>
                <a:ea typeface="+mn-ea"/>
                <a:cs typeface="+mn-cs"/>
              </a:rPr>
              <a:t>© Léger et al. 2013 </a:t>
            </a:r>
            <a:r>
              <a:rPr lang="en-US" sz="600" noProof="0" dirty="0" err="1" smtClean="0">
                <a:latin typeface="Arial Narrow" pitchFamily="34" charset="0"/>
                <a:ea typeface="+mn-ea"/>
                <a:cs typeface="+mn-cs"/>
              </a:rPr>
              <a:t>ERPsim</a:t>
            </a:r>
            <a:r>
              <a:rPr lang="en-US" sz="600" noProof="0" dirty="0" smtClean="0">
                <a:latin typeface="Arial Narrow" pitchFamily="34" charset="0"/>
                <a:ea typeface="+mn-ea"/>
                <a:cs typeface="+mn-cs"/>
              </a:rPr>
              <a:t> is proprietary technology developed by researchers at </a:t>
            </a:r>
            <a:r>
              <a:rPr lang="en-US" sz="600" noProof="0" dirty="0" err="1" smtClean="0">
                <a:latin typeface="Arial Narrow" pitchFamily="34" charset="0"/>
                <a:ea typeface="+mn-ea"/>
                <a:cs typeface="+mn-cs"/>
              </a:rPr>
              <a:t>HEC</a:t>
            </a:r>
            <a:r>
              <a:rPr lang="en-US" sz="600" noProof="0" dirty="0" smtClean="0">
                <a:latin typeface="Arial Narrow" pitchFamily="34" charset="0"/>
                <a:ea typeface="+mn-ea"/>
                <a:cs typeface="+mn-cs"/>
              </a:rPr>
              <a:t> Montréal, </a:t>
            </a:r>
            <a:r>
              <a:rPr lang="en-US" sz="600" noProof="0" dirty="0" err="1" smtClean="0">
                <a:latin typeface="Arial Narrow" pitchFamily="34" charset="0"/>
                <a:ea typeface="+mn-ea"/>
                <a:cs typeface="+mn-cs"/>
              </a:rPr>
              <a:t>École</a:t>
            </a:r>
            <a:r>
              <a:rPr lang="en-US" sz="600" noProof="0" dirty="0" smtClean="0">
                <a:latin typeface="Arial Narrow" pitchFamily="34" charset="0"/>
                <a:ea typeface="+mn-ea"/>
                <a:cs typeface="+mn-cs"/>
              </a:rPr>
              <a:t> </a:t>
            </a:r>
            <a:r>
              <a:rPr lang="en-US" sz="600" noProof="0" dirty="0" err="1" smtClean="0">
                <a:latin typeface="Arial Narrow" pitchFamily="34" charset="0"/>
                <a:ea typeface="+mn-ea"/>
                <a:cs typeface="+mn-cs"/>
              </a:rPr>
              <a:t>Polytechnique</a:t>
            </a:r>
            <a:r>
              <a:rPr lang="en-US" sz="600" noProof="0" dirty="0" smtClean="0">
                <a:latin typeface="Arial Narrow" pitchFamily="34" charset="0"/>
                <a:ea typeface="+mn-ea"/>
                <a:cs typeface="+mn-cs"/>
              </a:rPr>
              <a:t> de Montréal.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noProof="0" dirty="0" smtClean="0">
                <a:latin typeface="Arial Narrow" pitchFamily="34" charset="0"/>
                <a:ea typeface="+mn-ea"/>
                <a:cs typeface="+mn-cs"/>
              </a:rPr>
              <a:t>    Modified 2016 by faculty in The Seidman ERP Program,</a:t>
            </a:r>
            <a:r>
              <a:rPr lang="en-US" sz="600" baseline="0" noProof="0" dirty="0" smtClean="0">
                <a:latin typeface="Arial Narrow" pitchFamily="34" charset="0"/>
                <a:ea typeface="+mn-ea"/>
                <a:cs typeface="+mn-cs"/>
              </a:rPr>
              <a:t> </a:t>
            </a:r>
            <a:r>
              <a:rPr lang="en-US" sz="600" noProof="0" dirty="0" smtClean="0">
                <a:latin typeface="Arial Narrow" pitchFamily="34" charset="0"/>
                <a:ea typeface="+mn-ea"/>
                <a:cs typeface="+mn-cs"/>
              </a:rPr>
              <a:t>Grand Valley State University, Grand Rapids, MI</a:t>
            </a:r>
            <a:endParaRPr lang="en-US" sz="600" noProof="0" dirty="0"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323528" y="6453336"/>
            <a:ext cx="457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CEB932CB-74FB-408C-9EF9-2741C215AA68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8721" y="6453336"/>
            <a:ext cx="337037" cy="3888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newSlideTemplate2.pdf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0"/>
            <a:ext cx="8229600" cy="1143000"/>
          </a:xfrm>
        </p:spPr>
        <p:txBody>
          <a:bodyPr/>
          <a:lstStyle>
            <a:lvl1pPr algn="l">
              <a:lnSpc>
                <a:spcPts val="4580"/>
              </a:lnSpc>
              <a:defRPr>
                <a:solidFill>
                  <a:schemeClr val="bg1"/>
                </a:solidFill>
                <a:latin typeface="Arial Narrow" pitchFamily="34" charset="0"/>
                <a:cs typeface="Arial Narrow" pitchFamily="34" charset="0"/>
              </a:defRPr>
            </a:lvl1pPr>
          </a:lstStyle>
          <a:p>
            <a:r>
              <a:rPr lang="en-US" noProof="0" dirty="0" smtClean="0"/>
              <a:t>Cliquez et </a:t>
            </a:r>
            <a:r>
              <a:rPr lang="en-US" noProof="0" dirty="0" err="1" smtClean="0"/>
              <a:t>modifiez</a:t>
            </a:r>
            <a:r>
              <a:rPr lang="en-US" noProof="0" dirty="0" smtClean="0"/>
              <a:t> le </a:t>
            </a:r>
            <a:r>
              <a:rPr lang="en-US" noProof="0" dirty="0" err="1" smtClean="0"/>
              <a:t>titre</a:t>
            </a:r>
            <a:endParaRPr lang="en-US" noProof="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09600" y="1703521"/>
            <a:ext cx="8077200" cy="4525963"/>
          </a:xfrm>
        </p:spPr>
        <p:txBody>
          <a:bodyPr/>
          <a:lstStyle>
            <a:lvl1pPr>
              <a:buClr>
                <a:srgbClr val="005490"/>
              </a:buClr>
              <a:buFont typeface="Arial"/>
              <a:buChar char="•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  <a:cs typeface="Arial Narrow" pitchFamily="34" charset="0"/>
              </a:defRPr>
            </a:lvl1pPr>
            <a:lvl2pPr>
              <a:buClr>
                <a:srgbClr val="005490"/>
              </a:buClr>
              <a:buFont typeface="Arial"/>
              <a:buChar char="•"/>
              <a:defRPr>
                <a:latin typeface="Arial Narrow" pitchFamily="34" charset="0"/>
                <a:cs typeface="Arial Narrow" pitchFamily="34" charset="0"/>
              </a:defRPr>
            </a:lvl2pPr>
            <a:lvl3pPr>
              <a:buClr>
                <a:srgbClr val="005490"/>
              </a:buClr>
              <a:buFont typeface="Arial"/>
              <a:buChar char="•"/>
              <a:defRPr>
                <a:latin typeface="Arial Narrow" pitchFamily="34" charset="0"/>
                <a:cs typeface="Arial Narrow" pitchFamily="34" charset="0"/>
              </a:defRPr>
            </a:lvl3pPr>
            <a:lvl4pPr>
              <a:buClr>
                <a:srgbClr val="005490"/>
              </a:buClr>
              <a:buFont typeface="Arial"/>
              <a:buChar char="•"/>
              <a:defRPr>
                <a:latin typeface="Arial Narrow" pitchFamily="34" charset="0"/>
                <a:cs typeface="Arial Narrow" pitchFamily="34" charset="0"/>
              </a:defRPr>
            </a:lvl4pPr>
            <a:lvl5pPr>
              <a:buClr>
                <a:srgbClr val="005490"/>
              </a:buClr>
              <a:buFont typeface="Arial"/>
              <a:buChar char="•"/>
              <a:defRPr>
                <a:latin typeface="Arial Narrow" pitchFamily="34" charset="0"/>
                <a:cs typeface="Arial Narrow" pitchFamily="34" charset="0"/>
              </a:defRPr>
            </a:lvl5pPr>
          </a:lstStyle>
          <a:p>
            <a:pPr lvl="0"/>
            <a:r>
              <a:rPr lang="en-US" noProof="0" dirty="0" smtClean="0"/>
              <a:t>Cliquez pour modifier les styles du </a:t>
            </a:r>
            <a:r>
              <a:rPr lang="en-US" noProof="0" dirty="0" err="1" smtClean="0"/>
              <a:t>texte</a:t>
            </a:r>
            <a:r>
              <a:rPr lang="en-US" noProof="0" dirty="0" smtClean="0"/>
              <a:t> du masque</a:t>
            </a:r>
          </a:p>
          <a:p>
            <a:pPr lvl="1"/>
            <a:r>
              <a:rPr lang="en-US" noProof="0" dirty="0" err="1" smtClean="0"/>
              <a:t>Deuxième</a:t>
            </a:r>
            <a:r>
              <a:rPr lang="en-US" noProof="0" dirty="0" smtClean="0"/>
              <a:t> </a:t>
            </a:r>
            <a:r>
              <a:rPr lang="en-US" noProof="0" dirty="0" err="1" smtClean="0"/>
              <a:t>niveau</a:t>
            </a:r>
            <a:endParaRPr lang="en-US" noProof="0" dirty="0" smtClean="0"/>
          </a:p>
          <a:p>
            <a:pPr lvl="2"/>
            <a:r>
              <a:rPr lang="en-US" noProof="0" dirty="0" err="1" smtClean="0"/>
              <a:t>Troisième</a:t>
            </a:r>
            <a:r>
              <a:rPr lang="en-US" noProof="0" dirty="0" smtClean="0"/>
              <a:t> </a:t>
            </a:r>
            <a:r>
              <a:rPr lang="en-US" noProof="0" dirty="0" err="1" smtClean="0"/>
              <a:t>niveau</a:t>
            </a:r>
            <a:endParaRPr lang="en-US" noProof="0" dirty="0" smtClean="0"/>
          </a:p>
          <a:p>
            <a:pPr lvl="3"/>
            <a:r>
              <a:rPr lang="en-US" noProof="0" dirty="0" err="1" smtClean="0"/>
              <a:t>Quatrième</a:t>
            </a:r>
            <a:r>
              <a:rPr lang="en-US" noProof="0" dirty="0" smtClean="0"/>
              <a:t> </a:t>
            </a:r>
            <a:r>
              <a:rPr lang="en-US" noProof="0" dirty="0" err="1" smtClean="0"/>
              <a:t>niveau</a:t>
            </a:r>
            <a:endParaRPr lang="en-US" noProof="0" dirty="0" smtClean="0"/>
          </a:p>
          <a:p>
            <a:pPr lvl="4"/>
            <a:r>
              <a:rPr lang="en-US" noProof="0" dirty="0" err="1" smtClean="0"/>
              <a:t>Cinquième</a:t>
            </a:r>
            <a:r>
              <a:rPr lang="en-US" noProof="0" dirty="0" smtClean="0"/>
              <a:t> </a:t>
            </a:r>
            <a:r>
              <a:rPr lang="en-US" noProof="0" dirty="0" err="1" smtClean="0"/>
              <a:t>niveau</a:t>
            </a:r>
            <a:endParaRPr lang="en-US" noProof="0" dirty="0"/>
          </a:p>
        </p:txBody>
      </p:sp>
      <p:sp>
        <p:nvSpPr>
          <p:cNvPr id="6" name="ZoneTexte 6"/>
          <p:cNvSpPr txBox="1"/>
          <p:nvPr userDrawn="1"/>
        </p:nvSpPr>
        <p:spPr>
          <a:xfrm>
            <a:off x="827584" y="6448452"/>
            <a:ext cx="4491038" cy="2769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noProof="0" dirty="0" smtClean="0">
                <a:latin typeface="Arial Narrow" pitchFamily="34" charset="0"/>
                <a:ea typeface="+mn-ea"/>
                <a:cs typeface="+mn-cs"/>
              </a:rPr>
              <a:t>© Léger et al. 2013 </a:t>
            </a:r>
            <a:r>
              <a:rPr lang="en-US" sz="600" noProof="0" dirty="0" err="1" smtClean="0">
                <a:latin typeface="Arial Narrow" pitchFamily="34" charset="0"/>
                <a:ea typeface="+mn-ea"/>
                <a:cs typeface="+mn-cs"/>
              </a:rPr>
              <a:t>ERPsim</a:t>
            </a:r>
            <a:r>
              <a:rPr lang="en-US" sz="600" noProof="0" dirty="0" smtClean="0">
                <a:latin typeface="Arial Narrow" pitchFamily="34" charset="0"/>
                <a:ea typeface="+mn-ea"/>
                <a:cs typeface="+mn-cs"/>
              </a:rPr>
              <a:t> is proprietary technology developed by researchers at </a:t>
            </a:r>
            <a:r>
              <a:rPr lang="en-US" sz="600" noProof="0" dirty="0" err="1" smtClean="0">
                <a:latin typeface="Arial Narrow" pitchFamily="34" charset="0"/>
                <a:ea typeface="+mn-ea"/>
                <a:cs typeface="+mn-cs"/>
              </a:rPr>
              <a:t>HEC</a:t>
            </a:r>
            <a:r>
              <a:rPr lang="en-US" sz="600" noProof="0" dirty="0" smtClean="0">
                <a:latin typeface="Arial Narrow" pitchFamily="34" charset="0"/>
                <a:ea typeface="+mn-ea"/>
                <a:cs typeface="+mn-cs"/>
              </a:rPr>
              <a:t> Montréal, </a:t>
            </a:r>
            <a:r>
              <a:rPr lang="en-US" sz="600" noProof="0" dirty="0" err="1" smtClean="0">
                <a:latin typeface="Arial Narrow" pitchFamily="34" charset="0"/>
                <a:ea typeface="+mn-ea"/>
                <a:cs typeface="+mn-cs"/>
              </a:rPr>
              <a:t>École</a:t>
            </a:r>
            <a:r>
              <a:rPr lang="en-US" sz="600" noProof="0" dirty="0" smtClean="0">
                <a:latin typeface="Arial Narrow" pitchFamily="34" charset="0"/>
                <a:ea typeface="+mn-ea"/>
                <a:cs typeface="+mn-cs"/>
              </a:rPr>
              <a:t> </a:t>
            </a:r>
            <a:r>
              <a:rPr lang="en-US" sz="600" noProof="0" dirty="0" err="1" smtClean="0">
                <a:latin typeface="Arial Narrow" pitchFamily="34" charset="0"/>
                <a:ea typeface="+mn-ea"/>
                <a:cs typeface="+mn-cs"/>
              </a:rPr>
              <a:t>Polytechnique</a:t>
            </a:r>
            <a:r>
              <a:rPr lang="en-US" sz="600" noProof="0" dirty="0" smtClean="0">
                <a:latin typeface="Arial Narrow" pitchFamily="34" charset="0"/>
                <a:ea typeface="+mn-ea"/>
                <a:cs typeface="+mn-cs"/>
              </a:rPr>
              <a:t> de Montréal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noProof="0" dirty="0" smtClean="0">
                <a:latin typeface="Arial Narrow" pitchFamily="34" charset="0"/>
                <a:ea typeface="+mn-ea"/>
                <a:cs typeface="+mn-cs"/>
              </a:rPr>
              <a:t>    Modified 2016 by faculty in The Seidman ERP Program,</a:t>
            </a:r>
            <a:r>
              <a:rPr lang="en-US" sz="600" baseline="0" noProof="0" dirty="0" smtClean="0">
                <a:latin typeface="Arial Narrow" pitchFamily="34" charset="0"/>
                <a:ea typeface="+mn-ea"/>
                <a:cs typeface="+mn-cs"/>
              </a:rPr>
              <a:t> </a:t>
            </a:r>
            <a:r>
              <a:rPr lang="en-US" sz="600" noProof="0" dirty="0" smtClean="0">
                <a:latin typeface="Arial Narrow" pitchFamily="34" charset="0"/>
                <a:ea typeface="+mn-ea"/>
                <a:cs typeface="+mn-cs"/>
              </a:rPr>
              <a:t>Grand Valley State University, Grand Rapids, MI</a:t>
            </a:r>
            <a:endParaRPr lang="en-US" sz="600" noProof="0" dirty="0"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323528" y="6453336"/>
            <a:ext cx="457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CEB932CB-74FB-408C-9EF9-2741C215AA68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8721" y="6453336"/>
            <a:ext cx="337037" cy="3888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newSectionTemplate.pdf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267200" y="685800"/>
            <a:ext cx="3581400" cy="1524000"/>
          </a:xfrm>
        </p:spPr>
        <p:txBody>
          <a:bodyPr anchor="t"/>
          <a:lstStyle>
            <a:lvl1pPr algn="l">
              <a:defRPr sz="4000" b="0" cap="none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  <a:cs typeface="Arial Narrow" pitchFamily="34" charset="0"/>
              </a:defRPr>
            </a:lvl1pPr>
          </a:lstStyle>
          <a:p>
            <a:r>
              <a:rPr lang="fr-CA" dirty="0" smtClean="0"/>
              <a:t>Cliquez et modifiez le titre</a:t>
            </a:r>
            <a:endParaRPr lang="fr-FR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107504" y="6453336"/>
            <a:ext cx="457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CEB932CB-74FB-408C-9EF9-2741C215AA68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6352479"/>
            <a:ext cx="337037" cy="3888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CA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CA" dirty="0" smtClean="0"/>
              <a:t>Cliquez pour modifier les styles du texte du masque</a:t>
            </a:r>
          </a:p>
          <a:p>
            <a:pPr lvl="1"/>
            <a:r>
              <a:rPr lang="fr-CA" dirty="0" smtClean="0"/>
              <a:t>Deuxième niveau</a:t>
            </a:r>
          </a:p>
          <a:p>
            <a:pPr lvl="2"/>
            <a:r>
              <a:rPr lang="fr-CA" dirty="0" smtClean="0"/>
              <a:t>Troisième niveau</a:t>
            </a:r>
          </a:p>
          <a:p>
            <a:pPr lvl="3"/>
            <a:r>
              <a:rPr lang="fr-CA" dirty="0" smtClean="0"/>
              <a:t>Quatrième niveau</a:t>
            </a:r>
          </a:p>
          <a:p>
            <a:pPr lvl="4"/>
            <a:r>
              <a:rPr lang="fr-CA" dirty="0" smtClean="0"/>
              <a:t>Cinquième niveau</a:t>
            </a:r>
            <a:endParaRPr lang="fr-F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1" r:id="rId4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JPG"/><Relationship Id="rId5" Type="http://schemas.openxmlformats.org/officeDocument/2006/relationships/image" Target="../media/image11.png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20.JPG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JPG"/><Relationship Id="rId5" Type="http://schemas.openxmlformats.org/officeDocument/2006/relationships/image" Target="../media/image11.png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9.JP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1.JP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7.png"/><Relationship Id="rId5" Type="http://schemas.openxmlformats.org/officeDocument/2006/relationships/image" Target="../media/image11.png"/><Relationship Id="rId4" Type="http://schemas.openxmlformats.org/officeDocument/2006/relationships/image" Target="../media/image13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5.JP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295400" y="4267200"/>
            <a:ext cx="7772400" cy="1125284"/>
          </a:xfrm>
        </p:spPr>
        <p:txBody>
          <a:bodyPr/>
          <a:lstStyle/>
          <a:p>
            <a:r>
              <a:rPr lang="en-US" noProof="0" smtClean="0"/>
              <a:t>Distribution Game</a:t>
            </a:r>
            <a:endParaRPr lang="en-US" noProof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590800" y="5105400"/>
            <a:ext cx="6400800" cy="762000"/>
          </a:xfrm>
        </p:spPr>
        <p:txBody>
          <a:bodyPr/>
          <a:lstStyle/>
          <a:p>
            <a:r>
              <a:rPr lang="en-US" noProof="0" smtClean="0"/>
              <a:t>Version 2015</a:t>
            </a:r>
            <a:endParaRPr lang="en-US" noProof="0"/>
          </a:p>
        </p:txBody>
      </p:sp>
      <p:pic>
        <p:nvPicPr>
          <p:cNvPr id="6" name="Picture 5" descr="Logo_Distribution_en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83889"/>
            <a:ext cx="5486400" cy="3657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Participant’s Job Aid</a:t>
            </a:r>
            <a:endParaRPr lang="en-US" noProof="0"/>
          </a:p>
        </p:txBody>
      </p:sp>
      <p:sp>
        <p:nvSpPr>
          <p:cNvPr id="5" name="TextBox 4"/>
          <p:cNvSpPr txBox="1"/>
          <p:nvPr/>
        </p:nvSpPr>
        <p:spPr>
          <a:xfrm>
            <a:off x="179512" y="3316922"/>
            <a:ext cx="19636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mtClean="0">
                <a:latin typeface="Arial Narrow"/>
                <a:cs typeface="Arial Narrow"/>
              </a:rPr>
              <a:t>Business Process</a:t>
            </a:r>
            <a:endParaRPr lang="en-US" sz="2000">
              <a:latin typeface="Arial Narrow"/>
              <a:cs typeface="Arial Narrow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4374232" y="4181018"/>
            <a:ext cx="264604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79512" y="1980708"/>
            <a:ext cx="24702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mtClean="0">
                <a:latin typeface="Arial Narrow"/>
                <a:cs typeface="Arial Narrow"/>
              </a:rPr>
              <a:t>Activities/Transactions</a:t>
            </a:r>
            <a:endParaRPr lang="en-US" sz="2000">
              <a:latin typeface="Arial Narrow"/>
              <a:cs typeface="Arial Narrow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85455" y="5189130"/>
            <a:ext cx="19636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mtClean="0">
                <a:latin typeface="Arial Narrow"/>
                <a:cs typeface="Arial Narrow"/>
              </a:rPr>
              <a:t>Business Reports</a:t>
            </a:r>
            <a:endParaRPr lang="en-US" sz="2000">
              <a:latin typeface="Arial Narrow"/>
              <a:cs typeface="Arial Narrow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-36512" y="1478233"/>
            <a:ext cx="874846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85455" y="1084674"/>
            <a:ext cx="19636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rial Narrow"/>
                <a:cs typeface="Arial Narrow"/>
              </a:rPr>
              <a:t>Job Position</a:t>
            </a:r>
            <a:endParaRPr lang="en-US" sz="2000" dirty="0">
              <a:latin typeface="Arial Narrow"/>
              <a:cs typeface="Arial Narrow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0" y="2884874"/>
            <a:ext cx="874846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0" y="4397042"/>
            <a:ext cx="874846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1840" y="3212976"/>
            <a:ext cx="1601170" cy="856964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2871777" y="1280982"/>
            <a:ext cx="4580543" cy="4956330"/>
            <a:chOff x="2871777" y="1280982"/>
            <a:chExt cx="4580543" cy="4956330"/>
          </a:xfrm>
        </p:grpSpPr>
        <p:grpSp>
          <p:nvGrpSpPr>
            <p:cNvPr id="9" name="Group 8"/>
            <p:cNvGrpSpPr/>
            <p:nvPr/>
          </p:nvGrpSpPr>
          <p:grpSpPr>
            <a:xfrm>
              <a:off x="2871777" y="1280982"/>
              <a:ext cx="4580543" cy="4956330"/>
              <a:chOff x="2871777" y="1280982"/>
              <a:chExt cx="4580543" cy="4956330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871777" y="1280982"/>
                <a:ext cx="4580543" cy="4956330"/>
              </a:xfrm>
              <a:prstGeom prst="rect">
                <a:avLst/>
              </a:prstGeom>
            </p:spPr>
          </p:pic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017118" y="1527461"/>
                <a:ext cx="1707282" cy="1301874"/>
              </a:xfrm>
              <a:prstGeom prst="rect">
                <a:avLst/>
              </a:prstGeom>
            </p:spPr>
          </p:pic>
        </p:grpSp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3"/>
            <a:srcRect b="12486"/>
            <a:stretch/>
          </p:blipFill>
          <p:spPr>
            <a:xfrm>
              <a:off x="3139349" y="3233750"/>
              <a:ext cx="1585051" cy="742409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Set Up Team Roles</a:t>
            </a:r>
            <a:endParaRPr lang="en-US" noProof="0" dirty="0"/>
          </a:p>
        </p:txBody>
      </p:sp>
      <p:sp>
        <p:nvSpPr>
          <p:cNvPr id="1741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noProof="0" dirty="0" smtClean="0"/>
              <a:t>Set up team roles: </a:t>
            </a:r>
          </a:p>
          <a:p>
            <a:pPr lvl="2"/>
            <a:r>
              <a:rPr lang="en-US" sz="3200" dirty="0" smtClean="0"/>
              <a:t>Purchasing Agent</a:t>
            </a:r>
          </a:p>
          <a:p>
            <a:pPr lvl="2"/>
            <a:r>
              <a:rPr lang="en-US" sz="3200" dirty="0" smtClean="0"/>
              <a:t>Marketing Person</a:t>
            </a:r>
          </a:p>
          <a:p>
            <a:pPr lvl="2"/>
            <a:r>
              <a:rPr lang="en-US" sz="3200" dirty="0" smtClean="0"/>
              <a:t>Inventory Specialist</a:t>
            </a:r>
          </a:p>
          <a:p>
            <a:pPr lvl="2"/>
            <a:r>
              <a:rPr lang="en-US" sz="3200" dirty="0" smtClean="0"/>
              <a:t>Communications Coordinator</a:t>
            </a:r>
            <a:endParaRPr lang="en-US" sz="3200" noProof="0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4038600" y="685800"/>
            <a:ext cx="3871914" cy="1524000"/>
          </a:xfrm>
        </p:spPr>
        <p:txBody>
          <a:bodyPr/>
          <a:lstStyle/>
          <a:p>
            <a:r>
              <a:rPr lang="en-US" noProof="0" dirty="0" smtClean="0"/>
              <a:t>Distribution  Game: Round 1</a:t>
            </a:r>
            <a:endParaRPr lang="en-US" noProof="0" dirty="0"/>
          </a:p>
        </p:txBody>
      </p:sp>
      <p:pic>
        <p:nvPicPr>
          <p:cNvPr id="13" name="Picture 1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40878" y="2209800"/>
            <a:ext cx="655088" cy="65495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14" name="Rectangle 15"/>
          <p:cNvSpPr>
            <a:spLocks/>
          </p:cNvSpPr>
          <p:nvPr/>
        </p:nvSpPr>
        <p:spPr bwMode="auto">
          <a:xfrm>
            <a:off x="6636184" y="2521396"/>
            <a:ext cx="907616" cy="2403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r>
              <a:rPr lang="en-US" sz="1700" smtClean="0"/>
              <a:t>20 days</a:t>
            </a:r>
            <a:endParaRPr lang="en-US" sz="1700"/>
          </a:p>
        </p:txBody>
      </p:sp>
      <p:sp>
        <p:nvSpPr>
          <p:cNvPr id="15" name="Rectangle 16"/>
          <p:cNvSpPr>
            <a:spLocks/>
          </p:cNvSpPr>
          <p:nvPr/>
        </p:nvSpPr>
        <p:spPr bwMode="auto">
          <a:xfrm>
            <a:off x="6636183" y="2281238"/>
            <a:ext cx="652512" cy="22661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r>
              <a:rPr lang="en-US" sz="1700" smtClean="0"/>
              <a:t>20 </a:t>
            </a:r>
            <a:r>
              <a:rPr lang="en-US" sz="1700"/>
              <a:t>min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2865621"/>
            <a:ext cx="2788510" cy="329480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Rectangle 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noProof="0" smtClean="0"/>
              <a:t>Cost, Inventory &amp; Initial </a:t>
            </a:r>
            <a:r>
              <a:rPr lang="en-US"/>
              <a:t>P</a:t>
            </a:r>
            <a:r>
              <a:rPr lang="en-US" noProof="0" smtClean="0"/>
              <a:t>ricing</a:t>
            </a:r>
            <a:endParaRPr lang="en-US" noProof="0"/>
          </a:p>
        </p:txBody>
      </p:sp>
      <p:graphicFrame>
        <p:nvGraphicFramePr>
          <p:cNvPr id="17417" name="Group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2504381"/>
              </p:ext>
            </p:extLst>
          </p:nvPr>
        </p:nvGraphicFramePr>
        <p:xfrm>
          <a:off x="251520" y="1340766"/>
          <a:ext cx="8587680" cy="4752529"/>
        </p:xfrm>
        <a:graphic>
          <a:graphicData uri="http://schemas.openxmlformats.org/drawingml/2006/table">
            <a:tbl>
              <a:tblPr/>
              <a:tblGrid>
                <a:gridCol w="14475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053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752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363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993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7986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7986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4606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Helvetica Neue Light" pitchFamily="-65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itchFamily="34" charset="0"/>
                          <a:ea typeface="Arial Unicode MS" pitchFamily="-65" charset="-128"/>
                          <a:cs typeface="Arial Unicode MS" pitchFamily="-65" charset="-128"/>
                          <a:sym typeface="Gill Sans" pitchFamily="-65" charset="0"/>
                        </a:rPr>
                        <a:t>Material</a:t>
                      </a:r>
                    </a:p>
                  </a:txBody>
                  <a:tcPr marL="35719" marR="35719" marT="35719" marB="357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9696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Helvetica Neue Light" pitchFamily="-65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Arial Unicode MS" pitchFamily="-65" charset="-128"/>
                          <a:cs typeface="Arial Unicode MS" pitchFamily="-65" charset="-128"/>
                          <a:sym typeface="Helvetica Neue" pitchFamily="-65" charset="0"/>
                        </a:rPr>
                        <a:t>$$-B01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Arial Unicode MS" pitchFamily="-65" charset="-128"/>
                        <a:cs typeface="Arial Unicode MS" pitchFamily="-65" charset="-128"/>
                        <a:sym typeface="Helvetica Neue" pitchFamily="-65" charset="0"/>
                      </a:endParaRPr>
                    </a:p>
                  </a:txBody>
                  <a:tcPr marL="35719" marR="35719" marT="35719" marB="357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Helvetica Neue Light" pitchFamily="-65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Arial Unicode MS" pitchFamily="-65" charset="-128"/>
                          <a:cs typeface="Arial Unicode MS" pitchFamily="-65" charset="-128"/>
                          <a:sym typeface="Helvetica Neue" pitchFamily="-65" charset="0"/>
                        </a:rPr>
                        <a:t>$$-B02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Arial Unicode MS" pitchFamily="-65" charset="-128"/>
                        <a:cs typeface="Arial Unicode MS" pitchFamily="-65" charset="-128"/>
                        <a:sym typeface="Helvetica Neue" pitchFamily="-65" charset="0"/>
                      </a:endParaRPr>
                    </a:p>
                  </a:txBody>
                  <a:tcPr marL="35719" marR="35719" marT="35719" marB="357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Helvetica Neue Light" pitchFamily="-65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Arial Unicode MS" pitchFamily="-65" charset="-128"/>
                          <a:cs typeface="Arial Unicode MS" pitchFamily="-65" charset="-128"/>
                          <a:sym typeface="Helvetica Neue" pitchFamily="-65" charset="0"/>
                        </a:rPr>
                        <a:t>$$-B03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Arial Unicode MS" pitchFamily="-65" charset="-128"/>
                        <a:cs typeface="Arial Unicode MS" pitchFamily="-65" charset="-128"/>
                        <a:sym typeface="Helvetica Neue" pitchFamily="-65" charset="0"/>
                      </a:endParaRPr>
                    </a:p>
                  </a:txBody>
                  <a:tcPr marL="35719" marR="35719" marT="35719" marB="357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Helvetica Neue Light" pitchFamily="-65" charset="0"/>
                        <a:buNone/>
                        <a:tabLst>
                          <a:tab pos="914400" algn="l"/>
                        </a:tabLst>
                        <a:defRPr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Arial Unicode MS" pitchFamily="-65" charset="-128"/>
                        <a:cs typeface="Arial Unicode MS" pitchFamily="-65" charset="-128"/>
                        <a:sym typeface="Helvetica Neue" pitchFamily="-65" charset="0"/>
                      </a:endParaRPr>
                    </a:p>
                  </a:txBody>
                  <a:tcPr marL="35719" marR="35719" marT="35719" marB="357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Helvetica Neue Light" pitchFamily="-65" charset="0"/>
                        <a:buNone/>
                        <a:tabLst>
                          <a:tab pos="914400" algn="l"/>
                        </a:tabLst>
                        <a:defRPr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Arial Unicode MS" pitchFamily="-65" charset="-128"/>
                          <a:cs typeface="Arial Unicode MS" pitchFamily="-65" charset="-128"/>
                          <a:sym typeface="Helvetica Neue" pitchFamily="-65" charset="0"/>
                        </a:rPr>
                        <a:t>$$-B04</a:t>
                      </a:r>
                    </a:p>
                  </a:txBody>
                  <a:tcPr marL="35719" marR="35719" marT="35719" marB="357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Helvetica Neue Light" pitchFamily="-65" charset="0"/>
                        <a:buNone/>
                        <a:tabLst>
                          <a:tab pos="914400" algn="l"/>
                        </a:tabLst>
                        <a:defRPr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Arial Unicode MS" pitchFamily="-65" charset="-128"/>
                          <a:cs typeface="Arial Unicode MS" pitchFamily="-65" charset="-128"/>
                          <a:sym typeface="Helvetica Neue" pitchFamily="-65" charset="0"/>
                        </a:rPr>
                        <a:t>$$-B05</a:t>
                      </a:r>
                    </a:p>
                  </a:txBody>
                  <a:tcPr marL="35719" marR="35719" marT="35719" marB="357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Helvetica Neue Light" pitchFamily="-65" charset="0"/>
                        <a:buNone/>
                        <a:tabLst>
                          <a:tab pos="914400" algn="l"/>
                        </a:tabLst>
                        <a:defRPr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Arial Unicode MS" pitchFamily="-65" charset="-128"/>
                          <a:cs typeface="Arial Unicode MS" pitchFamily="-65" charset="-128"/>
                          <a:sym typeface="Helvetica Neue" pitchFamily="-65" charset="0"/>
                        </a:rPr>
                        <a:t>$$-B06</a:t>
                      </a:r>
                    </a:p>
                  </a:txBody>
                  <a:tcPr marL="35719" marR="35719" marT="35719" marB="357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4356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Helvetica Neue Light" pitchFamily="-65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itchFamily="34" charset="0"/>
                          <a:ea typeface="Arial Unicode MS" pitchFamily="-65" charset="-128"/>
                          <a:cs typeface="Arial Unicode MS" pitchFamily="-65" charset="-128"/>
                          <a:sym typeface="Gill Sans" pitchFamily="-65" charset="0"/>
                        </a:rPr>
                        <a:t>Name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 Narrow" pitchFamily="34" charset="0"/>
                        <a:ea typeface="Arial Unicode MS" pitchFamily="-65" charset="-128"/>
                        <a:cs typeface="Arial Unicode MS" pitchFamily="-65" charset="-128"/>
                        <a:sym typeface="Gill Sans" pitchFamily="-65" charset="0"/>
                      </a:endParaRPr>
                    </a:p>
                  </a:txBody>
                  <a:tcPr marL="35719" marR="35719" marT="35719" marB="357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9696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600" b="0" i="0" u="none" strike="noStrike" dirty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1L </a:t>
                      </a:r>
                      <a:endParaRPr lang="fr-CA" sz="1600" b="0" i="0" u="none" strike="noStrike" dirty="0" smtClean="0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  <a:p>
                      <a:pPr algn="ctr" fontAlgn="b"/>
                      <a:r>
                        <a:rPr lang="fr-CA" sz="1600" b="0" i="0" u="none" strike="noStrike" dirty="0" err="1" smtClean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Clear</a:t>
                      </a:r>
                      <a:r>
                        <a:rPr lang="fr-CA" sz="1600" b="1" i="0" u="none" strike="noStrike" dirty="0" err="1" smtClean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Pure</a:t>
                      </a:r>
                      <a:endParaRPr lang="fr-CA" sz="1600" b="1" i="0" u="none" strike="noStrike" dirty="0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600" b="0" i="0" u="none" strike="noStrike" dirty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1L </a:t>
                      </a:r>
                      <a:endParaRPr lang="fr-CA" sz="1600" b="0" i="0" u="none" strike="noStrike" dirty="0" smtClean="0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  <a:p>
                      <a:pPr algn="ctr" fontAlgn="b"/>
                      <a:r>
                        <a:rPr lang="fr-CA" sz="1600" b="1" i="0" u="none" strike="noStrike" dirty="0" err="1" smtClean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Spritz</a:t>
                      </a:r>
                      <a:endParaRPr lang="fr-CA" sz="1600" b="1" i="0" u="none" strike="noStrike" dirty="0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600" b="0" i="0" u="none" strike="noStrike" dirty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1L </a:t>
                      </a:r>
                      <a:endParaRPr lang="fr-CA" sz="1600" b="0" i="0" u="none" strike="noStrike" dirty="0" smtClean="0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  <a:p>
                      <a:pPr algn="ctr" fontAlgn="b"/>
                      <a:r>
                        <a:rPr lang="fr-CA" sz="1600" b="1" i="0" u="none" strike="noStrike" dirty="0" err="1" smtClean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Lemon</a:t>
                      </a:r>
                      <a:r>
                        <a:rPr lang="fr-CA" sz="1600" b="1" i="0" u="none" strike="noStrike" dirty="0" smtClean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 </a:t>
                      </a:r>
                      <a:r>
                        <a:rPr lang="fr-CA" sz="1600" b="0" i="0" u="none" strike="noStrike" dirty="0" err="1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Spritz</a:t>
                      </a:r>
                      <a:endParaRPr lang="fr-CA" sz="1600" b="0" i="0" u="none" strike="noStrike" dirty="0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CA" sz="1600" b="1" i="0" u="none" strike="noStrike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600" b="0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500mL </a:t>
                      </a:r>
                      <a:r>
                        <a:rPr lang="fr-CA" sz="1600" b="0" i="0" u="none" strike="noStrike" err="1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Clear</a:t>
                      </a:r>
                      <a:r>
                        <a:rPr lang="fr-CA" sz="1600" b="1" i="0" u="none" strike="noStrike" err="1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Pure</a:t>
                      </a:r>
                      <a:endParaRPr lang="fr-CA" sz="1600" b="1" i="0" u="none" strike="noStrike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600" b="0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500mL </a:t>
                      </a:r>
                      <a:r>
                        <a:rPr lang="fr-CA" sz="1600" b="0" i="0" u="none" strike="noStrike" smtClean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/>
                      </a:r>
                      <a:br>
                        <a:rPr lang="fr-CA" sz="1600" b="0" i="0" u="none" strike="noStrike" smtClean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</a:br>
                      <a:r>
                        <a:rPr lang="fr-CA" sz="1600" b="1" i="0" u="none" strike="noStrike" err="1" smtClean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Spritz</a:t>
                      </a:r>
                      <a:endParaRPr lang="fr-CA" sz="1600" b="1" i="0" u="none" strike="noStrike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600" b="0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500mL </a:t>
                      </a:r>
                      <a:r>
                        <a:rPr lang="fr-CA" sz="1600" b="1" i="0" u="none" strike="noStrike" err="1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Lemon</a:t>
                      </a:r>
                      <a:r>
                        <a:rPr lang="fr-CA" sz="1600" b="1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 </a:t>
                      </a:r>
                      <a:r>
                        <a:rPr lang="fr-CA" sz="1600" b="0" i="0" u="none" strike="noStrike" err="1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Spritz</a:t>
                      </a:r>
                      <a:endParaRPr lang="fr-CA" sz="1600" b="0" i="0" u="none" strike="noStrike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889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Helvetica Neue Light" pitchFamily="-65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itchFamily="34" charset="0"/>
                          <a:ea typeface="Arial Unicode MS" pitchFamily="-65" charset="-128"/>
                          <a:cs typeface="Arial Unicode MS" pitchFamily="-65" charset="-128"/>
                          <a:sym typeface="Gill Sans" pitchFamily="-65" charset="0"/>
                        </a:rPr>
                        <a:t>Size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 Narrow" pitchFamily="34" charset="0"/>
                        <a:ea typeface="Arial Unicode MS" pitchFamily="-65" charset="-128"/>
                        <a:cs typeface="Arial Unicode MS" pitchFamily="-65" charset="-128"/>
                        <a:sym typeface="Gill Sans" pitchFamily="-65" charset="0"/>
                      </a:endParaRPr>
                    </a:p>
                  </a:txBody>
                  <a:tcPr marL="35719" marR="35719" marT="35719" marB="357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9696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Helvetica Neue Light" pitchFamily="-65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Arial Unicode MS" pitchFamily="-65" charset="-128"/>
                          <a:cs typeface="Arial Unicode MS" pitchFamily="-65" charset="-128"/>
                          <a:sym typeface="Helvetica Neue" pitchFamily="-65" charset="0"/>
                        </a:rPr>
                        <a:t>1L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Arial Unicode MS" pitchFamily="-65" charset="-128"/>
                        <a:cs typeface="Arial Unicode MS" pitchFamily="-65" charset="-128"/>
                        <a:sym typeface="Helvetica Neue" pitchFamily="-65" charset="0"/>
                      </a:endParaRPr>
                    </a:p>
                  </a:txBody>
                  <a:tcPr marL="35719" marR="35719" marT="35719" marB="357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Helvetica Neue Light" pitchFamily="-65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Arial Unicode MS" pitchFamily="-65" charset="-128"/>
                          <a:cs typeface="Arial Unicode MS" pitchFamily="-65" charset="-128"/>
                          <a:sym typeface="Helvetica Neue" pitchFamily="-65" charset="0"/>
                        </a:rPr>
                        <a:t>1L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Arial Unicode MS" pitchFamily="-65" charset="-128"/>
                        <a:cs typeface="Arial Unicode MS" pitchFamily="-65" charset="-128"/>
                        <a:sym typeface="Helvetica Neue" pitchFamily="-65" charset="0"/>
                      </a:endParaRPr>
                    </a:p>
                  </a:txBody>
                  <a:tcPr marL="35719" marR="35719" marT="35719" marB="357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Helvetica Neue Light" pitchFamily="-65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Arial Unicode MS" pitchFamily="-65" charset="-128"/>
                          <a:cs typeface="Arial Unicode MS" pitchFamily="-65" charset="-128"/>
                          <a:sym typeface="Helvetica Neue" pitchFamily="-65" charset="0"/>
                        </a:rPr>
                        <a:t>1L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Arial Unicode MS" pitchFamily="-65" charset="-128"/>
                        <a:cs typeface="Arial Unicode MS" pitchFamily="-65" charset="-128"/>
                        <a:sym typeface="Helvetica Neue" pitchFamily="-65" charset="0"/>
                      </a:endParaRPr>
                    </a:p>
                  </a:txBody>
                  <a:tcPr marL="35719" marR="35719" marT="35719" marB="357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Helvetica Neue Light" pitchFamily="-65" charset="0"/>
                        <a:buNone/>
                        <a:tabLst>
                          <a:tab pos="914400" algn="l"/>
                        </a:tabLst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Arial Unicode MS" pitchFamily="-65" charset="-128"/>
                        <a:cs typeface="Arial Unicode MS" pitchFamily="-65" charset="-128"/>
                        <a:sym typeface="Helvetica Neue" pitchFamily="-65" charset="0"/>
                      </a:endParaRPr>
                    </a:p>
                  </a:txBody>
                  <a:tcPr marL="35719" marR="35719" marT="35719" marB="357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Helvetica Neue Light" pitchFamily="-65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Arial Unicode MS" pitchFamily="-65" charset="-128"/>
                          <a:cs typeface="Arial Unicode MS" pitchFamily="-65" charset="-128"/>
                          <a:sym typeface="Helvetica Neue" pitchFamily="-65" charset="0"/>
                        </a:rPr>
                        <a:t>500mL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Arial Unicode MS" pitchFamily="-65" charset="-128"/>
                        <a:cs typeface="Arial Unicode MS" pitchFamily="-65" charset="-128"/>
                        <a:sym typeface="Helvetica Neue" pitchFamily="-65" charset="0"/>
                      </a:endParaRPr>
                    </a:p>
                  </a:txBody>
                  <a:tcPr marL="35719" marR="35719" marT="35719" marB="357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Helvetica Neue Light" pitchFamily="-65" charset="0"/>
                        <a:buNone/>
                        <a:tabLst>
                          <a:tab pos="914400" algn="l"/>
                        </a:tabLst>
                        <a:defRPr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Arial Unicode MS" pitchFamily="-65" charset="-128"/>
                          <a:cs typeface="Arial Unicode MS" pitchFamily="-65" charset="-128"/>
                          <a:sym typeface="Helvetica Neue" pitchFamily="-65" charset="0"/>
                        </a:rPr>
                        <a:t>500mL</a:t>
                      </a:r>
                    </a:p>
                  </a:txBody>
                  <a:tcPr marL="35719" marR="35719" marT="35719" marB="357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Helvetica Neue Light" pitchFamily="-65" charset="0"/>
                        <a:buNone/>
                        <a:tabLst>
                          <a:tab pos="914400" algn="l"/>
                        </a:tabLst>
                        <a:defRPr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Arial Unicode MS" pitchFamily="-65" charset="-128"/>
                          <a:cs typeface="Arial Unicode MS" pitchFamily="-65" charset="-128"/>
                          <a:sym typeface="Helvetica Neue" pitchFamily="-65" charset="0"/>
                        </a:rPr>
                        <a:t>500mL</a:t>
                      </a:r>
                    </a:p>
                  </a:txBody>
                  <a:tcPr marL="35719" marR="35719" marT="35719" marB="357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070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Helvetica Neue Light" pitchFamily="-65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itchFamily="34" charset="0"/>
                          <a:ea typeface="Arial Unicode MS" pitchFamily="-65" charset="-128"/>
                          <a:cs typeface="Arial Unicode MS" pitchFamily="-65" charset="-128"/>
                          <a:sym typeface="Gill Sans" pitchFamily="-65" charset="0"/>
                        </a:rPr>
                        <a:t>Number of bottles in package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 Narrow" pitchFamily="34" charset="0"/>
                        <a:ea typeface="Arial Unicode MS" pitchFamily="-65" charset="-128"/>
                        <a:cs typeface="Arial Unicode MS" pitchFamily="-65" charset="-128"/>
                        <a:sym typeface="Gill Sans" pitchFamily="-65" charset="0"/>
                      </a:endParaRPr>
                    </a:p>
                  </a:txBody>
                  <a:tcPr marL="35719" marR="35719" marT="35719" marB="357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9696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Helvetica Neue Light" pitchFamily="-65" charset="0"/>
                        <a:buNone/>
                        <a:tabLst>
                          <a:tab pos="914400" algn="l"/>
                        </a:tabLst>
                        <a:defRPr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Arial Unicode MS" pitchFamily="-65" charset="-128"/>
                          <a:cs typeface="Arial Unicode MS" pitchFamily="-65" charset="-128"/>
                          <a:sym typeface="Helvetica Neue" pitchFamily="-65" charset="0"/>
                        </a:rPr>
                        <a:t>12</a:t>
                      </a:r>
                    </a:p>
                  </a:txBody>
                  <a:tcPr marL="35719" marR="35719" marT="35719" marB="357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Helvetica Neue Light" pitchFamily="-65" charset="0"/>
                        <a:buNone/>
                        <a:tabLst>
                          <a:tab pos="914400" algn="l"/>
                        </a:tabLst>
                        <a:defRPr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Arial Unicode MS" pitchFamily="-65" charset="-128"/>
                          <a:cs typeface="Arial Unicode MS" pitchFamily="-65" charset="-128"/>
                          <a:sym typeface="Helvetica Neue" pitchFamily="-65" charset="0"/>
                        </a:rPr>
                        <a:t>12</a:t>
                      </a:r>
                    </a:p>
                  </a:txBody>
                  <a:tcPr marL="35719" marR="35719" marT="35719" marB="357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Helvetica Neue Light" pitchFamily="-65" charset="0"/>
                        <a:buNone/>
                        <a:tabLst>
                          <a:tab pos="914400" algn="l"/>
                        </a:tabLst>
                        <a:defRPr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Arial Unicode MS" pitchFamily="-65" charset="-128"/>
                          <a:cs typeface="Arial Unicode MS" pitchFamily="-65" charset="-128"/>
                          <a:sym typeface="Helvetica Neue" pitchFamily="-65" charset="0"/>
                        </a:rPr>
                        <a:t>12</a:t>
                      </a:r>
                    </a:p>
                  </a:txBody>
                  <a:tcPr marL="35719" marR="35719" marT="35719" marB="357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Helvetica Neue Light" pitchFamily="-65" charset="0"/>
                        <a:buNone/>
                        <a:tabLst>
                          <a:tab pos="914400" algn="l"/>
                        </a:tabLst>
                        <a:defRPr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Arial Unicode MS" pitchFamily="-65" charset="-128"/>
                        <a:cs typeface="Arial Unicode MS" pitchFamily="-65" charset="-128"/>
                        <a:sym typeface="Helvetica Neue" pitchFamily="-65" charset="0"/>
                      </a:endParaRPr>
                    </a:p>
                  </a:txBody>
                  <a:tcPr marL="35719" marR="35719" marT="35719" marB="357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Helvetica Neue Light" pitchFamily="-65" charset="0"/>
                        <a:buNone/>
                        <a:tabLst>
                          <a:tab pos="914400" algn="l"/>
                        </a:tabLst>
                        <a:defRPr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Arial Unicode MS" pitchFamily="-65" charset="-128"/>
                          <a:cs typeface="Arial Unicode MS" pitchFamily="-65" charset="-128"/>
                          <a:sym typeface="Helvetica Neue" pitchFamily="-65" charset="0"/>
                        </a:rPr>
                        <a:t>24</a:t>
                      </a:r>
                    </a:p>
                  </a:txBody>
                  <a:tcPr marL="35719" marR="35719" marT="35719" marB="357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Helvetica Neue Light" pitchFamily="-65" charset="0"/>
                        <a:buNone/>
                        <a:tabLst>
                          <a:tab pos="914400" algn="l"/>
                        </a:tabLst>
                        <a:defRPr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Arial Unicode MS" pitchFamily="-65" charset="-128"/>
                          <a:cs typeface="Arial Unicode MS" pitchFamily="-65" charset="-128"/>
                          <a:sym typeface="Helvetica Neue" pitchFamily="-65" charset="0"/>
                        </a:rPr>
                        <a:t>24</a:t>
                      </a:r>
                    </a:p>
                  </a:txBody>
                  <a:tcPr marL="35719" marR="35719" marT="35719" marB="357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Helvetica Neue Light" pitchFamily="-65" charset="0"/>
                        <a:buNone/>
                        <a:tabLst>
                          <a:tab pos="914400" algn="l"/>
                        </a:tabLst>
                        <a:defRPr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Arial Unicode MS" pitchFamily="-65" charset="-128"/>
                          <a:cs typeface="Arial Unicode MS" pitchFamily="-65" charset="-128"/>
                          <a:sym typeface="Helvetica Neue" pitchFamily="-65" charset="0"/>
                        </a:rPr>
                        <a:t>24</a:t>
                      </a:r>
                    </a:p>
                  </a:txBody>
                  <a:tcPr marL="35719" marR="35719" marT="35719" marB="357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20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Helvetica Neue Light" pitchFamily="-65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itchFamily="34" charset="0"/>
                          <a:ea typeface="Arial Unicode MS" pitchFamily="-65" charset="-128"/>
                          <a:cs typeface="Arial Unicode MS" pitchFamily="-65" charset="-128"/>
                          <a:sym typeface="Gill Sans" pitchFamily="-65" charset="0"/>
                        </a:rPr>
                        <a:t>Cost</a:t>
                      </a:r>
                    </a:p>
                  </a:txBody>
                  <a:tcPr marL="35719" marR="35719" marT="35719" marB="357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9696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Helvetica Neue Light" pitchFamily="-65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Arial Unicode MS" pitchFamily="-65" charset="-128"/>
                          <a:cs typeface="Arial Unicode MS" pitchFamily="-65" charset="-128"/>
                          <a:sym typeface="Helvetica Neue" pitchFamily="-65" charset="0"/>
                        </a:rPr>
                        <a:t> </a:t>
                      </a:r>
                      <a:r>
                        <a:rPr lang="en-US" sz="2000" dirty="0" smtClean="0">
                          <a:latin typeface="Arial Narrow" pitchFamily="34" charset="0"/>
                        </a:rPr>
                        <a:t>11.99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Arial Unicode MS" pitchFamily="-65" charset="-128"/>
                        <a:cs typeface="Arial Unicode MS" pitchFamily="-65" charset="-128"/>
                        <a:sym typeface="Helvetica Neue" pitchFamily="-65" charset="0"/>
                      </a:endParaRPr>
                    </a:p>
                  </a:txBody>
                  <a:tcPr marL="35719" marR="35719" marT="35719" marB="357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Helvetica Neue Light" pitchFamily="-65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Arial Unicode MS" pitchFamily="-65" charset="-128"/>
                          <a:cs typeface="Arial Unicode MS" pitchFamily="-65" charset="-128"/>
                          <a:sym typeface="Helvetica Neue" pitchFamily="-65" charset="0"/>
                        </a:rPr>
                        <a:t> </a:t>
                      </a:r>
                      <a:r>
                        <a:rPr lang="en-US" sz="2000" dirty="0" smtClean="0">
                          <a:latin typeface="Arial Narrow" pitchFamily="34" charset="0"/>
                        </a:rPr>
                        <a:t>14.99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Arial Unicode MS" pitchFamily="-65" charset="-128"/>
                        <a:cs typeface="Arial Unicode MS" pitchFamily="-65" charset="-128"/>
                        <a:sym typeface="Helvetica Neue" pitchFamily="-65" charset="0"/>
                      </a:endParaRPr>
                    </a:p>
                  </a:txBody>
                  <a:tcPr marL="35719" marR="35719" marT="35719" marB="357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Helvetica Neue Light" pitchFamily="-65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Arial Unicode MS" pitchFamily="-65" charset="-128"/>
                          <a:cs typeface="Arial Unicode MS" pitchFamily="-65" charset="-128"/>
                          <a:sym typeface="Helvetica Neue" pitchFamily="-65" charset="0"/>
                        </a:rPr>
                        <a:t> </a:t>
                      </a:r>
                      <a:r>
                        <a:rPr lang="en-US" sz="2000" dirty="0" smtClean="0">
                          <a:latin typeface="Arial Narrow" pitchFamily="34" charset="0"/>
                        </a:rPr>
                        <a:t>16.99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Arial Unicode MS" pitchFamily="-65" charset="-128"/>
                        <a:cs typeface="Arial Unicode MS" pitchFamily="-65" charset="-128"/>
                        <a:sym typeface="Helvetica Neue" pitchFamily="-65" charset="0"/>
                      </a:endParaRPr>
                    </a:p>
                  </a:txBody>
                  <a:tcPr marL="35719" marR="35719" marT="35719" marB="357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Helvetica Neue Light" pitchFamily="-65" charset="0"/>
                        <a:buNone/>
                        <a:tabLst>
                          <a:tab pos="914400" algn="l"/>
                        </a:tabLst>
                        <a:defRPr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Arial Unicode MS" pitchFamily="-65" charset="-128"/>
                        <a:cs typeface="Arial Unicode MS" pitchFamily="-65" charset="-128"/>
                        <a:sym typeface="Helvetica Neue" pitchFamily="-65" charset="0"/>
                      </a:endParaRPr>
                    </a:p>
                  </a:txBody>
                  <a:tcPr marL="35719" marR="35719" marT="35719" marB="357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Helvetica Neue Light" pitchFamily="-65" charset="0"/>
                        <a:buNone/>
                        <a:tabLst>
                          <a:tab pos="914400" algn="l"/>
                        </a:tabLst>
                        <a:defRPr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Arial Unicode MS" pitchFamily="-65" charset="-128"/>
                          <a:cs typeface="Arial Unicode MS" pitchFamily="-65" charset="-128"/>
                          <a:sym typeface="Helvetica Neue" pitchFamily="-65" charset="0"/>
                        </a:rPr>
                        <a:t> </a:t>
                      </a:r>
                      <a:r>
                        <a:rPr lang="en-US" sz="2000" dirty="0" smtClean="0">
                          <a:latin typeface="Arial Narrow" pitchFamily="34" charset="0"/>
                        </a:rPr>
                        <a:t>16.99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Arial Unicode MS" pitchFamily="-65" charset="-128"/>
                        <a:cs typeface="Arial Unicode MS" pitchFamily="-65" charset="-128"/>
                        <a:sym typeface="Helvetica Neue" pitchFamily="-65" charset="0"/>
                      </a:endParaRPr>
                    </a:p>
                  </a:txBody>
                  <a:tcPr marL="35719" marR="35719" marT="35719" marB="357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Helvetica Neue Light" pitchFamily="-65" charset="0"/>
                        <a:buNone/>
                        <a:tabLst>
                          <a:tab pos="914400" algn="l"/>
                        </a:tabLst>
                        <a:defRPr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Arial Unicode MS" pitchFamily="-65" charset="-128"/>
                          <a:cs typeface="Arial Unicode MS" pitchFamily="-65" charset="-128"/>
                          <a:sym typeface="Helvetica Neue" pitchFamily="-65" charset="0"/>
                        </a:rPr>
                        <a:t> </a:t>
                      </a:r>
                      <a:r>
                        <a:rPr lang="en-US" sz="2000" dirty="0" smtClean="0">
                          <a:latin typeface="Arial Narrow" pitchFamily="34" charset="0"/>
                        </a:rPr>
                        <a:t>19.99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Arial Unicode MS" pitchFamily="-65" charset="-128"/>
                        <a:cs typeface="Arial Unicode MS" pitchFamily="-65" charset="-128"/>
                        <a:sym typeface="Helvetica Neue" pitchFamily="-65" charset="0"/>
                      </a:endParaRPr>
                    </a:p>
                  </a:txBody>
                  <a:tcPr marL="35719" marR="35719" marT="35719" marB="357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Helvetica Neue Light" pitchFamily="-65" charset="0"/>
                        <a:buNone/>
                        <a:tabLst>
                          <a:tab pos="914400" algn="l"/>
                        </a:tabLst>
                        <a:defRPr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Arial Unicode MS" pitchFamily="-65" charset="-128"/>
                          <a:cs typeface="Arial Unicode MS" pitchFamily="-65" charset="-128"/>
                          <a:sym typeface="Helvetica Neue" pitchFamily="-65" charset="0"/>
                        </a:rPr>
                        <a:t> </a:t>
                      </a:r>
                      <a:r>
                        <a:rPr lang="en-US" sz="2000" dirty="0" smtClean="0">
                          <a:latin typeface="Arial Narrow" pitchFamily="34" charset="0"/>
                        </a:rPr>
                        <a:t>22.99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Arial Unicode MS" pitchFamily="-65" charset="-128"/>
                        <a:cs typeface="Arial Unicode MS" pitchFamily="-65" charset="-128"/>
                        <a:sym typeface="Helvetica Neue" pitchFamily="-65" charset="0"/>
                      </a:endParaRPr>
                    </a:p>
                  </a:txBody>
                  <a:tcPr marL="35719" marR="35719" marT="35719" marB="357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520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Helvetica Neue Light" pitchFamily="-65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itchFamily="34" charset="0"/>
                          <a:ea typeface="Arial Unicode MS" pitchFamily="-65" charset="-128"/>
                          <a:cs typeface="Arial Unicode MS" pitchFamily="-65" charset="-128"/>
                          <a:sym typeface="Gill Sans" pitchFamily="-65" charset="0"/>
                        </a:rPr>
                        <a:t>Initial price</a:t>
                      </a:r>
                    </a:p>
                  </a:txBody>
                  <a:tcPr marL="35719" marR="35719" marT="35719" marB="357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9696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Helvetica Neue Light" pitchFamily="-65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Arial Unicode MS" pitchFamily="-65" charset="-128"/>
                          <a:cs typeface="Arial Unicode MS" pitchFamily="-65" charset="-128"/>
                          <a:sym typeface="Helvetica Neue" pitchFamily="-65" charset="0"/>
                        </a:rPr>
                        <a:t> </a:t>
                      </a:r>
                      <a:r>
                        <a:rPr lang="en-US" sz="2000" dirty="0" smtClean="0">
                          <a:latin typeface="Arial Narrow" pitchFamily="34" charset="0"/>
                        </a:rPr>
                        <a:t>14.99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Arial Unicode MS" pitchFamily="-65" charset="-128"/>
                        <a:cs typeface="Arial Unicode MS" pitchFamily="-65" charset="-128"/>
                        <a:sym typeface="Helvetica Neue" pitchFamily="-65" charset="0"/>
                      </a:endParaRPr>
                    </a:p>
                  </a:txBody>
                  <a:tcPr marL="35719" marR="35719" marT="35719" marB="357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Helvetica Neue Light" pitchFamily="-65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Arial Unicode MS" pitchFamily="-65" charset="-128"/>
                          <a:cs typeface="Arial Unicode MS" pitchFamily="-65" charset="-128"/>
                          <a:sym typeface="Helvetica Neue" pitchFamily="-65" charset="0"/>
                        </a:rPr>
                        <a:t> </a:t>
                      </a:r>
                      <a:r>
                        <a:rPr lang="en-US" sz="2000" dirty="0" smtClean="0">
                          <a:latin typeface="Arial Narrow" pitchFamily="34" charset="0"/>
                        </a:rPr>
                        <a:t>17.99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Arial Unicode MS" pitchFamily="-65" charset="-128"/>
                        <a:cs typeface="Arial Unicode MS" pitchFamily="-65" charset="-128"/>
                        <a:sym typeface="Helvetica Neue" pitchFamily="-65" charset="0"/>
                      </a:endParaRPr>
                    </a:p>
                  </a:txBody>
                  <a:tcPr marL="35719" marR="35719" marT="35719" marB="357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Helvetica Neue Light" pitchFamily="-65" charset="0"/>
                        <a:buNone/>
                        <a:tabLst>
                          <a:tab pos="914400" algn="l"/>
                        </a:tabLst>
                      </a:pPr>
                      <a:r>
                        <a:rPr lang="en-US" sz="2000" dirty="0" smtClean="0">
                          <a:latin typeface="Arial Narrow" pitchFamily="34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Arial Unicode MS" pitchFamily="-65" charset="-128"/>
                          <a:cs typeface="Arial Unicode MS" pitchFamily="-65" charset="-128"/>
                          <a:sym typeface="Helvetica Neue" pitchFamily="-65" charset="0"/>
                        </a:rPr>
                        <a:t> </a:t>
                      </a:r>
                      <a:r>
                        <a:rPr lang="en-US" sz="2000" dirty="0" smtClean="0">
                          <a:latin typeface="Arial Narrow" pitchFamily="34" charset="0"/>
                        </a:rPr>
                        <a:t>19.99 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Arial Unicode MS" pitchFamily="-65" charset="-128"/>
                        <a:cs typeface="Arial Unicode MS" pitchFamily="-65" charset="-128"/>
                        <a:sym typeface="Helvetica Neue" pitchFamily="-65" charset="0"/>
                      </a:endParaRPr>
                    </a:p>
                  </a:txBody>
                  <a:tcPr marL="35719" marR="35719" marT="35719" marB="357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Helvetica Neue Light" pitchFamily="-65" charset="0"/>
                        <a:buNone/>
                        <a:tabLst>
                          <a:tab pos="914400" algn="l"/>
                        </a:tabLst>
                        <a:defRPr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Arial Unicode MS" pitchFamily="-65" charset="-128"/>
                        <a:cs typeface="Arial Unicode MS" pitchFamily="-65" charset="-128"/>
                        <a:sym typeface="Helvetica Neue" pitchFamily="-65" charset="0"/>
                      </a:endParaRPr>
                    </a:p>
                  </a:txBody>
                  <a:tcPr marL="35719" marR="35719" marT="35719" marB="357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Helvetica Neue Light" pitchFamily="-65" charset="0"/>
                        <a:buNone/>
                        <a:tabLst>
                          <a:tab pos="914400" algn="l"/>
                        </a:tabLst>
                        <a:defRPr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Arial Unicode MS" pitchFamily="-65" charset="-128"/>
                          <a:cs typeface="Arial Unicode MS" pitchFamily="-65" charset="-128"/>
                          <a:sym typeface="Helvetica Neue" pitchFamily="-65" charset="0"/>
                        </a:rPr>
                        <a:t> </a:t>
                      </a:r>
                      <a:r>
                        <a:rPr lang="en-US" sz="2000" dirty="0" smtClean="0">
                          <a:latin typeface="Arial Narrow" pitchFamily="34" charset="0"/>
                        </a:rPr>
                        <a:t>19.99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Arial Unicode MS" pitchFamily="-65" charset="-128"/>
                        <a:cs typeface="Arial Unicode MS" pitchFamily="-65" charset="-128"/>
                        <a:sym typeface="Helvetica Neue" pitchFamily="-65" charset="0"/>
                      </a:endParaRPr>
                    </a:p>
                  </a:txBody>
                  <a:tcPr marL="35719" marR="35719" marT="35719" marB="357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Helvetica Neue Light" pitchFamily="-65" charset="0"/>
                        <a:buNone/>
                        <a:tabLst>
                          <a:tab pos="914400" algn="l"/>
                        </a:tabLst>
                        <a:defRPr/>
                      </a:pPr>
                      <a:r>
                        <a:rPr lang="en-US" sz="2000" dirty="0" smtClean="0">
                          <a:latin typeface="Arial Narrow" pitchFamily="34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Arial Unicode MS" pitchFamily="-65" charset="-128"/>
                          <a:cs typeface="Arial Unicode MS" pitchFamily="-65" charset="-128"/>
                          <a:sym typeface="Helvetica Neue" pitchFamily="-65" charset="0"/>
                        </a:rPr>
                        <a:t> </a:t>
                      </a:r>
                      <a:r>
                        <a:rPr lang="en-US" sz="2000" dirty="0" smtClean="0">
                          <a:latin typeface="Arial Narrow" pitchFamily="34" charset="0"/>
                        </a:rPr>
                        <a:t>22.99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Arial Unicode MS" pitchFamily="-65" charset="-128"/>
                        <a:cs typeface="Arial Unicode MS" pitchFamily="-65" charset="-128"/>
                        <a:sym typeface="Helvetica Neue" pitchFamily="-65" charset="0"/>
                      </a:endParaRPr>
                    </a:p>
                  </a:txBody>
                  <a:tcPr marL="35719" marR="35719" marT="35719" marB="357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Helvetica Neue Light" pitchFamily="-65" charset="0"/>
                        <a:buNone/>
                        <a:tabLst>
                          <a:tab pos="914400" algn="l"/>
                        </a:tabLst>
                        <a:defRPr/>
                      </a:pPr>
                      <a:r>
                        <a:rPr lang="en-US" sz="2000" dirty="0" smtClean="0">
                          <a:latin typeface="Arial Narrow" pitchFamily="34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Arial Unicode MS" pitchFamily="-65" charset="-128"/>
                          <a:cs typeface="Arial Unicode MS" pitchFamily="-65" charset="-128"/>
                          <a:sym typeface="Helvetica Neue" pitchFamily="-65" charset="0"/>
                        </a:rPr>
                        <a:t> </a:t>
                      </a:r>
                      <a:r>
                        <a:rPr lang="en-US" sz="2000" dirty="0" smtClean="0">
                          <a:latin typeface="Arial Narrow" pitchFamily="34" charset="0"/>
                        </a:rPr>
                        <a:t>25.99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Arial Unicode MS" pitchFamily="-65" charset="-128"/>
                        <a:cs typeface="Arial Unicode MS" pitchFamily="-65" charset="-128"/>
                        <a:sym typeface="Helvetica Neue" pitchFamily="-65" charset="0"/>
                      </a:endParaRPr>
                    </a:p>
                  </a:txBody>
                  <a:tcPr marL="35719" marR="35719" marT="35719" marB="357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4821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Helvetica Neue Light" pitchFamily="-65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itchFamily="34" charset="0"/>
                          <a:ea typeface="Arial Unicode MS" pitchFamily="-65" charset="-128"/>
                          <a:cs typeface="Arial Unicode MS" pitchFamily="-65" charset="-128"/>
                          <a:sym typeface="Gill Sans" pitchFamily="-65" charset="0"/>
                        </a:rPr>
                        <a:t>Initial stock</a:t>
                      </a:r>
                    </a:p>
                  </a:txBody>
                  <a:tcPr marL="35719" marR="35719" marT="35719" marB="357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9696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Helvetica Neue Light" pitchFamily="-65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Arial Unicode MS" pitchFamily="-65" charset="-128"/>
                          <a:cs typeface="Arial Unicode MS" pitchFamily="-65" charset="-128"/>
                          <a:sym typeface="Helvetica Neue" pitchFamily="-65" charset="0"/>
                        </a:rPr>
                        <a:t>1,000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Arial Unicode MS" pitchFamily="-65" charset="-128"/>
                        <a:cs typeface="Arial Unicode MS" pitchFamily="-65" charset="-128"/>
                        <a:sym typeface="Helvetica Neue" pitchFamily="-65" charset="0"/>
                      </a:endParaRPr>
                    </a:p>
                  </a:txBody>
                  <a:tcPr marL="35719" marR="35719" marT="35719" marB="357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Helvetica Neue Light" pitchFamily="-65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Arial Unicode MS" pitchFamily="-65" charset="-128"/>
                          <a:cs typeface="Arial Unicode MS" pitchFamily="-65" charset="-128"/>
                          <a:sym typeface="Helvetica Neue" pitchFamily="-65" charset="0"/>
                        </a:rPr>
                        <a:t>1,000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Arial Unicode MS" pitchFamily="-65" charset="-128"/>
                        <a:cs typeface="Arial Unicode MS" pitchFamily="-65" charset="-128"/>
                        <a:sym typeface="Helvetica Neue" pitchFamily="-65" charset="0"/>
                      </a:endParaRPr>
                    </a:p>
                  </a:txBody>
                  <a:tcPr marL="35719" marR="35719" marT="35719" marB="357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Helvetica Neue Light" pitchFamily="-65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Arial Unicode MS" pitchFamily="-65" charset="-128"/>
                          <a:cs typeface="Arial Unicode MS" pitchFamily="-65" charset="-128"/>
                          <a:sym typeface="Helvetica Neue" pitchFamily="-65" charset="0"/>
                        </a:rPr>
                        <a:t>1,000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Arial Unicode MS" pitchFamily="-65" charset="-128"/>
                        <a:cs typeface="Arial Unicode MS" pitchFamily="-65" charset="-128"/>
                        <a:sym typeface="Helvetica Neue" pitchFamily="-65" charset="0"/>
                      </a:endParaRPr>
                    </a:p>
                  </a:txBody>
                  <a:tcPr marL="35719" marR="35719" marT="35719" marB="357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Helvetica Neue Light" pitchFamily="-65" charset="0"/>
                        <a:buNone/>
                        <a:tabLst>
                          <a:tab pos="914400" algn="l"/>
                        </a:tabLst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Arial Unicode MS" pitchFamily="-65" charset="-128"/>
                        <a:cs typeface="Arial Unicode MS" pitchFamily="-65" charset="-128"/>
                        <a:sym typeface="Helvetica Neue" pitchFamily="-65" charset="0"/>
                      </a:endParaRPr>
                    </a:p>
                  </a:txBody>
                  <a:tcPr marL="35719" marR="35719" marT="35719" marB="357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Helvetica Neue Light" pitchFamily="-65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Arial Unicode MS" pitchFamily="-65" charset="-128"/>
                          <a:cs typeface="Arial Unicode MS" pitchFamily="-65" charset="-128"/>
                          <a:sym typeface="Helvetica Neue" pitchFamily="-65" charset="0"/>
                        </a:rPr>
                        <a:t>1,000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Arial Unicode MS" pitchFamily="-65" charset="-128"/>
                        <a:cs typeface="Arial Unicode MS" pitchFamily="-65" charset="-128"/>
                        <a:sym typeface="Helvetica Neue" pitchFamily="-65" charset="0"/>
                      </a:endParaRPr>
                    </a:p>
                  </a:txBody>
                  <a:tcPr marL="35719" marR="35719" marT="35719" marB="357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Helvetica Neue Light" pitchFamily="-65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Arial Unicode MS" pitchFamily="-65" charset="-128"/>
                          <a:cs typeface="Arial Unicode MS" pitchFamily="-65" charset="-128"/>
                          <a:sym typeface="Helvetica Neue" pitchFamily="-65" charset="0"/>
                        </a:rPr>
                        <a:t>1,000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Arial Unicode MS" pitchFamily="-65" charset="-128"/>
                        <a:cs typeface="Arial Unicode MS" pitchFamily="-65" charset="-128"/>
                        <a:sym typeface="Helvetica Neue" pitchFamily="-65" charset="0"/>
                      </a:endParaRPr>
                    </a:p>
                  </a:txBody>
                  <a:tcPr marL="35719" marR="35719" marT="35719" marB="357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Helvetica Neue Light" pitchFamily="-65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Arial Unicode MS" pitchFamily="-65" charset="-128"/>
                          <a:cs typeface="Arial Unicode MS" pitchFamily="-65" charset="-128"/>
                          <a:sym typeface="Helvetica Neue" pitchFamily="-65" charset="0"/>
                        </a:rPr>
                        <a:t>1,000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Arial Unicode MS" pitchFamily="-65" charset="-128"/>
                        <a:cs typeface="Arial Unicode MS" pitchFamily="-65" charset="-128"/>
                        <a:sym typeface="Helvetica Neue" pitchFamily="-65" charset="0"/>
                      </a:endParaRPr>
                    </a:p>
                  </a:txBody>
                  <a:tcPr marL="35719" marR="35719" marT="35719" marB="357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871413" y="1280982"/>
            <a:ext cx="4580543" cy="4956330"/>
            <a:chOff x="2871777" y="1280982"/>
            <a:chExt cx="4580543" cy="4956330"/>
          </a:xfrm>
        </p:grpSpPr>
        <p:grpSp>
          <p:nvGrpSpPr>
            <p:cNvPr id="10" name="Group 9"/>
            <p:cNvGrpSpPr/>
            <p:nvPr/>
          </p:nvGrpSpPr>
          <p:grpSpPr>
            <a:xfrm>
              <a:off x="2871777" y="1280982"/>
              <a:ext cx="4580543" cy="4956330"/>
              <a:chOff x="2871777" y="1280982"/>
              <a:chExt cx="4580543" cy="4956330"/>
            </a:xfrm>
          </p:grpSpPr>
          <p:pic>
            <p:nvPicPr>
              <p:cNvPr id="12" name="Picture 11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871777" y="1280982"/>
                <a:ext cx="4580543" cy="4956330"/>
              </a:xfrm>
              <a:prstGeom prst="rect">
                <a:avLst/>
              </a:prstGeom>
            </p:spPr>
          </p:pic>
          <p:pic>
            <p:nvPicPr>
              <p:cNvPr id="13" name="Picture 12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017118" y="1527461"/>
                <a:ext cx="1707282" cy="1301874"/>
              </a:xfrm>
              <a:prstGeom prst="rect">
                <a:avLst/>
              </a:prstGeom>
            </p:spPr>
          </p:pic>
        </p:grpSp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5"/>
            <a:srcRect b="12486"/>
            <a:stretch/>
          </p:blipFill>
          <p:spPr>
            <a:xfrm>
              <a:off x="3139349" y="3233750"/>
              <a:ext cx="1585051" cy="742409"/>
            </a:xfrm>
            <a:prstGeom prst="rect">
              <a:avLst/>
            </a:prstGeom>
          </p:spPr>
        </p:pic>
      </p:grp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Marketing Person’s </a:t>
            </a:r>
            <a:r>
              <a:rPr lang="en-US"/>
              <a:t>J</a:t>
            </a:r>
            <a:r>
              <a:rPr lang="en-US" noProof="0" err="1" smtClean="0"/>
              <a:t>ob</a:t>
            </a:r>
            <a:r>
              <a:rPr lang="en-US" noProof="0" smtClean="0"/>
              <a:t> </a:t>
            </a:r>
            <a:r>
              <a:rPr lang="en-US"/>
              <a:t>A</a:t>
            </a:r>
            <a:r>
              <a:rPr lang="en-US" noProof="0" smtClean="0"/>
              <a:t>id &amp; Menu</a:t>
            </a:r>
            <a:endParaRPr lang="en-US" noProof="0"/>
          </a:p>
        </p:txBody>
      </p:sp>
      <p:sp>
        <p:nvSpPr>
          <p:cNvPr id="7" name="Rectangle 6"/>
          <p:cNvSpPr/>
          <p:nvPr/>
        </p:nvSpPr>
        <p:spPr>
          <a:xfrm>
            <a:off x="467544" y="1236686"/>
            <a:ext cx="3240360" cy="5000625"/>
          </a:xfrm>
          <a:prstGeom prst="rect">
            <a:avLst/>
          </a:prstGeom>
          <a:solidFill>
            <a:schemeClr val="bg1">
              <a:alpha val="6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8" name="Rectangle 7"/>
          <p:cNvSpPr/>
          <p:nvPr/>
        </p:nvSpPr>
        <p:spPr>
          <a:xfrm>
            <a:off x="3707904" y="1236688"/>
            <a:ext cx="1730404" cy="5000624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4" t="24759" b="38995"/>
          <a:stretch/>
        </p:blipFill>
        <p:spPr>
          <a:xfrm>
            <a:off x="5484871" y="2324661"/>
            <a:ext cx="3536875" cy="2208678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5796136" y="2852936"/>
            <a:ext cx="3225610" cy="504056"/>
          </a:xfrm>
          <a:prstGeom prst="ellipse">
            <a:avLst/>
          </a:prstGeom>
          <a:noFill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508104" y="3450680"/>
            <a:ext cx="3513642" cy="914424"/>
          </a:xfrm>
          <a:prstGeom prst="rect">
            <a:avLst/>
          </a:prstGeom>
          <a:solidFill>
            <a:srgbClr val="EDF4FC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465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noProof="0" smtClean="0"/>
              <a:t>Maintain Prices for DC </a:t>
            </a:r>
            <a:r>
              <a:rPr lang="en-US" smtClean="0"/>
              <a:t>18</a:t>
            </a:r>
            <a:endParaRPr lang="en-US" noProof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9028" y="1340768"/>
            <a:ext cx="6266036" cy="3816424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8669" y="1353720"/>
            <a:ext cx="2607543" cy="417973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Marketing Expenses</a:t>
            </a:r>
            <a:endParaRPr lang="en-US" noProof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512" y="1340768"/>
            <a:ext cx="2606400" cy="4193581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1174615"/>
            <a:ext cx="4809703" cy="5007024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794733" y="1258835"/>
            <a:ext cx="4580543" cy="4956330"/>
            <a:chOff x="2871777" y="1280982"/>
            <a:chExt cx="4580543" cy="4956330"/>
          </a:xfrm>
        </p:grpSpPr>
        <p:grpSp>
          <p:nvGrpSpPr>
            <p:cNvPr id="16" name="Group 15"/>
            <p:cNvGrpSpPr/>
            <p:nvPr/>
          </p:nvGrpSpPr>
          <p:grpSpPr>
            <a:xfrm>
              <a:off x="2871777" y="1280982"/>
              <a:ext cx="4580543" cy="4956330"/>
              <a:chOff x="2871777" y="1280982"/>
              <a:chExt cx="4580543" cy="4956330"/>
            </a:xfrm>
          </p:grpSpPr>
          <p:pic>
            <p:nvPicPr>
              <p:cNvPr id="18" name="Picture 17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871777" y="1280982"/>
                <a:ext cx="4580543" cy="4956330"/>
              </a:xfrm>
              <a:prstGeom prst="rect">
                <a:avLst/>
              </a:prstGeom>
            </p:spPr>
          </p:pic>
          <p:pic>
            <p:nvPicPr>
              <p:cNvPr id="19" name="Picture 18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017118" y="1527461"/>
                <a:ext cx="1707282" cy="1301874"/>
              </a:xfrm>
              <a:prstGeom prst="rect">
                <a:avLst/>
              </a:prstGeom>
            </p:spPr>
          </p:pic>
        </p:grpSp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5"/>
            <a:srcRect b="12486"/>
            <a:stretch/>
          </p:blipFill>
          <p:spPr>
            <a:xfrm>
              <a:off x="3139349" y="3233750"/>
              <a:ext cx="1585051" cy="742409"/>
            </a:xfrm>
            <a:prstGeom prst="rect">
              <a:avLst/>
            </a:prstGeom>
          </p:spPr>
        </p:pic>
      </p:grp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noProof="0" dirty="0" smtClean="0"/>
              <a:t>Marketing Person’s </a:t>
            </a:r>
            <a:r>
              <a:rPr lang="en-US" sz="3200" dirty="0" smtClean="0"/>
              <a:t>&amp; Inventory Specialist Reports</a:t>
            </a:r>
            <a:endParaRPr lang="en-US" sz="3200" noProof="0" dirty="0"/>
          </a:p>
        </p:txBody>
      </p:sp>
      <p:sp>
        <p:nvSpPr>
          <p:cNvPr id="7" name="Rectangle 6"/>
          <p:cNvSpPr/>
          <p:nvPr/>
        </p:nvSpPr>
        <p:spPr>
          <a:xfrm>
            <a:off x="838055" y="1483167"/>
            <a:ext cx="2720642" cy="2665914"/>
          </a:xfrm>
          <a:prstGeom prst="rect">
            <a:avLst/>
          </a:prstGeom>
          <a:solidFill>
            <a:schemeClr val="bg1">
              <a:alpha val="65000"/>
            </a:schemeClr>
          </a:solidFill>
          <a:ln>
            <a:solidFill>
              <a:srgbClr val="4F81B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8" name="Rectangle 7"/>
          <p:cNvSpPr/>
          <p:nvPr/>
        </p:nvSpPr>
        <p:spPr>
          <a:xfrm>
            <a:off x="3511149" y="1236688"/>
            <a:ext cx="1927159" cy="5000624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4" t="24759" b="38995"/>
          <a:stretch/>
        </p:blipFill>
        <p:spPr>
          <a:xfrm>
            <a:off x="5484871" y="2324661"/>
            <a:ext cx="3536875" cy="2208678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5796136" y="3455938"/>
            <a:ext cx="3225610" cy="693142"/>
          </a:xfrm>
          <a:prstGeom prst="ellipse">
            <a:avLst/>
          </a:prstGeom>
          <a:noFill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5796136" y="4293096"/>
            <a:ext cx="3324271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755576" y="4149080"/>
            <a:ext cx="1872208" cy="2088231"/>
          </a:xfrm>
          <a:prstGeom prst="rect">
            <a:avLst/>
          </a:prstGeom>
          <a:noFill/>
          <a:ln>
            <a:solidFill>
              <a:srgbClr val="4F81BD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2658125" y="4160154"/>
            <a:ext cx="900572" cy="2066084"/>
          </a:xfrm>
          <a:prstGeom prst="rect">
            <a:avLst/>
          </a:prstGeom>
          <a:solidFill>
            <a:schemeClr val="bg1">
              <a:alpha val="65000"/>
            </a:schemeClr>
          </a:solidFill>
          <a:ln>
            <a:solidFill>
              <a:srgbClr val="4F81B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3" name="Rectangle 12"/>
          <p:cNvSpPr/>
          <p:nvPr/>
        </p:nvSpPr>
        <p:spPr>
          <a:xfrm>
            <a:off x="2649443" y="1225613"/>
            <a:ext cx="914445" cy="2912394"/>
          </a:xfrm>
          <a:prstGeom prst="rect">
            <a:avLst/>
          </a:prstGeom>
          <a:solidFill>
            <a:schemeClr val="bg1">
              <a:alpha val="65000"/>
            </a:schemeClr>
          </a:solidFill>
          <a:ln>
            <a:solidFill>
              <a:srgbClr val="4F81B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21" name="Rectangle 20"/>
          <p:cNvSpPr/>
          <p:nvPr/>
        </p:nvSpPr>
        <p:spPr>
          <a:xfrm>
            <a:off x="2627784" y="1483167"/>
            <a:ext cx="2720642" cy="2665914"/>
          </a:xfrm>
          <a:prstGeom prst="rect">
            <a:avLst/>
          </a:prstGeom>
          <a:solidFill>
            <a:schemeClr val="bg1">
              <a:alpha val="65000"/>
            </a:schemeClr>
          </a:solidFill>
          <a:ln>
            <a:solidFill>
              <a:srgbClr val="4F81B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560411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ts val="3700"/>
              </a:lnSpc>
            </a:pPr>
            <a:r>
              <a:rPr lang="en-US" sz="3600"/>
              <a:t>Marketing Manager Report:</a:t>
            </a:r>
            <a:br>
              <a:rPr lang="en-US" sz="3600"/>
            </a:br>
            <a:r>
              <a:rPr lang="en-US" sz="3600"/>
              <a:t>Check Sales Order Report</a:t>
            </a:r>
          </a:p>
        </p:txBody>
      </p:sp>
      <p:sp>
        <p:nvSpPr>
          <p:cNvPr id="9" name="Flèche droite 5"/>
          <p:cNvSpPr/>
          <p:nvPr/>
        </p:nvSpPr>
        <p:spPr>
          <a:xfrm>
            <a:off x="322258" y="2368848"/>
            <a:ext cx="652210" cy="504056"/>
          </a:xfrm>
          <a:prstGeom prst="rightArrow">
            <a:avLst/>
          </a:prstGeom>
          <a:solidFill>
            <a:srgbClr val="00549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3635" y="1827808"/>
            <a:ext cx="2748661" cy="4481512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3953" y="1143000"/>
            <a:ext cx="4246565" cy="511306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-1" y="1124744"/>
            <a:ext cx="435395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3200" smtClean="0"/>
              <a:t>Monitor Sales Orders</a:t>
            </a:r>
            <a:endParaRPr lang="en-US" sz="3200"/>
          </a:p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ts val="3400"/>
              </a:lnSpc>
            </a:pPr>
            <a:r>
              <a:rPr lang="en-US" sz="3600"/>
              <a:t>Marketing Manager Report:</a:t>
            </a:r>
            <a:br>
              <a:rPr lang="en-US" sz="3600"/>
            </a:br>
            <a:r>
              <a:rPr lang="en-US" sz="3600"/>
              <a:t>Check Summary Sales Report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904"/>
          <a:stretch/>
        </p:blipFill>
        <p:spPr>
          <a:xfrm>
            <a:off x="4572000" y="1143001"/>
            <a:ext cx="3853416" cy="5022304"/>
          </a:xfrm>
          <a:prstGeom prst="rect">
            <a:avLst/>
          </a:prstGeom>
        </p:spPr>
      </p:pic>
      <p:sp>
        <p:nvSpPr>
          <p:cNvPr id="7" name="Flèche droite 5"/>
          <p:cNvSpPr/>
          <p:nvPr/>
        </p:nvSpPr>
        <p:spPr>
          <a:xfrm>
            <a:off x="238720" y="3861048"/>
            <a:ext cx="652210" cy="504056"/>
          </a:xfrm>
          <a:prstGeom prst="rightArrow">
            <a:avLst/>
          </a:prstGeom>
          <a:solidFill>
            <a:srgbClr val="00549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9" name="Imag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3636" y="2060848"/>
            <a:ext cx="2605730" cy="424847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-468560" y="1124744"/>
            <a:ext cx="5040559" cy="9900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>
              <a:lnSpc>
                <a:spcPts val="3500"/>
              </a:lnSpc>
            </a:pPr>
            <a:r>
              <a:rPr lang="en-US" sz="3200" smtClean="0"/>
              <a:t>Monitor How Well Sales Are Going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itre 4"/>
          <p:cNvSpPr>
            <a:spLocks noGrp="1"/>
          </p:cNvSpPr>
          <p:nvPr>
            <p:ph type="title"/>
          </p:nvPr>
        </p:nvSpPr>
        <p:spPr>
          <a:xfrm>
            <a:off x="4038600" y="685800"/>
            <a:ext cx="4925888" cy="1524000"/>
          </a:xfrm>
        </p:spPr>
        <p:txBody>
          <a:bodyPr>
            <a:normAutofit/>
          </a:bodyPr>
          <a:lstStyle/>
          <a:p>
            <a:pPr algn="ctr"/>
            <a:r>
              <a:rPr lang="en-US" noProof="0" smtClean="0"/>
              <a:t>Introduction To The Game</a:t>
            </a:r>
            <a:endParaRPr lang="en-US" noProof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ts val="3400"/>
              </a:lnSpc>
            </a:pPr>
            <a:r>
              <a:rPr lang="en-US" sz="3600"/>
              <a:t>Marketing Manager Report:</a:t>
            </a:r>
            <a:br>
              <a:rPr lang="en-US" sz="3600"/>
            </a:br>
            <a:r>
              <a:rPr lang="en-US" sz="3600"/>
              <a:t>Check Market Report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438"/>
          <a:stretch/>
        </p:blipFill>
        <p:spPr>
          <a:xfrm>
            <a:off x="4592538" y="1145679"/>
            <a:ext cx="4032448" cy="5019626"/>
          </a:xfrm>
          <a:prstGeom prst="rect">
            <a:avLst/>
          </a:prstGeom>
        </p:spPr>
      </p:pic>
      <p:sp>
        <p:nvSpPr>
          <p:cNvPr id="7" name="Flèche droite 5"/>
          <p:cNvSpPr/>
          <p:nvPr/>
        </p:nvSpPr>
        <p:spPr>
          <a:xfrm>
            <a:off x="238720" y="4509120"/>
            <a:ext cx="652210" cy="504056"/>
          </a:xfrm>
          <a:prstGeom prst="rightArrow">
            <a:avLst/>
          </a:prstGeom>
          <a:solidFill>
            <a:srgbClr val="00549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8" name="Imag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3635" y="1827808"/>
            <a:ext cx="2748661" cy="448151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-1" y="1124744"/>
            <a:ext cx="435395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3200" dirty="0" smtClean="0"/>
              <a:t>Monitor Competitors</a:t>
            </a:r>
            <a:endParaRPr lang="en-US" sz="3200" dirty="0"/>
          </a:p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ts val="3700"/>
              </a:lnSpc>
            </a:pPr>
            <a:r>
              <a:rPr lang="en-US" sz="3600" noProof="0" smtClean="0"/>
              <a:t>Inventory Specialist Report:</a:t>
            </a:r>
            <a:br>
              <a:rPr lang="en-US" sz="3600" noProof="0" smtClean="0"/>
            </a:br>
            <a:r>
              <a:rPr lang="en-US" sz="3600" noProof="0" smtClean="0"/>
              <a:t>Stock In </a:t>
            </a:r>
            <a:r>
              <a:rPr lang="en-US" sz="3600"/>
              <a:t>M</a:t>
            </a:r>
            <a:r>
              <a:rPr lang="en-US" sz="3600" noProof="0" err="1" smtClean="0"/>
              <a:t>aterial</a:t>
            </a:r>
            <a:r>
              <a:rPr lang="en-US" sz="3600" noProof="0" smtClean="0"/>
              <a:t> </a:t>
            </a:r>
            <a:r>
              <a:rPr lang="en-US" sz="3600"/>
              <a:t>O</a:t>
            </a:r>
            <a:r>
              <a:rPr lang="en-US" sz="3600" noProof="0" err="1" smtClean="0"/>
              <a:t>verview</a:t>
            </a:r>
            <a:endParaRPr lang="en-US" sz="3600" noProof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1038656"/>
            <a:ext cx="4104456" cy="5244738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1600" y="2276872"/>
            <a:ext cx="2606400" cy="145925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37592" y="1253918"/>
            <a:ext cx="353035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sz="3200"/>
              <a:t>See </a:t>
            </a:r>
            <a:r>
              <a:rPr lang="en-US" sz="3200" smtClean="0"/>
              <a:t>Available Stock</a:t>
            </a:r>
            <a:endParaRPr lang="en-US" sz="3200"/>
          </a:p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noProof="0" dirty="0" smtClean="0"/>
              <a:t>The Distribution Game:</a:t>
            </a:r>
            <a:br>
              <a:rPr lang="en-US" noProof="0" dirty="0" smtClean="0"/>
            </a:br>
            <a:r>
              <a:rPr lang="en-US" noProof="0" dirty="0" smtClean="0"/>
              <a:t>Round 1</a:t>
            </a:r>
            <a:endParaRPr lang="en-US" noProof="0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/>
        <p:txBody>
          <a:bodyPr anchor="ctr">
            <a:noAutofit/>
          </a:bodyPr>
          <a:lstStyle/>
          <a:p>
            <a:pPr marL="0" indent="0" algn="ctr" eaLnBrk="1" hangingPunct="1">
              <a:buNone/>
            </a:pPr>
            <a:r>
              <a:rPr lang="en-US" sz="5600" noProof="0" dirty="0" smtClean="0"/>
              <a:t>Strategize with Team</a:t>
            </a:r>
          </a:p>
          <a:p>
            <a:pPr marL="0" indent="0" algn="ctr" eaLnBrk="1" hangingPunct="1">
              <a:buNone/>
            </a:pPr>
            <a:r>
              <a:rPr lang="en-US" sz="5600" dirty="0" smtClean="0"/>
              <a:t>Snack Break</a:t>
            </a:r>
            <a:endParaRPr lang="en-US" sz="5600" noProof="0" dirty="0" smtClean="0"/>
          </a:p>
        </p:txBody>
      </p:sp>
    </p:spTree>
    <p:extLst>
      <p:ext uri="{BB962C8B-B14F-4D97-AF65-F5344CB8AC3E}">
        <p14:creationId xmlns:p14="http://schemas.microsoft.com/office/powerpoint/2010/main" val="1145712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noProof="0" dirty="0" smtClean="0"/>
              <a:t>The Distribution Game:</a:t>
            </a:r>
            <a:br>
              <a:rPr lang="en-US" noProof="0" dirty="0" smtClean="0"/>
            </a:br>
            <a:r>
              <a:rPr lang="en-US" noProof="0" dirty="0" smtClean="0"/>
              <a:t>Round 1</a:t>
            </a:r>
            <a:endParaRPr lang="en-US" noProof="0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/>
        <p:txBody>
          <a:bodyPr anchor="ctr">
            <a:noAutofit/>
          </a:bodyPr>
          <a:lstStyle/>
          <a:p>
            <a:pPr marL="0" indent="0" algn="ctr" eaLnBrk="1" hangingPunct="1">
              <a:buNone/>
            </a:pPr>
            <a:r>
              <a:rPr lang="en-US" sz="5600" noProof="0" dirty="0" smtClean="0"/>
              <a:t>Start </a:t>
            </a:r>
            <a:r>
              <a:rPr lang="en-US" sz="5600" dirty="0" smtClean="0"/>
              <a:t>Round 1</a:t>
            </a:r>
            <a:endParaRPr lang="en-US" sz="5600" noProof="0" dirty="0" smtClean="0"/>
          </a:p>
        </p:txBody>
      </p:sp>
    </p:spTree>
    <p:extLst>
      <p:ext uri="{BB962C8B-B14F-4D97-AF65-F5344CB8AC3E}">
        <p14:creationId xmlns:p14="http://schemas.microsoft.com/office/powerpoint/2010/main" val="1899750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noProof="0" smtClean="0"/>
              <a:t>The Distribution Game:</a:t>
            </a:r>
            <a:br>
              <a:rPr lang="en-US" noProof="0" smtClean="0"/>
            </a:br>
            <a:r>
              <a:rPr lang="en-US" noProof="0" smtClean="0"/>
              <a:t>Round 1</a:t>
            </a:r>
            <a:endParaRPr lang="en-US" noProof="0"/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/>
        <p:txBody>
          <a:bodyPr anchor="ctr">
            <a:noAutofit/>
          </a:bodyPr>
          <a:lstStyle/>
          <a:p>
            <a:pPr marL="0" indent="0" algn="ctr" eaLnBrk="1" hangingPunct="1">
              <a:buNone/>
            </a:pPr>
            <a:r>
              <a:rPr lang="en-US" sz="5600" noProof="0" smtClean="0"/>
              <a:t>Stop For Evaluation</a:t>
            </a:r>
            <a:endParaRPr lang="en-US" sz="5600" noProof="0"/>
          </a:p>
        </p:txBody>
      </p:sp>
    </p:spTree>
    <p:extLst>
      <p:ext uri="{BB962C8B-B14F-4D97-AF65-F5344CB8AC3E}">
        <p14:creationId xmlns:p14="http://schemas.microsoft.com/office/powerpoint/2010/main" val="275504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noProof="0" dirty="0" smtClean="0"/>
              <a:t>The Distribution Game:</a:t>
            </a:r>
            <a:br>
              <a:rPr lang="en-US" noProof="0" dirty="0" smtClean="0"/>
            </a:br>
            <a:r>
              <a:rPr lang="en-US" noProof="0" dirty="0" smtClean="0"/>
              <a:t>Round 1</a:t>
            </a:r>
            <a:endParaRPr lang="en-US" noProof="0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/>
        <p:txBody>
          <a:bodyPr anchor="ctr">
            <a:noAutofit/>
          </a:bodyPr>
          <a:lstStyle/>
          <a:p>
            <a:pPr marL="0" indent="0" algn="ctr" eaLnBrk="1" hangingPunct="1">
              <a:buNone/>
            </a:pPr>
            <a:r>
              <a:rPr lang="en-US" sz="5600" noProof="0" dirty="0" smtClean="0"/>
              <a:t>End </a:t>
            </a:r>
            <a:r>
              <a:rPr lang="en-US" sz="5600" dirty="0" smtClean="0"/>
              <a:t>Round 1</a:t>
            </a:r>
            <a:endParaRPr lang="en-US" sz="5600" noProof="0" dirty="0" smtClean="0"/>
          </a:p>
        </p:txBody>
      </p:sp>
    </p:spTree>
    <p:extLst>
      <p:ext uri="{BB962C8B-B14F-4D97-AF65-F5344CB8AC3E}">
        <p14:creationId xmlns:p14="http://schemas.microsoft.com/office/powerpoint/2010/main" val="3864655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noProof="0" dirty="0" smtClean="0"/>
              <a:t>The Distribution Game:</a:t>
            </a:r>
            <a:br>
              <a:rPr lang="en-US" noProof="0" dirty="0" smtClean="0"/>
            </a:br>
            <a:r>
              <a:rPr lang="en-US" noProof="0" dirty="0" smtClean="0"/>
              <a:t>Round 1</a:t>
            </a:r>
            <a:endParaRPr lang="en-US" noProof="0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/>
        <p:txBody>
          <a:bodyPr anchor="ctr">
            <a:noAutofit/>
          </a:bodyPr>
          <a:lstStyle/>
          <a:p>
            <a:pPr marL="0" indent="0" algn="ctr" eaLnBrk="1" hangingPunct="1">
              <a:buNone/>
            </a:pPr>
            <a:r>
              <a:rPr lang="en-US" sz="5600" noProof="0" dirty="0" smtClean="0"/>
              <a:t>How Did Your Team Do?</a:t>
            </a:r>
          </a:p>
        </p:txBody>
      </p:sp>
    </p:spTree>
    <p:extLst>
      <p:ext uri="{BB962C8B-B14F-4D97-AF65-F5344CB8AC3E}">
        <p14:creationId xmlns:p14="http://schemas.microsoft.com/office/powerpoint/2010/main" val="407787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036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noProof="0" dirty="0" smtClean="0"/>
              <a:t>Round 1: Debriefing</a:t>
            </a:r>
            <a:br>
              <a:rPr lang="en-US" noProof="0" dirty="0" smtClean="0"/>
            </a:br>
            <a:endParaRPr lang="en-US" noProof="0" dirty="0"/>
          </a:p>
        </p:txBody>
      </p:sp>
      <p:sp>
        <p:nvSpPr>
          <p:cNvPr id="36868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711349"/>
            <a:ext cx="8077200" cy="4525963"/>
          </a:xfrm>
        </p:spPr>
        <p:txBody>
          <a:bodyPr anchor="ctr">
            <a:noAutofit/>
          </a:bodyPr>
          <a:lstStyle/>
          <a:p>
            <a:pPr marL="0" indent="0" algn="ctr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/>
              <a:t>How did your team communication work</a:t>
            </a:r>
            <a:r>
              <a:rPr lang="en-US" sz="2400" dirty="0" smtClean="0"/>
              <a:t>?</a:t>
            </a:r>
            <a:endParaRPr lang="en-US" sz="2400" dirty="0"/>
          </a:p>
          <a:p>
            <a:pPr lvl="1"/>
            <a:r>
              <a:rPr lang="en-US" sz="2000" dirty="0" smtClean="0"/>
              <a:t>Did your marketing work?</a:t>
            </a:r>
          </a:p>
          <a:p>
            <a:pPr lvl="1"/>
            <a:r>
              <a:rPr lang="en-US" sz="2000" dirty="0" smtClean="0"/>
              <a:t>Did your pricing work?</a:t>
            </a:r>
          </a:p>
          <a:p>
            <a:pPr lvl="1"/>
            <a:r>
              <a:rPr lang="en-US" sz="2000" dirty="0" smtClean="0"/>
              <a:t>Did you run out of supply?</a:t>
            </a:r>
          </a:p>
          <a:p>
            <a:pPr lvl="1"/>
            <a:r>
              <a:rPr lang="en-US" sz="2000" dirty="0" smtClean="0"/>
              <a:t>Did your strategy work?</a:t>
            </a:r>
            <a:endParaRPr lang="en-US" sz="1050" dirty="0" smtClean="0"/>
          </a:p>
          <a:p>
            <a:pPr marL="0" indent="0" algn="ctr">
              <a:buNone/>
            </a:pPr>
            <a:endParaRPr lang="en-US" sz="1100" dirty="0"/>
          </a:p>
          <a:p>
            <a:pPr marL="0" indent="0">
              <a:buNone/>
            </a:pPr>
            <a:r>
              <a:rPr lang="en-US" sz="2400" dirty="0" smtClean="0"/>
              <a:t>What do you want to do in the next round?</a:t>
            </a:r>
          </a:p>
          <a:p>
            <a:pPr lvl="1"/>
            <a:r>
              <a:rPr lang="en-US" sz="2000" dirty="0"/>
              <a:t>How do you want to change your marketing?</a:t>
            </a:r>
          </a:p>
          <a:p>
            <a:pPr lvl="1"/>
            <a:r>
              <a:rPr lang="en-US" sz="2000" dirty="0"/>
              <a:t>How do you want to change your pricing?</a:t>
            </a:r>
          </a:p>
          <a:p>
            <a:pPr lvl="1"/>
            <a:r>
              <a:rPr lang="en-US" sz="2000" dirty="0"/>
              <a:t>How do you feel about your supply levels?</a:t>
            </a:r>
          </a:p>
          <a:p>
            <a:pPr lvl="1"/>
            <a:r>
              <a:rPr lang="en-US" sz="2000" dirty="0"/>
              <a:t>How do we prepare so we don’t run out of supply?</a:t>
            </a:r>
          </a:p>
          <a:p>
            <a:pPr lvl="1"/>
            <a:r>
              <a:rPr lang="en-US" sz="2000" dirty="0"/>
              <a:t>What is our overall strategy going to be</a:t>
            </a:r>
            <a:r>
              <a:rPr lang="en-US" sz="2000" dirty="0" smtClean="0"/>
              <a:t>?</a:t>
            </a:r>
            <a:endParaRPr lang="en-US" sz="2400" dirty="0" smtClean="0"/>
          </a:p>
          <a:p>
            <a:pPr marL="0" indent="0" algn="ctr">
              <a:buNone/>
            </a:pPr>
            <a:endParaRPr lang="en-US" sz="2400" dirty="0" smtClean="0"/>
          </a:p>
          <a:p>
            <a:pPr marL="0" indent="0" algn="ctr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70376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4038600" y="762000"/>
            <a:ext cx="3800476" cy="1524000"/>
          </a:xfrm>
        </p:spPr>
        <p:txBody>
          <a:bodyPr/>
          <a:lstStyle/>
          <a:p>
            <a:r>
              <a:rPr lang="en-US" noProof="0" dirty="0" smtClean="0"/>
              <a:t>Distribution Game: Round 2 &amp; 3</a:t>
            </a:r>
            <a:endParaRPr lang="en-US" noProof="0" dirty="0"/>
          </a:p>
        </p:txBody>
      </p:sp>
      <p:pic>
        <p:nvPicPr>
          <p:cNvPr id="3" name="Picture 1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63586" y="2206169"/>
            <a:ext cx="655088" cy="65495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5" name="Rectangle 15"/>
          <p:cNvSpPr>
            <a:spLocks/>
          </p:cNvSpPr>
          <p:nvPr/>
        </p:nvSpPr>
        <p:spPr bwMode="auto">
          <a:xfrm>
            <a:off x="6658892" y="2517765"/>
            <a:ext cx="907616" cy="2403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r>
              <a:rPr lang="en-US" sz="1700" smtClean="0"/>
              <a:t>20 days</a:t>
            </a:r>
            <a:endParaRPr lang="en-US" sz="1700"/>
          </a:p>
        </p:txBody>
      </p:sp>
      <p:sp>
        <p:nvSpPr>
          <p:cNvPr id="6" name="Rectangle 16"/>
          <p:cNvSpPr>
            <a:spLocks/>
          </p:cNvSpPr>
          <p:nvPr/>
        </p:nvSpPr>
        <p:spPr bwMode="auto">
          <a:xfrm>
            <a:off x="6658891" y="2277607"/>
            <a:ext cx="652512" cy="22661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r>
              <a:rPr lang="en-US" sz="1700" smtClean="0"/>
              <a:t>20 </a:t>
            </a:r>
            <a:r>
              <a:rPr lang="en-US" sz="1700"/>
              <a:t>min</a:t>
            </a:r>
          </a:p>
        </p:txBody>
      </p:sp>
      <p:pic>
        <p:nvPicPr>
          <p:cNvPr id="7" name="Imag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51920" y="3218480"/>
            <a:ext cx="5184576" cy="279332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7092280" y="3560449"/>
            <a:ext cx="746796" cy="228591"/>
          </a:xfrm>
          <a:prstGeom prst="rect">
            <a:avLst/>
          </a:prstGeom>
          <a:solidFill>
            <a:srgbClr val="E3414A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3923928" y="6093296"/>
            <a:ext cx="2520280" cy="0"/>
          </a:xfrm>
          <a:prstGeom prst="straightConnector1">
            <a:avLst/>
          </a:prstGeom>
          <a:ln w="8255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1300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noProof="0" dirty="0" smtClean="0"/>
              <a:t>ERP Simulation Games:</a:t>
            </a:r>
            <a:r>
              <a:rPr lang="en-US" dirty="0"/>
              <a:t> </a:t>
            </a:r>
            <a:r>
              <a:rPr lang="en-US" dirty="0" smtClean="0"/>
              <a:t>Objectives</a:t>
            </a:r>
            <a:endParaRPr lang="en-US" noProof="0" dirty="0"/>
          </a:p>
        </p:txBody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988840"/>
            <a:ext cx="4648200" cy="3845024"/>
          </a:xfrm>
        </p:spPr>
        <p:txBody>
          <a:bodyPr>
            <a:normAutofit/>
          </a:bodyPr>
          <a:lstStyle/>
          <a:p>
            <a:r>
              <a:rPr lang="en-US" sz="2400" noProof="0" dirty="0" smtClean="0"/>
              <a:t>To show how the ERP system supports business strategies</a:t>
            </a:r>
          </a:p>
          <a:p>
            <a:endParaRPr lang="en-US" sz="2400" noProof="0" dirty="0" smtClean="0"/>
          </a:p>
          <a:p>
            <a:r>
              <a:rPr lang="en-US" sz="2400" noProof="0" dirty="0" smtClean="0"/>
              <a:t>To develop a hands-on understanding of the concepts underlying enterprise systems</a:t>
            </a:r>
          </a:p>
          <a:p>
            <a:endParaRPr lang="en-US" sz="2400" noProof="0" dirty="0" smtClean="0"/>
          </a:p>
          <a:p>
            <a:r>
              <a:rPr lang="en-US" sz="2400" noProof="0" dirty="0" smtClean="0"/>
              <a:t>To experience the tangible benefits of enterprise integration firsthand</a:t>
            </a:r>
          </a:p>
        </p:txBody>
      </p:sp>
      <p:pic>
        <p:nvPicPr>
          <p:cNvPr id="2" name="Picture 1" descr="Logo-Simulation-G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2884" y="2894567"/>
            <a:ext cx="3415580" cy="175856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It’s Time </a:t>
            </a:r>
            <a:r>
              <a:rPr lang="en-US" dirty="0"/>
              <a:t>T</a:t>
            </a:r>
            <a:r>
              <a:rPr lang="en-US" noProof="0" dirty="0" smtClean="0"/>
              <a:t>o </a:t>
            </a:r>
            <a:r>
              <a:rPr lang="en-US" dirty="0"/>
              <a:t>R</a:t>
            </a:r>
            <a:r>
              <a:rPr lang="en-US" noProof="0" dirty="0" err="1" smtClean="0"/>
              <a:t>eplenish</a:t>
            </a:r>
            <a:r>
              <a:rPr lang="en-US" noProof="0" dirty="0" smtClean="0"/>
              <a:t> !</a:t>
            </a:r>
            <a:endParaRPr lang="en-US" noProof="0" dirty="0"/>
          </a:p>
        </p:txBody>
      </p:sp>
      <p:sp>
        <p:nvSpPr>
          <p:cNvPr id="7" name="Espace réservé du contenu 6"/>
          <p:cNvSpPr>
            <a:spLocks noGrp="1"/>
          </p:cNvSpPr>
          <p:nvPr>
            <p:ph idx="1"/>
          </p:nvPr>
        </p:nvSpPr>
        <p:spPr>
          <a:xfrm>
            <a:off x="609600" y="1268760"/>
            <a:ext cx="8077200" cy="4525963"/>
          </a:xfrm>
        </p:spPr>
        <p:txBody>
          <a:bodyPr>
            <a:normAutofit/>
          </a:bodyPr>
          <a:lstStyle/>
          <a:p>
            <a:r>
              <a:rPr lang="en-US" noProof="0" dirty="0" smtClean="0"/>
              <a:t>Replenishment will allow you to purchase the same quantity that you have sold. </a:t>
            </a:r>
          </a:p>
          <a:p>
            <a:endParaRPr lang="en-US" noProof="0" dirty="0"/>
          </a:p>
        </p:txBody>
      </p:sp>
      <p:graphicFrame>
        <p:nvGraphicFramePr>
          <p:cNvPr id="6" name="Group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0958399"/>
              </p:ext>
            </p:extLst>
          </p:nvPr>
        </p:nvGraphicFramePr>
        <p:xfrm>
          <a:off x="511932" y="2599796"/>
          <a:ext cx="8424936" cy="3493500"/>
        </p:xfrm>
        <a:graphic>
          <a:graphicData uri="http://schemas.openxmlformats.org/drawingml/2006/table">
            <a:tbl>
              <a:tblPr/>
              <a:tblGrid>
                <a:gridCol w="16282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15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07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1392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63524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Helvetica Neue Light" pitchFamily="-65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itchFamily="34" charset="0"/>
                          <a:ea typeface="Arial Unicode MS" pitchFamily="-65" charset="-128"/>
                          <a:cs typeface="Arial Unicode MS" pitchFamily="-65" charset="-128"/>
                          <a:sym typeface="Gill Sans" pitchFamily="-65" charset="0"/>
                        </a:rPr>
                        <a:t>Material</a:t>
                      </a:r>
                    </a:p>
                  </a:txBody>
                  <a:tcPr marL="35719" marR="35719" marT="35719" marB="357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9696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Helvetica Neue Light" pitchFamily="-65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Arial Unicode MS" pitchFamily="-65" charset="-128"/>
                          <a:cs typeface="Arial Unicode MS" pitchFamily="-65" charset="-128"/>
                          <a:sym typeface="Helvetica Neue" pitchFamily="-65" charset="0"/>
                        </a:rPr>
                        <a:t>$$-B01</a:t>
                      </a:r>
                      <a:endParaRPr kumimoji="0" lang="en-US" sz="2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Arial Unicode MS" pitchFamily="-65" charset="-128"/>
                        <a:cs typeface="Arial Unicode MS" pitchFamily="-65" charset="-128"/>
                        <a:sym typeface="Helvetica Neue" pitchFamily="-65" charset="0"/>
                      </a:endParaRPr>
                    </a:p>
                  </a:txBody>
                  <a:tcPr marL="35719" marR="35719" marT="35719" marB="357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Helvetica Neue Light" pitchFamily="-65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Arial Unicode MS" pitchFamily="-65" charset="-128"/>
                          <a:cs typeface="Arial Unicode MS" pitchFamily="-65" charset="-128"/>
                          <a:sym typeface="Helvetica Neue" pitchFamily="-65" charset="0"/>
                        </a:rPr>
                        <a:t>$$-B02</a:t>
                      </a:r>
                      <a:endParaRPr kumimoji="0" lang="en-US" sz="2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Arial Unicode MS" pitchFamily="-65" charset="-128"/>
                        <a:cs typeface="Arial Unicode MS" pitchFamily="-65" charset="-128"/>
                        <a:sym typeface="Helvetica Neue" pitchFamily="-65" charset="0"/>
                      </a:endParaRPr>
                    </a:p>
                  </a:txBody>
                  <a:tcPr marL="35719" marR="35719" marT="35719" marB="357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Helvetica Neue Light" pitchFamily="-65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Arial Unicode MS" pitchFamily="-65" charset="-128"/>
                          <a:cs typeface="Arial Unicode MS" pitchFamily="-65" charset="-128"/>
                          <a:sym typeface="Helvetica Neue" pitchFamily="-65" charset="0"/>
                        </a:rPr>
                        <a:t>$$-B03</a:t>
                      </a:r>
                      <a:endParaRPr kumimoji="0" lang="en-US" sz="2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Arial Unicode MS" pitchFamily="-65" charset="-128"/>
                        <a:cs typeface="Arial Unicode MS" pitchFamily="-65" charset="-128"/>
                        <a:sym typeface="Helvetica Neue" pitchFamily="-65" charset="0"/>
                      </a:endParaRPr>
                    </a:p>
                  </a:txBody>
                  <a:tcPr marL="35719" marR="35719" marT="35719" marB="357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Helvetica Neue Light" pitchFamily="-65" charset="0"/>
                        <a:buNone/>
                        <a:tabLst>
                          <a:tab pos="914400" algn="l"/>
                        </a:tabLst>
                        <a:defRPr/>
                      </a:pPr>
                      <a:endParaRPr kumimoji="0" lang="en-US" sz="20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Arial Unicode MS" pitchFamily="-65" charset="-128"/>
                        <a:cs typeface="Arial Unicode MS" pitchFamily="-65" charset="-128"/>
                        <a:sym typeface="Helvetica Neue" pitchFamily="-65" charset="0"/>
                      </a:endParaRPr>
                    </a:p>
                  </a:txBody>
                  <a:tcPr marL="35719" marR="35719" marT="35719" marB="357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Helvetica Neue Light" pitchFamily="-65" charset="0"/>
                        <a:buNone/>
                        <a:tabLst>
                          <a:tab pos="914400" algn="l"/>
                        </a:tabLst>
                        <a:defRPr/>
                      </a:pPr>
                      <a:r>
                        <a:rPr kumimoji="0" lang="en-US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Arial Unicode MS" pitchFamily="-65" charset="-128"/>
                          <a:cs typeface="Arial Unicode MS" pitchFamily="-65" charset="-128"/>
                          <a:sym typeface="Helvetica Neue" pitchFamily="-65" charset="0"/>
                        </a:rPr>
                        <a:t>$$-B04</a:t>
                      </a:r>
                    </a:p>
                  </a:txBody>
                  <a:tcPr marL="35719" marR="35719" marT="35719" marB="357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Helvetica Neue Light" pitchFamily="-65" charset="0"/>
                        <a:buNone/>
                        <a:tabLst>
                          <a:tab pos="914400" algn="l"/>
                        </a:tabLst>
                        <a:defRPr/>
                      </a:pPr>
                      <a:r>
                        <a:rPr kumimoji="0" lang="en-US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Arial Unicode MS" pitchFamily="-65" charset="-128"/>
                          <a:cs typeface="Arial Unicode MS" pitchFamily="-65" charset="-128"/>
                          <a:sym typeface="Helvetica Neue" pitchFamily="-65" charset="0"/>
                        </a:rPr>
                        <a:t>$$-B05</a:t>
                      </a:r>
                    </a:p>
                  </a:txBody>
                  <a:tcPr marL="35719" marR="35719" marT="35719" marB="357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Helvetica Neue Light" pitchFamily="-65" charset="0"/>
                        <a:buNone/>
                        <a:tabLst>
                          <a:tab pos="914400" algn="l"/>
                        </a:tabLst>
                        <a:defRPr/>
                      </a:pPr>
                      <a:r>
                        <a:rPr kumimoji="0" lang="en-US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Arial Unicode MS" pitchFamily="-65" charset="-128"/>
                          <a:cs typeface="Arial Unicode MS" pitchFamily="-65" charset="-128"/>
                          <a:sym typeface="Helvetica Neue" pitchFamily="-65" charset="0"/>
                        </a:rPr>
                        <a:t>$$-B06</a:t>
                      </a:r>
                    </a:p>
                  </a:txBody>
                  <a:tcPr marL="35719" marR="35719" marT="35719" marB="357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196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Helvetica Neue Light" pitchFamily="-65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itchFamily="34" charset="0"/>
                          <a:ea typeface="Arial Unicode MS" pitchFamily="-65" charset="-128"/>
                          <a:cs typeface="Arial Unicode MS" pitchFamily="-65" charset="-128"/>
                          <a:sym typeface="Gill Sans" pitchFamily="-65" charset="0"/>
                        </a:rPr>
                        <a:t>Name</a:t>
                      </a:r>
                      <a:endParaRPr kumimoji="0" lang="en-US" sz="20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 Narrow" pitchFamily="34" charset="0"/>
                        <a:ea typeface="Arial Unicode MS" pitchFamily="-65" charset="-128"/>
                        <a:cs typeface="Arial Unicode MS" pitchFamily="-65" charset="-128"/>
                        <a:sym typeface="Gill Sans" pitchFamily="-65" charset="0"/>
                      </a:endParaRPr>
                    </a:p>
                  </a:txBody>
                  <a:tcPr marL="35719" marR="35719" marT="35719" marB="357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9696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600" b="0" i="0" u="none" strike="noStrike" dirty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1L </a:t>
                      </a:r>
                      <a:endParaRPr lang="fr-CA" sz="1600" b="0" i="0" u="none" strike="noStrike" dirty="0" smtClean="0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  <a:p>
                      <a:pPr algn="ctr" fontAlgn="b"/>
                      <a:r>
                        <a:rPr lang="fr-CA" sz="1600" b="0" i="0" u="none" strike="noStrike" dirty="0" err="1" smtClean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Clear</a:t>
                      </a:r>
                      <a:r>
                        <a:rPr lang="fr-CA" sz="1600" b="1" i="0" u="none" strike="noStrike" dirty="0" err="1" smtClean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Pure</a:t>
                      </a:r>
                      <a:endParaRPr lang="fr-CA" sz="1600" b="1" i="0" u="none" strike="noStrike" dirty="0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600" b="0" i="0" u="none" strike="noStrike" dirty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1L </a:t>
                      </a:r>
                      <a:endParaRPr lang="fr-CA" sz="1600" b="0" i="0" u="none" strike="noStrike" dirty="0" smtClean="0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  <a:p>
                      <a:pPr algn="ctr" fontAlgn="b"/>
                      <a:r>
                        <a:rPr lang="fr-CA" sz="1600" b="1" i="0" u="none" strike="noStrike" dirty="0" err="1" smtClean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Spritz</a:t>
                      </a:r>
                      <a:endParaRPr lang="fr-CA" sz="1600" b="1" i="0" u="none" strike="noStrike" dirty="0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600" b="0" i="0" u="none" strike="noStrike" dirty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1L </a:t>
                      </a:r>
                      <a:endParaRPr lang="fr-CA" sz="1600" b="0" i="0" u="none" strike="noStrike" dirty="0" smtClean="0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  <a:p>
                      <a:pPr algn="ctr" fontAlgn="b"/>
                      <a:r>
                        <a:rPr lang="fr-CA" sz="1600" b="1" i="0" u="none" strike="noStrike" dirty="0" err="1" smtClean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Lemon</a:t>
                      </a:r>
                      <a:r>
                        <a:rPr lang="fr-CA" sz="1600" b="1" i="0" u="none" strike="noStrike" dirty="0" smtClean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 </a:t>
                      </a:r>
                      <a:r>
                        <a:rPr lang="fr-CA" sz="1600" b="0" i="0" u="none" strike="noStrike" dirty="0" err="1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Spritz</a:t>
                      </a:r>
                      <a:endParaRPr lang="fr-CA" sz="1600" b="0" i="0" u="none" strike="noStrike" dirty="0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CA" sz="1600" b="1" i="0" u="none" strike="noStrike" dirty="0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600" b="0" i="0" u="none" strike="noStrike" dirty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500mL </a:t>
                      </a:r>
                      <a:r>
                        <a:rPr lang="fr-CA" sz="1600" b="0" i="0" u="none" strike="noStrike" dirty="0" err="1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Clear</a:t>
                      </a:r>
                      <a:r>
                        <a:rPr lang="fr-CA" sz="1600" b="1" i="0" u="none" strike="noStrike" dirty="0" err="1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Pure</a:t>
                      </a:r>
                      <a:endParaRPr lang="fr-CA" sz="1600" b="1" i="0" u="none" strike="noStrike" dirty="0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600" b="0" i="0" u="none" strike="noStrike" dirty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500mL </a:t>
                      </a:r>
                      <a:r>
                        <a:rPr lang="fr-CA" sz="1600" b="0" i="0" u="none" strike="noStrike" dirty="0" smtClean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/>
                      </a:r>
                      <a:br>
                        <a:rPr lang="fr-CA" sz="1600" b="0" i="0" u="none" strike="noStrike" dirty="0" smtClean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</a:br>
                      <a:r>
                        <a:rPr lang="fr-CA" sz="1600" b="1" i="0" u="none" strike="noStrike" dirty="0" err="1" smtClean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Spritz</a:t>
                      </a:r>
                      <a:endParaRPr lang="fr-CA" sz="1600" b="1" i="0" u="none" strike="noStrike" dirty="0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600" b="0" i="0" u="none" strike="noStrike" dirty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500mL </a:t>
                      </a:r>
                      <a:r>
                        <a:rPr lang="fr-CA" sz="1600" b="1" i="0" u="none" strike="noStrike" dirty="0" err="1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Lemon</a:t>
                      </a:r>
                      <a:r>
                        <a:rPr lang="fr-CA" sz="1600" b="1" i="0" u="none" strike="noStrike" dirty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 </a:t>
                      </a:r>
                      <a:r>
                        <a:rPr lang="fr-CA" sz="1600" b="0" i="0" u="none" strike="noStrike" dirty="0" err="1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Spritz</a:t>
                      </a:r>
                      <a:endParaRPr lang="fr-CA" sz="1600" b="0" i="0" u="none" strike="noStrike" dirty="0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02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Helvetica Neue Light" pitchFamily="-65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itchFamily="34" charset="0"/>
                          <a:ea typeface="Arial Unicode MS" pitchFamily="-65" charset="-128"/>
                          <a:cs typeface="Arial Unicode MS" pitchFamily="-65" charset="-128"/>
                          <a:sym typeface="Gill Sans" pitchFamily="-65" charset="0"/>
                        </a:rPr>
                        <a:t>Forecast</a:t>
                      </a:r>
                      <a:endParaRPr kumimoji="0" lang="en-US" sz="20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 Narrow" pitchFamily="34" charset="0"/>
                        <a:ea typeface="Arial Unicode MS" pitchFamily="-65" charset="-128"/>
                        <a:cs typeface="Arial Unicode MS" pitchFamily="-65" charset="-128"/>
                        <a:sym typeface="Gill Sans" pitchFamily="-65" charset="0"/>
                      </a:endParaRPr>
                    </a:p>
                  </a:txBody>
                  <a:tcPr marL="35719" marR="35719" marT="35719" marB="357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9696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Helvetica Neue Light" pitchFamily="-65" charset="0"/>
                        <a:buNone/>
                        <a:tabLst>
                          <a:tab pos="914400" algn="l"/>
                        </a:tabLst>
                      </a:pP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  <a:sym typeface="Helvetica Neue" pitchFamily="-65" charset="0"/>
                        </a:rPr>
                        <a:t>1,000</a:t>
                      </a:r>
                      <a:endParaRPr lang="en-US" sz="2000" kern="1200" dirty="0">
                        <a:solidFill>
                          <a:schemeClr val="tx1"/>
                        </a:solidFill>
                        <a:latin typeface="Arial Narrow" pitchFamily="34" charset="0"/>
                        <a:ea typeface="+mn-ea"/>
                        <a:cs typeface="+mn-cs"/>
                        <a:sym typeface="Helvetica Neue" pitchFamily="-65" charset="0"/>
                      </a:endParaRPr>
                    </a:p>
                  </a:txBody>
                  <a:tcPr marL="35719" marR="35719" marT="35719" marB="357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Helvetica Neue Light" pitchFamily="-65" charset="0"/>
                        <a:buNone/>
                        <a:tabLst>
                          <a:tab pos="914400" algn="l"/>
                        </a:tabLst>
                      </a:pP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  <a:sym typeface="Helvetica Neue" pitchFamily="-65" charset="0"/>
                        </a:rPr>
                        <a:t>1,000</a:t>
                      </a:r>
                      <a:endParaRPr lang="en-US" sz="2000" kern="1200" dirty="0">
                        <a:solidFill>
                          <a:schemeClr val="tx1"/>
                        </a:solidFill>
                        <a:latin typeface="Arial Narrow" pitchFamily="34" charset="0"/>
                        <a:ea typeface="+mn-ea"/>
                        <a:cs typeface="+mn-cs"/>
                        <a:sym typeface="Helvetica Neue" pitchFamily="-65" charset="0"/>
                      </a:endParaRPr>
                    </a:p>
                  </a:txBody>
                  <a:tcPr marL="35719" marR="35719" marT="35719" marB="357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Helvetica Neue Light" pitchFamily="-65" charset="0"/>
                        <a:buNone/>
                        <a:tabLst>
                          <a:tab pos="914400" algn="l"/>
                        </a:tabLst>
                      </a:pP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  <a:sym typeface="Helvetica Neue" pitchFamily="-65" charset="0"/>
                        </a:rPr>
                        <a:t>1,000</a:t>
                      </a:r>
                      <a:endParaRPr lang="en-US" sz="2000" kern="1200" dirty="0">
                        <a:solidFill>
                          <a:schemeClr val="tx1"/>
                        </a:solidFill>
                        <a:latin typeface="Arial Narrow" pitchFamily="34" charset="0"/>
                        <a:ea typeface="+mn-ea"/>
                        <a:cs typeface="+mn-cs"/>
                        <a:sym typeface="Helvetica Neue" pitchFamily="-65" charset="0"/>
                      </a:endParaRPr>
                    </a:p>
                  </a:txBody>
                  <a:tcPr marL="35719" marR="35719" marT="35719" marB="357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Helvetica Neue Light" pitchFamily="-65" charset="0"/>
                        <a:buNone/>
                        <a:tabLst>
                          <a:tab pos="914400" algn="l"/>
                        </a:tabLst>
                      </a:pPr>
                      <a:endParaRPr lang="en-US" sz="2000" kern="1200" dirty="0">
                        <a:solidFill>
                          <a:schemeClr val="tx1"/>
                        </a:solidFill>
                        <a:latin typeface="Arial Narrow" pitchFamily="34" charset="0"/>
                        <a:ea typeface="+mn-ea"/>
                        <a:cs typeface="+mn-cs"/>
                        <a:sym typeface="Helvetica Neue" pitchFamily="-65" charset="0"/>
                      </a:endParaRPr>
                    </a:p>
                  </a:txBody>
                  <a:tcPr marL="35719" marR="35719" marT="35719" marB="357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Helvetica Neue Light" pitchFamily="-65" charset="0"/>
                        <a:buNone/>
                        <a:tabLst>
                          <a:tab pos="914400" algn="l"/>
                        </a:tabLst>
                      </a:pP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  <a:sym typeface="Helvetica Neue" pitchFamily="-65" charset="0"/>
                        </a:rPr>
                        <a:t>1,000</a:t>
                      </a:r>
                      <a:endParaRPr lang="en-US" sz="2000" kern="1200" dirty="0">
                        <a:solidFill>
                          <a:schemeClr val="tx1"/>
                        </a:solidFill>
                        <a:latin typeface="Arial Narrow" pitchFamily="34" charset="0"/>
                        <a:ea typeface="+mn-ea"/>
                        <a:cs typeface="+mn-cs"/>
                        <a:sym typeface="Helvetica Neue" pitchFamily="-65" charset="0"/>
                      </a:endParaRPr>
                    </a:p>
                  </a:txBody>
                  <a:tcPr marL="35719" marR="35719" marT="35719" marB="357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Helvetica Neue Light" pitchFamily="-65" charset="0"/>
                        <a:buNone/>
                        <a:tabLst>
                          <a:tab pos="914400" algn="l"/>
                        </a:tabLst>
                      </a:pP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  <a:sym typeface="Helvetica Neue" pitchFamily="-65" charset="0"/>
                        </a:rPr>
                        <a:t>1,000</a:t>
                      </a:r>
                      <a:endParaRPr lang="en-US" sz="2000" kern="1200" dirty="0">
                        <a:solidFill>
                          <a:schemeClr val="tx1"/>
                        </a:solidFill>
                        <a:latin typeface="Arial Narrow" pitchFamily="34" charset="0"/>
                        <a:ea typeface="+mn-ea"/>
                        <a:cs typeface="+mn-cs"/>
                        <a:sym typeface="Helvetica Neue" pitchFamily="-65" charset="0"/>
                      </a:endParaRPr>
                    </a:p>
                  </a:txBody>
                  <a:tcPr marL="35719" marR="35719" marT="35719" marB="357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Helvetica Neue Light" pitchFamily="-65" charset="0"/>
                        <a:buNone/>
                        <a:tabLst>
                          <a:tab pos="914400" algn="l"/>
                        </a:tabLst>
                      </a:pP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  <a:sym typeface="Helvetica Neue" pitchFamily="-65" charset="0"/>
                        </a:rPr>
                        <a:t>1,000</a:t>
                      </a:r>
                      <a:endParaRPr lang="en-US" sz="2000" kern="1200" dirty="0">
                        <a:solidFill>
                          <a:schemeClr val="tx1"/>
                        </a:solidFill>
                        <a:latin typeface="Arial Narrow" pitchFamily="34" charset="0"/>
                        <a:ea typeface="+mn-ea"/>
                        <a:cs typeface="+mn-cs"/>
                        <a:sym typeface="Helvetica Neue" pitchFamily="-65" charset="0"/>
                      </a:endParaRPr>
                    </a:p>
                  </a:txBody>
                  <a:tcPr marL="35719" marR="35719" marT="35719" marB="357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26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Helvetica Neue Light" pitchFamily="-65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itchFamily="34" charset="0"/>
                          <a:ea typeface="Arial Unicode MS" pitchFamily="-65" charset="-128"/>
                          <a:cs typeface="Arial Unicode MS" pitchFamily="-65" charset="-128"/>
                          <a:sym typeface="Gill Sans" pitchFamily="-65" charset="0"/>
                        </a:rPr>
                        <a:t>Replenishment lead time</a:t>
                      </a:r>
                      <a:endParaRPr kumimoji="0" lang="en-US" sz="20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 Narrow" pitchFamily="34" charset="0"/>
                        <a:ea typeface="Arial Unicode MS" pitchFamily="-65" charset="-128"/>
                        <a:cs typeface="Arial Unicode MS" pitchFamily="-65" charset="-128"/>
                        <a:sym typeface="Gill Sans" pitchFamily="-65" charset="0"/>
                      </a:endParaRPr>
                    </a:p>
                  </a:txBody>
                  <a:tcPr marL="35719" marR="35719" marT="35719" marB="357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9696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Helvetica Neue Light" pitchFamily="-65" charset="0"/>
                        <a:buNone/>
                        <a:tabLst>
                          <a:tab pos="914400" algn="l"/>
                        </a:tabLst>
                      </a:pP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  <a:sym typeface="Helvetica Neue" pitchFamily="-65" charset="0"/>
                        </a:rPr>
                        <a:t>Up to 3 days</a:t>
                      </a:r>
                      <a:endParaRPr lang="en-US" sz="2000" kern="1200" dirty="0">
                        <a:solidFill>
                          <a:schemeClr val="tx1"/>
                        </a:solidFill>
                        <a:latin typeface="Arial Narrow" pitchFamily="34" charset="0"/>
                        <a:ea typeface="+mn-ea"/>
                        <a:cs typeface="+mn-cs"/>
                        <a:sym typeface="Helvetica Neue" pitchFamily="-65" charset="0"/>
                      </a:endParaRPr>
                    </a:p>
                  </a:txBody>
                  <a:tcPr marL="35719" marR="35719" marT="35719" marB="357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Helvetica Neue Light" pitchFamily="-65" charset="0"/>
                        <a:buNone/>
                        <a:tabLst>
                          <a:tab pos="914400" algn="l"/>
                        </a:tabLst>
                      </a:pP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  <a:sym typeface="Helvetica Neue" pitchFamily="-65" charset="0"/>
                        </a:rPr>
                        <a:t>Up to 3 days</a:t>
                      </a:r>
                      <a:endParaRPr lang="en-US" sz="2000" kern="1200" dirty="0">
                        <a:solidFill>
                          <a:schemeClr val="tx1"/>
                        </a:solidFill>
                        <a:latin typeface="Arial Narrow" pitchFamily="34" charset="0"/>
                        <a:ea typeface="+mn-ea"/>
                        <a:cs typeface="+mn-cs"/>
                        <a:sym typeface="Helvetica Neue" pitchFamily="-65" charset="0"/>
                      </a:endParaRPr>
                    </a:p>
                  </a:txBody>
                  <a:tcPr marL="35719" marR="35719" marT="35719" marB="357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Helvetica Neue Light" pitchFamily="-65" charset="0"/>
                        <a:buNone/>
                        <a:tabLst>
                          <a:tab pos="914400" algn="l"/>
                        </a:tabLst>
                        <a:defRPr/>
                      </a:pP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  <a:sym typeface="Helvetica Neue" pitchFamily="-65" charset="0"/>
                        </a:rPr>
                        <a:t>Up to 3 days</a:t>
                      </a:r>
                    </a:p>
                  </a:txBody>
                  <a:tcPr marL="35719" marR="35719" marT="35719" marB="357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Helvetica Neue Light" pitchFamily="-65" charset="0"/>
                        <a:buNone/>
                        <a:tabLst>
                          <a:tab pos="914400" algn="l"/>
                        </a:tabLst>
                      </a:pPr>
                      <a:endParaRPr lang="en-US" sz="2000" kern="1200" dirty="0">
                        <a:solidFill>
                          <a:schemeClr val="tx1"/>
                        </a:solidFill>
                        <a:latin typeface="Arial Narrow" pitchFamily="34" charset="0"/>
                        <a:ea typeface="+mn-ea"/>
                        <a:cs typeface="+mn-cs"/>
                        <a:sym typeface="Helvetica Neue" pitchFamily="-65" charset="0"/>
                      </a:endParaRPr>
                    </a:p>
                  </a:txBody>
                  <a:tcPr marL="35719" marR="35719" marT="35719" marB="357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Helvetica Neue Light" pitchFamily="-65" charset="0"/>
                        <a:buNone/>
                        <a:tabLst>
                          <a:tab pos="914400" algn="l"/>
                        </a:tabLst>
                      </a:pP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  <a:sym typeface="Helvetica Neue" pitchFamily="-65" charset="0"/>
                        </a:rPr>
                        <a:t>Up to 3 days</a:t>
                      </a:r>
                      <a:endParaRPr lang="en-US" sz="2000" kern="1200" dirty="0">
                        <a:solidFill>
                          <a:schemeClr val="tx1"/>
                        </a:solidFill>
                        <a:latin typeface="Arial Narrow" pitchFamily="34" charset="0"/>
                        <a:ea typeface="+mn-ea"/>
                        <a:cs typeface="+mn-cs"/>
                        <a:sym typeface="Helvetica Neue" pitchFamily="-65" charset="0"/>
                      </a:endParaRPr>
                    </a:p>
                  </a:txBody>
                  <a:tcPr marL="35719" marR="35719" marT="35719" marB="357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Helvetica Neue Light" pitchFamily="-65" charset="0"/>
                        <a:buNone/>
                        <a:tabLst>
                          <a:tab pos="914400" algn="l"/>
                        </a:tabLst>
                      </a:pP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  <a:sym typeface="Helvetica Neue" pitchFamily="-65" charset="0"/>
                        </a:rPr>
                        <a:t>Up to 3 days</a:t>
                      </a:r>
                      <a:endParaRPr lang="en-US" sz="2000" kern="1200" dirty="0">
                        <a:solidFill>
                          <a:schemeClr val="tx1"/>
                        </a:solidFill>
                        <a:latin typeface="Arial Narrow" pitchFamily="34" charset="0"/>
                        <a:ea typeface="+mn-ea"/>
                        <a:cs typeface="+mn-cs"/>
                        <a:sym typeface="Helvetica Neue" pitchFamily="-65" charset="0"/>
                      </a:endParaRPr>
                    </a:p>
                  </a:txBody>
                  <a:tcPr marL="35719" marR="35719" marT="35719" marB="357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Helvetica Neue Light" pitchFamily="-65" charset="0"/>
                        <a:buNone/>
                        <a:tabLst>
                          <a:tab pos="914400" algn="l"/>
                        </a:tabLst>
                      </a:pP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  <a:sym typeface="Helvetica Neue" pitchFamily="-65" charset="0"/>
                        </a:rPr>
                        <a:t>Up </a:t>
                      </a:r>
                      <a:r>
                        <a:rPr lang="en-US" sz="2000" kern="1200" dirty="0" smtClean="0">
                          <a:solidFill>
                            <a:sysClr val="windowText" lastClr="000000"/>
                          </a:solidFill>
                          <a:latin typeface="Arial Narrow" pitchFamily="34" charset="0"/>
                          <a:ea typeface="+mn-ea"/>
                          <a:cs typeface="+mn-cs"/>
                          <a:sym typeface="Helvetica Neue" pitchFamily="-65" charset="0"/>
                        </a:rPr>
                        <a:t>to</a:t>
                      </a: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  <a:sym typeface="Helvetica Neue" pitchFamily="-65" charset="0"/>
                        </a:rPr>
                        <a:t> 3 days</a:t>
                      </a:r>
                      <a:endParaRPr lang="en-US" sz="2000" kern="1200" dirty="0">
                        <a:solidFill>
                          <a:schemeClr val="tx1"/>
                        </a:solidFill>
                        <a:latin typeface="Arial Narrow" pitchFamily="34" charset="0"/>
                        <a:ea typeface="+mn-ea"/>
                        <a:cs typeface="+mn-cs"/>
                        <a:sym typeface="Helvetica Neue" pitchFamily="-65" charset="0"/>
                      </a:endParaRPr>
                    </a:p>
                  </a:txBody>
                  <a:tcPr marL="35719" marR="35719" marT="35719" marB="357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Inventory Specialist’s Job </a:t>
            </a:r>
            <a:r>
              <a:rPr lang="en-US"/>
              <a:t>Aid &amp; Menu</a:t>
            </a:r>
            <a:endParaRPr lang="en-US" noProof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1296" y="2204864"/>
            <a:ext cx="3437103" cy="2899122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5724128" y="4869160"/>
            <a:ext cx="3324271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5773458" y="2964984"/>
            <a:ext cx="3225610" cy="968073"/>
          </a:xfrm>
          <a:prstGeom prst="ellipse">
            <a:avLst/>
          </a:prstGeom>
          <a:noFill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5633046" y="4026848"/>
            <a:ext cx="3415353" cy="1077138"/>
          </a:xfrm>
          <a:prstGeom prst="rect">
            <a:avLst/>
          </a:prstGeom>
          <a:solidFill>
            <a:srgbClr val="EDF4FC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794733" y="1258835"/>
            <a:ext cx="4580543" cy="4956330"/>
            <a:chOff x="2871777" y="1280982"/>
            <a:chExt cx="4580543" cy="4956330"/>
          </a:xfrm>
        </p:grpSpPr>
        <p:grpSp>
          <p:nvGrpSpPr>
            <p:cNvPr id="12" name="Group 11"/>
            <p:cNvGrpSpPr/>
            <p:nvPr/>
          </p:nvGrpSpPr>
          <p:grpSpPr>
            <a:xfrm>
              <a:off x="2871777" y="1280982"/>
              <a:ext cx="4580543" cy="4956330"/>
              <a:chOff x="2871777" y="1280982"/>
              <a:chExt cx="4580543" cy="4956330"/>
            </a:xfrm>
          </p:grpSpPr>
          <p:pic>
            <p:nvPicPr>
              <p:cNvPr id="18" name="Picture 17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871777" y="1280982"/>
                <a:ext cx="4580543" cy="4956330"/>
              </a:xfrm>
              <a:prstGeom prst="rect">
                <a:avLst/>
              </a:prstGeom>
            </p:spPr>
          </p:pic>
          <p:pic>
            <p:nvPicPr>
              <p:cNvPr id="19" name="Picture 18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017118" y="1527461"/>
                <a:ext cx="1707282" cy="1301874"/>
              </a:xfrm>
              <a:prstGeom prst="rect">
                <a:avLst/>
              </a:prstGeom>
            </p:spPr>
          </p:pic>
        </p:grpSp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6"/>
            <a:srcRect b="12486"/>
            <a:stretch/>
          </p:blipFill>
          <p:spPr>
            <a:xfrm>
              <a:off x="3139349" y="3233750"/>
              <a:ext cx="1585051" cy="742409"/>
            </a:xfrm>
            <a:prstGeom prst="rect">
              <a:avLst/>
            </a:prstGeom>
          </p:spPr>
        </p:pic>
      </p:grpSp>
      <p:sp>
        <p:nvSpPr>
          <p:cNvPr id="9" name="Rectangle 8"/>
          <p:cNvSpPr/>
          <p:nvPr/>
        </p:nvSpPr>
        <p:spPr>
          <a:xfrm>
            <a:off x="745402" y="1143000"/>
            <a:ext cx="1932769" cy="5094312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6" name="Rectangle 15"/>
          <p:cNvSpPr/>
          <p:nvPr/>
        </p:nvSpPr>
        <p:spPr>
          <a:xfrm>
            <a:off x="2709684" y="1189843"/>
            <a:ext cx="2665591" cy="5000625"/>
          </a:xfrm>
          <a:prstGeom prst="rect">
            <a:avLst/>
          </a:prstGeom>
          <a:solidFill>
            <a:schemeClr val="bg1">
              <a:alpha val="6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576143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Forecasting</a:t>
            </a:r>
            <a:endParaRPr lang="en-US" noProof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832" y="1471806"/>
            <a:ext cx="2606400" cy="417802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4992" y="1143000"/>
            <a:ext cx="5184576" cy="4870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8444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Execute MRP</a:t>
            </a:r>
            <a:endParaRPr lang="en-US" noProof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1576347"/>
            <a:ext cx="2606400" cy="4165585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27"/>
          <a:stretch/>
        </p:blipFill>
        <p:spPr>
          <a:xfrm>
            <a:off x="3798640" y="1112788"/>
            <a:ext cx="5040560" cy="5175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5326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Purchasing Agent’s Job </a:t>
            </a:r>
            <a:r>
              <a:rPr lang="en-US"/>
              <a:t>Aid &amp; Menu</a:t>
            </a:r>
            <a:endParaRPr lang="en-US" noProof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1296" y="2204864"/>
            <a:ext cx="3437103" cy="2899122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>
            <a:off x="5724128" y="4869160"/>
            <a:ext cx="3324271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5937708" y="4076018"/>
            <a:ext cx="3225610" cy="1081174"/>
          </a:xfrm>
          <a:prstGeom prst="ellipse">
            <a:avLst/>
          </a:prstGeom>
          <a:noFill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794733" y="1258835"/>
            <a:ext cx="4580543" cy="4956330"/>
            <a:chOff x="2871777" y="1280982"/>
            <a:chExt cx="4580543" cy="4956330"/>
          </a:xfrm>
        </p:grpSpPr>
        <p:grpSp>
          <p:nvGrpSpPr>
            <p:cNvPr id="17" name="Group 16"/>
            <p:cNvGrpSpPr/>
            <p:nvPr/>
          </p:nvGrpSpPr>
          <p:grpSpPr>
            <a:xfrm>
              <a:off x="2871777" y="1280982"/>
              <a:ext cx="4580543" cy="4956330"/>
              <a:chOff x="2871777" y="1280982"/>
              <a:chExt cx="4580543" cy="4956330"/>
            </a:xfrm>
          </p:grpSpPr>
          <p:pic>
            <p:nvPicPr>
              <p:cNvPr id="19" name="Picture 18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871777" y="1280982"/>
                <a:ext cx="4580543" cy="4956330"/>
              </a:xfrm>
              <a:prstGeom prst="rect">
                <a:avLst/>
              </a:prstGeom>
            </p:spPr>
          </p:pic>
          <p:pic>
            <p:nvPicPr>
              <p:cNvPr id="20" name="Picture 19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017118" y="1527461"/>
                <a:ext cx="1707282" cy="1301874"/>
              </a:xfrm>
              <a:prstGeom prst="rect">
                <a:avLst/>
              </a:prstGeom>
            </p:spPr>
          </p:pic>
        </p:grpSp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6"/>
            <a:srcRect b="12486"/>
            <a:stretch/>
          </p:blipFill>
          <p:spPr>
            <a:xfrm>
              <a:off x="3139349" y="3233750"/>
              <a:ext cx="1585051" cy="742409"/>
            </a:xfrm>
            <a:prstGeom prst="rect">
              <a:avLst/>
            </a:prstGeom>
          </p:spPr>
        </p:pic>
      </p:grpSp>
      <p:sp>
        <p:nvSpPr>
          <p:cNvPr id="14" name="Rectangle 13"/>
          <p:cNvSpPr/>
          <p:nvPr/>
        </p:nvSpPr>
        <p:spPr>
          <a:xfrm>
            <a:off x="373860" y="1236687"/>
            <a:ext cx="2253924" cy="5000625"/>
          </a:xfrm>
          <a:prstGeom prst="rect">
            <a:avLst/>
          </a:prstGeom>
          <a:solidFill>
            <a:schemeClr val="bg1">
              <a:alpha val="6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5" name="Rectangle 14"/>
          <p:cNvSpPr/>
          <p:nvPr/>
        </p:nvSpPr>
        <p:spPr>
          <a:xfrm>
            <a:off x="2621012" y="1209159"/>
            <a:ext cx="1014884" cy="5028153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22" name="Rectangle 21"/>
          <p:cNvSpPr/>
          <p:nvPr/>
        </p:nvSpPr>
        <p:spPr>
          <a:xfrm>
            <a:off x="3656772" y="1258835"/>
            <a:ext cx="1718504" cy="5000625"/>
          </a:xfrm>
          <a:prstGeom prst="rect">
            <a:avLst/>
          </a:prstGeom>
          <a:solidFill>
            <a:schemeClr val="bg1">
              <a:alpha val="6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576568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1319" y="1628800"/>
            <a:ext cx="4896544" cy="4518067"/>
          </a:xfrm>
          <a:prstGeom prst="rect">
            <a:avLst/>
          </a:prstGeom>
        </p:spPr>
      </p:pic>
      <p:sp>
        <p:nvSpPr>
          <p:cNvPr id="32770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noProof="0" dirty="0" smtClean="0"/>
              <a:t>Convert Requisitions to Purchase Order</a:t>
            </a:r>
            <a:endParaRPr lang="en-US" noProof="0" dirty="0"/>
          </a:p>
        </p:txBody>
      </p:sp>
      <p:sp>
        <p:nvSpPr>
          <p:cNvPr id="9" name="Rectangle 8"/>
          <p:cNvSpPr/>
          <p:nvPr/>
        </p:nvSpPr>
        <p:spPr>
          <a:xfrm>
            <a:off x="3752985" y="2435000"/>
            <a:ext cx="360040" cy="360040"/>
          </a:xfrm>
          <a:prstGeom prst="rect">
            <a:avLst/>
          </a:prstGeom>
          <a:noFill/>
          <a:ln w="19050" cmpd="sng">
            <a:solidFill>
              <a:srgbClr val="0054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0476" y="1797663"/>
            <a:ext cx="2606400" cy="41702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475157" y="1236687"/>
            <a:ext cx="2224635" cy="5000625"/>
          </a:xfrm>
          <a:prstGeom prst="rect">
            <a:avLst/>
          </a:prstGeom>
          <a:solidFill>
            <a:schemeClr val="bg1">
              <a:alpha val="6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grpSp>
        <p:nvGrpSpPr>
          <p:cNvPr id="16" name="Group 15"/>
          <p:cNvGrpSpPr/>
          <p:nvPr/>
        </p:nvGrpSpPr>
        <p:grpSpPr>
          <a:xfrm>
            <a:off x="794733" y="1258835"/>
            <a:ext cx="4580543" cy="4956330"/>
            <a:chOff x="2871777" y="1280982"/>
            <a:chExt cx="4580543" cy="4956330"/>
          </a:xfrm>
        </p:grpSpPr>
        <p:grpSp>
          <p:nvGrpSpPr>
            <p:cNvPr id="18" name="Group 17"/>
            <p:cNvGrpSpPr/>
            <p:nvPr/>
          </p:nvGrpSpPr>
          <p:grpSpPr>
            <a:xfrm>
              <a:off x="2871777" y="1280982"/>
              <a:ext cx="4580543" cy="4956330"/>
              <a:chOff x="2871777" y="1280982"/>
              <a:chExt cx="4580543" cy="4956330"/>
            </a:xfrm>
          </p:grpSpPr>
          <p:pic>
            <p:nvPicPr>
              <p:cNvPr id="21" name="Picture 20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871777" y="1280982"/>
                <a:ext cx="4580543" cy="4956330"/>
              </a:xfrm>
              <a:prstGeom prst="rect">
                <a:avLst/>
              </a:prstGeom>
            </p:spPr>
          </p:pic>
          <p:pic>
            <p:nvPicPr>
              <p:cNvPr id="22" name="Picture 21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017118" y="1527461"/>
                <a:ext cx="1707282" cy="1301874"/>
              </a:xfrm>
              <a:prstGeom prst="rect">
                <a:avLst/>
              </a:prstGeom>
            </p:spPr>
          </p:pic>
        </p:grpSp>
        <p:pic>
          <p:nvPicPr>
            <p:cNvPr id="20" name="Picture 19"/>
            <p:cNvPicPr>
              <a:picLocks noChangeAspect="1"/>
            </p:cNvPicPr>
            <p:nvPr/>
          </p:nvPicPr>
          <p:blipFill rotWithShape="1">
            <a:blip r:embed="rId5"/>
            <a:srcRect b="12486"/>
            <a:stretch/>
          </p:blipFill>
          <p:spPr>
            <a:xfrm>
              <a:off x="3139349" y="3233750"/>
              <a:ext cx="1585051" cy="742409"/>
            </a:xfrm>
            <a:prstGeom prst="rect">
              <a:avLst/>
            </a:prstGeom>
          </p:spPr>
        </p:pic>
      </p:grp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Purchasing Agent Reports</a:t>
            </a:r>
            <a:endParaRPr lang="en-US" noProof="0" dirty="0"/>
          </a:p>
        </p:txBody>
      </p:sp>
      <p:sp>
        <p:nvSpPr>
          <p:cNvPr id="15" name="Rectangle 14"/>
          <p:cNvSpPr/>
          <p:nvPr/>
        </p:nvSpPr>
        <p:spPr>
          <a:xfrm>
            <a:off x="2621012" y="1209159"/>
            <a:ext cx="1014884" cy="5028153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11296" y="2204864"/>
            <a:ext cx="3437103" cy="2899122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>
            <a:off x="5724128" y="4869160"/>
            <a:ext cx="3324271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5918390" y="3356635"/>
            <a:ext cx="3225610" cy="504056"/>
          </a:xfrm>
          <a:prstGeom prst="ellipse">
            <a:avLst/>
          </a:prstGeom>
          <a:noFill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5630358" y="4008130"/>
            <a:ext cx="3418041" cy="1095856"/>
          </a:xfrm>
          <a:prstGeom prst="rect">
            <a:avLst/>
          </a:prstGeom>
          <a:solidFill>
            <a:srgbClr val="EDF4FC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863621" y="1236687"/>
            <a:ext cx="1764163" cy="4978478"/>
          </a:xfrm>
          <a:prstGeom prst="rect">
            <a:avLst/>
          </a:prstGeom>
          <a:solidFill>
            <a:schemeClr val="bg1">
              <a:alpha val="6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23" name="Rectangle 22"/>
          <p:cNvSpPr/>
          <p:nvPr/>
        </p:nvSpPr>
        <p:spPr>
          <a:xfrm>
            <a:off x="3623505" y="1236687"/>
            <a:ext cx="1764163" cy="4978478"/>
          </a:xfrm>
          <a:prstGeom prst="rect">
            <a:avLst/>
          </a:prstGeom>
          <a:solidFill>
            <a:schemeClr val="bg1">
              <a:alpha val="6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ts val="3400"/>
              </a:lnSpc>
            </a:pPr>
            <a:r>
              <a:rPr lang="en-US" sz="3600" smtClean="0"/>
              <a:t>Purchasing Agent’s Report</a:t>
            </a:r>
            <a:r>
              <a:rPr lang="en-US" sz="3600"/>
              <a:t>:</a:t>
            </a:r>
            <a:br>
              <a:rPr lang="en-US" sz="3600"/>
            </a:br>
            <a:r>
              <a:rPr lang="en-US" sz="3600"/>
              <a:t>Track Purchase Orders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520" y="1772816"/>
            <a:ext cx="2606400" cy="4220270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4592" y="1700808"/>
            <a:ext cx="5599342" cy="388843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-1" y="1124744"/>
            <a:ext cx="514806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3200" dirty="0" smtClean="0"/>
              <a:t>Monitor Purchase Orders</a:t>
            </a:r>
            <a:endParaRPr lang="en-US" sz="3200" dirty="0"/>
          </a:p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noProof="0" smtClean="0"/>
              <a:t>The Distribution Game:</a:t>
            </a:r>
            <a:br>
              <a:rPr lang="en-US" noProof="0" smtClean="0"/>
            </a:br>
            <a:r>
              <a:rPr lang="en-US" noProof="0" smtClean="0"/>
              <a:t>Round 2 (20 </a:t>
            </a:r>
            <a:r>
              <a:rPr lang="en-US" smtClean="0"/>
              <a:t>day</a:t>
            </a:r>
            <a:r>
              <a:rPr lang="en-US" noProof="0" smtClean="0"/>
              <a:t>s)</a:t>
            </a:r>
            <a:endParaRPr lang="en-US" noProof="0"/>
          </a:p>
        </p:txBody>
      </p:sp>
      <p:sp>
        <p:nvSpPr>
          <p:cNvPr id="36868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676400"/>
            <a:ext cx="8077200" cy="4525963"/>
          </a:xfrm>
        </p:spPr>
        <p:txBody>
          <a:bodyPr anchor="ctr">
            <a:noAutofit/>
          </a:bodyPr>
          <a:lstStyle/>
          <a:p>
            <a:pPr marL="0" indent="0" algn="ctr">
              <a:buNone/>
            </a:pPr>
            <a:r>
              <a:rPr lang="en-US" sz="5400"/>
              <a:t>Start </a:t>
            </a:r>
            <a:r>
              <a:rPr lang="en-US" sz="5400" smtClean="0"/>
              <a:t>Round 2</a:t>
            </a:r>
            <a:endParaRPr lang="en-US" sz="54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noProof="0" smtClean="0"/>
              <a:t>The Distribution Game:</a:t>
            </a:r>
            <a:br>
              <a:rPr lang="en-US" noProof="0" smtClean="0"/>
            </a:br>
            <a:r>
              <a:rPr lang="en-US" noProof="0" smtClean="0"/>
              <a:t>Round 2 (20 </a:t>
            </a:r>
            <a:r>
              <a:rPr lang="en-US" smtClean="0"/>
              <a:t>day</a:t>
            </a:r>
            <a:r>
              <a:rPr lang="en-US" noProof="0" smtClean="0"/>
              <a:t>s)</a:t>
            </a:r>
            <a:endParaRPr lang="en-US" noProof="0"/>
          </a:p>
        </p:txBody>
      </p:sp>
      <p:sp>
        <p:nvSpPr>
          <p:cNvPr id="36868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676400"/>
            <a:ext cx="8077200" cy="4525963"/>
          </a:xfrm>
        </p:spPr>
        <p:txBody>
          <a:bodyPr anchor="ctr">
            <a:noAutofit/>
          </a:bodyPr>
          <a:lstStyle/>
          <a:p>
            <a:pPr marL="0" indent="0" algn="ctr">
              <a:buNone/>
            </a:pPr>
            <a:r>
              <a:rPr lang="en-US" sz="5400" smtClean="0"/>
              <a:t>End Round 2</a:t>
            </a:r>
            <a:endParaRPr lang="en-US" sz="5400"/>
          </a:p>
        </p:txBody>
      </p:sp>
    </p:spTree>
    <p:extLst>
      <p:ext uri="{BB962C8B-B14F-4D97-AF65-F5344CB8AC3E}">
        <p14:creationId xmlns:p14="http://schemas.microsoft.com/office/powerpoint/2010/main" val="1208603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Distribution Game</a:t>
            </a:r>
            <a:endParaRPr lang="en-US" noProof="0"/>
          </a:p>
        </p:txBody>
      </p:sp>
      <p:sp>
        <p:nvSpPr>
          <p:cNvPr id="9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371600"/>
            <a:ext cx="6194648" cy="4525963"/>
          </a:xfrm>
        </p:spPr>
        <p:txBody>
          <a:bodyPr>
            <a:normAutofit/>
          </a:bodyPr>
          <a:lstStyle/>
          <a:p>
            <a:r>
              <a:rPr lang="en-US" sz="2400" dirty="0"/>
              <a:t>In groups of 4 participants, each team operates a </a:t>
            </a:r>
            <a:r>
              <a:rPr lang="en-US" sz="2400" dirty="0" smtClean="0"/>
              <a:t>water bottle </a:t>
            </a:r>
            <a:r>
              <a:rPr lang="en-US" sz="2400" dirty="0"/>
              <a:t>distribution company</a:t>
            </a:r>
          </a:p>
          <a:p>
            <a:endParaRPr lang="en-US" sz="2200" dirty="0"/>
          </a:p>
          <a:p>
            <a:r>
              <a:rPr lang="en-US" sz="2400" dirty="0"/>
              <a:t>Using standard business reports, participants have to make business decisions to ensure the profitability of their operation</a:t>
            </a:r>
          </a:p>
        </p:txBody>
      </p:sp>
      <p:pic>
        <p:nvPicPr>
          <p:cNvPr id="8" name="Picture 7" descr="Logo_Distribution_en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7616" y="3591111"/>
            <a:ext cx="3456384" cy="230425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noProof="0" smtClean="0"/>
              <a:t>Round 2: Debriefing</a:t>
            </a:r>
            <a:br>
              <a:rPr lang="en-US" noProof="0" smtClean="0"/>
            </a:br>
            <a:endParaRPr lang="en-US" noProof="0"/>
          </a:p>
        </p:txBody>
      </p:sp>
      <p:sp>
        <p:nvSpPr>
          <p:cNvPr id="36868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711349"/>
            <a:ext cx="8077200" cy="4525963"/>
          </a:xfrm>
        </p:spPr>
        <p:txBody>
          <a:bodyPr anchor="ctr">
            <a:noAutofit/>
          </a:bodyPr>
          <a:lstStyle/>
          <a:p>
            <a:pPr marL="0" indent="0" algn="ctr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/>
              <a:t>How did your team communication work</a:t>
            </a:r>
            <a:r>
              <a:rPr lang="en-US" sz="2400" dirty="0" smtClean="0"/>
              <a:t>?</a:t>
            </a:r>
            <a:endParaRPr lang="en-US" sz="2400" dirty="0"/>
          </a:p>
          <a:p>
            <a:pPr lvl="1"/>
            <a:r>
              <a:rPr lang="en-US" sz="2000" dirty="0" smtClean="0"/>
              <a:t>Did your marketing work?</a:t>
            </a:r>
          </a:p>
          <a:p>
            <a:pPr lvl="1"/>
            <a:r>
              <a:rPr lang="en-US" sz="2000" dirty="0" smtClean="0"/>
              <a:t>Did your pricing work?</a:t>
            </a:r>
          </a:p>
          <a:p>
            <a:pPr lvl="1"/>
            <a:r>
              <a:rPr lang="en-US" sz="2000" dirty="0" smtClean="0"/>
              <a:t>Did you run out of supply?</a:t>
            </a:r>
          </a:p>
          <a:p>
            <a:pPr lvl="1"/>
            <a:r>
              <a:rPr lang="en-US" sz="2000" dirty="0" smtClean="0"/>
              <a:t>Did your strategy work?</a:t>
            </a:r>
            <a:endParaRPr lang="en-US" sz="1050" dirty="0" smtClean="0"/>
          </a:p>
          <a:p>
            <a:pPr marL="0" indent="0" algn="ctr">
              <a:buNone/>
            </a:pPr>
            <a:endParaRPr lang="en-US" sz="1100" dirty="0"/>
          </a:p>
          <a:p>
            <a:pPr marL="0" indent="0">
              <a:buNone/>
            </a:pPr>
            <a:r>
              <a:rPr lang="en-US" sz="2400" dirty="0" smtClean="0"/>
              <a:t>What do you want to do in the next round?</a:t>
            </a:r>
          </a:p>
          <a:p>
            <a:pPr lvl="1"/>
            <a:r>
              <a:rPr lang="en-US" sz="2000" dirty="0"/>
              <a:t>How do you want to change your marketing?</a:t>
            </a:r>
          </a:p>
          <a:p>
            <a:pPr lvl="1"/>
            <a:r>
              <a:rPr lang="en-US" sz="2000" dirty="0"/>
              <a:t>How do you want to change your pricing?</a:t>
            </a:r>
          </a:p>
          <a:p>
            <a:pPr lvl="1"/>
            <a:r>
              <a:rPr lang="en-US" sz="2000" dirty="0"/>
              <a:t>How do you feel about your supply levels?</a:t>
            </a:r>
          </a:p>
          <a:p>
            <a:pPr lvl="1"/>
            <a:r>
              <a:rPr lang="en-US" sz="2000" dirty="0"/>
              <a:t>How do we prepare so we don’t run out of supply?</a:t>
            </a:r>
          </a:p>
          <a:p>
            <a:pPr lvl="1"/>
            <a:r>
              <a:rPr lang="en-US" sz="2000" dirty="0"/>
              <a:t>What is our overall strategy going to be</a:t>
            </a:r>
            <a:r>
              <a:rPr lang="en-US" sz="2000" dirty="0" smtClean="0"/>
              <a:t>?</a:t>
            </a:r>
            <a:endParaRPr lang="en-US" sz="2400" dirty="0" smtClean="0"/>
          </a:p>
          <a:p>
            <a:pPr marL="0" indent="0" algn="ctr">
              <a:buNone/>
            </a:pPr>
            <a:endParaRPr lang="en-US" sz="2400" dirty="0" smtClean="0"/>
          </a:p>
          <a:p>
            <a:pPr marL="0" indent="0" algn="ctr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79749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929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noProof="0" smtClean="0"/>
              <a:t>The Distribution Game:</a:t>
            </a:r>
            <a:endParaRPr lang="en-US" noProof="0"/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/>
        <p:txBody>
          <a:bodyPr anchor="ctr">
            <a:noAutofit/>
          </a:bodyPr>
          <a:lstStyle/>
          <a:p>
            <a:pPr marL="0" indent="0" algn="ctr">
              <a:buNone/>
            </a:pPr>
            <a:r>
              <a:rPr lang="en-US" sz="6000" dirty="0" smtClean="0"/>
              <a:t>Team Lunch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1766147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noProof="0" smtClean="0"/>
              <a:t>The Distribution Game:</a:t>
            </a:r>
            <a:endParaRPr lang="en-US" noProof="0"/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/>
        <p:txBody>
          <a:bodyPr anchor="ctr">
            <a:noAutofit/>
          </a:bodyPr>
          <a:lstStyle/>
          <a:p>
            <a:pPr marL="0" indent="0" algn="ctr">
              <a:buNone/>
            </a:pPr>
            <a:r>
              <a:rPr lang="en-US" sz="6000" dirty="0" smtClean="0"/>
              <a:t>Welcome Back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1972195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noProof="0" smtClean="0"/>
              <a:t>The Distribution Game:</a:t>
            </a:r>
            <a:br>
              <a:rPr lang="en-US" noProof="0" smtClean="0"/>
            </a:br>
            <a:r>
              <a:rPr lang="en-US" noProof="0" smtClean="0"/>
              <a:t>Round 3 (20 </a:t>
            </a:r>
            <a:r>
              <a:rPr lang="en-US" smtClean="0"/>
              <a:t>day</a:t>
            </a:r>
            <a:r>
              <a:rPr lang="en-US" noProof="0" smtClean="0"/>
              <a:t>s)</a:t>
            </a:r>
            <a:endParaRPr lang="en-US" noProof="0"/>
          </a:p>
        </p:txBody>
      </p:sp>
      <p:sp>
        <p:nvSpPr>
          <p:cNvPr id="36868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676400"/>
            <a:ext cx="8077200" cy="4525963"/>
          </a:xfrm>
        </p:spPr>
        <p:txBody>
          <a:bodyPr anchor="ctr">
            <a:noAutofit/>
          </a:bodyPr>
          <a:lstStyle/>
          <a:p>
            <a:pPr marL="0" indent="0" algn="ctr">
              <a:buNone/>
            </a:pPr>
            <a:r>
              <a:rPr lang="en-US" sz="5400"/>
              <a:t>Start </a:t>
            </a:r>
            <a:r>
              <a:rPr lang="en-US" sz="5400" smtClean="0"/>
              <a:t>Round 3</a:t>
            </a:r>
            <a:endParaRPr lang="en-US" sz="54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noProof="0" smtClean="0"/>
              <a:t>The Distribution Game:</a:t>
            </a:r>
            <a:br>
              <a:rPr lang="en-US" noProof="0" smtClean="0"/>
            </a:br>
            <a:r>
              <a:rPr lang="en-US" noProof="0" smtClean="0"/>
              <a:t>Round 3 (20 </a:t>
            </a:r>
            <a:r>
              <a:rPr lang="en-US" smtClean="0"/>
              <a:t>day</a:t>
            </a:r>
            <a:r>
              <a:rPr lang="en-US" noProof="0" smtClean="0"/>
              <a:t>s)</a:t>
            </a:r>
            <a:endParaRPr lang="en-US" noProof="0"/>
          </a:p>
        </p:txBody>
      </p:sp>
      <p:sp>
        <p:nvSpPr>
          <p:cNvPr id="36868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676400"/>
            <a:ext cx="8077200" cy="4525963"/>
          </a:xfrm>
        </p:spPr>
        <p:txBody>
          <a:bodyPr anchor="ctr">
            <a:noAutofit/>
          </a:bodyPr>
          <a:lstStyle/>
          <a:p>
            <a:pPr marL="0" indent="0" algn="ctr">
              <a:buNone/>
            </a:pPr>
            <a:r>
              <a:rPr lang="en-US" sz="5400" smtClean="0"/>
              <a:t>End Round 3</a:t>
            </a:r>
            <a:endParaRPr lang="en-US" sz="5400"/>
          </a:p>
        </p:txBody>
      </p:sp>
    </p:spTree>
    <p:extLst>
      <p:ext uri="{BB962C8B-B14F-4D97-AF65-F5344CB8AC3E}">
        <p14:creationId xmlns:p14="http://schemas.microsoft.com/office/powerpoint/2010/main" val="3199244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noProof="0" dirty="0" smtClean="0"/>
              <a:t>Round 3: Debriefing</a:t>
            </a:r>
            <a:br>
              <a:rPr lang="en-US" noProof="0" dirty="0" smtClean="0"/>
            </a:br>
            <a:endParaRPr lang="en-US" noProof="0" dirty="0"/>
          </a:p>
        </p:txBody>
      </p:sp>
      <p:sp>
        <p:nvSpPr>
          <p:cNvPr id="36868" name="Rectangle 3"/>
          <p:cNvSpPr>
            <a:spLocks noGrp="1" noChangeArrowheads="1"/>
          </p:cNvSpPr>
          <p:nvPr>
            <p:ph idx="1"/>
          </p:nvPr>
        </p:nvSpPr>
        <p:spPr>
          <a:xfrm>
            <a:off x="755576" y="1196752"/>
            <a:ext cx="8077200" cy="4525963"/>
          </a:xfrm>
        </p:spPr>
        <p:txBody>
          <a:bodyPr anchor="ctr">
            <a:noAutofit/>
          </a:bodyPr>
          <a:lstStyle/>
          <a:p>
            <a:pPr marL="0" indent="0">
              <a:buNone/>
            </a:pPr>
            <a:r>
              <a:rPr lang="en-US" sz="2400" dirty="0" smtClean="0"/>
              <a:t>Explain the process that took place?</a:t>
            </a:r>
          </a:p>
          <a:p>
            <a:r>
              <a:rPr lang="en-US" sz="2000" dirty="0" smtClean="0"/>
              <a:t>What are the steps that took place?</a:t>
            </a:r>
          </a:p>
          <a:p>
            <a:r>
              <a:rPr lang="en-US" sz="2000" dirty="0" smtClean="0"/>
              <a:t>Why do you have to do one before the other?</a:t>
            </a:r>
          </a:p>
          <a:p>
            <a:pPr marL="0" indent="0" algn="ctr">
              <a:buNone/>
            </a:pPr>
            <a:endParaRPr lang="en-US" sz="1100" dirty="0"/>
          </a:p>
          <a:p>
            <a:pPr marL="0" indent="0">
              <a:buNone/>
            </a:pPr>
            <a:r>
              <a:rPr lang="en-US" sz="2400" dirty="0" smtClean="0"/>
              <a:t>What were your strategies?</a:t>
            </a:r>
          </a:p>
          <a:p>
            <a:r>
              <a:rPr lang="en-US" sz="2000" dirty="0" smtClean="0"/>
              <a:t>Why do you think your group didn’t or did win?</a:t>
            </a:r>
          </a:p>
          <a:p>
            <a:endParaRPr lang="en-US" sz="2400" dirty="0" smtClean="0"/>
          </a:p>
          <a:p>
            <a:pPr marL="0" indent="0">
              <a:buNone/>
            </a:pPr>
            <a:endParaRPr lang="en-US" sz="2400" dirty="0" smtClean="0"/>
          </a:p>
          <a:p>
            <a:pPr marL="0" indent="0" algn="ctr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67002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4038600" y="685800"/>
            <a:ext cx="4781872" cy="1524000"/>
          </a:xfrm>
        </p:spPr>
        <p:txBody>
          <a:bodyPr/>
          <a:lstStyle/>
          <a:p>
            <a:r>
              <a:rPr lang="en-US" noProof="0" smtClean="0"/>
              <a:t>Announce The Winners</a:t>
            </a:r>
            <a:endParaRPr lang="en-US" noProof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75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map_nouvelle201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664219"/>
            <a:ext cx="3384376" cy="4313279"/>
          </a:xfrm>
          <a:prstGeom prst="rect">
            <a:avLst/>
          </a:prstGeom>
        </p:spPr>
      </p:pic>
      <p:sp>
        <p:nvSpPr>
          <p:cNvPr id="13316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German Market</a:t>
            </a:r>
            <a:endParaRPr lang="en-US" noProof="0"/>
          </a:p>
        </p:txBody>
      </p:sp>
      <p:sp>
        <p:nvSpPr>
          <p:cNvPr id="6" name="ZoneTexte 5"/>
          <p:cNvSpPr txBox="1"/>
          <p:nvPr/>
        </p:nvSpPr>
        <p:spPr>
          <a:xfrm>
            <a:off x="1851225" y="2373207"/>
            <a:ext cx="112107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latin typeface="Arial Narrow"/>
                <a:cs typeface="Arial Narrow"/>
              </a:rPr>
              <a:t>North</a:t>
            </a:r>
          </a:p>
          <a:p>
            <a:pPr algn="ctr"/>
            <a:r>
              <a:rPr lang="en-US" dirty="0" smtClean="0">
                <a:latin typeface="Arial Narrow"/>
                <a:cs typeface="Arial Narrow"/>
              </a:rPr>
              <a:t>45 retailers</a:t>
            </a:r>
            <a:endParaRPr lang="en-US" dirty="0">
              <a:latin typeface="Arial Narrow"/>
              <a:cs typeface="Arial Narrow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1586309" y="4193326"/>
            <a:ext cx="112107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latin typeface="Arial Narrow"/>
                <a:cs typeface="Arial Narrow"/>
              </a:rPr>
              <a:t>South</a:t>
            </a:r>
          </a:p>
          <a:p>
            <a:pPr algn="ctr"/>
            <a:r>
              <a:rPr lang="en-US" dirty="0" smtClean="0">
                <a:latin typeface="Arial Narrow"/>
                <a:cs typeface="Arial Narrow"/>
              </a:rPr>
              <a:t>38 retailers</a:t>
            </a:r>
            <a:endParaRPr lang="en-US" dirty="0">
              <a:latin typeface="Arial Narrow"/>
              <a:cs typeface="Arial Narrow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138562" y="3573016"/>
            <a:ext cx="112107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latin typeface="Arial Narrow"/>
                <a:cs typeface="Arial Narrow"/>
              </a:rPr>
              <a:t>West</a:t>
            </a:r>
          </a:p>
          <a:p>
            <a:pPr algn="ctr"/>
            <a:r>
              <a:rPr lang="en-US" dirty="0" smtClean="0">
                <a:latin typeface="Arial Narrow"/>
                <a:cs typeface="Arial Narrow"/>
              </a:rPr>
              <a:t>40 retailers</a:t>
            </a:r>
            <a:endParaRPr lang="en-US" dirty="0">
              <a:latin typeface="Arial Narrow"/>
              <a:cs typeface="Arial Narrow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779913" y="2623666"/>
            <a:ext cx="536408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 Narrow"/>
                <a:cs typeface="Arial Narrow"/>
              </a:rPr>
              <a:t>3 areas with distinct marketing </a:t>
            </a:r>
            <a:r>
              <a:rPr lang="en-US" sz="2400" dirty="0" smtClean="0">
                <a:latin typeface="Arial Narrow"/>
                <a:cs typeface="Arial Narrow"/>
              </a:rPr>
              <a:t>accounts</a:t>
            </a:r>
          </a:p>
          <a:p>
            <a:pPr>
              <a:buFont typeface="Arial" pitchFamily="34" charset="0"/>
              <a:buChar char="•"/>
            </a:pPr>
            <a:endParaRPr lang="en-US" sz="2400" dirty="0">
              <a:latin typeface="Arial Narrow"/>
              <a:cs typeface="Arial Narrow"/>
            </a:endParaRP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latin typeface="Arial Narrow"/>
                <a:cs typeface="Arial Narrow"/>
              </a:rPr>
              <a:t>Market </a:t>
            </a:r>
            <a:r>
              <a:rPr lang="en-US" sz="2400" dirty="0">
                <a:latin typeface="Arial Narrow"/>
                <a:cs typeface="Arial Narrow"/>
              </a:rPr>
              <a:t>size of about </a:t>
            </a:r>
            <a:r>
              <a:rPr lang="en-US" sz="2400" dirty="0" smtClean="0">
                <a:latin typeface="Arial Narrow"/>
                <a:cs typeface="Arial Narrow"/>
              </a:rPr>
              <a:t>6,000 </a:t>
            </a:r>
            <a:r>
              <a:rPr lang="en-US" sz="2400" dirty="0">
                <a:latin typeface="Arial Narrow"/>
                <a:cs typeface="Arial Narrow"/>
              </a:rPr>
              <a:t>per company </a:t>
            </a:r>
            <a:r>
              <a:rPr lang="en-US" sz="2400" dirty="0" smtClean="0">
                <a:latin typeface="Arial Narrow"/>
                <a:cs typeface="Arial Narrow"/>
              </a:rPr>
              <a:t> </a:t>
            </a:r>
          </a:p>
          <a:p>
            <a:r>
              <a:rPr lang="en-US" sz="2400" dirty="0">
                <a:latin typeface="Arial Narrow"/>
                <a:cs typeface="Arial Narrow"/>
              </a:rPr>
              <a:t> </a:t>
            </a:r>
            <a:r>
              <a:rPr lang="en-US" sz="2400" dirty="0" smtClean="0">
                <a:latin typeface="Arial Narrow"/>
                <a:cs typeface="Arial Narrow"/>
              </a:rPr>
              <a:t> per day</a:t>
            </a:r>
          </a:p>
          <a:p>
            <a:pPr>
              <a:buFont typeface="Arial" pitchFamily="34" charset="0"/>
              <a:buChar char="•"/>
            </a:pPr>
            <a:endParaRPr lang="en-US" sz="2400" dirty="0">
              <a:latin typeface="Arial Narrow"/>
              <a:cs typeface="Arial Narrow"/>
            </a:endParaRP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latin typeface="Arial Narrow"/>
                <a:cs typeface="Arial Narrow"/>
              </a:rPr>
              <a:t>One </a:t>
            </a:r>
            <a:r>
              <a:rPr lang="en-US" sz="2400" dirty="0">
                <a:latin typeface="Arial Narrow"/>
                <a:cs typeface="Arial Narrow"/>
              </a:rPr>
              <a:t>distribution channel : </a:t>
            </a:r>
            <a:r>
              <a:rPr lang="en-US" sz="2400" dirty="0" smtClean="0">
                <a:latin typeface="Arial Narrow"/>
                <a:cs typeface="Arial Narrow"/>
              </a:rPr>
              <a:t/>
            </a:r>
            <a:br>
              <a:rPr lang="en-US" sz="2400" dirty="0" smtClean="0">
                <a:latin typeface="Arial Narrow"/>
                <a:cs typeface="Arial Narrow"/>
              </a:rPr>
            </a:br>
            <a:r>
              <a:rPr lang="en-US" sz="2400" dirty="0" smtClean="0">
                <a:latin typeface="Arial Narrow"/>
                <a:cs typeface="Arial Narrow"/>
              </a:rPr>
              <a:t>  18 </a:t>
            </a:r>
            <a:r>
              <a:rPr lang="en-US" sz="2400" dirty="0">
                <a:latin typeface="Arial Narrow"/>
                <a:cs typeface="Arial Narrow"/>
              </a:rPr>
              <a:t>– Selling To Convenience </a:t>
            </a:r>
            <a:r>
              <a:rPr lang="en-US" sz="2400" dirty="0" smtClean="0">
                <a:latin typeface="Arial Narrow"/>
                <a:cs typeface="Arial Narrow"/>
              </a:rPr>
              <a:t>Stores</a:t>
            </a:r>
            <a:endParaRPr lang="en-US" sz="2400" dirty="0">
              <a:latin typeface="Arial Narrow"/>
              <a:cs typeface="Arial Narrow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6 Products</a:t>
            </a:r>
            <a:endParaRPr lang="en-US" noProof="0"/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87075632"/>
              </p:ext>
            </p:extLst>
          </p:nvPr>
        </p:nvGraphicFramePr>
        <p:xfrm>
          <a:off x="611560" y="2924944"/>
          <a:ext cx="8077201" cy="3169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478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288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431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5734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b="0" i="0" dirty="0" smtClean="0">
                          <a:latin typeface="Arial Narrow"/>
                          <a:cs typeface="Arial Narrow"/>
                        </a:rPr>
                        <a:t>Product Code</a:t>
                      </a:r>
                      <a:endParaRPr lang="en-US" sz="2000" b="0" i="0" dirty="0">
                        <a:latin typeface="Arial Narrow"/>
                        <a:cs typeface="Arial Narro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i="0" dirty="0" smtClean="0">
                          <a:latin typeface="Arial Narrow"/>
                          <a:cs typeface="Arial Narrow"/>
                        </a:rPr>
                        <a:t>Product</a:t>
                      </a:r>
                      <a:r>
                        <a:rPr lang="en-US" sz="2000" b="0" i="0" baseline="0" dirty="0" smtClean="0">
                          <a:latin typeface="Arial Narrow"/>
                          <a:cs typeface="Arial Narrow"/>
                        </a:rPr>
                        <a:t> Description</a:t>
                      </a:r>
                      <a:endParaRPr lang="en-US" sz="2000" b="0" i="0" dirty="0">
                        <a:latin typeface="Arial Narrow"/>
                        <a:cs typeface="Arial Narro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i="0" smtClean="0">
                          <a:latin typeface="Arial Narrow"/>
                          <a:cs typeface="Arial Narrow"/>
                        </a:rPr>
                        <a:t>Units in box</a:t>
                      </a:r>
                      <a:endParaRPr lang="en-US" sz="2000" b="0" i="0">
                        <a:latin typeface="Arial Narrow"/>
                        <a:cs typeface="Arial Narro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i="0" smtClean="0">
                          <a:latin typeface="Arial Narrow"/>
                          <a:cs typeface="Arial Narrow"/>
                        </a:rPr>
                        <a:t>Cost</a:t>
                      </a:r>
                      <a:r>
                        <a:rPr lang="en-US" sz="2000" b="0" i="0" baseline="0" smtClean="0">
                          <a:latin typeface="Arial Narrow"/>
                          <a:cs typeface="Arial Narrow"/>
                        </a:rPr>
                        <a:t> of boxes</a:t>
                      </a:r>
                      <a:endParaRPr lang="en-US" sz="2000" b="0" i="0">
                        <a:latin typeface="Arial Narrow"/>
                        <a:cs typeface="Arial Narrow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0" i="0" dirty="0" smtClean="0">
                          <a:latin typeface="Arial Narrow"/>
                          <a:cs typeface="Arial Narrow"/>
                        </a:rPr>
                        <a:t>$$-B01</a:t>
                      </a:r>
                      <a:endParaRPr lang="en-US" sz="2000" b="0" i="0" dirty="0">
                        <a:latin typeface="Arial Narrow"/>
                        <a:cs typeface="Arial Narro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0" i="0" dirty="0" smtClean="0">
                          <a:latin typeface="Arial Narrow"/>
                          <a:cs typeface="Arial Narrow"/>
                        </a:rPr>
                        <a:t>1L </a:t>
                      </a:r>
                      <a:r>
                        <a:rPr lang="en-US" sz="2000" b="1" i="0" dirty="0" smtClean="0">
                          <a:latin typeface="Arial Narrow"/>
                          <a:cs typeface="Arial Narrow"/>
                        </a:rPr>
                        <a:t>Clear </a:t>
                      </a:r>
                      <a:r>
                        <a:rPr lang="en-US" sz="2000" b="0" i="0" dirty="0" smtClean="0">
                          <a:latin typeface="Arial Narrow"/>
                          <a:cs typeface="Arial Narrow"/>
                        </a:rPr>
                        <a:t>Pure</a:t>
                      </a:r>
                      <a:endParaRPr lang="en-US" sz="2000" b="0" i="0" dirty="0">
                        <a:latin typeface="Arial Narrow"/>
                        <a:cs typeface="Arial Narro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i="0" smtClean="0">
                          <a:latin typeface="Arial Narrow"/>
                          <a:cs typeface="Arial Narrow"/>
                        </a:rPr>
                        <a:t>12 bottles</a:t>
                      </a:r>
                      <a:endParaRPr lang="en-US" sz="2000" b="0" i="0">
                        <a:latin typeface="Arial Narrow"/>
                        <a:cs typeface="Arial Narro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2000" b="0" i="0" kern="1200" smtClean="0">
                          <a:solidFill>
                            <a:schemeClr val="dk1"/>
                          </a:solidFill>
                          <a:latin typeface="Arial Narrow"/>
                          <a:ea typeface="+mn-ea"/>
                          <a:cs typeface="Arial Narrow"/>
                        </a:rPr>
                        <a:t>          11.99 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dirty="0" smtClean="0">
                          <a:latin typeface="Arial Narrow"/>
                          <a:cs typeface="Arial Narrow"/>
                        </a:rPr>
                        <a:t>$$-B02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0" i="0" smtClean="0">
                          <a:latin typeface="Arial Narrow"/>
                          <a:cs typeface="Arial Narrow"/>
                        </a:rPr>
                        <a:t>1L </a:t>
                      </a:r>
                      <a:r>
                        <a:rPr lang="en-US" sz="2000" b="1" i="0" err="1" smtClean="0">
                          <a:latin typeface="Arial Narrow"/>
                          <a:cs typeface="Arial Narrow"/>
                        </a:rPr>
                        <a:t>Spritz</a:t>
                      </a:r>
                      <a:endParaRPr lang="en-US" sz="2000" b="1" i="0">
                        <a:latin typeface="Arial Narrow"/>
                        <a:cs typeface="Arial Narro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smtClean="0">
                          <a:latin typeface="Arial Narrow"/>
                          <a:cs typeface="Arial Narrow"/>
                        </a:rPr>
                        <a:t>12 bottles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2000" b="0" i="0" kern="1200" smtClean="0">
                          <a:solidFill>
                            <a:schemeClr val="dk1"/>
                          </a:solidFill>
                          <a:latin typeface="Arial Narrow"/>
                          <a:ea typeface="+mn-ea"/>
                          <a:cs typeface="Arial Narrow"/>
                        </a:rPr>
                        <a:t>          14.99 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dirty="0" smtClean="0">
                          <a:latin typeface="Arial Narrow"/>
                          <a:cs typeface="Arial Narrow"/>
                        </a:rPr>
                        <a:t>$$-B03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0" i="0" smtClean="0">
                          <a:latin typeface="Arial Narrow"/>
                          <a:cs typeface="Arial Narrow"/>
                        </a:rPr>
                        <a:t>1L </a:t>
                      </a:r>
                      <a:r>
                        <a:rPr lang="en-US" sz="2000" b="1" i="0" smtClean="0">
                          <a:latin typeface="Arial Narrow"/>
                          <a:cs typeface="Arial Narrow"/>
                        </a:rPr>
                        <a:t>Lemon</a:t>
                      </a:r>
                      <a:r>
                        <a:rPr lang="en-US" sz="2000" b="0" i="0" smtClean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lang="en-US" sz="2000" b="0" i="0" err="1" smtClean="0">
                          <a:latin typeface="Arial Narrow"/>
                          <a:cs typeface="Arial Narrow"/>
                        </a:rPr>
                        <a:t>Spritz</a:t>
                      </a:r>
                      <a:endParaRPr lang="en-US" sz="2000" b="0" i="0">
                        <a:latin typeface="Arial Narrow"/>
                        <a:cs typeface="Arial Narro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smtClean="0">
                          <a:latin typeface="Arial Narrow"/>
                          <a:cs typeface="Arial Narrow"/>
                        </a:rPr>
                        <a:t>12 bottles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2000" b="0" i="0" kern="1200" dirty="0" smtClean="0">
                          <a:solidFill>
                            <a:schemeClr val="dk1"/>
                          </a:solidFill>
                          <a:latin typeface="Arial Narrow"/>
                          <a:ea typeface="+mn-ea"/>
                          <a:cs typeface="Arial Narrow"/>
                        </a:rPr>
                        <a:t>          16.99 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0" i="0" dirty="0" smtClean="0">
                        <a:latin typeface="Arial Narrow"/>
                        <a:cs typeface="Arial Narrow"/>
                      </a:endParaRPr>
                    </a:p>
                  </a:txBody>
                  <a:tcP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000" b="0" i="0" dirty="0">
                        <a:latin typeface="Arial Narrow"/>
                        <a:cs typeface="Arial Narrow"/>
                      </a:endParaRPr>
                    </a:p>
                  </a:txBody>
                  <a:tcP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0" i="0" dirty="0" smtClean="0">
                        <a:latin typeface="Arial Narrow"/>
                        <a:cs typeface="Arial Narrow"/>
                      </a:endParaRPr>
                    </a:p>
                  </a:txBody>
                  <a:tcP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CA" sz="2000" b="0" i="0" kern="1200" dirty="0" smtClean="0">
                        <a:solidFill>
                          <a:schemeClr val="dk1"/>
                        </a:solidFill>
                        <a:latin typeface="Arial Narrow"/>
                        <a:ea typeface="+mn-ea"/>
                        <a:cs typeface="Arial Narrow"/>
                      </a:endParaRPr>
                    </a:p>
                  </a:txBody>
                  <a:tcPr marL="9525" marR="9525" marT="9525" marB="0" anchor="b"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dirty="0" smtClean="0">
                          <a:latin typeface="Arial Narrow"/>
                          <a:cs typeface="Arial Narrow"/>
                        </a:rPr>
                        <a:t>$$-B04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0" i="0" dirty="0" smtClean="0">
                          <a:latin typeface="Arial Narrow"/>
                          <a:cs typeface="Arial Narrow"/>
                        </a:rPr>
                        <a:t>500mL </a:t>
                      </a:r>
                      <a:r>
                        <a:rPr lang="en-US" sz="2000" b="1" i="0" kern="1200" dirty="0" smtClean="0">
                          <a:solidFill>
                            <a:schemeClr val="dk1"/>
                          </a:solidFill>
                          <a:latin typeface="Arial Narrow"/>
                          <a:ea typeface="+mn-ea"/>
                          <a:cs typeface="Arial Narrow"/>
                        </a:rPr>
                        <a:t>Clear </a:t>
                      </a:r>
                      <a:r>
                        <a:rPr lang="en-US" sz="2000" b="0" i="0" dirty="0" smtClean="0">
                          <a:latin typeface="Arial Narrow"/>
                          <a:cs typeface="Arial Narrow"/>
                        </a:rPr>
                        <a:t>Pure</a:t>
                      </a:r>
                      <a:endParaRPr lang="en-US" sz="2000" b="0" i="0" dirty="0">
                        <a:latin typeface="Arial Narrow"/>
                        <a:cs typeface="Arial Narro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dirty="0" smtClean="0">
                          <a:latin typeface="Arial Narrow"/>
                          <a:cs typeface="Arial Narrow"/>
                        </a:rPr>
                        <a:t>24 bottles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2000" b="0" i="0" kern="1200" dirty="0" smtClean="0">
                          <a:solidFill>
                            <a:schemeClr val="dk1"/>
                          </a:solidFill>
                          <a:latin typeface="Arial Narrow"/>
                          <a:ea typeface="+mn-ea"/>
                          <a:cs typeface="Arial Narrow"/>
                        </a:rPr>
                        <a:t>          16.99 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dirty="0" smtClean="0">
                          <a:latin typeface="Arial Narrow"/>
                          <a:cs typeface="Arial Narrow"/>
                        </a:rPr>
                        <a:t>$$-B05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0" i="0" smtClean="0">
                          <a:latin typeface="Arial Narrow"/>
                          <a:cs typeface="Arial Narrow"/>
                        </a:rPr>
                        <a:t>500mL </a:t>
                      </a:r>
                      <a:r>
                        <a:rPr lang="en-US" sz="2000" b="1" i="0" kern="1200" err="1" smtClean="0">
                          <a:solidFill>
                            <a:schemeClr val="dk1"/>
                          </a:solidFill>
                          <a:latin typeface="Arial Narrow"/>
                          <a:ea typeface="+mn-ea"/>
                          <a:cs typeface="Arial Narrow"/>
                        </a:rPr>
                        <a:t>Spritz</a:t>
                      </a:r>
                      <a:endParaRPr lang="en-US" sz="2000" b="1" i="0" kern="1200">
                        <a:solidFill>
                          <a:schemeClr val="dk1"/>
                        </a:solidFill>
                        <a:latin typeface="Arial Narrow"/>
                        <a:ea typeface="+mn-ea"/>
                        <a:cs typeface="Arial Narro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dirty="0" smtClean="0">
                          <a:latin typeface="Arial Narrow"/>
                          <a:cs typeface="Arial Narrow"/>
                        </a:rPr>
                        <a:t>24</a:t>
                      </a:r>
                      <a:r>
                        <a:rPr lang="en-US" sz="2000" b="0" i="0" baseline="0" dirty="0" smtClean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lang="en-US" sz="2000" b="0" i="0" dirty="0" smtClean="0">
                          <a:latin typeface="Arial Narrow"/>
                          <a:cs typeface="Arial Narrow"/>
                        </a:rPr>
                        <a:t>bottles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2000" b="0" i="0" kern="1200" dirty="0" smtClean="0">
                          <a:solidFill>
                            <a:schemeClr val="dk1"/>
                          </a:solidFill>
                          <a:latin typeface="Arial Narrow"/>
                          <a:ea typeface="+mn-ea"/>
                          <a:cs typeface="Arial Narrow"/>
                        </a:rPr>
                        <a:t>          19.99 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dirty="0" smtClean="0">
                          <a:latin typeface="Arial Narrow"/>
                          <a:cs typeface="Arial Narrow"/>
                        </a:rPr>
                        <a:t>$$-B06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0" i="0" smtClean="0">
                          <a:latin typeface="Arial Narrow"/>
                          <a:cs typeface="Arial Narrow"/>
                        </a:rPr>
                        <a:t>500mL </a:t>
                      </a:r>
                      <a:r>
                        <a:rPr lang="en-US" sz="2000" b="1" i="0" kern="1200" smtClean="0">
                          <a:solidFill>
                            <a:schemeClr val="dk1"/>
                          </a:solidFill>
                          <a:latin typeface="Arial Narrow"/>
                          <a:ea typeface="+mn-ea"/>
                          <a:cs typeface="Arial Narrow"/>
                        </a:rPr>
                        <a:t>Lemon</a:t>
                      </a:r>
                      <a:r>
                        <a:rPr lang="en-US" sz="2000" b="0" i="0" smtClean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lang="en-US" sz="2000" b="0" i="0" err="1" smtClean="0">
                          <a:latin typeface="Arial Narrow"/>
                          <a:cs typeface="Arial Narrow"/>
                        </a:rPr>
                        <a:t>Spritz</a:t>
                      </a:r>
                      <a:endParaRPr lang="en-US" sz="2000" b="0" i="0">
                        <a:latin typeface="Arial Narrow"/>
                        <a:cs typeface="Arial Narro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smtClean="0">
                          <a:latin typeface="Arial Narrow"/>
                          <a:cs typeface="Arial Narrow"/>
                        </a:rPr>
                        <a:t>24 bottles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2000" b="0" i="0" kern="1200" dirty="0" smtClean="0">
                          <a:solidFill>
                            <a:schemeClr val="dk1"/>
                          </a:solidFill>
                          <a:latin typeface="Arial Narrow"/>
                          <a:ea typeface="+mn-ea"/>
                          <a:cs typeface="Arial Narrow"/>
                        </a:rPr>
                        <a:t>          22.99 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2144" y="980728"/>
            <a:ext cx="7888288" cy="17589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6928640" presetClass="entr" presetSubtype="6661857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Rules Of </a:t>
            </a:r>
            <a:r>
              <a:rPr lang="en-US"/>
              <a:t>T</a:t>
            </a:r>
            <a:r>
              <a:rPr lang="en-US" noProof="0" smtClean="0"/>
              <a:t>he </a:t>
            </a:r>
            <a:r>
              <a:rPr lang="en-US"/>
              <a:t>G</a:t>
            </a:r>
            <a:r>
              <a:rPr lang="en-US" noProof="0" err="1" smtClean="0"/>
              <a:t>ame</a:t>
            </a:r>
            <a:endParaRPr lang="en-US" noProof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295400"/>
            <a:ext cx="8229600" cy="4869904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tx1"/>
                </a:solidFill>
                <a:latin typeface="Arial Narrow"/>
                <a:cs typeface="Arial Narrow"/>
              </a:rPr>
              <a:t>Each round will be of 20 days (1 min per day</a:t>
            </a:r>
            <a:r>
              <a:rPr lang="en-US" sz="2400" dirty="0" smtClean="0">
                <a:solidFill>
                  <a:schemeClr val="tx1"/>
                </a:solidFill>
                <a:latin typeface="Arial Narrow"/>
                <a:cs typeface="Arial Narrow"/>
              </a:rPr>
              <a:t>)  We will play 3 Rounds</a:t>
            </a:r>
            <a:endParaRPr lang="en-US" sz="2400" dirty="0">
              <a:solidFill>
                <a:schemeClr val="tx1"/>
              </a:solidFill>
              <a:latin typeface="Arial Narrow"/>
              <a:cs typeface="Arial Narrow"/>
            </a:endParaRPr>
          </a:p>
          <a:p>
            <a:endParaRPr lang="en-US" sz="2400" dirty="0">
              <a:solidFill>
                <a:schemeClr val="tx1"/>
              </a:solidFill>
              <a:latin typeface="Arial Narrow"/>
              <a:cs typeface="Arial Narrow"/>
            </a:endParaRPr>
          </a:p>
          <a:p>
            <a:r>
              <a:rPr lang="en-US" sz="2400" dirty="0">
                <a:solidFill>
                  <a:schemeClr val="tx1"/>
                </a:solidFill>
                <a:latin typeface="Arial Narrow"/>
                <a:cs typeface="Arial Narrow"/>
              </a:rPr>
              <a:t>End-of-round inventory is carried over to the next round</a:t>
            </a:r>
          </a:p>
          <a:p>
            <a:endParaRPr lang="en-US" sz="2400" dirty="0">
              <a:solidFill>
                <a:schemeClr val="tx1"/>
              </a:solidFill>
              <a:latin typeface="Arial Narrow"/>
              <a:cs typeface="Arial Narrow"/>
            </a:endParaRPr>
          </a:p>
          <a:p>
            <a:r>
              <a:rPr lang="en-US" sz="2400" dirty="0">
                <a:solidFill>
                  <a:schemeClr val="tx1"/>
                </a:solidFill>
                <a:latin typeface="Arial Narrow"/>
                <a:cs typeface="Arial Narrow"/>
              </a:rPr>
              <a:t>You can sell a product </a:t>
            </a:r>
            <a:r>
              <a:rPr lang="en-US" sz="2400" b="1" dirty="0">
                <a:solidFill>
                  <a:schemeClr val="tx1"/>
                </a:solidFill>
                <a:latin typeface="Arial Narrow"/>
                <a:cs typeface="Arial Narrow"/>
              </a:rPr>
              <a:t>only</a:t>
            </a:r>
            <a:r>
              <a:rPr lang="en-US" sz="2400" dirty="0">
                <a:solidFill>
                  <a:schemeClr val="tx1"/>
                </a:solidFill>
                <a:latin typeface="Arial Narrow"/>
                <a:cs typeface="Arial Narrow"/>
              </a:rPr>
              <a:t> if you have it in stock</a:t>
            </a:r>
          </a:p>
          <a:p>
            <a:endParaRPr lang="en-US" sz="2400" dirty="0">
              <a:solidFill>
                <a:schemeClr val="tx1"/>
              </a:solidFill>
              <a:latin typeface="Arial Narrow"/>
              <a:cs typeface="Arial Narrow"/>
            </a:endParaRPr>
          </a:p>
          <a:p>
            <a:r>
              <a:rPr lang="en-US" sz="2400" dirty="0">
                <a:solidFill>
                  <a:schemeClr val="tx1"/>
                </a:solidFill>
                <a:latin typeface="Arial Narrow"/>
                <a:cs typeface="Arial Narrow"/>
              </a:rPr>
              <a:t>You compete against the other teams and importers (bot)</a:t>
            </a:r>
          </a:p>
          <a:p>
            <a:endParaRPr lang="en-US" sz="2400" dirty="0">
              <a:solidFill>
                <a:schemeClr val="tx1"/>
              </a:solidFill>
              <a:latin typeface="Arial Narrow"/>
              <a:cs typeface="Arial Narrow"/>
            </a:endParaRPr>
          </a:p>
          <a:p>
            <a:r>
              <a:rPr lang="en-US" sz="2400" dirty="0">
                <a:solidFill>
                  <a:schemeClr val="tx1"/>
                </a:solidFill>
                <a:latin typeface="Arial Narrow"/>
                <a:cs typeface="Arial Narrow"/>
              </a:rPr>
              <a:t>Your objective is to </a:t>
            </a:r>
            <a:r>
              <a:rPr lang="en-US" sz="2400" u="sng" dirty="0">
                <a:solidFill>
                  <a:schemeClr val="tx1"/>
                </a:solidFill>
                <a:latin typeface="Arial Narrow"/>
                <a:cs typeface="Arial Narrow"/>
              </a:rPr>
              <a:t>maximize profit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4038600" y="685800"/>
            <a:ext cx="4925888" cy="1524000"/>
          </a:xfrm>
        </p:spPr>
        <p:txBody>
          <a:bodyPr>
            <a:normAutofit fontScale="90000"/>
          </a:bodyPr>
          <a:lstStyle/>
          <a:p>
            <a:pPr algn="ctr"/>
            <a:r>
              <a:rPr lang="en-US" noProof="0" dirty="0" smtClean="0"/>
              <a:t>The Roles And Responsibilities </a:t>
            </a:r>
            <a:r>
              <a:rPr lang="en-US" dirty="0" smtClean="0"/>
              <a:t>In The Game</a:t>
            </a:r>
            <a:endParaRPr lang="en-US" noProof="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1310" y="1402832"/>
            <a:ext cx="7521381" cy="4052336"/>
          </a:xfrm>
          <a:prstGeom prst="rect">
            <a:avLst/>
          </a:prstGeom>
        </p:spPr>
      </p:pic>
      <p:sp>
        <p:nvSpPr>
          <p:cNvPr id="15362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Business Process</a:t>
            </a:r>
            <a:endParaRPr lang="en-US" noProof="0"/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5724128" y="5805264"/>
            <a:ext cx="2448273" cy="0"/>
          </a:xfrm>
          <a:prstGeom prst="straightConnector1">
            <a:avLst/>
          </a:prstGeom>
          <a:ln w="8255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Bureau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5783</TotalTime>
  <Words>871</Words>
  <Application>Microsoft Office PowerPoint</Application>
  <PresentationFormat>On-screen Show (4:3)</PresentationFormat>
  <Paragraphs>273</Paragraphs>
  <Slides>48</Slides>
  <Notes>48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7" baseType="lpstr">
      <vt:lpstr>Arial Unicode MS</vt:lpstr>
      <vt:lpstr>Arial</vt:lpstr>
      <vt:lpstr>Arial Narrow</vt:lpstr>
      <vt:lpstr>Calibri</vt:lpstr>
      <vt:lpstr>Gill Sans</vt:lpstr>
      <vt:lpstr>Helvetica</vt:lpstr>
      <vt:lpstr>Helvetica Neue</vt:lpstr>
      <vt:lpstr>Helvetica Neue Light</vt:lpstr>
      <vt:lpstr>Thème Office</vt:lpstr>
      <vt:lpstr>Distribution Game</vt:lpstr>
      <vt:lpstr>Introduction To The Game</vt:lpstr>
      <vt:lpstr>ERP Simulation Games: Objectives</vt:lpstr>
      <vt:lpstr>Distribution Game</vt:lpstr>
      <vt:lpstr>German Market</vt:lpstr>
      <vt:lpstr>6 Products</vt:lpstr>
      <vt:lpstr>Rules Of The Game</vt:lpstr>
      <vt:lpstr>The Roles And Responsibilities In The Game</vt:lpstr>
      <vt:lpstr>Business Process</vt:lpstr>
      <vt:lpstr>Participant’s Job Aid</vt:lpstr>
      <vt:lpstr>Set Up Team Roles</vt:lpstr>
      <vt:lpstr>Distribution  Game: Round 1</vt:lpstr>
      <vt:lpstr>Cost, Inventory &amp; Initial Pricing</vt:lpstr>
      <vt:lpstr>Marketing Person’s Job Aid &amp; Menu</vt:lpstr>
      <vt:lpstr>Maintain Prices for DC 18</vt:lpstr>
      <vt:lpstr>Marketing Expenses</vt:lpstr>
      <vt:lpstr>Marketing Person’s &amp; Inventory Specialist Reports</vt:lpstr>
      <vt:lpstr>Marketing Manager Report: Check Sales Order Report</vt:lpstr>
      <vt:lpstr>Marketing Manager Report: Check Summary Sales Report</vt:lpstr>
      <vt:lpstr>Marketing Manager Report: Check Market Report</vt:lpstr>
      <vt:lpstr>Inventory Specialist Report: Stock In Material Overview</vt:lpstr>
      <vt:lpstr>The Distribution Game: Round 1</vt:lpstr>
      <vt:lpstr>The Distribution Game: Round 1</vt:lpstr>
      <vt:lpstr>The Distribution Game: Round 1</vt:lpstr>
      <vt:lpstr>The Distribution Game: Round 1</vt:lpstr>
      <vt:lpstr>The Distribution Game: Round 1</vt:lpstr>
      <vt:lpstr>Results</vt:lpstr>
      <vt:lpstr>Round 1: Debriefing </vt:lpstr>
      <vt:lpstr>Distribution Game: Round 2 &amp; 3</vt:lpstr>
      <vt:lpstr>It’s Time To Replenish !</vt:lpstr>
      <vt:lpstr>Inventory Specialist’s Job Aid &amp; Menu</vt:lpstr>
      <vt:lpstr>Forecasting</vt:lpstr>
      <vt:lpstr>Execute MRP</vt:lpstr>
      <vt:lpstr>Purchasing Agent’s Job Aid &amp; Menu</vt:lpstr>
      <vt:lpstr>Convert Requisitions to Purchase Order</vt:lpstr>
      <vt:lpstr>Purchasing Agent Reports</vt:lpstr>
      <vt:lpstr>Purchasing Agent’s Report: Track Purchase Orders</vt:lpstr>
      <vt:lpstr>The Distribution Game: Round 2 (20 days)</vt:lpstr>
      <vt:lpstr>The Distribution Game: Round 2 (20 days)</vt:lpstr>
      <vt:lpstr>Round 2: Debriefing </vt:lpstr>
      <vt:lpstr>Results</vt:lpstr>
      <vt:lpstr>The Distribution Game:</vt:lpstr>
      <vt:lpstr>The Distribution Game:</vt:lpstr>
      <vt:lpstr>The Distribution Game: Round 3 (20 days)</vt:lpstr>
      <vt:lpstr>The Distribution Game: Round 3 (20 days)</vt:lpstr>
      <vt:lpstr>Round 3: Debriefing </vt:lpstr>
      <vt:lpstr>Announce The Winners</vt:lpstr>
      <vt:lpstr>Results</vt:lpstr>
    </vt:vector>
  </TitlesOfParts>
  <Company>HEC Montréal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Distribution Game</dc:title>
  <dc:creator>Pierre-Majorique Léger;Meagan A Knoll</dc:creator>
  <cp:lastModifiedBy>Meagan Luttenton-Knoll</cp:lastModifiedBy>
  <cp:revision>253</cp:revision>
  <cp:lastPrinted>2016-02-29T20:11:53Z</cp:lastPrinted>
  <dcterms:created xsi:type="dcterms:W3CDTF">2011-06-01T16:31:45Z</dcterms:created>
  <dcterms:modified xsi:type="dcterms:W3CDTF">2016-09-28T16:48:48Z</dcterms:modified>
</cp:coreProperties>
</file>