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7"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p:restoredTop sz="94643"/>
  </p:normalViewPr>
  <p:slideViewPr>
    <p:cSldViewPr snapToGrid="0" snapToObjects="1">
      <p:cViewPr varScale="1">
        <p:scale>
          <a:sx n="96" d="100"/>
          <a:sy n="96" d="100"/>
        </p:scale>
        <p:origin x="3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a:t>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73C9-59A9-7340-BDAD-2B70CB3D63C1}"/>
              </a:ext>
            </a:extLst>
          </p:cNvPr>
          <p:cNvSpPr>
            <a:spLocks noGrp="1"/>
          </p:cNvSpPr>
          <p:nvPr>
            <p:ph type="ctrTitle"/>
          </p:nvPr>
        </p:nvSpPr>
        <p:spPr/>
        <p:txBody>
          <a:bodyPr/>
          <a:lstStyle/>
          <a:p>
            <a:r>
              <a:rPr lang="en-US" i="1" dirty="0"/>
              <a:t>Frankenstein: </a:t>
            </a:r>
            <a:r>
              <a:rPr lang="en-US" dirty="0"/>
              <a:t>A warning for Artificial Intelligence</a:t>
            </a:r>
            <a:endParaRPr lang="en-US" i="1" dirty="0"/>
          </a:p>
        </p:txBody>
      </p:sp>
      <p:sp>
        <p:nvSpPr>
          <p:cNvPr id="3" name="Subtitle 2">
            <a:extLst>
              <a:ext uri="{FF2B5EF4-FFF2-40B4-BE49-F238E27FC236}">
                <a16:creationId xmlns:a16="http://schemas.microsoft.com/office/drawing/2014/main" id="{C62C0334-657E-8C40-9A32-47FAD05425B8}"/>
              </a:ext>
            </a:extLst>
          </p:cNvPr>
          <p:cNvSpPr>
            <a:spLocks noGrp="1"/>
          </p:cNvSpPr>
          <p:nvPr>
            <p:ph type="subTitle" idx="1"/>
          </p:nvPr>
        </p:nvSpPr>
        <p:spPr/>
        <p:txBody>
          <a:bodyPr/>
          <a:lstStyle/>
          <a:p>
            <a:endParaRPr lang="en-US" dirty="0"/>
          </a:p>
          <a:p>
            <a:r>
              <a:rPr lang="en-US" dirty="0"/>
              <a:t>Rex Curtis</a:t>
            </a:r>
          </a:p>
          <a:p>
            <a:r>
              <a:rPr lang="en-US" dirty="0"/>
              <a:t>2018</a:t>
            </a:r>
          </a:p>
        </p:txBody>
      </p:sp>
    </p:spTree>
    <p:extLst>
      <p:ext uri="{BB962C8B-B14F-4D97-AF65-F5344CB8AC3E}">
        <p14:creationId xmlns:p14="http://schemas.microsoft.com/office/powerpoint/2010/main" val="254449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6078-4BB2-4940-8A14-04B281DD7E4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72505E0-1556-7940-9D08-B090D3736651}"/>
              </a:ext>
            </a:extLst>
          </p:cNvPr>
          <p:cNvPicPr>
            <a:picLocks noGrp="1" noChangeAspect="1"/>
          </p:cNvPicPr>
          <p:nvPr>
            <p:ph idx="1"/>
          </p:nvPr>
        </p:nvPicPr>
        <p:blipFill>
          <a:blip r:embed="rId2"/>
          <a:stretch>
            <a:fillRect/>
          </a:stretch>
        </p:blipFill>
        <p:spPr>
          <a:xfrm>
            <a:off x="1601660" y="842548"/>
            <a:ext cx="4049332" cy="5209297"/>
          </a:xfrm>
        </p:spPr>
      </p:pic>
      <p:pic>
        <p:nvPicPr>
          <p:cNvPr id="10" name="Picture 9">
            <a:extLst>
              <a:ext uri="{FF2B5EF4-FFF2-40B4-BE49-F238E27FC236}">
                <a16:creationId xmlns:a16="http://schemas.microsoft.com/office/drawing/2014/main" id="{A6A5A96B-5664-C940-B01F-FF69ECCCE8F4}"/>
              </a:ext>
            </a:extLst>
          </p:cNvPr>
          <p:cNvPicPr>
            <a:picLocks noChangeAspect="1"/>
          </p:cNvPicPr>
          <p:nvPr/>
        </p:nvPicPr>
        <p:blipFill>
          <a:blip r:embed="rId3"/>
          <a:stretch>
            <a:fillRect/>
          </a:stretch>
        </p:blipFill>
        <p:spPr>
          <a:xfrm>
            <a:off x="6909292" y="842548"/>
            <a:ext cx="3935491" cy="5209297"/>
          </a:xfrm>
          <a:prstGeom prst="rect">
            <a:avLst/>
          </a:prstGeom>
        </p:spPr>
      </p:pic>
    </p:spTree>
    <p:extLst>
      <p:ext uri="{BB962C8B-B14F-4D97-AF65-F5344CB8AC3E}">
        <p14:creationId xmlns:p14="http://schemas.microsoft.com/office/powerpoint/2010/main" val="116153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220F5-22D4-6F44-8752-83016EA47AC7}"/>
              </a:ext>
            </a:extLst>
          </p:cNvPr>
          <p:cNvSpPr>
            <a:spLocks noGrp="1"/>
          </p:cNvSpPr>
          <p:nvPr>
            <p:ph type="title"/>
          </p:nvPr>
        </p:nvSpPr>
        <p:spPr/>
        <p:txBody>
          <a:bodyPr/>
          <a:lstStyle/>
          <a:p>
            <a:r>
              <a:rPr lang="en-US" dirty="0"/>
              <a:t>Justification </a:t>
            </a:r>
          </a:p>
        </p:txBody>
      </p:sp>
      <p:sp>
        <p:nvSpPr>
          <p:cNvPr id="5" name="Content Placeholder 4">
            <a:extLst>
              <a:ext uri="{FF2B5EF4-FFF2-40B4-BE49-F238E27FC236}">
                <a16:creationId xmlns:a16="http://schemas.microsoft.com/office/drawing/2014/main" id="{5B028A4C-83DF-6B4F-9471-E11882541723}"/>
              </a:ext>
            </a:extLst>
          </p:cNvPr>
          <p:cNvSpPr>
            <a:spLocks noGrp="1"/>
          </p:cNvSpPr>
          <p:nvPr>
            <p:ph sz="half" idx="1"/>
          </p:nvPr>
        </p:nvSpPr>
        <p:spPr/>
        <p:txBody>
          <a:bodyPr>
            <a:normAutofit fontScale="92500" lnSpcReduction="20000"/>
          </a:bodyPr>
          <a:lstStyle/>
          <a:p>
            <a:pPr marL="0" indent="0" algn="ctr">
              <a:buNone/>
            </a:pPr>
            <a:r>
              <a:rPr lang="en-US" dirty="0"/>
              <a:t>Victor Frankenstein</a:t>
            </a:r>
          </a:p>
          <a:p>
            <a:r>
              <a:rPr lang="en-US" dirty="0"/>
              <a:t>“I was encouraged to hope that my present attempts would at least lay the foundations of future success.” (Shelley 57) </a:t>
            </a:r>
          </a:p>
          <a:p>
            <a:r>
              <a:rPr lang="en-US" dirty="0"/>
              <a:t>“pour a torrent of light into our dark world.” (57)</a:t>
            </a:r>
          </a:p>
          <a:p>
            <a:r>
              <a:rPr lang="en-US" dirty="0"/>
              <a:t>“Natural philosophy is the genius that has regulated my fate;” (45)</a:t>
            </a:r>
          </a:p>
          <a:p>
            <a:endParaRPr lang="en-US" dirty="0"/>
          </a:p>
        </p:txBody>
      </p:sp>
      <p:sp>
        <p:nvSpPr>
          <p:cNvPr id="6" name="Content Placeholder 5">
            <a:extLst>
              <a:ext uri="{FF2B5EF4-FFF2-40B4-BE49-F238E27FC236}">
                <a16:creationId xmlns:a16="http://schemas.microsoft.com/office/drawing/2014/main" id="{BE0846F3-EEC5-C24A-A0B5-1E9B88E8BB60}"/>
              </a:ext>
            </a:extLst>
          </p:cNvPr>
          <p:cNvSpPr>
            <a:spLocks noGrp="1"/>
          </p:cNvSpPr>
          <p:nvPr>
            <p:ph sz="half" idx="2"/>
          </p:nvPr>
        </p:nvSpPr>
        <p:spPr/>
        <p:txBody>
          <a:bodyPr>
            <a:normAutofit fontScale="92500" lnSpcReduction="20000"/>
          </a:bodyPr>
          <a:lstStyle/>
          <a:p>
            <a:pPr marL="0" indent="0" algn="ctr">
              <a:buNone/>
            </a:pPr>
            <a:r>
              <a:rPr lang="en-US" dirty="0"/>
              <a:t>Robert Oppenheimer</a:t>
            </a:r>
          </a:p>
          <a:p>
            <a:r>
              <a:rPr lang="en-US" dirty="0"/>
              <a:t>Putting and end to World War 2</a:t>
            </a:r>
          </a:p>
          <a:p>
            <a:r>
              <a:rPr lang="en-US" dirty="0"/>
              <a:t>The </a:t>
            </a:r>
            <a:r>
              <a:rPr lang="en-US" dirty="0" err="1"/>
              <a:t>Baghadvad</a:t>
            </a:r>
            <a:r>
              <a:rPr lang="en-US" dirty="0"/>
              <a:t> Gita</a:t>
            </a:r>
          </a:p>
          <a:p>
            <a:r>
              <a:rPr lang="en-US" dirty="0"/>
              <a:t>“Krishna, not </a:t>
            </a:r>
            <a:r>
              <a:rPr lang="en-US" dirty="0" err="1"/>
              <a:t>Arjuna</a:t>
            </a:r>
            <a:r>
              <a:rPr lang="en-US" dirty="0"/>
              <a:t>, will decide who lives and who dies, and </a:t>
            </a:r>
            <a:r>
              <a:rPr lang="en-US" dirty="0" err="1"/>
              <a:t>Arjuna</a:t>
            </a:r>
            <a:r>
              <a:rPr lang="en-US" dirty="0"/>
              <a:t> should neither mourn nor rejoice over what fate has in store but should be sublimely attached to such results.” (</a:t>
            </a:r>
            <a:r>
              <a:rPr lang="en-US" dirty="0" err="1"/>
              <a:t>Hijiya</a:t>
            </a:r>
            <a:r>
              <a:rPr lang="en-US" dirty="0"/>
              <a:t> 131) </a:t>
            </a:r>
          </a:p>
          <a:p>
            <a:endParaRPr lang="en-US" dirty="0"/>
          </a:p>
        </p:txBody>
      </p:sp>
    </p:spTree>
    <p:extLst>
      <p:ext uri="{BB962C8B-B14F-4D97-AF65-F5344CB8AC3E}">
        <p14:creationId xmlns:p14="http://schemas.microsoft.com/office/powerpoint/2010/main" val="154543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7A79-C141-E540-9435-767CB09959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CB144AD-1576-8241-845D-40C301BF8B33}"/>
              </a:ext>
            </a:extLst>
          </p:cNvPr>
          <p:cNvSpPr>
            <a:spLocks noGrp="1"/>
          </p:cNvSpPr>
          <p:nvPr>
            <p:ph idx="1"/>
          </p:nvPr>
        </p:nvSpPr>
        <p:spPr/>
        <p:txBody>
          <a:bodyPr/>
          <a:lstStyle/>
          <a:p>
            <a:r>
              <a:rPr lang="en-US" dirty="0"/>
              <a:t>“Because of the long-standing connection between artificial intelligence research and military, it’s already too late to forgo an AI arms race. One is well under way. Today, we face a choice between a well-managed AI arms race that reinforces mutual security and a poorly managed one that could lead to disastrous outcomes.” (Geist 2016) </a:t>
            </a:r>
          </a:p>
        </p:txBody>
      </p:sp>
    </p:spTree>
    <p:extLst>
      <p:ext uri="{BB962C8B-B14F-4D97-AF65-F5344CB8AC3E}">
        <p14:creationId xmlns:p14="http://schemas.microsoft.com/office/powerpoint/2010/main" val="428685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456B-E723-0C41-AB58-6026126048B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E41163C-0ED8-234D-88FB-036E97F28E9A}"/>
              </a:ext>
            </a:extLst>
          </p:cNvPr>
          <p:cNvPicPr>
            <a:picLocks noGrp="1" noChangeAspect="1"/>
          </p:cNvPicPr>
          <p:nvPr>
            <p:ph idx="1"/>
          </p:nvPr>
        </p:nvPicPr>
        <p:blipFill>
          <a:blip r:embed="rId2"/>
          <a:stretch>
            <a:fillRect/>
          </a:stretch>
        </p:blipFill>
        <p:spPr>
          <a:xfrm>
            <a:off x="1269429" y="618518"/>
            <a:ext cx="9978988" cy="5526250"/>
          </a:xfrm>
        </p:spPr>
      </p:pic>
    </p:spTree>
    <p:extLst>
      <p:ext uri="{BB962C8B-B14F-4D97-AF65-F5344CB8AC3E}">
        <p14:creationId xmlns:p14="http://schemas.microsoft.com/office/powerpoint/2010/main" val="227712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3E55-E341-D14B-BCE1-950A8608B141}"/>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33EE07C3-FB38-FC42-84CD-EED444D89752}"/>
              </a:ext>
            </a:extLst>
          </p:cNvPr>
          <p:cNvSpPr>
            <a:spLocks noGrp="1"/>
          </p:cNvSpPr>
          <p:nvPr>
            <p:ph idx="1"/>
          </p:nvPr>
        </p:nvSpPr>
        <p:spPr/>
        <p:txBody>
          <a:bodyPr/>
          <a:lstStyle/>
          <a:p>
            <a:r>
              <a:rPr lang="en-US" dirty="0"/>
              <a:t>"The Bureau of Investigative Journalism estimates that the 415 drone strikes launched in Pakistan since 2004 have killed between 2,449 and 3,949 people. Of these, between 400 and 1,000 have been civilians.” (</a:t>
            </a:r>
            <a:r>
              <a:rPr lang="en-US" dirty="0" err="1"/>
              <a:t>Schiavenza</a:t>
            </a:r>
            <a:r>
              <a:rPr lang="en-US" dirty="0"/>
              <a:t> 2015)</a:t>
            </a:r>
          </a:p>
          <a:p>
            <a:r>
              <a:rPr lang="en-US" dirty="0"/>
              <a:t>“Civilian casualties are inevitable, and the U.S. appears willing to accept them”</a:t>
            </a:r>
          </a:p>
        </p:txBody>
      </p:sp>
    </p:spTree>
    <p:extLst>
      <p:ext uri="{BB962C8B-B14F-4D97-AF65-F5344CB8AC3E}">
        <p14:creationId xmlns:p14="http://schemas.microsoft.com/office/powerpoint/2010/main" val="151598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1C8-4873-5340-8878-03F4F489EC07}"/>
              </a:ext>
            </a:extLst>
          </p:cNvPr>
          <p:cNvSpPr>
            <a:spLocks noGrp="1"/>
          </p:cNvSpPr>
          <p:nvPr>
            <p:ph type="title"/>
          </p:nvPr>
        </p:nvSpPr>
        <p:spPr/>
        <p:txBody>
          <a:bodyPr/>
          <a:lstStyle/>
          <a:p>
            <a:r>
              <a:rPr lang="en-US" dirty="0"/>
              <a:t>Connections</a:t>
            </a:r>
          </a:p>
        </p:txBody>
      </p:sp>
      <p:sp>
        <p:nvSpPr>
          <p:cNvPr id="3" name="Content Placeholder 2">
            <a:extLst>
              <a:ext uri="{FF2B5EF4-FFF2-40B4-BE49-F238E27FC236}">
                <a16:creationId xmlns:a16="http://schemas.microsoft.com/office/drawing/2014/main" id="{ABF6558E-1C22-CA44-BF5E-A37D7BD13CB5}"/>
              </a:ext>
            </a:extLst>
          </p:cNvPr>
          <p:cNvSpPr>
            <a:spLocks noGrp="1"/>
          </p:cNvSpPr>
          <p:nvPr>
            <p:ph idx="1"/>
          </p:nvPr>
        </p:nvSpPr>
        <p:spPr/>
        <p:txBody>
          <a:bodyPr/>
          <a:lstStyle/>
          <a:p>
            <a:r>
              <a:rPr lang="en-US" dirty="0"/>
              <a:t>“I would sacrifice my fortune, my existence, my every hope, to the furtherance of my enterprise. One man’s life or death were but a small price to pay for the acquirement of knowledge which I sought; for the dominion I should acquire and transmit over the elemental foes of our race.” – Robert Walton (Shelley 37)</a:t>
            </a:r>
          </a:p>
          <a:p>
            <a:pPr marL="0" indent="0">
              <a:buNone/>
            </a:pPr>
            <a:endParaRPr lang="en-US" dirty="0"/>
          </a:p>
        </p:txBody>
      </p:sp>
    </p:spTree>
    <p:extLst>
      <p:ext uri="{BB962C8B-B14F-4D97-AF65-F5344CB8AC3E}">
        <p14:creationId xmlns:p14="http://schemas.microsoft.com/office/powerpoint/2010/main" val="359499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F273-2A5F-9543-AF2A-4D6A6BA648AF}"/>
              </a:ext>
            </a:extLst>
          </p:cNvPr>
          <p:cNvSpPr>
            <a:spLocks noGrp="1"/>
          </p:cNvSpPr>
          <p:nvPr>
            <p:ph type="title"/>
          </p:nvPr>
        </p:nvSpPr>
        <p:spPr/>
        <p:txBody>
          <a:bodyPr/>
          <a:lstStyle/>
          <a:p>
            <a:r>
              <a:rPr lang="en-US" dirty="0" err="1"/>
              <a:t>COnclusions</a:t>
            </a:r>
            <a:endParaRPr lang="en-US" dirty="0"/>
          </a:p>
        </p:txBody>
      </p:sp>
      <p:sp>
        <p:nvSpPr>
          <p:cNvPr id="3" name="Content Placeholder 2">
            <a:extLst>
              <a:ext uri="{FF2B5EF4-FFF2-40B4-BE49-F238E27FC236}">
                <a16:creationId xmlns:a16="http://schemas.microsoft.com/office/drawing/2014/main" id="{C9F49C4B-F44D-214B-9951-8E8AA7B3769B}"/>
              </a:ext>
            </a:extLst>
          </p:cNvPr>
          <p:cNvSpPr>
            <a:spLocks noGrp="1"/>
          </p:cNvSpPr>
          <p:nvPr>
            <p:ph idx="1"/>
          </p:nvPr>
        </p:nvSpPr>
        <p:spPr/>
        <p:txBody>
          <a:bodyPr/>
          <a:lstStyle/>
          <a:p>
            <a:r>
              <a:rPr lang="en-US" dirty="0"/>
              <a:t>What are we willing to sacrifice? </a:t>
            </a:r>
          </a:p>
          <a:p>
            <a:endParaRPr lang="en-US" dirty="0"/>
          </a:p>
        </p:txBody>
      </p:sp>
    </p:spTree>
    <p:extLst>
      <p:ext uri="{BB962C8B-B14F-4D97-AF65-F5344CB8AC3E}">
        <p14:creationId xmlns:p14="http://schemas.microsoft.com/office/powerpoint/2010/main" val="701329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334</TotalTime>
  <Words>261</Words>
  <Application>Microsoft Macintosh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Tw Cen MT</vt:lpstr>
      <vt:lpstr>Circuit</vt:lpstr>
      <vt:lpstr>Frankenstein: A warning for Artificial Intelligence</vt:lpstr>
      <vt:lpstr>PowerPoint Presentation</vt:lpstr>
      <vt:lpstr>Justification </vt:lpstr>
      <vt:lpstr>PowerPoint Presentation</vt:lpstr>
      <vt:lpstr>PowerPoint Presentation</vt:lpstr>
      <vt:lpstr>Problems</vt:lpstr>
      <vt:lpstr>Connections</vt:lpstr>
      <vt:lpstr>COnclusions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 A warning for Artificial Intelligence</dc:title>
  <dc:creator>Rex E. Curtis</dc:creator>
  <cp:lastModifiedBy>Rex E. Curtis</cp:lastModifiedBy>
  <cp:revision>20</cp:revision>
  <dcterms:created xsi:type="dcterms:W3CDTF">2018-04-19T17:28:33Z</dcterms:created>
  <dcterms:modified xsi:type="dcterms:W3CDTF">2018-04-20T06:16:37Z</dcterms:modified>
</cp:coreProperties>
</file>