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4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1851"/>
  </p:normalViewPr>
  <p:slideViewPr>
    <p:cSldViewPr snapToGrid="0" snapToObjects="1">
      <p:cViewPr>
        <p:scale>
          <a:sx n="105" d="100"/>
          <a:sy n="105" d="100"/>
        </p:scale>
        <p:origin x="84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672F31-E783-F342-880B-C52803A660D0}" type="doc">
      <dgm:prSet loTypeId="urn:microsoft.com/office/officeart/2008/layout/PictureAccentList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02685A8-D959-7A42-8580-4D7666BDE8C8}">
      <dgm:prSet phldrT="[Text]"/>
      <dgm:spPr/>
      <dgm:t>
        <a:bodyPr/>
        <a:lstStyle/>
        <a:p>
          <a:r>
            <a:rPr lang="en-US" dirty="0"/>
            <a:t>How Movement Addresses Those Needs</a:t>
          </a:r>
        </a:p>
      </dgm:t>
    </dgm:pt>
    <dgm:pt modelId="{9AD10C62-447A-F845-A20E-D39F37CBAF12}" type="parTrans" cxnId="{E7DFED68-F04B-294D-9B1A-EED3A353EF6D}">
      <dgm:prSet/>
      <dgm:spPr/>
      <dgm:t>
        <a:bodyPr/>
        <a:lstStyle/>
        <a:p>
          <a:endParaRPr lang="en-US"/>
        </a:p>
      </dgm:t>
    </dgm:pt>
    <dgm:pt modelId="{B0FF0EF5-6B42-874D-B6BF-A1B1E5C43693}" type="sibTrans" cxnId="{E7DFED68-F04B-294D-9B1A-EED3A353EF6D}">
      <dgm:prSet/>
      <dgm:spPr/>
      <dgm:t>
        <a:bodyPr/>
        <a:lstStyle/>
        <a:p>
          <a:endParaRPr lang="en-US"/>
        </a:p>
      </dgm:t>
    </dgm:pt>
    <dgm:pt modelId="{CCF80360-E925-BA4B-B336-195CC009C9D1}">
      <dgm:prSet phldrT="[Text]"/>
      <dgm:spPr/>
      <dgm:t>
        <a:bodyPr/>
        <a:lstStyle/>
        <a:p>
          <a:r>
            <a:rPr lang="en-US" dirty="0"/>
            <a:t>It gets students moving and enforces</a:t>
          </a:r>
          <a:r>
            <a:rPr lang="en-US" baseline="0" dirty="0"/>
            <a:t> the idea that fitness is important</a:t>
          </a:r>
          <a:endParaRPr lang="en-US" dirty="0"/>
        </a:p>
      </dgm:t>
    </dgm:pt>
    <dgm:pt modelId="{BD34AB49-6F52-B241-A2DD-5C714A0FF917}" type="parTrans" cxnId="{E49EC66C-AE1E-AE41-98F5-42400F30E448}">
      <dgm:prSet/>
      <dgm:spPr/>
      <dgm:t>
        <a:bodyPr/>
        <a:lstStyle/>
        <a:p>
          <a:endParaRPr lang="en-US"/>
        </a:p>
      </dgm:t>
    </dgm:pt>
    <dgm:pt modelId="{1DD96514-F446-3B45-958D-3FBA3064B321}" type="sibTrans" cxnId="{E49EC66C-AE1E-AE41-98F5-42400F30E448}">
      <dgm:prSet/>
      <dgm:spPr/>
      <dgm:t>
        <a:bodyPr/>
        <a:lstStyle/>
        <a:p>
          <a:endParaRPr lang="en-US"/>
        </a:p>
      </dgm:t>
    </dgm:pt>
    <dgm:pt modelId="{441550D0-6C49-2B40-AC9B-DADA47AFA7FF}">
      <dgm:prSet phldrT="[Text]"/>
      <dgm:spPr/>
      <dgm:t>
        <a:bodyPr/>
        <a:lstStyle/>
        <a:p>
          <a:r>
            <a:rPr lang="en-US" dirty="0"/>
            <a:t>Movement makes reading more fun</a:t>
          </a:r>
        </a:p>
      </dgm:t>
    </dgm:pt>
    <dgm:pt modelId="{5FC85829-BB85-564F-8AB9-7D925A91F2FB}" type="parTrans" cxnId="{CCEC8359-DA5E-5D45-826C-49EB06CC8083}">
      <dgm:prSet/>
      <dgm:spPr/>
      <dgm:t>
        <a:bodyPr/>
        <a:lstStyle/>
        <a:p>
          <a:endParaRPr lang="en-US"/>
        </a:p>
      </dgm:t>
    </dgm:pt>
    <dgm:pt modelId="{9DB07BC0-0734-0143-A9C7-C80003146DD4}" type="sibTrans" cxnId="{CCEC8359-DA5E-5D45-826C-49EB06CC8083}">
      <dgm:prSet/>
      <dgm:spPr/>
      <dgm:t>
        <a:bodyPr/>
        <a:lstStyle/>
        <a:p>
          <a:endParaRPr lang="en-US"/>
        </a:p>
      </dgm:t>
    </dgm:pt>
    <dgm:pt modelId="{4A058ADA-2230-6743-87E3-200C6956FE65}">
      <dgm:prSet/>
      <dgm:spPr/>
      <dgm:t>
        <a:bodyPr/>
        <a:lstStyle/>
        <a:p>
          <a:r>
            <a:rPr lang="en-US" dirty="0"/>
            <a:t>Physical</a:t>
          </a:r>
          <a:r>
            <a:rPr lang="en-US" baseline="0" dirty="0"/>
            <a:t> activity and academic achievement are closely linked</a:t>
          </a:r>
          <a:endParaRPr lang="en-US" dirty="0"/>
        </a:p>
      </dgm:t>
    </dgm:pt>
    <dgm:pt modelId="{2F64144A-0D11-CA4D-A054-982451F9772F}" type="parTrans" cxnId="{BEFFF346-9669-EE42-8F2B-019F39BB9D2A}">
      <dgm:prSet/>
      <dgm:spPr/>
      <dgm:t>
        <a:bodyPr/>
        <a:lstStyle/>
        <a:p>
          <a:endParaRPr lang="en-US"/>
        </a:p>
      </dgm:t>
    </dgm:pt>
    <dgm:pt modelId="{14F5B21E-78BF-E044-98D3-BA27A493F64E}" type="sibTrans" cxnId="{BEFFF346-9669-EE42-8F2B-019F39BB9D2A}">
      <dgm:prSet/>
      <dgm:spPr/>
      <dgm:t>
        <a:bodyPr/>
        <a:lstStyle/>
        <a:p>
          <a:endParaRPr lang="en-US"/>
        </a:p>
      </dgm:t>
    </dgm:pt>
    <dgm:pt modelId="{15DDEB2E-7397-E64A-A10B-96E532120D37}" type="pres">
      <dgm:prSet presAssocID="{DA672F31-E783-F342-880B-C52803A660D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E99FB64-C7F0-CB45-B161-5503BC010146}" type="pres">
      <dgm:prSet presAssocID="{202685A8-D959-7A42-8580-4D7666BDE8C8}" presName="root" presStyleCnt="0">
        <dgm:presLayoutVars>
          <dgm:chMax/>
          <dgm:chPref val="4"/>
        </dgm:presLayoutVars>
      </dgm:prSet>
      <dgm:spPr/>
    </dgm:pt>
    <dgm:pt modelId="{50AA7EE8-35D4-DD42-BD26-EA47A13E44B9}" type="pres">
      <dgm:prSet presAssocID="{202685A8-D959-7A42-8580-4D7666BDE8C8}" presName="rootComposite" presStyleCnt="0">
        <dgm:presLayoutVars/>
      </dgm:prSet>
      <dgm:spPr/>
    </dgm:pt>
    <dgm:pt modelId="{871A9879-334B-7F4E-9991-2A184B43BF7C}" type="pres">
      <dgm:prSet presAssocID="{202685A8-D959-7A42-8580-4D7666BDE8C8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751FBA8D-9FB6-484B-8B9E-420A0C26F0B4}" type="pres">
      <dgm:prSet presAssocID="{202685A8-D959-7A42-8580-4D7666BDE8C8}" presName="childShape" presStyleCnt="0">
        <dgm:presLayoutVars>
          <dgm:chMax val="0"/>
          <dgm:chPref val="0"/>
        </dgm:presLayoutVars>
      </dgm:prSet>
      <dgm:spPr/>
    </dgm:pt>
    <dgm:pt modelId="{8F101EAB-B387-BC4F-A997-BD843E27548A}" type="pres">
      <dgm:prSet presAssocID="{CCF80360-E925-BA4B-B336-195CC009C9D1}" presName="childComposite" presStyleCnt="0">
        <dgm:presLayoutVars>
          <dgm:chMax val="0"/>
          <dgm:chPref val="0"/>
        </dgm:presLayoutVars>
      </dgm:prSet>
      <dgm:spPr/>
    </dgm:pt>
    <dgm:pt modelId="{F5BFF456-716F-6642-AD99-D8ABA8C9B5AC}" type="pres">
      <dgm:prSet presAssocID="{CCF80360-E925-BA4B-B336-195CC009C9D1}" presName="Image" presStyleLbl="node1" presStyleIdx="0" presStyleCnt="3"/>
      <dgm:spPr/>
    </dgm:pt>
    <dgm:pt modelId="{B67B4BA3-3B12-D14C-9238-EDE279B32288}" type="pres">
      <dgm:prSet presAssocID="{CCF80360-E925-BA4B-B336-195CC009C9D1}" presName="childText" presStyleLbl="l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DFCC63-8985-8E49-B013-C7567937F3E6}" type="pres">
      <dgm:prSet presAssocID="{441550D0-6C49-2B40-AC9B-DADA47AFA7FF}" presName="childComposite" presStyleCnt="0">
        <dgm:presLayoutVars>
          <dgm:chMax val="0"/>
          <dgm:chPref val="0"/>
        </dgm:presLayoutVars>
      </dgm:prSet>
      <dgm:spPr/>
    </dgm:pt>
    <dgm:pt modelId="{67ACD4F5-D4B1-FB48-8D48-AC2CA5B10F41}" type="pres">
      <dgm:prSet presAssocID="{441550D0-6C49-2B40-AC9B-DADA47AFA7FF}" presName="Image" presStyleLbl="node1" presStyleIdx="1" presStyleCnt="3"/>
      <dgm:spPr/>
    </dgm:pt>
    <dgm:pt modelId="{F20EF777-5757-2848-B721-0CE2985B0320}" type="pres">
      <dgm:prSet presAssocID="{441550D0-6C49-2B40-AC9B-DADA47AFA7FF}" presName="childText" presStyleLbl="l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BAC50D-B854-234B-8270-A5D067BAD777}" type="pres">
      <dgm:prSet presAssocID="{4A058ADA-2230-6743-87E3-200C6956FE65}" presName="childComposite" presStyleCnt="0">
        <dgm:presLayoutVars>
          <dgm:chMax val="0"/>
          <dgm:chPref val="0"/>
        </dgm:presLayoutVars>
      </dgm:prSet>
      <dgm:spPr/>
    </dgm:pt>
    <dgm:pt modelId="{C0E2046C-4CF9-0048-B7DC-C67FF963EF55}" type="pres">
      <dgm:prSet presAssocID="{4A058ADA-2230-6743-87E3-200C6956FE65}" presName="Image" presStyleLbl="node1" presStyleIdx="2" presStyleCnt="3"/>
      <dgm:spPr/>
    </dgm:pt>
    <dgm:pt modelId="{157AE134-1D8B-4B4C-BD19-090DE789606A}" type="pres">
      <dgm:prSet presAssocID="{4A058ADA-2230-6743-87E3-200C6956FE65}" presName="childText" presStyleLbl="l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7608C6-79B1-7C41-9B9A-C1263E5361F9}" type="presOf" srcId="{441550D0-6C49-2B40-AC9B-DADA47AFA7FF}" destId="{F20EF777-5757-2848-B721-0CE2985B0320}" srcOrd="0" destOrd="0" presId="urn:microsoft.com/office/officeart/2008/layout/PictureAccentList"/>
    <dgm:cxn modelId="{EA31FCA4-D1D6-E24E-BFE2-A38314655679}" type="presOf" srcId="{202685A8-D959-7A42-8580-4D7666BDE8C8}" destId="{871A9879-334B-7F4E-9991-2A184B43BF7C}" srcOrd="0" destOrd="0" presId="urn:microsoft.com/office/officeart/2008/layout/PictureAccentList"/>
    <dgm:cxn modelId="{E7DFED68-F04B-294D-9B1A-EED3A353EF6D}" srcId="{DA672F31-E783-F342-880B-C52803A660D0}" destId="{202685A8-D959-7A42-8580-4D7666BDE8C8}" srcOrd="0" destOrd="0" parTransId="{9AD10C62-447A-F845-A20E-D39F37CBAF12}" sibTransId="{B0FF0EF5-6B42-874D-B6BF-A1B1E5C43693}"/>
    <dgm:cxn modelId="{C277F54C-BC71-CF4D-A9EB-CD15C471DFA1}" type="presOf" srcId="{CCF80360-E925-BA4B-B336-195CC009C9D1}" destId="{B67B4BA3-3B12-D14C-9238-EDE279B32288}" srcOrd="0" destOrd="0" presId="urn:microsoft.com/office/officeart/2008/layout/PictureAccentList"/>
    <dgm:cxn modelId="{5F2B2DB2-5BC0-0041-B38D-5863254CDDE5}" type="presOf" srcId="{DA672F31-E783-F342-880B-C52803A660D0}" destId="{15DDEB2E-7397-E64A-A10B-96E532120D37}" srcOrd="0" destOrd="0" presId="urn:microsoft.com/office/officeart/2008/layout/PictureAccentList"/>
    <dgm:cxn modelId="{E49EC66C-AE1E-AE41-98F5-42400F30E448}" srcId="{202685A8-D959-7A42-8580-4D7666BDE8C8}" destId="{CCF80360-E925-BA4B-B336-195CC009C9D1}" srcOrd="0" destOrd="0" parTransId="{BD34AB49-6F52-B241-A2DD-5C714A0FF917}" sibTransId="{1DD96514-F446-3B45-958D-3FBA3064B321}"/>
    <dgm:cxn modelId="{BEFFF346-9669-EE42-8F2B-019F39BB9D2A}" srcId="{202685A8-D959-7A42-8580-4D7666BDE8C8}" destId="{4A058ADA-2230-6743-87E3-200C6956FE65}" srcOrd="2" destOrd="0" parTransId="{2F64144A-0D11-CA4D-A054-982451F9772F}" sibTransId="{14F5B21E-78BF-E044-98D3-BA27A493F64E}"/>
    <dgm:cxn modelId="{DBDCD1D4-E443-094A-B0F1-8DAE11822AC9}" type="presOf" srcId="{4A058ADA-2230-6743-87E3-200C6956FE65}" destId="{157AE134-1D8B-4B4C-BD19-090DE789606A}" srcOrd="0" destOrd="0" presId="urn:microsoft.com/office/officeart/2008/layout/PictureAccentList"/>
    <dgm:cxn modelId="{CCEC8359-DA5E-5D45-826C-49EB06CC8083}" srcId="{202685A8-D959-7A42-8580-4D7666BDE8C8}" destId="{441550D0-6C49-2B40-AC9B-DADA47AFA7FF}" srcOrd="1" destOrd="0" parTransId="{5FC85829-BB85-564F-8AB9-7D925A91F2FB}" sibTransId="{9DB07BC0-0734-0143-A9C7-C80003146DD4}"/>
    <dgm:cxn modelId="{3A020401-C62A-1549-8F83-90C1AF00C4DB}" type="presParOf" srcId="{15DDEB2E-7397-E64A-A10B-96E532120D37}" destId="{3E99FB64-C7F0-CB45-B161-5503BC010146}" srcOrd="0" destOrd="0" presId="urn:microsoft.com/office/officeart/2008/layout/PictureAccentList"/>
    <dgm:cxn modelId="{D8653668-DF3A-7E43-983C-7334853A3155}" type="presParOf" srcId="{3E99FB64-C7F0-CB45-B161-5503BC010146}" destId="{50AA7EE8-35D4-DD42-BD26-EA47A13E44B9}" srcOrd="0" destOrd="0" presId="urn:microsoft.com/office/officeart/2008/layout/PictureAccentList"/>
    <dgm:cxn modelId="{15889DF2-5B3D-414F-8930-ADDF36C923C3}" type="presParOf" srcId="{50AA7EE8-35D4-DD42-BD26-EA47A13E44B9}" destId="{871A9879-334B-7F4E-9991-2A184B43BF7C}" srcOrd="0" destOrd="0" presId="urn:microsoft.com/office/officeart/2008/layout/PictureAccentList"/>
    <dgm:cxn modelId="{2AEC03CD-7CDF-2541-BE31-55841FE6A3FD}" type="presParOf" srcId="{3E99FB64-C7F0-CB45-B161-5503BC010146}" destId="{751FBA8D-9FB6-484B-8B9E-420A0C26F0B4}" srcOrd="1" destOrd="0" presId="urn:microsoft.com/office/officeart/2008/layout/PictureAccentList"/>
    <dgm:cxn modelId="{CD839B41-D463-BF45-8977-FDEBCD74B11D}" type="presParOf" srcId="{751FBA8D-9FB6-484B-8B9E-420A0C26F0B4}" destId="{8F101EAB-B387-BC4F-A997-BD843E27548A}" srcOrd="0" destOrd="0" presId="urn:microsoft.com/office/officeart/2008/layout/PictureAccentList"/>
    <dgm:cxn modelId="{9BA718C2-512A-B04E-B5F7-9BBCF45D6D65}" type="presParOf" srcId="{8F101EAB-B387-BC4F-A997-BD843E27548A}" destId="{F5BFF456-716F-6642-AD99-D8ABA8C9B5AC}" srcOrd="0" destOrd="0" presId="urn:microsoft.com/office/officeart/2008/layout/PictureAccentList"/>
    <dgm:cxn modelId="{D7E067BD-4DC4-574E-AB60-1589289086D3}" type="presParOf" srcId="{8F101EAB-B387-BC4F-A997-BD843E27548A}" destId="{B67B4BA3-3B12-D14C-9238-EDE279B32288}" srcOrd="1" destOrd="0" presId="urn:microsoft.com/office/officeart/2008/layout/PictureAccentList"/>
    <dgm:cxn modelId="{583F6AFB-CD91-C549-BA64-978C2FFFD8A2}" type="presParOf" srcId="{751FBA8D-9FB6-484B-8B9E-420A0C26F0B4}" destId="{0DDFCC63-8985-8E49-B013-C7567937F3E6}" srcOrd="1" destOrd="0" presId="urn:microsoft.com/office/officeart/2008/layout/PictureAccentList"/>
    <dgm:cxn modelId="{7EBF7625-9754-DC40-A78B-9DE3E430D9F9}" type="presParOf" srcId="{0DDFCC63-8985-8E49-B013-C7567937F3E6}" destId="{67ACD4F5-D4B1-FB48-8D48-AC2CA5B10F41}" srcOrd="0" destOrd="0" presId="urn:microsoft.com/office/officeart/2008/layout/PictureAccentList"/>
    <dgm:cxn modelId="{1FEA65DA-380C-5047-B2A0-A1AEE4E8095E}" type="presParOf" srcId="{0DDFCC63-8985-8E49-B013-C7567937F3E6}" destId="{F20EF777-5757-2848-B721-0CE2985B0320}" srcOrd="1" destOrd="0" presId="urn:microsoft.com/office/officeart/2008/layout/PictureAccentList"/>
    <dgm:cxn modelId="{7510B090-D0A6-DC46-86ED-C404A79BD8D0}" type="presParOf" srcId="{751FBA8D-9FB6-484B-8B9E-420A0C26F0B4}" destId="{CFBAC50D-B854-234B-8270-A5D067BAD777}" srcOrd="2" destOrd="0" presId="urn:microsoft.com/office/officeart/2008/layout/PictureAccentList"/>
    <dgm:cxn modelId="{F0FAA099-D16B-204A-87C8-A1339FD79E4F}" type="presParOf" srcId="{CFBAC50D-B854-234B-8270-A5D067BAD777}" destId="{C0E2046C-4CF9-0048-B7DC-C67FF963EF55}" srcOrd="0" destOrd="0" presId="urn:microsoft.com/office/officeart/2008/layout/PictureAccentList"/>
    <dgm:cxn modelId="{A6B8A6B9-0F36-E141-AB52-5F0141B402BF}" type="presParOf" srcId="{CFBAC50D-B854-234B-8270-A5D067BAD777}" destId="{157AE134-1D8B-4B4C-BD19-090DE789606A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E5D5DC-972C-AB42-A4EB-0FA544F65A01}" type="doc">
      <dgm:prSet loTypeId="urn:microsoft.com/office/officeart/2008/layout/PictureAccentList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F0379B1-EECB-AB45-8440-DB3ECA1C0FF0}">
      <dgm:prSet phldrT="[Text]" custT="1"/>
      <dgm:spPr/>
      <dgm:t>
        <a:bodyPr/>
        <a:lstStyle/>
        <a:p>
          <a:r>
            <a:rPr lang="en-US" sz="2800" dirty="0"/>
            <a:t>Why We Need</a:t>
          </a:r>
          <a:r>
            <a:rPr lang="en-US" sz="2800" baseline="0" dirty="0"/>
            <a:t> Change</a:t>
          </a:r>
          <a:endParaRPr lang="en-US" sz="2800" dirty="0"/>
        </a:p>
      </dgm:t>
    </dgm:pt>
    <dgm:pt modelId="{D2BE9440-FCA9-B445-B934-29B74952A643}" type="parTrans" cxnId="{EA1785E8-AB36-AA4C-9767-260707B52023}">
      <dgm:prSet/>
      <dgm:spPr/>
      <dgm:t>
        <a:bodyPr/>
        <a:lstStyle/>
        <a:p>
          <a:endParaRPr lang="en-US"/>
        </a:p>
      </dgm:t>
    </dgm:pt>
    <dgm:pt modelId="{9C81AB0A-D7A4-BC42-9CF2-624ED7CA459C}" type="sibTrans" cxnId="{EA1785E8-AB36-AA4C-9767-260707B52023}">
      <dgm:prSet/>
      <dgm:spPr/>
      <dgm:t>
        <a:bodyPr/>
        <a:lstStyle/>
        <a:p>
          <a:endParaRPr lang="en-US"/>
        </a:p>
      </dgm:t>
    </dgm:pt>
    <dgm:pt modelId="{8C04B750-60EA-9E46-9427-BF497B94AFD3}">
      <dgm:prSet phldrT="[Text]"/>
      <dgm:spPr/>
      <dgm:t>
        <a:bodyPr/>
        <a:lstStyle/>
        <a:p>
          <a:r>
            <a:rPr lang="en-US" dirty="0"/>
            <a:t>absent activity</a:t>
          </a:r>
        </a:p>
      </dgm:t>
    </dgm:pt>
    <dgm:pt modelId="{5911E127-AF78-5C43-BA37-36F2A2F6BDBA}" type="parTrans" cxnId="{CDCC7460-F069-D643-BB84-71B3081EB9E2}">
      <dgm:prSet/>
      <dgm:spPr/>
      <dgm:t>
        <a:bodyPr/>
        <a:lstStyle/>
        <a:p>
          <a:endParaRPr lang="en-US"/>
        </a:p>
      </dgm:t>
    </dgm:pt>
    <dgm:pt modelId="{F16057B7-DA1A-9A49-BB0A-E6CAD87633F7}" type="sibTrans" cxnId="{CDCC7460-F069-D643-BB84-71B3081EB9E2}">
      <dgm:prSet/>
      <dgm:spPr/>
      <dgm:t>
        <a:bodyPr/>
        <a:lstStyle/>
        <a:p>
          <a:endParaRPr lang="en-US"/>
        </a:p>
      </dgm:t>
    </dgm:pt>
    <dgm:pt modelId="{A0D110B0-BCAB-1141-BEA9-19CD033B7076}">
      <dgm:prSet phldrT="[Text]"/>
      <dgm:spPr/>
      <dgm:t>
        <a:bodyPr/>
        <a:lstStyle/>
        <a:p>
          <a:r>
            <a:rPr lang="en-US" dirty="0"/>
            <a:t>missing motivation</a:t>
          </a:r>
        </a:p>
      </dgm:t>
    </dgm:pt>
    <dgm:pt modelId="{611A522C-6196-FC4A-AF11-4A7EE7C7C5BF}" type="parTrans" cxnId="{88F17209-FB46-D244-BABA-2F6621DF2922}">
      <dgm:prSet/>
      <dgm:spPr/>
      <dgm:t>
        <a:bodyPr/>
        <a:lstStyle/>
        <a:p>
          <a:endParaRPr lang="en-US"/>
        </a:p>
      </dgm:t>
    </dgm:pt>
    <dgm:pt modelId="{38AB27AB-0131-EB4C-AF6B-66A12210C767}" type="sibTrans" cxnId="{88F17209-FB46-D244-BABA-2F6621DF2922}">
      <dgm:prSet/>
      <dgm:spPr/>
      <dgm:t>
        <a:bodyPr/>
        <a:lstStyle/>
        <a:p>
          <a:endParaRPr lang="en-US"/>
        </a:p>
      </dgm:t>
    </dgm:pt>
    <dgm:pt modelId="{25B61334-76C3-C24E-B372-3A7C006AFAA0}">
      <dgm:prSet/>
      <dgm:spPr/>
      <dgm:t>
        <a:bodyPr/>
        <a:lstStyle/>
        <a:p>
          <a:r>
            <a:rPr lang="en-US" dirty="0"/>
            <a:t>subpar scores</a:t>
          </a:r>
        </a:p>
      </dgm:t>
    </dgm:pt>
    <dgm:pt modelId="{FB83AA2D-CFA9-7D46-AE1E-0F8F639532FA}" type="parTrans" cxnId="{75E315D4-5727-4641-A0C7-A670DFA24942}">
      <dgm:prSet/>
      <dgm:spPr/>
      <dgm:t>
        <a:bodyPr/>
        <a:lstStyle/>
        <a:p>
          <a:endParaRPr lang="en-US"/>
        </a:p>
      </dgm:t>
    </dgm:pt>
    <dgm:pt modelId="{872E40E0-B168-7E4E-AC6E-2EDEAB55B3CF}" type="sibTrans" cxnId="{75E315D4-5727-4641-A0C7-A670DFA24942}">
      <dgm:prSet/>
      <dgm:spPr/>
      <dgm:t>
        <a:bodyPr/>
        <a:lstStyle/>
        <a:p>
          <a:endParaRPr lang="en-US"/>
        </a:p>
      </dgm:t>
    </dgm:pt>
    <dgm:pt modelId="{A2A3786C-AB57-194B-B1F1-3BFE74703940}" type="pres">
      <dgm:prSet presAssocID="{5AE5D5DC-972C-AB42-A4EB-0FA544F65A01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13AB821-2BF4-B840-96EE-6626EE1FA954}" type="pres">
      <dgm:prSet presAssocID="{9F0379B1-EECB-AB45-8440-DB3ECA1C0FF0}" presName="root" presStyleCnt="0">
        <dgm:presLayoutVars>
          <dgm:chMax/>
          <dgm:chPref val="4"/>
        </dgm:presLayoutVars>
      </dgm:prSet>
      <dgm:spPr/>
    </dgm:pt>
    <dgm:pt modelId="{731CF5DF-7659-0140-BD3D-C11AA7AECD50}" type="pres">
      <dgm:prSet presAssocID="{9F0379B1-EECB-AB45-8440-DB3ECA1C0FF0}" presName="rootComposite" presStyleCnt="0">
        <dgm:presLayoutVars/>
      </dgm:prSet>
      <dgm:spPr/>
    </dgm:pt>
    <dgm:pt modelId="{F6489F0B-C0A2-7A46-8799-A7F65BC17FFD}" type="pres">
      <dgm:prSet presAssocID="{9F0379B1-EECB-AB45-8440-DB3ECA1C0FF0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FB2B9C07-88AB-2646-908C-E987F608EE8B}" type="pres">
      <dgm:prSet presAssocID="{9F0379B1-EECB-AB45-8440-DB3ECA1C0FF0}" presName="childShape" presStyleCnt="0">
        <dgm:presLayoutVars>
          <dgm:chMax val="0"/>
          <dgm:chPref val="0"/>
        </dgm:presLayoutVars>
      </dgm:prSet>
      <dgm:spPr/>
    </dgm:pt>
    <dgm:pt modelId="{C43937C5-09B8-1546-81BC-78F0D0485A6E}" type="pres">
      <dgm:prSet presAssocID="{8C04B750-60EA-9E46-9427-BF497B94AFD3}" presName="childComposite" presStyleCnt="0">
        <dgm:presLayoutVars>
          <dgm:chMax val="0"/>
          <dgm:chPref val="0"/>
        </dgm:presLayoutVars>
      </dgm:prSet>
      <dgm:spPr/>
    </dgm:pt>
    <dgm:pt modelId="{F7D99348-96FB-B44B-92E1-C5FFFA354ABB}" type="pres">
      <dgm:prSet presAssocID="{8C04B750-60EA-9E46-9427-BF497B94AFD3}" presName="Image" presStyleLbl="node1" presStyleIdx="0" presStyleCnt="3"/>
      <dgm:spPr/>
    </dgm:pt>
    <dgm:pt modelId="{7AAE38E2-3137-8B47-8E16-2FB7059867BA}" type="pres">
      <dgm:prSet presAssocID="{8C04B750-60EA-9E46-9427-BF497B94AFD3}" presName="childText" presStyleLbl="l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52A0D-FF67-8548-B7E2-80C4D7628284}" type="pres">
      <dgm:prSet presAssocID="{A0D110B0-BCAB-1141-BEA9-19CD033B7076}" presName="childComposite" presStyleCnt="0">
        <dgm:presLayoutVars>
          <dgm:chMax val="0"/>
          <dgm:chPref val="0"/>
        </dgm:presLayoutVars>
      </dgm:prSet>
      <dgm:spPr/>
    </dgm:pt>
    <dgm:pt modelId="{0D344999-7F52-BD42-8767-3C43187B732A}" type="pres">
      <dgm:prSet presAssocID="{A0D110B0-BCAB-1141-BEA9-19CD033B7076}" presName="Image" presStyleLbl="node1" presStyleIdx="1" presStyleCnt="3"/>
      <dgm:spPr/>
    </dgm:pt>
    <dgm:pt modelId="{D2A9C4A6-B107-EC49-912F-4EE0AC113A3D}" type="pres">
      <dgm:prSet presAssocID="{A0D110B0-BCAB-1141-BEA9-19CD033B7076}" presName="childText" presStyleLbl="l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CA1D3C-9CA1-A246-BF58-939C1420D006}" type="pres">
      <dgm:prSet presAssocID="{25B61334-76C3-C24E-B372-3A7C006AFAA0}" presName="childComposite" presStyleCnt="0">
        <dgm:presLayoutVars>
          <dgm:chMax val="0"/>
          <dgm:chPref val="0"/>
        </dgm:presLayoutVars>
      </dgm:prSet>
      <dgm:spPr/>
    </dgm:pt>
    <dgm:pt modelId="{664ACC20-6AB9-214A-9715-1C874D9FEC83}" type="pres">
      <dgm:prSet presAssocID="{25B61334-76C3-C24E-B372-3A7C006AFAA0}" presName="Image" presStyleLbl="node1" presStyleIdx="2" presStyleCnt="3"/>
      <dgm:spPr/>
    </dgm:pt>
    <dgm:pt modelId="{C671F465-FFBF-9D41-81DD-EBC0BFD56E6E}" type="pres">
      <dgm:prSet presAssocID="{25B61334-76C3-C24E-B372-3A7C006AFAA0}" presName="childText" presStyleLbl="l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F17209-FB46-D244-BABA-2F6621DF2922}" srcId="{9F0379B1-EECB-AB45-8440-DB3ECA1C0FF0}" destId="{A0D110B0-BCAB-1141-BEA9-19CD033B7076}" srcOrd="1" destOrd="0" parTransId="{611A522C-6196-FC4A-AF11-4A7EE7C7C5BF}" sibTransId="{38AB27AB-0131-EB4C-AF6B-66A12210C767}"/>
    <dgm:cxn modelId="{EAD0DE1D-13BF-FF4F-9122-DCAAFAF66892}" type="presOf" srcId="{8C04B750-60EA-9E46-9427-BF497B94AFD3}" destId="{7AAE38E2-3137-8B47-8E16-2FB7059867BA}" srcOrd="0" destOrd="0" presId="urn:microsoft.com/office/officeart/2008/layout/PictureAccentList"/>
    <dgm:cxn modelId="{AF05C05F-E494-8044-837B-7F50B48EED5A}" type="presOf" srcId="{25B61334-76C3-C24E-B372-3A7C006AFAA0}" destId="{C671F465-FFBF-9D41-81DD-EBC0BFD56E6E}" srcOrd="0" destOrd="0" presId="urn:microsoft.com/office/officeart/2008/layout/PictureAccentList"/>
    <dgm:cxn modelId="{75E315D4-5727-4641-A0C7-A670DFA24942}" srcId="{9F0379B1-EECB-AB45-8440-DB3ECA1C0FF0}" destId="{25B61334-76C3-C24E-B372-3A7C006AFAA0}" srcOrd="2" destOrd="0" parTransId="{FB83AA2D-CFA9-7D46-AE1E-0F8F639532FA}" sibTransId="{872E40E0-B168-7E4E-AC6E-2EDEAB55B3CF}"/>
    <dgm:cxn modelId="{215AE95C-7B44-F542-96EB-543EF208EB16}" type="presOf" srcId="{9F0379B1-EECB-AB45-8440-DB3ECA1C0FF0}" destId="{F6489F0B-C0A2-7A46-8799-A7F65BC17FFD}" srcOrd="0" destOrd="0" presId="urn:microsoft.com/office/officeart/2008/layout/PictureAccentList"/>
    <dgm:cxn modelId="{F594925D-FEF5-9F43-B441-38C166C1CC2D}" type="presOf" srcId="{A0D110B0-BCAB-1141-BEA9-19CD033B7076}" destId="{D2A9C4A6-B107-EC49-912F-4EE0AC113A3D}" srcOrd="0" destOrd="0" presId="urn:microsoft.com/office/officeart/2008/layout/PictureAccentList"/>
    <dgm:cxn modelId="{CDCC7460-F069-D643-BB84-71B3081EB9E2}" srcId="{9F0379B1-EECB-AB45-8440-DB3ECA1C0FF0}" destId="{8C04B750-60EA-9E46-9427-BF497B94AFD3}" srcOrd="0" destOrd="0" parTransId="{5911E127-AF78-5C43-BA37-36F2A2F6BDBA}" sibTransId="{F16057B7-DA1A-9A49-BB0A-E6CAD87633F7}"/>
    <dgm:cxn modelId="{34E761EB-E437-5C4D-AAF1-D5D20EBD38D5}" type="presOf" srcId="{5AE5D5DC-972C-AB42-A4EB-0FA544F65A01}" destId="{A2A3786C-AB57-194B-B1F1-3BFE74703940}" srcOrd="0" destOrd="0" presId="urn:microsoft.com/office/officeart/2008/layout/PictureAccentList"/>
    <dgm:cxn modelId="{EA1785E8-AB36-AA4C-9767-260707B52023}" srcId="{5AE5D5DC-972C-AB42-A4EB-0FA544F65A01}" destId="{9F0379B1-EECB-AB45-8440-DB3ECA1C0FF0}" srcOrd="0" destOrd="0" parTransId="{D2BE9440-FCA9-B445-B934-29B74952A643}" sibTransId="{9C81AB0A-D7A4-BC42-9CF2-624ED7CA459C}"/>
    <dgm:cxn modelId="{7B505549-0456-964E-A3B4-A7937A4E0623}" type="presParOf" srcId="{A2A3786C-AB57-194B-B1F1-3BFE74703940}" destId="{713AB821-2BF4-B840-96EE-6626EE1FA954}" srcOrd="0" destOrd="0" presId="urn:microsoft.com/office/officeart/2008/layout/PictureAccentList"/>
    <dgm:cxn modelId="{72ECE175-D57A-1342-8101-08862CA69BF9}" type="presParOf" srcId="{713AB821-2BF4-B840-96EE-6626EE1FA954}" destId="{731CF5DF-7659-0140-BD3D-C11AA7AECD50}" srcOrd="0" destOrd="0" presId="urn:microsoft.com/office/officeart/2008/layout/PictureAccentList"/>
    <dgm:cxn modelId="{3A52B0EF-F7C4-374E-A9B3-3ABAA9B75719}" type="presParOf" srcId="{731CF5DF-7659-0140-BD3D-C11AA7AECD50}" destId="{F6489F0B-C0A2-7A46-8799-A7F65BC17FFD}" srcOrd="0" destOrd="0" presId="urn:microsoft.com/office/officeart/2008/layout/PictureAccentList"/>
    <dgm:cxn modelId="{D1311277-ECC3-2243-B6ED-DD677F2594EC}" type="presParOf" srcId="{713AB821-2BF4-B840-96EE-6626EE1FA954}" destId="{FB2B9C07-88AB-2646-908C-E987F608EE8B}" srcOrd="1" destOrd="0" presId="urn:microsoft.com/office/officeart/2008/layout/PictureAccentList"/>
    <dgm:cxn modelId="{E48D44C4-4082-3D46-83AB-DF0C48AB512E}" type="presParOf" srcId="{FB2B9C07-88AB-2646-908C-E987F608EE8B}" destId="{C43937C5-09B8-1546-81BC-78F0D0485A6E}" srcOrd="0" destOrd="0" presId="urn:microsoft.com/office/officeart/2008/layout/PictureAccentList"/>
    <dgm:cxn modelId="{3E4D1CD8-8EEF-D941-AA04-019BBA5D4D6A}" type="presParOf" srcId="{C43937C5-09B8-1546-81BC-78F0D0485A6E}" destId="{F7D99348-96FB-B44B-92E1-C5FFFA354ABB}" srcOrd="0" destOrd="0" presId="urn:microsoft.com/office/officeart/2008/layout/PictureAccentList"/>
    <dgm:cxn modelId="{B122F2FF-AF9E-164F-9CB1-D045645F984D}" type="presParOf" srcId="{C43937C5-09B8-1546-81BC-78F0D0485A6E}" destId="{7AAE38E2-3137-8B47-8E16-2FB7059867BA}" srcOrd="1" destOrd="0" presId="urn:microsoft.com/office/officeart/2008/layout/PictureAccentList"/>
    <dgm:cxn modelId="{FA897608-83D2-E549-9BF1-DC4C6DCFD359}" type="presParOf" srcId="{FB2B9C07-88AB-2646-908C-E987F608EE8B}" destId="{AAF52A0D-FF67-8548-B7E2-80C4D7628284}" srcOrd="1" destOrd="0" presId="urn:microsoft.com/office/officeart/2008/layout/PictureAccentList"/>
    <dgm:cxn modelId="{CA0E3ED2-B34D-8A41-8E35-4067B67674EF}" type="presParOf" srcId="{AAF52A0D-FF67-8548-B7E2-80C4D7628284}" destId="{0D344999-7F52-BD42-8767-3C43187B732A}" srcOrd="0" destOrd="0" presId="urn:microsoft.com/office/officeart/2008/layout/PictureAccentList"/>
    <dgm:cxn modelId="{E47CC338-6B40-EC4A-AFD6-3AAA077FAE61}" type="presParOf" srcId="{AAF52A0D-FF67-8548-B7E2-80C4D7628284}" destId="{D2A9C4A6-B107-EC49-912F-4EE0AC113A3D}" srcOrd="1" destOrd="0" presId="urn:microsoft.com/office/officeart/2008/layout/PictureAccentList"/>
    <dgm:cxn modelId="{D4ABBCEB-F7BD-974B-8608-D688B3539AC5}" type="presParOf" srcId="{FB2B9C07-88AB-2646-908C-E987F608EE8B}" destId="{8BCA1D3C-9CA1-A246-BF58-939C1420D006}" srcOrd="2" destOrd="0" presId="urn:microsoft.com/office/officeart/2008/layout/PictureAccentList"/>
    <dgm:cxn modelId="{70EF6145-CB6C-F740-95CD-B677B4BD9521}" type="presParOf" srcId="{8BCA1D3C-9CA1-A246-BF58-939C1420D006}" destId="{664ACC20-6AB9-214A-9715-1C874D9FEC83}" srcOrd="0" destOrd="0" presId="urn:microsoft.com/office/officeart/2008/layout/PictureAccentList"/>
    <dgm:cxn modelId="{515DFFD9-1A33-1F4B-93DF-7889B03471E2}" type="presParOf" srcId="{8BCA1D3C-9CA1-A246-BF58-939C1420D006}" destId="{C671F465-FFBF-9D41-81DD-EBC0BFD56E6E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A9879-334B-7F4E-9991-2A184B43BF7C}">
      <dsp:nvSpPr>
        <dsp:cNvPr id="0" name=""/>
        <dsp:cNvSpPr/>
      </dsp:nvSpPr>
      <dsp:spPr>
        <a:xfrm>
          <a:off x="204344" y="1395"/>
          <a:ext cx="3861686" cy="8394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How Movement Addresses Those Needs</a:t>
          </a:r>
        </a:p>
      </dsp:txBody>
      <dsp:txXfrm>
        <a:off x="228929" y="25980"/>
        <a:ext cx="3812516" cy="790231"/>
      </dsp:txXfrm>
    </dsp:sp>
    <dsp:sp modelId="{F5BFF456-716F-6642-AD99-D8ABA8C9B5AC}">
      <dsp:nvSpPr>
        <dsp:cNvPr id="0" name=""/>
        <dsp:cNvSpPr/>
      </dsp:nvSpPr>
      <dsp:spPr>
        <a:xfrm>
          <a:off x="204344" y="991890"/>
          <a:ext cx="839401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7B4BA3-3B12-D14C-9238-EDE279B32288}">
      <dsp:nvSpPr>
        <dsp:cNvPr id="0" name=""/>
        <dsp:cNvSpPr/>
      </dsp:nvSpPr>
      <dsp:spPr>
        <a:xfrm>
          <a:off x="1094110" y="991890"/>
          <a:ext cx="2971920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It gets students moving and enforces</a:t>
          </a:r>
          <a:r>
            <a:rPr lang="en-US" sz="1400" kern="1200" baseline="0" dirty="0"/>
            <a:t> the idea that fitness is important</a:t>
          </a:r>
          <a:endParaRPr lang="en-US" sz="1400" kern="1200" dirty="0"/>
        </a:p>
      </dsp:txBody>
      <dsp:txXfrm>
        <a:off x="1135094" y="1032874"/>
        <a:ext cx="2889952" cy="757433"/>
      </dsp:txXfrm>
    </dsp:sp>
    <dsp:sp modelId="{67ACD4F5-D4B1-FB48-8D48-AC2CA5B10F41}">
      <dsp:nvSpPr>
        <dsp:cNvPr id="0" name=""/>
        <dsp:cNvSpPr/>
      </dsp:nvSpPr>
      <dsp:spPr>
        <a:xfrm>
          <a:off x="204344" y="1932020"/>
          <a:ext cx="839401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554278"/>
                <a:satOff val="-22994"/>
                <a:lumOff val="431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1554278"/>
                <a:satOff val="-22994"/>
                <a:lumOff val="431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1554278"/>
                <a:satOff val="-22994"/>
                <a:lumOff val="431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0EF777-5757-2848-B721-0CE2985B0320}">
      <dsp:nvSpPr>
        <dsp:cNvPr id="0" name=""/>
        <dsp:cNvSpPr/>
      </dsp:nvSpPr>
      <dsp:spPr>
        <a:xfrm>
          <a:off x="1094110" y="1932020"/>
          <a:ext cx="2971920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554278"/>
                <a:satOff val="-22994"/>
                <a:lumOff val="431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1554278"/>
                <a:satOff val="-22994"/>
                <a:lumOff val="431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1554278"/>
                <a:satOff val="-22994"/>
                <a:lumOff val="431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Movement makes reading more fun</a:t>
          </a:r>
        </a:p>
      </dsp:txBody>
      <dsp:txXfrm>
        <a:off x="1135094" y="1973004"/>
        <a:ext cx="2889952" cy="757433"/>
      </dsp:txXfrm>
    </dsp:sp>
    <dsp:sp modelId="{C0E2046C-4CF9-0048-B7DC-C67FF963EF55}">
      <dsp:nvSpPr>
        <dsp:cNvPr id="0" name=""/>
        <dsp:cNvSpPr/>
      </dsp:nvSpPr>
      <dsp:spPr>
        <a:xfrm>
          <a:off x="204344" y="2872150"/>
          <a:ext cx="839401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3108556"/>
                <a:satOff val="-45988"/>
                <a:lumOff val="862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3108556"/>
                <a:satOff val="-45988"/>
                <a:lumOff val="862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3108556"/>
                <a:satOff val="-45988"/>
                <a:lumOff val="862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7AE134-1D8B-4B4C-BD19-090DE789606A}">
      <dsp:nvSpPr>
        <dsp:cNvPr id="0" name=""/>
        <dsp:cNvSpPr/>
      </dsp:nvSpPr>
      <dsp:spPr>
        <a:xfrm>
          <a:off x="1094110" y="2872150"/>
          <a:ext cx="2971920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3108556"/>
                <a:satOff val="-45988"/>
                <a:lumOff val="862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3108556"/>
                <a:satOff val="-45988"/>
                <a:lumOff val="862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3108556"/>
                <a:satOff val="-45988"/>
                <a:lumOff val="862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Physical</a:t>
          </a:r>
          <a:r>
            <a:rPr lang="en-US" sz="1400" kern="1200" baseline="0" dirty="0"/>
            <a:t> activity and academic achievement are closely linked</a:t>
          </a:r>
          <a:endParaRPr lang="en-US" sz="1400" kern="1200" dirty="0"/>
        </a:p>
      </dsp:txBody>
      <dsp:txXfrm>
        <a:off x="1135094" y="2913134"/>
        <a:ext cx="2889952" cy="757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489F0B-C0A2-7A46-8799-A7F65BC17FFD}">
      <dsp:nvSpPr>
        <dsp:cNvPr id="0" name=""/>
        <dsp:cNvSpPr/>
      </dsp:nvSpPr>
      <dsp:spPr>
        <a:xfrm>
          <a:off x="204420" y="1395"/>
          <a:ext cx="3863122" cy="8394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Why We Need</a:t>
          </a:r>
          <a:r>
            <a:rPr lang="en-US" sz="2800" kern="1200" baseline="0" dirty="0"/>
            <a:t> Change</a:t>
          </a:r>
          <a:endParaRPr lang="en-US" sz="2800" kern="1200" dirty="0"/>
        </a:p>
      </dsp:txBody>
      <dsp:txXfrm>
        <a:off x="229005" y="25980"/>
        <a:ext cx="3813952" cy="790231"/>
      </dsp:txXfrm>
    </dsp:sp>
    <dsp:sp modelId="{F7D99348-96FB-B44B-92E1-C5FFFA354ABB}">
      <dsp:nvSpPr>
        <dsp:cNvPr id="0" name=""/>
        <dsp:cNvSpPr/>
      </dsp:nvSpPr>
      <dsp:spPr>
        <a:xfrm>
          <a:off x="204420" y="991890"/>
          <a:ext cx="839401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AE38E2-3137-8B47-8E16-2FB7059867BA}">
      <dsp:nvSpPr>
        <dsp:cNvPr id="0" name=""/>
        <dsp:cNvSpPr/>
      </dsp:nvSpPr>
      <dsp:spPr>
        <a:xfrm>
          <a:off x="1094186" y="991890"/>
          <a:ext cx="2973356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absent activity</a:t>
          </a:r>
        </a:p>
      </dsp:txBody>
      <dsp:txXfrm>
        <a:off x="1135170" y="1032874"/>
        <a:ext cx="2891388" cy="757433"/>
      </dsp:txXfrm>
    </dsp:sp>
    <dsp:sp modelId="{0D344999-7F52-BD42-8767-3C43187B732A}">
      <dsp:nvSpPr>
        <dsp:cNvPr id="0" name=""/>
        <dsp:cNvSpPr/>
      </dsp:nvSpPr>
      <dsp:spPr>
        <a:xfrm>
          <a:off x="204420" y="1932020"/>
          <a:ext cx="839401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554278"/>
                <a:satOff val="-22994"/>
                <a:lumOff val="431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1554278"/>
                <a:satOff val="-22994"/>
                <a:lumOff val="431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1554278"/>
                <a:satOff val="-22994"/>
                <a:lumOff val="431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A9C4A6-B107-EC49-912F-4EE0AC113A3D}">
      <dsp:nvSpPr>
        <dsp:cNvPr id="0" name=""/>
        <dsp:cNvSpPr/>
      </dsp:nvSpPr>
      <dsp:spPr>
        <a:xfrm>
          <a:off x="1094186" y="1932020"/>
          <a:ext cx="2973356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554278"/>
                <a:satOff val="-22994"/>
                <a:lumOff val="431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1554278"/>
                <a:satOff val="-22994"/>
                <a:lumOff val="431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1554278"/>
                <a:satOff val="-22994"/>
                <a:lumOff val="431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missing motivation</a:t>
          </a:r>
        </a:p>
      </dsp:txBody>
      <dsp:txXfrm>
        <a:off x="1135170" y="1973004"/>
        <a:ext cx="2891388" cy="757433"/>
      </dsp:txXfrm>
    </dsp:sp>
    <dsp:sp modelId="{664ACC20-6AB9-214A-9715-1C874D9FEC83}">
      <dsp:nvSpPr>
        <dsp:cNvPr id="0" name=""/>
        <dsp:cNvSpPr/>
      </dsp:nvSpPr>
      <dsp:spPr>
        <a:xfrm>
          <a:off x="204420" y="2872150"/>
          <a:ext cx="839401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3108556"/>
                <a:satOff val="-45988"/>
                <a:lumOff val="862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3108556"/>
                <a:satOff val="-45988"/>
                <a:lumOff val="862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3108556"/>
                <a:satOff val="-45988"/>
                <a:lumOff val="862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71F465-FFBF-9D41-81DD-EBC0BFD56E6E}">
      <dsp:nvSpPr>
        <dsp:cNvPr id="0" name=""/>
        <dsp:cNvSpPr/>
      </dsp:nvSpPr>
      <dsp:spPr>
        <a:xfrm>
          <a:off x="1094186" y="2872150"/>
          <a:ext cx="2973356" cy="83940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3108556"/>
                <a:satOff val="-45988"/>
                <a:lumOff val="862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3108556"/>
                <a:satOff val="-45988"/>
                <a:lumOff val="862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3108556"/>
                <a:satOff val="-45988"/>
                <a:lumOff val="862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subpar scores</a:t>
          </a:r>
        </a:p>
      </dsp:txBody>
      <dsp:txXfrm>
        <a:off x="1135170" y="2913134"/>
        <a:ext cx="2891388" cy="757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8E64-B1C0-9C4F-8412-4F3AD05549A3}" type="datetimeFigureOut">
              <a:rPr lang="en-US" smtClean="0"/>
              <a:t>5/2/18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B28CC-0C06-E447-8EBB-D8214D732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03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point here is that all of</a:t>
            </a:r>
            <a:r>
              <a:rPr lang="en-US" baseline="0" dirty="0"/>
              <a:t> these don’t use movement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B28CC-0C06-E447-8EBB-D8214D732C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56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789" y="2397501"/>
            <a:ext cx="9824421" cy="1645920"/>
          </a:xfrm>
        </p:spPr>
        <p:txBody>
          <a:bodyPr>
            <a:normAutofit fontScale="90000"/>
          </a:bodyPr>
          <a:lstStyle/>
          <a:p>
            <a:r>
              <a:rPr lang="en-US" dirty="0"/>
              <a:t>The promising link between movement and reading instruction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Anna Gall</a:t>
            </a:r>
          </a:p>
        </p:txBody>
      </p:sp>
    </p:spTree>
    <p:extLst>
      <p:ext uri="{BB962C8B-B14F-4D97-AF65-F5344CB8AC3E}">
        <p14:creationId xmlns:p14="http://schemas.microsoft.com/office/powerpoint/2010/main" val="24821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reading instruction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83176" y="2604070"/>
            <a:ext cx="9025647" cy="3372281"/>
            <a:chOff x="1463041" y="2604070"/>
            <a:chExt cx="9025647" cy="3372281"/>
          </a:xfrm>
        </p:grpSpPr>
        <p:sp>
          <p:nvSpPr>
            <p:cNvPr id="5" name="Freeform 4"/>
            <p:cNvSpPr/>
            <p:nvPr/>
          </p:nvSpPr>
          <p:spPr>
            <a:xfrm>
              <a:off x="1463041" y="2604070"/>
              <a:ext cx="540816" cy="772594"/>
            </a:xfrm>
            <a:custGeom>
              <a:avLst/>
              <a:gdLst>
                <a:gd name="connsiteX0" fmla="*/ 0 w 772594"/>
                <a:gd name="connsiteY0" fmla="*/ 0 h 540816"/>
                <a:gd name="connsiteX1" fmla="*/ 502186 w 772594"/>
                <a:gd name="connsiteY1" fmla="*/ 0 h 540816"/>
                <a:gd name="connsiteX2" fmla="*/ 772594 w 772594"/>
                <a:gd name="connsiteY2" fmla="*/ 270408 h 540816"/>
                <a:gd name="connsiteX3" fmla="*/ 502186 w 772594"/>
                <a:gd name="connsiteY3" fmla="*/ 540816 h 540816"/>
                <a:gd name="connsiteX4" fmla="*/ 0 w 772594"/>
                <a:gd name="connsiteY4" fmla="*/ 540816 h 540816"/>
                <a:gd name="connsiteX5" fmla="*/ 270408 w 772594"/>
                <a:gd name="connsiteY5" fmla="*/ 270408 h 540816"/>
                <a:gd name="connsiteX6" fmla="*/ 0 w 772594"/>
                <a:gd name="connsiteY6" fmla="*/ 0 h 54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2594" h="540816">
                  <a:moveTo>
                    <a:pt x="772594" y="0"/>
                  </a:moveTo>
                  <a:lnTo>
                    <a:pt x="772594" y="351530"/>
                  </a:lnTo>
                  <a:lnTo>
                    <a:pt x="386297" y="540816"/>
                  </a:lnTo>
                  <a:lnTo>
                    <a:pt x="0" y="351530"/>
                  </a:lnTo>
                  <a:lnTo>
                    <a:pt x="0" y="0"/>
                  </a:lnTo>
                  <a:lnTo>
                    <a:pt x="386297" y="189286"/>
                  </a:lnTo>
                  <a:lnTo>
                    <a:pt x="772594" y="0"/>
                  </a:lnTo>
                  <a:close/>
                </a:path>
              </a:pathLst>
            </a:cu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525" tIns="279933" rIns="9525" bIns="279933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2003856" y="2604070"/>
              <a:ext cx="8484832" cy="502187"/>
            </a:xfrm>
            <a:custGeom>
              <a:avLst/>
              <a:gdLst>
                <a:gd name="connsiteX0" fmla="*/ 83699 w 502186"/>
                <a:gd name="connsiteY0" fmla="*/ 0 h 8484831"/>
                <a:gd name="connsiteX1" fmla="*/ 418487 w 502186"/>
                <a:gd name="connsiteY1" fmla="*/ 0 h 8484831"/>
                <a:gd name="connsiteX2" fmla="*/ 502186 w 502186"/>
                <a:gd name="connsiteY2" fmla="*/ 83699 h 8484831"/>
                <a:gd name="connsiteX3" fmla="*/ 502186 w 502186"/>
                <a:gd name="connsiteY3" fmla="*/ 8484831 h 8484831"/>
                <a:gd name="connsiteX4" fmla="*/ 502186 w 502186"/>
                <a:gd name="connsiteY4" fmla="*/ 8484831 h 8484831"/>
                <a:gd name="connsiteX5" fmla="*/ 0 w 502186"/>
                <a:gd name="connsiteY5" fmla="*/ 8484831 h 8484831"/>
                <a:gd name="connsiteX6" fmla="*/ 0 w 502186"/>
                <a:gd name="connsiteY6" fmla="*/ 8484831 h 8484831"/>
                <a:gd name="connsiteX7" fmla="*/ 0 w 502186"/>
                <a:gd name="connsiteY7" fmla="*/ 83699 h 8484831"/>
                <a:gd name="connsiteX8" fmla="*/ 83699 w 502186"/>
                <a:gd name="connsiteY8" fmla="*/ 0 h 8484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186" h="8484831">
                  <a:moveTo>
                    <a:pt x="502186" y="1414167"/>
                  </a:moveTo>
                  <a:lnTo>
                    <a:pt x="502186" y="7070664"/>
                  </a:lnTo>
                  <a:cubicBezTo>
                    <a:pt x="502186" y="7851688"/>
                    <a:pt x="499968" y="8484823"/>
                    <a:pt x="497232" y="8484823"/>
                  </a:cubicBezTo>
                  <a:lnTo>
                    <a:pt x="0" y="8484823"/>
                  </a:lnTo>
                  <a:lnTo>
                    <a:pt x="0" y="8484823"/>
                  </a:lnTo>
                  <a:lnTo>
                    <a:pt x="0" y="8"/>
                  </a:lnTo>
                  <a:lnTo>
                    <a:pt x="0" y="8"/>
                  </a:lnTo>
                  <a:lnTo>
                    <a:pt x="497232" y="8"/>
                  </a:lnTo>
                  <a:cubicBezTo>
                    <a:pt x="499968" y="8"/>
                    <a:pt x="502186" y="633143"/>
                    <a:pt x="502186" y="1414167"/>
                  </a:cubicBezTo>
                  <a:close/>
                </a:path>
              </a:pathLst>
            </a:cu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0473" tIns="44200" rIns="44200" bIns="44201" numCol="1" spcCol="1270" anchor="ctr" anchorCtr="0">
              <a:noAutofit/>
            </a:bodyPr>
            <a:lstStyle/>
            <a:p>
              <a:pPr marL="285750" lvl="1" indent="-28575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100" kern="1200" dirty="0"/>
                <a:t>Basal Readers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1463041" y="3253992"/>
              <a:ext cx="540816" cy="772594"/>
            </a:xfrm>
            <a:custGeom>
              <a:avLst/>
              <a:gdLst>
                <a:gd name="connsiteX0" fmla="*/ 0 w 772594"/>
                <a:gd name="connsiteY0" fmla="*/ 0 h 540816"/>
                <a:gd name="connsiteX1" fmla="*/ 502186 w 772594"/>
                <a:gd name="connsiteY1" fmla="*/ 0 h 540816"/>
                <a:gd name="connsiteX2" fmla="*/ 772594 w 772594"/>
                <a:gd name="connsiteY2" fmla="*/ 270408 h 540816"/>
                <a:gd name="connsiteX3" fmla="*/ 502186 w 772594"/>
                <a:gd name="connsiteY3" fmla="*/ 540816 h 540816"/>
                <a:gd name="connsiteX4" fmla="*/ 0 w 772594"/>
                <a:gd name="connsiteY4" fmla="*/ 540816 h 540816"/>
                <a:gd name="connsiteX5" fmla="*/ 270408 w 772594"/>
                <a:gd name="connsiteY5" fmla="*/ 270408 h 540816"/>
                <a:gd name="connsiteX6" fmla="*/ 0 w 772594"/>
                <a:gd name="connsiteY6" fmla="*/ 0 h 54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2594" h="540816">
                  <a:moveTo>
                    <a:pt x="772594" y="0"/>
                  </a:moveTo>
                  <a:lnTo>
                    <a:pt x="772594" y="351530"/>
                  </a:lnTo>
                  <a:lnTo>
                    <a:pt x="386297" y="540816"/>
                  </a:lnTo>
                  <a:lnTo>
                    <a:pt x="0" y="351530"/>
                  </a:lnTo>
                  <a:lnTo>
                    <a:pt x="0" y="0"/>
                  </a:lnTo>
                  <a:lnTo>
                    <a:pt x="386297" y="189286"/>
                  </a:lnTo>
                  <a:lnTo>
                    <a:pt x="772594" y="0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525" tIns="279933" rIns="9525" bIns="279933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03856" y="3253992"/>
              <a:ext cx="8484832" cy="502187"/>
            </a:xfrm>
            <a:custGeom>
              <a:avLst/>
              <a:gdLst>
                <a:gd name="connsiteX0" fmla="*/ 83699 w 502186"/>
                <a:gd name="connsiteY0" fmla="*/ 0 h 8484831"/>
                <a:gd name="connsiteX1" fmla="*/ 418487 w 502186"/>
                <a:gd name="connsiteY1" fmla="*/ 0 h 8484831"/>
                <a:gd name="connsiteX2" fmla="*/ 502186 w 502186"/>
                <a:gd name="connsiteY2" fmla="*/ 83699 h 8484831"/>
                <a:gd name="connsiteX3" fmla="*/ 502186 w 502186"/>
                <a:gd name="connsiteY3" fmla="*/ 8484831 h 8484831"/>
                <a:gd name="connsiteX4" fmla="*/ 502186 w 502186"/>
                <a:gd name="connsiteY4" fmla="*/ 8484831 h 8484831"/>
                <a:gd name="connsiteX5" fmla="*/ 0 w 502186"/>
                <a:gd name="connsiteY5" fmla="*/ 8484831 h 8484831"/>
                <a:gd name="connsiteX6" fmla="*/ 0 w 502186"/>
                <a:gd name="connsiteY6" fmla="*/ 8484831 h 8484831"/>
                <a:gd name="connsiteX7" fmla="*/ 0 w 502186"/>
                <a:gd name="connsiteY7" fmla="*/ 83699 h 8484831"/>
                <a:gd name="connsiteX8" fmla="*/ 83699 w 502186"/>
                <a:gd name="connsiteY8" fmla="*/ 0 h 8484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186" h="8484831">
                  <a:moveTo>
                    <a:pt x="502186" y="1414167"/>
                  </a:moveTo>
                  <a:lnTo>
                    <a:pt x="502186" y="7070664"/>
                  </a:lnTo>
                  <a:cubicBezTo>
                    <a:pt x="502186" y="7851688"/>
                    <a:pt x="499968" y="8484823"/>
                    <a:pt x="497232" y="8484823"/>
                  </a:cubicBezTo>
                  <a:lnTo>
                    <a:pt x="0" y="8484823"/>
                  </a:lnTo>
                  <a:lnTo>
                    <a:pt x="0" y="8484823"/>
                  </a:lnTo>
                  <a:lnTo>
                    <a:pt x="0" y="8"/>
                  </a:lnTo>
                  <a:lnTo>
                    <a:pt x="0" y="8"/>
                  </a:lnTo>
                  <a:lnTo>
                    <a:pt x="497232" y="8"/>
                  </a:lnTo>
                  <a:cubicBezTo>
                    <a:pt x="499968" y="8"/>
                    <a:pt x="502186" y="633143"/>
                    <a:pt x="502186" y="1414167"/>
                  </a:cubicBez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0473" tIns="44200" rIns="44200" bIns="44201" numCol="1" spcCol="1270" anchor="ctr" anchorCtr="0">
              <a:noAutofit/>
            </a:bodyPr>
            <a:lstStyle/>
            <a:p>
              <a:pPr marL="285750" lvl="1" indent="-28575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100" kern="1200" dirty="0"/>
                <a:t>Individualized</a:t>
              </a:r>
              <a:r>
                <a:rPr lang="en-US" sz="3100" kern="1200" baseline="0" dirty="0"/>
                <a:t> Reading Instruction</a:t>
              </a:r>
              <a:endParaRPr lang="en-US" sz="3100" kern="12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1463041" y="3903913"/>
              <a:ext cx="540816" cy="772594"/>
            </a:xfrm>
            <a:custGeom>
              <a:avLst/>
              <a:gdLst>
                <a:gd name="connsiteX0" fmla="*/ 0 w 772594"/>
                <a:gd name="connsiteY0" fmla="*/ 0 h 540816"/>
                <a:gd name="connsiteX1" fmla="*/ 502186 w 772594"/>
                <a:gd name="connsiteY1" fmla="*/ 0 h 540816"/>
                <a:gd name="connsiteX2" fmla="*/ 772594 w 772594"/>
                <a:gd name="connsiteY2" fmla="*/ 270408 h 540816"/>
                <a:gd name="connsiteX3" fmla="*/ 502186 w 772594"/>
                <a:gd name="connsiteY3" fmla="*/ 540816 h 540816"/>
                <a:gd name="connsiteX4" fmla="*/ 0 w 772594"/>
                <a:gd name="connsiteY4" fmla="*/ 540816 h 540816"/>
                <a:gd name="connsiteX5" fmla="*/ 270408 w 772594"/>
                <a:gd name="connsiteY5" fmla="*/ 270408 h 540816"/>
                <a:gd name="connsiteX6" fmla="*/ 0 w 772594"/>
                <a:gd name="connsiteY6" fmla="*/ 0 h 54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2594" h="540816">
                  <a:moveTo>
                    <a:pt x="772594" y="0"/>
                  </a:moveTo>
                  <a:lnTo>
                    <a:pt x="772594" y="351530"/>
                  </a:lnTo>
                  <a:lnTo>
                    <a:pt x="386297" y="540816"/>
                  </a:lnTo>
                  <a:lnTo>
                    <a:pt x="0" y="351530"/>
                  </a:lnTo>
                  <a:lnTo>
                    <a:pt x="0" y="0"/>
                  </a:lnTo>
                  <a:lnTo>
                    <a:pt x="386297" y="189286"/>
                  </a:lnTo>
                  <a:lnTo>
                    <a:pt x="772594" y="0"/>
                  </a:lnTo>
                  <a:close/>
                </a:path>
              </a:pathLst>
            </a:custGeom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525" tIns="279933" rIns="9525" bIns="279933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003856" y="3903914"/>
              <a:ext cx="8484832" cy="502187"/>
            </a:xfrm>
            <a:custGeom>
              <a:avLst/>
              <a:gdLst>
                <a:gd name="connsiteX0" fmla="*/ 83699 w 502186"/>
                <a:gd name="connsiteY0" fmla="*/ 0 h 8484831"/>
                <a:gd name="connsiteX1" fmla="*/ 418487 w 502186"/>
                <a:gd name="connsiteY1" fmla="*/ 0 h 8484831"/>
                <a:gd name="connsiteX2" fmla="*/ 502186 w 502186"/>
                <a:gd name="connsiteY2" fmla="*/ 83699 h 8484831"/>
                <a:gd name="connsiteX3" fmla="*/ 502186 w 502186"/>
                <a:gd name="connsiteY3" fmla="*/ 8484831 h 8484831"/>
                <a:gd name="connsiteX4" fmla="*/ 502186 w 502186"/>
                <a:gd name="connsiteY4" fmla="*/ 8484831 h 8484831"/>
                <a:gd name="connsiteX5" fmla="*/ 0 w 502186"/>
                <a:gd name="connsiteY5" fmla="*/ 8484831 h 8484831"/>
                <a:gd name="connsiteX6" fmla="*/ 0 w 502186"/>
                <a:gd name="connsiteY6" fmla="*/ 8484831 h 8484831"/>
                <a:gd name="connsiteX7" fmla="*/ 0 w 502186"/>
                <a:gd name="connsiteY7" fmla="*/ 83699 h 8484831"/>
                <a:gd name="connsiteX8" fmla="*/ 83699 w 502186"/>
                <a:gd name="connsiteY8" fmla="*/ 0 h 8484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186" h="8484831">
                  <a:moveTo>
                    <a:pt x="502186" y="1414167"/>
                  </a:moveTo>
                  <a:lnTo>
                    <a:pt x="502186" y="7070664"/>
                  </a:lnTo>
                  <a:cubicBezTo>
                    <a:pt x="502186" y="7851688"/>
                    <a:pt x="499968" y="8484823"/>
                    <a:pt x="497232" y="8484823"/>
                  </a:cubicBezTo>
                  <a:lnTo>
                    <a:pt x="0" y="8484823"/>
                  </a:lnTo>
                  <a:lnTo>
                    <a:pt x="0" y="8484823"/>
                  </a:lnTo>
                  <a:lnTo>
                    <a:pt x="0" y="8"/>
                  </a:lnTo>
                  <a:lnTo>
                    <a:pt x="0" y="8"/>
                  </a:lnTo>
                  <a:lnTo>
                    <a:pt x="497232" y="8"/>
                  </a:lnTo>
                  <a:cubicBezTo>
                    <a:pt x="499968" y="8"/>
                    <a:pt x="502186" y="633143"/>
                    <a:pt x="502186" y="1414167"/>
                  </a:cubicBezTo>
                  <a:close/>
                </a:path>
              </a:pathLst>
            </a:custGeom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0473" tIns="44200" rIns="44200" bIns="44201" numCol="1" spcCol="1270" anchor="ctr" anchorCtr="0">
              <a:noAutofit/>
            </a:bodyPr>
            <a:lstStyle/>
            <a:p>
              <a:pPr marL="285750" lvl="1" indent="-28575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100" kern="1200" dirty="0"/>
                <a:t>Phonics vs.</a:t>
              </a:r>
              <a:r>
                <a:rPr lang="en-US" sz="3100" kern="1200" baseline="0" dirty="0"/>
                <a:t> Whole Language</a:t>
              </a:r>
              <a:endParaRPr lang="en-US" sz="3100" kern="120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463041" y="4553835"/>
              <a:ext cx="540816" cy="772594"/>
            </a:xfrm>
            <a:custGeom>
              <a:avLst/>
              <a:gdLst>
                <a:gd name="connsiteX0" fmla="*/ 0 w 772594"/>
                <a:gd name="connsiteY0" fmla="*/ 0 h 540816"/>
                <a:gd name="connsiteX1" fmla="*/ 502186 w 772594"/>
                <a:gd name="connsiteY1" fmla="*/ 0 h 540816"/>
                <a:gd name="connsiteX2" fmla="*/ 772594 w 772594"/>
                <a:gd name="connsiteY2" fmla="*/ 270408 h 540816"/>
                <a:gd name="connsiteX3" fmla="*/ 502186 w 772594"/>
                <a:gd name="connsiteY3" fmla="*/ 540816 h 540816"/>
                <a:gd name="connsiteX4" fmla="*/ 0 w 772594"/>
                <a:gd name="connsiteY4" fmla="*/ 540816 h 540816"/>
                <a:gd name="connsiteX5" fmla="*/ 270408 w 772594"/>
                <a:gd name="connsiteY5" fmla="*/ 270408 h 540816"/>
                <a:gd name="connsiteX6" fmla="*/ 0 w 772594"/>
                <a:gd name="connsiteY6" fmla="*/ 0 h 54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2594" h="540816">
                  <a:moveTo>
                    <a:pt x="772594" y="0"/>
                  </a:moveTo>
                  <a:lnTo>
                    <a:pt x="772594" y="351530"/>
                  </a:lnTo>
                  <a:lnTo>
                    <a:pt x="386297" y="540816"/>
                  </a:lnTo>
                  <a:lnTo>
                    <a:pt x="0" y="351530"/>
                  </a:lnTo>
                  <a:lnTo>
                    <a:pt x="0" y="0"/>
                  </a:lnTo>
                  <a:lnTo>
                    <a:pt x="386297" y="189286"/>
                  </a:lnTo>
                  <a:lnTo>
                    <a:pt x="772594" y="0"/>
                  </a:lnTo>
                  <a:close/>
                </a:path>
              </a:pathLst>
            </a:custGeom>
          </p:spPr>
          <p:style>
            <a:lnRef idx="1">
              <a:schemeClr val="accent5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525" tIns="279933" rIns="9525" bIns="279933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003856" y="4553835"/>
              <a:ext cx="8484832" cy="502187"/>
            </a:xfrm>
            <a:custGeom>
              <a:avLst/>
              <a:gdLst>
                <a:gd name="connsiteX0" fmla="*/ 83699 w 502186"/>
                <a:gd name="connsiteY0" fmla="*/ 0 h 8484831"/>
                <a:gd name="connsiteX1" fmla="*/ 418487 w 502186"/>
                <a:gd name="connsiteY1" fmla="*/ 0 h 8484831"/>
                <a:gd name="connsiteX2" fmla="*/ 502186 w 502186"/>
                <a:gd name="connsiteY2" fmla="*/ 83699 h 8484831"/>
                <a:gd name="connsiteX3" fmla="*/ 502186 w 502186"/>
                <a:gd name="connsiteY3" fmla="*/ 8484831 h 8484831"/>
                <a:gd name="connsiteX4" fmla="*/ 502186 w 502186"/>
                <a:gd name="connsiteY4" fmla="*/ 8484831 h 8484831"/>
                <a:gd name="connsiteX5" fmla="*/ 0 w 502186"/>
                <a:gd name="connsiteY5" fmla="*/ 8484831 h 8484831"/>
                <a:gd name="connsiteX6" fmla="*/ 0 w 502186"/>
                <a:gd name="connsiteY6" fmla="*/ 8484831 h 8484831"/>
                <a:gd name="connsiteX7" fmla="*/ 0 w 502186"/>
                <a:gd name="connsiteY7" fmla="*/ 83699 h 8484831"/>
                <a:gd name="connsiteX8" fmla="*/ 83699 w 502186"/>
                <a:gd name="connsiteY8" fmla="*/ 0 h 8484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186" h="8484831">
                  <a:moveTo>
                    <a:pt x="502186" y="1414167"/>
                  </a:moveTo>
                  <a:lnTo>
                    <a:pt x="502186" y="7070664"/>
                  </a:lnTo>
                  <a:cubicBezTo>
                    <a:pt x="502186" y="7851688"/>
                    <a:pt x="499968" y="8484823"/>
                    <a:pt x="497232" y="8484823"/>
                  </a:cubicBezTo>
                  <a:lnTo>
                    <a:pt x="0" y="8484823"/>
                  </a:lnTo>
                  <a:lnTo>
                    <a:pt x="0" y="8484823"/>
                  </a:lnTo>
                  <a:lnTo>
                    <a:pt x="0" y="8"/>
                  </a:lnTo>
                  <a:lnTo>
                    <a:pt x="0" y="8"/>
                  </a:lnTo>
                  <a:lnTo>
                    <a:pt x="497232" y="8"/>
                  </a:lnTo>
                  <a:cubicBezTo>
                    <a:pt x="499968" y="8"/>
                    <a:pt x="502186" y="633143"/>
                    <a:pt x="502186" y="1414167"/>
                  </a:cubicBezTo>
                  <a:close/>
                </a:path>
              </a:pathLst>
            </a:custGeom>
          </p:spPr>
          <p:style>
            <a:lnRef idx="1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0473" tIns="44200" rIns="44200" bIns="44201" numCol="1" spcCol="1270" anchor="ctr" anchorCtr="0">
              <a:noAutofit/>
            </a:bodyPr>
            <a:lstStyle/>
            <a:p>
              <a:pPr marL="285750" lvl="1" indent="-28575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100" kern="1200" dirty="0"/>
                <a:t>Comprehension</a:t>
              </a:r>
              <a:r>
                <a:rPr lang="en-US" sz="3100" kern="1200" baseline="0" dirty="0"/>
                <a:t> </a:t>
              </a:r>
              <a:endParaRPr lang="en-US" sz="3100" kern="1200" dirty="0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463041" y="5203757"/>
              <a:ext cx="540816" cy="772594"/>
            </a:xfrm>
            <a:custGeom>
              <a:avLst/>
              <a:gdLst>
                <a:gd name="connsiteX0" fmla="*/ 0 w 772594"/>
                <a:gd name="connsiteY0" fmla="*/ 0 h 540816"/>
                <a:gd name="connsiteX1" fmla="*/ 502186 w 772594"/>
                <a:gd name="connsiteY1" fmla="*/ 0 h 540816"/>
                <a:gd name="connsiteX2" fmla="*/ 772594 w 772594"/>
                <a:gd name="connsiteY2" fmla="*/ 270408 h 540816"/>
                <a:gd name="connsiteX3" fmla="*/ 502186 w 772594"/>
                <a:gd name="connsiteY3" fmla="*/ 540816 h 540816"/>
                <a:gd name="connsiteX4" fmla="*/ 0 w 772594"/>
                <a:gd name="connsiteY4" fmla="*/ 540816 h 540816"/>
                <a:gd name="connsiteX5" fmla="*/ 270408 w 772594"/>
                <a:gd name="connsiteY5" fmla="*/ 270408 h 540816"/>
                <a:gd name="connsiteX6" fmla="*/ 0 w 772594"/>
                <a:gd name="connsiteY6" fmla="*/ 0 h 54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2594" h="540816">
                  <a:moveTo>
                    <a:pt x="772594" y="0"/>
                  </a:moveTo>
                  <a:lnTo>
                    <a:pt x="772594" y="351530"/>
                  </a:lnTo>
                  <a:lnTo>
                    <a:pt x="386297" y="540816"/>
                  </a:lnTo>
                  <a:lnTo>
                    <a:pt x="0" y="351530"/>
                  </a:lnTo>
                  <a:lnTo>
                    <a:pt x="0" y="0"/>
                  </a:lnTo>
                  <a:lnTo>
                    <a:pt x="386297" y="189286"/>
                  </a:lnTo>
                  <a:lnTo>
                    <a:pt x="772594" y="0"/>
                  </a:lnTo>
                  <a:close/>
                </a:path>
              </a:pathLst>
            </a:custGeom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525" tIns="279933" rIns="9525" bIns="279933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03856" y="5203757"/>
              <a:ext cx="8484832" cy="502187"/>
            </a:xfrm>
            <a:custGeom>
              <a:avLst/>
              <a:gdLst>
                <a:gd name="connsiteX0" fmla="*/ 83699 w 502186"/>
                <a:gd name="connsiteY0" fmla="*/ 0 h 8484831"/>
                <a:gd name="connsiteX1" fmla="*/ 418487 w 502186"/>
                <a:gd name="connsiteY1" fmla="*/ 0 h 8484831"/>
                <a:gd name="connsiteX2" fmla="*/ 502186 w 502186"/>
                <a:gd name="connsiteY2" fmla="*/ 83699 h 8484831"/>
                <a:gd name="connsiteX3" fmla="*/ 502186 w 502186"/>
                <a:gd name="connsiteY3" fmla="*/ 8484831 h 8484831"/>
                <a:gd name="connsiteX4" fmla="*/ 502186 w 502186"/>
                <a:gd name="connsiteY4" fmla="*/ 8484831 h 8484831"/>
                <a:gd name="connsiteX5" fmla="*/ 0 w 502186"/>
                <a:gd name="connsiteY5" fmla="*/ 8484831 h 8484831"/>
                <a:gd name="connsiteX6" fmla="*/ 0 w 502186"/>
                <a:gd name="connsiteY6" fmla="*/ 8484831 h 8484831"/>
                <a:gd name="connsiteX7" fmla="*/ 0 w 502186"/>
                <a:gd name="connsiteY7" fmla="*/ 83699 h 8484831"/>
                <a:gd name="connsiteX8" fmla="*/ 83699 w 502186"/>
                <a:gd name="connsiteY8" fmla="*/ 0 h 8484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186" h="8484831">
                  <a:moveTo>
                    <a:pt x="502186" y="1414167"/>
                  </a:moveTo>
                  <a:lnTo>
                    <a:pt x="502186" y="7070664"/>
                  </a:lnTo>
                  <a:cubicBezTo>
                    <a:pt x="502186" y="7851688"/>
                    <a:pt x="499968" y="8484823"/>
                    <a:pt x="497232" y="8484823"/>
                  </a:cubicBezTo>
                  <a:lnTo>
                    <a:pt x="0" y="8484823"/>
                  </a:lnTo>
                  <a:lnTo>
                    <a:pt x="0" y="8484823"/>
                  </a:lnTo>
                  <a:lnTo>
                    <a:pt x="0" y="8"/>
                  </a:lnTo>
                  <a:lnTo>
                    <a:pt x="0" y="8"/>
                  </a:lnTo>
                  <a:lnTo>
                    <a:pt x="497232" y="8"/>
                  </a:lnTo>
                  <a:cubicBezTo>
                    <a:pt x="499968" y="8"/>
                    <a:pt x="502186" y="633143"/>
                    <a:pt x="502186" y="1414167"/>
                  </a:cubicBezTo>
                  <a:close/>
                </a:path>
              </a:pathLst>
            </a:custGeom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0473" tIns="44200" rIns="44200" bIns="44201" numCol="1" spcCol="1270" anchor="ctr" anchorCtr="0">
              <a:noAutofit/>
            </a:bodyPr>
            <a:lstStyle/>
            <a:p>
              <a:pPr marL="285750" lvl="1" indent="-28575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3100" kern="1200" dirty="0"/>
                <a:t>Balanced</a:t>
              </a:r>
              <a:r>
                <a:rPr lang="en-US" sz="3100" kern="1200" baseline="0" dirty="0"/>
                <a:t> Literacy</a:t>
              </a:r>
              <a:endParaRPr lang="en-US" sz="3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9379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Movement, a solid candidate for change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89052094"/>
              </p:ext>
            </p:extLst>
          </p:nvPr>
        </p:nvGraphicFramePr>
        <p:xfrm>
          <a:off x="6338888" y="2638425"/>
          <a:ext cx="4270375" cy="3712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67602892"/>
              </p:ext>
            </p:extLst>
          </p:nvPr>
        </p:nvGraphicFramePr>
        <p:xfrm>
          <a:off x="1581150" y="2638425"/>
          <a:ext cx="4271963" cy="3712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65465" y="3867665"/>
            <a:ext cx="481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26936" y="3867665"/>
            <a:ext cx="481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65465" y="4807822"/>
            <a:ext cx="481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26936" y="4796509"/>
            <a:ext cx="481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65465" y="5735622"/>
            <a:ext cx="481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26936" y="5735622"/>
            <a:ext cx="481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203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Structuring the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8437" y="760997"/>
            <a:ext cx="4815840" cy="5248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According to </a:t>
            </a:r>
            <a:r>
              <a:rPr lang="en-US" sz="2000" dirty="0" err="1"/>
              <a:t>Opitz</a:t>
            </a:r>
            <a:r>
              <a:rPr lang="en-US" sz="2000" dirty="0"/>
              <a:t> (2011), both reading and movement are:</a:t>
            </a:r>
          </a:p>
          <a:p>
            <a:r>
              <a:rPr lang="en-US" sz="2000" dirty="0"/>
              <a:t>Active</a:t>
            </a:r>
          </a:p>
          <a:p>
            <a:r>
              <a:rPr lang="en-US" sz="2000" dirty="0"/>
              <a:t>Purposeful</a:t>
            </a:r>
          </a:p>
          <a:p>
            <a:r>
              <a:rPr lang="en-US" sz="2000" dirty="0"/>
              <a:t>Evaluative</a:t>
            </a:r>
          </a:p>
          <a:p>
            <a:r>
              <a:rPr lang="en-US" sz="2000" dirty="0"/>
              <a:t>Thoughtful</a:t>
            </a:r>
          </a:p>
          <a:p>
            <a:r>
              <a:rPr lang="en-US" sz="2000" dirty="0"/>
              <a:t>Strategic</a:t>
            </a:r>
          </a:p>
          <a:p>
            <a:r>
              <a:rPr lang="en-US" sz="2000" dirty="0"/>
              <a:t>Persistent</a:t>
            </a:r>
          </a:p>
          <a:p>
            <a:r>
              <a:rPr lang="en-US" sz="2000" dirty="0"/>
              <a:t>Productive</a:t>
            </a:r>
          </a:p>
          <a:p>
            <a:endParaRPr lang="en-US" sz="2000" dirty="0"/>
          </a:p>
          <a:p>
            <a:r>
              <a:rPr lang="en-US" sz="2000" dirty="0"/>
              <a:t>I propose targeting these commonalities through the use of movement and reading together.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How to Incorporate Movement in Reading Instruction</a:t>
            </a:r>
          </a:p>
        </p:txBody>
      </p:sp>
    </p:spTree>
    <p:extLst>
      <p:ext uri="{BB962C8B-B14F-4D97-AF65-F5344CB8AC3E}">
        <p14:creationId xmlns:p14="http://schemas.microsoft.com/office/powerpoint/2010/main" val="206669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does it </a:t>
            </a:r>
            <a:br>
              <a:rPr lang="en-US" sz="2800" dirty="0"/>
            </a:br>
            <a:r>
              <a:rPr lang="en-US" sz="2800" dirty="0"/>
              <a:t>look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1044809"/>
            <a:ext cx="4815840" cy="4699145"/>
          </a:xfrm>
        </p:spPr>
        <p:txBody>
          <a:bodyPr/>
          <a:lstStyle/>
          <a:p>
            <a:r>
              <a:rPr lang="en-US" sz="2400" dirty="0"/>
              <a:t>The Characters of the Underground Railroad</a:t>
            </a:r>
          </a:p>
          <a:p>
            <a:pPr lvl="1"/>
            <a:r>
              <a:rPr lang="en-US" sz="1800" dirty="0"/>
              <a:t>Students study specific people, through literature, and then play the game as those characters.</a:t>
            </a:r>
          </a:p>
          <a:p>
            <a:pPr lvl="1"/>
            <a:r>
              <a:rPr lang="en-US" sz="1800" dirty="0"/>
              <a:t>Active</a:t>
            </a:r>
          </a:p>
          <a:p>
            <a:pPr lvl="1"/>
            <a:r>
              <a:rPr lang="en-US" sz="1800" dirty="0"/>
              <a:t>Purposeful</a:t>
            </a:r>
          </a:p>
          <a:p>
            <a:pPr lvl="1"/>
            <a:r>
              <a:rPr lang="en-US" sz="1800" dirty="0"/>
              <a:t>Evaluative</a:t>
            </a:r>
          </a:p>
          <a:p>
            <a:pPr lvl="1"/>
            <a:r>
              <a:rPr lang="en-US" sz="1800" dirty="0"/>
              <a:t>Thoughtful</a:t>
            </a:r>
          </a:p>
          <a:p>
            <a:pPr lvl="1"/>
            <a:r>
              <a:rPr lang="en-US" sz="1800" dirty="0"/>
              <a:t>Strategic</a:t>
            </a:r>
          </a:p>
          <a:p>
            <a:pPr lvl="1"/>
            <a:r>
              <a:rPr lang="en-US" sz="1800" dirty="0"/>
              <a:t>Persistent</a:t>
            </a:r>
          </a:p>
          <a:p>
            <a:pPr lvl="1"/>
            <a:r>
              <a:rPr lang="en-US" sz="1800" dirty="0"/>
              <a:t>Productive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 Sample Activity Designed to Hit All Seven Shared Cognitive Processes</a:t>
            </a:r>
          </a:p>
        </p:txBody>
      </p:sp>
    </p:spTree>
    <p:extLst>
      <p:ext uri="{BB962C8B-B14F-4D97-AF65-F5344CB8AC3E}">
        <p14:creationId xmlns:p14="http://schemas.microsoft.com/office/powerpoint/2010/main" val="156965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DC0B84-F9B5-479D-BD03-5078E7E31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does it </a:t>
            </a:r>
            <a:br>
              <a:rPr lang="en-US" sz="2800" dirty="0"/>
            </a:br>
            <a:r>
              <a:rPr lang="en-US" sz="2800" dirty="0"/>
              <a:t>look like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F9F47D-165A-4129-8A23-ADE0ED394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1693249"/>
            <a:ext cx="4815840" cy="3384151"/>
          </a:xfrm>
        </p:spPr>
        <p:txBody>
          <a:bodyPr/>
          <a:lstStyle/>
          <a:p>
            <a:r>
              <a:rPr lang="en-US" sz="2400" dirty="0"/>
              <a:t>Extensions:</a:t>
            </a:r>
          </a:p>
          <a:p>
            <a:pPr lvl="1"/>
            <a:r>
              <a:rPr lang="en-US" sz="1800" dirty="0"/>
              <a:t>Dramatic Monologues</a:t>
            </a:r>
          </a:p>
          <a:p>
            <a:pPr lvl="2"/>
            <a:r>
              <a:rPr lang="en-US" sz="1800" dirty="0"/>
              <a:t>Active</a:t>
            </a:r>
          </a:p>
          <a:p>
            <a:pPr lvl="2"/>
            <a:r>
              <a:rPr lang="en-US" sz="1800" dirty="0"/>
              <a:t>Productive</a:t>
            </a:r>
          </a:p>
          <a:p>
            <a:pPr lvl="2"/>
            <a:r>
              <a:rPr lang="en-US" sz="1800" dirty="0"/>
              <a:t>Thoughtful</a:t>
            </a:r>
          </a:p>
          <a:p>
            <a:pPr lvl="1"/>
            <a:r>
              <a:rPr lang="en-US" sz="1800" dirty="0"/>
              <a:t>Show What You Know</a:t>
            </a:r>
          </a:p>
          <a:p>
            <a:pPr lvl="2"/>
            <a:r>
              <a:rPr lang="en-US" sz="1800" dirty="0"/>
              <a:t>Active</a:t>
            </a:r>
          </a:p>
          <a:p>
            <a:pPr lvl="2"/>
            <a:r>
              <a:rPr lang="en-US" sz="1800" dirty="0"/>
              <a:t>Thoughtful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BA3ECE8-9142-4AE1-8564-A66CEA331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Not All Activities Need to Hit All Seven</a:t>
            </a:r>
          </a:p>
        </p:txBody>
      </p:sp>
    </p:spTree>
    <p:extLst>
      <p:ext uri="{BB962C8B-B14F-4D97-AF65-F5344CB8AC3E}">
        <p14:creationId xmlns:p14="http://schemas.microsoft.com/office/powerpoint/2010/main" val="184481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9C3687ED-EAE5-4F10-BA2C-488E9A49A4AB}"/>
              </a:ext>
            </a:extLst>
          </p:cNvPr>
          <p:cNvSpPr/>
          <p:nvPr/>
        </p:nvSpPr>
        <p:spPr>
          <a:xfrm rot="2562192">
            <a:off x="4614959" y="4719972"/>
            <a:ext cx="842475" cy="551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7597"/>
                </a:moveTo>
                <a:lnTo>
                  <a:pt x="842475" y="27597"/>
                </a:lnTo>
              </a:path>
            </a:pathLst>
          </a:custGeom>
          <a:noFill/>
          <a:ln>
            <a:solidFill>
              <a:schemeClr val="accent5"/>
            </a:solidFill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125E19DF-5131-4BC3-9D45-38E005466DCD}"/>
              </a:ext>
            </a:extLst>
          </p:cNvPr>
          <p:cNvSpPr/>
          <p:nvPr/>
        </p:nvSpPr>
        <p:spPr>
          <a:xfrm>
            <a:off x="4726639" y="3570759"/>
            <a:ext cx="936706" cy="551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7597"/>
                </a:moveTo>
                <a:lnTo>
                  <a:pt x="936706" y="27597"/>
                </a:ln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2702E5B1-014A-4774-BD7B-9BE41B1A6B68}"/>
              </a:ext>
            </a:extLst>
          </p:cNvPr>
          <p:cNvSpPr/>
          <p:nvPr/>
        </p:nvSpPr>
        <p:spPr>
          <a:xfrm rot="19105032">
            <a:off x="4602871" y="2414545"/>
            <a:ext cx="982276" cy="551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7597"/>
                </a:moveTo>
                <a:lnTo>
                  <a:pt x="982276" y="27597"/>
                </a:ln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6A28220F-C36B-49AC-BF66-BBC731A448AE}"/>
              </a:ext>
            </a:extLst>
          </p:cNvPr>
          <p:cNvSpPr/>
          <p:nvPr/>
        </p:nvSpPr>
        <p:spPr>
          <a:xfrm>
            <a:off x="2454241" y="2261652"/>
            <a:ext cx="2673408" cy="2673408"/>
          </a:xfrm>
          <a:prstGeom prst="ellipse">
            <a:avLst/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8E1E1124-25BA-4623-93E5-0C53D95C0E81}"/>
              </a:ext>
            </a:extLst>
          </p:cNvPr>
          <p:cNvSpPr/>
          <p:nvPr/>
        </p:nvSpPr>
        <p:spPr>
          <a:xfrm>
            <a:off x="5272806" y="871230"/>
            <a:ext cx="1496594" cy="1496594"/>
          </a:xfrm>
          <a:custGeom>
            <a:avLst/>
            <a:gdLst>
              <a:gd name="connsiteX0" fmla="*/ 0 w 1496594"/>
              <a:gd name="connsiteY0" fmla="*/ 748297 h 1496594"/>
              <a:gd name="connsiteX1" fmla="*/ 748297 w 1496594"/>
              <a:gd name="connsiteY1" fmla="*/ 0 h 1496594"/>
              <a:gd name="connsiteX2" fmla="*/ 1496594 w 1496594"/>
              <a:gd name="connsiteY2" fmla="*/ 748297 h 1496594"/>
              <a:gd name="connsiteX3" fmla="*/ 748297 w 1496594"/>
              <a:gd name="connsiteY3" fmla="*/ 1496594 h 1496594"/>
              <a:gd name="connsiteX4" fmla="*/ 0 w 1496594"/>
              <a:gd name="connsiteY4" fmla="*/ 748297 h 1496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6594" h="1496594">
                <a:moveTo>
                  <a:pt x="0" y="748297"/>
                </a:moveTo>
                <a:cubicBezTo>
                  <a:pt x="0" y="335024"/>
                  <a:pt x="335024" y="0"/>
                  <a:pt x="748297" y="0"/>
                </a:cubicBezTo>
                <a:cubicBezTo>
                  <a:pt x="1161570" y="0"/>
                  <a:pt x="1496594" y="335024"/>
                  <a:pt x="1496594" y="748297"/>
                </a:cubicBezTo>
                <a:cubicBezTo>
                  <a:pt x="1496594" y="1161570"/>
                  <a:pt x="1161570" y="1496594"/>
                  <a:pt x="748297" y="1496594"/>
                </a:cubicBezTo>
                <a:cubicBezTo>
                  <a:pt x="335024" y="1496594"/>
                  <a:pt x="0" y="1161570"/>
                  <a:pt x="0" y="748297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1871" tIns="231871" rIns="231871" bIns="231871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Lack of time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5B706878-A416-4A71-9E5E-3FA1F52E2C10}"/>
              </a:ext>
            </a:extLst>
          </p:cNvPr>
          <p:cNvSpPr/>
          <p:nvPr/>
        </p:nvSpPr>
        <p:spPr>
          <a:xfrm>
            <a:off x="6919060" y="871230"/>
            <a:ext cx="2244891" cy="1496594"/>
          </a:xfrm>
          <a:custGeom>
            <a:avLst/>
            <a:gdLst>
              <a:gd name="connsiteX0" fmla="*/ 0 w 2244891"/>
              <a:gd name="connsiteY0" fmla="*/ 0 h 1496594"/>
              <a:gd name="connsiteX1" fmla="*/ 2244891 w 2244891"/>
              <a:gd name="connsiteY1" fmla="*/ 0 h 1496594"/>
              <a:gd name="connsiteX2" fmla="*/ 2244891 w 2244891"/>
              <a:gd name="connsiteY2" fmla="*/ 1496594 h 1496594"/>
              <a:gd name="connsiteX3" fmla="*/ 0 w 2244891"/>
              <a:gd name="connsiteY3" fmla="*/ 1496594 h 1496594"/>
              <a:gd name="connsiteX4" fmla="*/ 0 w 2244891"/>
              <a:gd name="connsiteY4" fmla="*/ 0 h 1496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4891" h="1496594">
                <a:moveTo>
                  <a:pt x="0" y="0"/>
                </a:moveTo>
                <a:lnTo>
                  <a:pt x="2244891" y="0"/>
                </a:lnTo>
                <a:lnTo>
                  <a:pt x="2244891" y="1496594"/>
                </a:lnTo>
                <a:lnTo>
                  <a:pt x="0" y="149659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400" kern="1200" dirty="0"/>
              <a:t>Teaching content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400" kern="1200" dirty="0"/>
              <a:t>test scores in reading are higher for students who are physically active (</a:t>
            </a:r>
            <a:r>
              <a:rPr lang="en-US" sz="1400" kern="1200" dirty="0" err="1"/>
              <a:t>Chomitz</a:t>
            </a:r>
            <a:r>
              <a:rPr lang="en-US" sz="1400" kern="1200" dirty="0"/>
              <a:t>, </a:t>
            </a:r>
            <a:r>
              <a:rPr lang="en-US" sz="1400" kern="1200" dirty="0" smtClean="0"/>
              <a:t>2009; </a:t>
            </a:r>
            <a:r>
              <a:rPr lang="en-US" sz="1400" kern="1200" dirty="0"/>
              <a:t>Donnelly &amp; </a:t>
            </a:r>
            <a:r>
              <a:rPr lang="en-US" sz="1400" kern="1200" dirty="0" err="1"/>
              <a:t>Lambourne</a:t>
            </a:r>
            <a:r>
              <a:rPr lang="en-US" sz="1400" kern="1200" dirty="0"/>
              <a:t>, </a:t>
            </a:r>
            <a:r>
              <a:rPr lang="en-US" sz="1400" kern="1200" dirty="0" smtClean="0"/>
              <a:t>2011; </a:t>
            </a:r>
            <a:r>
              <a:rPr lang="en-US" sz="1400" kern="1200" dirty="0"/>
              <a:t>Fair, </a:t>
            </a:r>
            <a:r>
              <a:rPr lang="en-US" sz="1400" kern="1200" dirty="0" err="1"/>
              <a:t>Hughey</a:t>
            </a:r>
            <a:r>
              <a:rPr lang="en-US" sz="1400" kern="1200" dirty="0"/>
              <a:t>, Powers, and King, 2017)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80474257-0FDC-453F-A4CE-14CAC0BE913A}"/>
              </a:ext>
            </a:extLst>
          </p:cNvPr>
          <p:cNvSpPr/>
          <p:nvPr/>
        </p:nvSpPr>
        <p:spPr>
          <a:xfrm>
            <a:off x="5663346" y="2796334"/>
            <a:ext cx="1604045" cy="1604045"/>
          </a:xfrm>
          <a:custGeom>
            <a:avLst/>
            <a:gdLst>
              <a:gd name="connsiteX0" fmla="*/ 0 w 1604045"/>
              <a:gd name="connsiteY0" fmla="*/ 802023 h 1604045"/>
              <a:gd name="connsiteX1" fmla="*/ 802023 w 1604045"/>
              <a:gd name="connsiteY1" fmla="*/ 0 h 1604045"/>
              <a:gd name="connsiteX2" fmla="*/ 1604046 w 1604045"/>
              <a:gd name="connsiteY2" fmla="*/ 802023 h 1604045"/>
              <a:gd name="connsiteX3" fmla="*/ 802023 w 1604045"/>
              <a:gd name="connsiteY3" fmla="*/ 1604046 h 1604045"/>
              <a:gd name="connsiteX4" fmla="*/ 0 w 1604045"/>
              <a:gd name="connsiteY4" fmla="*/ 802023 h 1604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4045" h="1604045">
                <a:moveTo>
                  <a:pt x="0" y="802023"/>
                </a:moveTo>
                <a:cubicBezTo>
                  <a:pt x="0" y="359078"/>
                  <a:pt x="359078" y="0"/>
                  <a:pt x="802023" y="0"/>
                </a:cubicBezTo>
                <a:cubicBezTo>
                  <a:pt x="1244968" y="0"/>
                  <a:pt x="1604046" y="359078"/>
                  <a:pt x="1604046" y="802023"/>
                </a:cubicBezTo>
                <a:cubicBezTo>
                  <a:pt x="1604046" y="1244968"/>
                  <a:pt x="1244968" y="1604046"/>
                  <a:pt x="802023" y="1604046"/>
                </a:cubicBezTo>
                <a:cubicBezTo>
                  <a:pt x="359078" y="1604046"/>
                  <a:pt x="0" y="1244968"/>
                  <a:pt x="0" y="802023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07" tIns="247607" rIns="247607" bIns="247607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Inability to learn and move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A6E69728-7BCA-457B-ACA6-F56DFE1013AD}"/>
              </a:ext>
            </a:extLst>
          </p:cNvPr>
          <p:cNvSpPr/>
          <p:nvPr/>
        </p:nvSpPr>
        <p:spPr>
          <a:xfrm>
            <a:off x="7431167" y="2693796"/>
            <a:ext cx="2406067" cy="1809120"/>
          </a:xfrm>
          <a:custGeom>
            <a:avLst/>
            <a:gdLst>
              <a:gd name="connsiteX0" fmla="*/ 0 w 2406067"/>
              <a:gd name="connsiteY0" fmla="*/ 0 h 1604045"/>
              <a:gd name="connsiteX1" fmla="*/ 2406067 w 2406067"/>
              <a:gd name="connsiteY1" fmla="*/ 0 h 1604045"/>
              <a:gd name="connsiteX2" fmla="*/ 2406067 w 2406067"/>
              <a:gd name="connsiteY2" fmla="*/ 1604045 h 1604045"/>
              <a:gd name="connsiteX3" fmla="*/ 0 w 2406067"/>
              <a:gd name="connsiteY3" fmla="*/ 1604045 h 1604045"/>
              <a:gd name="connsiteX4" fmla="*/ 0 w 2406067"/>
              <a:gd name="connsiteY4" fmla="*/ 0 h 1604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6067" h="1604045">
                <a:moveTo>
                  <a:pt x="0" y="0"/>
                </a:moveTo>
                <a:lnTo>
                  <a:pt x="2406067" y="0"/>
                </a:lnTo>
                <a:lnTo>
                  <a:pt x="2406067" y="1604045"/>
                </a:lnTo>
                <a:lnTo>
                  <a:pt x="0" y="160404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400" kern="1200" dirty="0"/>
              <a:t>The neural connections already exist</a:t>
            </a:r>
            <a:r>
              <a:rPr lang="en-US" sz="1400" kern="1200" baseline="0" dirty="0"/>
              <a:t> (</a:t>
            </a:r>
            <a:r>
              <a:rPr lang="en-US" sz="1400" kern="1200" baseline="0" dirty="0" err="1"/>
              <a:t>Opitz</a:t>
            </a:r>
            <a:r>
              <a:rPr lang="en-US" sz="1400" kern="1200" baseline="0" dirty="0"/>
              <a:t>, 2011)</a:t>
            </a:r>
            <a:endParaRPr lang="en-US" sz="1400" kern="1200" dirty="0"/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400" kern="1200" dirty="0"/>
              <a:t>Areas of the brain activated during reading and movement are the same (</a:t>
            </a:r>
            <a:r>
              <a:rPr lang="en-US" sz="1400" kern="1200" dirty="0" err="1"/>
              <a:t>Speer</a:t>
            </a:r>
            <a:r>
              <a:rPr lang="en-US" sz="1400" kern="1200" dirty="0"/>
              <a:t> </a:t>
            </a:r>
            <a:r>
              <a:rPr lang="en-US" sz="1400" kern="1200" dirty="0" smtClean="0"/>
              <a:t>et al. </a:t>
            </a:r>
            <a:r>
              <a:rPr lang="en-US" sz="1400" kern="1200" dirty="0"/>
              <a:t>2009)</a:t>
            </a:r>
          </a:p>
          <a:p>
            <a:pPr marL="114300" lvl="1" indent="-114300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400" kern="1200" dirty="0"/>
              <a:t>Students</a:t>
            </a:r>
            <a:r>
              <a:rPr lang="en-US" sz="1400" kern="1200" baseline="0" dirty="0"/>
              <a:t> are more engaged when movement is part of the lesson </a:t>
            </a:r>
            <a:r>
              <a:rPr lang="en-US" sz="1400" kern="1200" baseline="0" dirty="0" smtClean="0"/>
              <a:t>(</a:t>
            </a:r>
            <a:r>
              <a:rPr lang="en-US" sz="1400" dirty="0" err="1"/>
              <a:t>Vazou</a:t>
            </a:r>
            <a:r>
              <a:rPr lang="en-US" sz="1400" dirty="0"/>
              <a:t> &amp;</a:t>
            </a:r>
            <a:r>
              <a:rPr lang="en-US" sz="1400" dirty="0" smtClean="0"/>
              <a:t> Smiley-</a:t>
            </a:r>
            <a:r>
              <a:rPr lang="en-US" sz="1400" dirty="0" err="1" smtClean="0"/>
              <a:t>Oyen</a:t>
            </a:r>
            <a:r>
              <a:rPr lang="en-US" sz="1400" dirty="0" smtClean="0"/>
              <a:t>, 2014 </a:t>
            </a:r>
            <a:r>
              <a:rPr lang="en-US" sz="1400" kern="1200" baseline="0" dirty="0" smtClean="0"/>
              <a:t>)</a:t>
            </a:r>
            <a:endParaRPr lang="en-US" sz="1400" kern="120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F48BE448-19D4-4FD4-8F28-42D0481BD6DE}"/>
              </a:ext>
            </a:extLst>
          </p:cNvPr>
          <p:cNvSpPr/>
          <p:nvPr/>
        </p:nvSpPr>
        <p:spPr>
          <a:xfrm>
            <a:off x="5133120" y="4775163"/>
            <a:ext cx="1604045" cy="1604045"/>
          </a:xfrm>
          <a:custGeom>
            <a:avLst/>
            <a:gdLst>
              <a:gd name="connsiteX0" fmla="*/ 0 w 1604045"/>
              <a:gd name="connsiteY0" fmla="*/ 802023 h 1604045"/>
              <a:gd name="connsiteX1" fmla="*/ 802023 w 1604045"/>
              <a:gd name="connsiteY1" fmla="*/ 0 h 1604045"/>
              <a:gd name="connsiteX2" fmla="*/ 1604046 w 1604045"/>
              <a:gd name="connsiteY2" fmla="*/ 802023 h 1604045"/>
              <a:gd name="connsiteX3" fmla="*/ 802023 w 1604045"/>
              <a:gd name="connsiteY3" fmla="*/ 1604046 h 1604045"/>
              <a:gd name="connsiteX4" fmla="*/ 0 w 1604045"/>
              <a:gd name="connsiteY4" fmla="*/ 802023 h 1604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4045" h="1604045">
                <a:moveTo>
                  <a:pt x="0" y="802023"/>
                </a:moveTo>
                <a:cubicBezTo>
                  <a:pt x="0" y="359078"/>
                  <a:pt x="359078" y="0"/>
                  <a:pt x="802023" y="0"/>
                </a:cubicBezTo>
                <a:cubicBezTo>
                  <a:pt x="1244968" y="0"/>
                  <a:pt x="1604046" y="359078"/>
                  <a:pt x="1604046" y="802023"/>
                </a:cubicBezTo>
                <a:cubicBezTo>
                  <a:pt x="1604046" y="1244968"/>
                  <a:pt x="1244968" y="1604046"/>
                  <a:pt x="802023" y="1604046"/>
                </a:cubicBezTo>
                <a:cubicBezTo>
                  <a:pt x="359078" y="1604046"/>
                  <a:pt x="0" y="1244968"/>
                  <a:pt x="0" y="802023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07" tIns="247607" rIns="247607" bIns="247607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Movement as disruptive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6B6E864D-D5D8-4B71-802C-316D2C62898E}"/>
              </a:ext>
            </a:extLst>
          </p:cNvPr>
          <p:cNvSpPr/>
          <p:nvPr/>
        </p:nvSpPr>
        <p:spPr>
          <a:xfrm>
            <a:off x="6897570" y="4775163"/>
            <a:ext cx="2406067" cy="1604045"/>
          </a:xfrm>
          <a:custGeom>
            <a:avLst/>
            <a:gdLst>
              <a:gd name="connsiteX0" fmla="*/ 0 w 2406067"/>
              <a:gd name="connsiteY0" fmla="*/ 0 h 1604045"/>
              <a:gd name="connsiteX1" fmla="*/ 2406067 w 2406067"/>
              <a:gd name="connsiteY1" fmla="*/ 0 h 1604045"/>
              <a:gd name="connsiteX2" fmla="*/ 2406067 w 2406067"/>
              <a:gd name="connsiteY2" fmla="*/ 1604045 h 1604045"/>
              <a:gd name="connsiteX3" fmla="*/ 0 w 2406067"/>
              <a:gd name="connsiteY3" fmla="*/ 1604045 h 1604045"/>
              <a:gd name="connsiteX4" fmla="*/ 0 w 2406067"/>
              <a:gd name="connsiteY4" fmla="*/ 0 h 1604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6067" h="1604045">
                <a:moveTo>
                  <a:pt x="0" y="0"/>
                </a:moveTo>
                <a:lnTo>
                  <a:pt x="2406067" y="0"/>
                </a:lnTo>
                <a:lnTo>
                  <a:pt x="2406067" y="1604045"/>
                </a:lnTo>
                <a:lnTo>
                  <a:pt x="0" y="160404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400" kern="1200" baseline="0" dirty="0"/>
              <a:t>Making it part of the routine makes it less distracting</a:t>
            </a:r>
            <a:endParaRPr lang="en-US" sz="1400" kern="1200" dirty="0"/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400" kern="1200" dirty="0"/>
              <a:t>Students are more on task</a:t>
            </a:r>
            <a:r>
              <a:rPr lang="en-US" sz="1400" kern="1200" baseline="0" dirty="0"/>
              <a:t> with physical activity </a:t>
            </a:r>
            <a:r>
              <a:rPr lang="en-US" sz="1400" kern="1200" dirty="0"/>
              <a:t>(</a:t>
            </a:r>
            <a:r>
              <a:rPr lang="en-US" sz="1400" kern="1200" dirty="0" err="1"/>
              <a:t>Chomitz</a:t>
            </a:r>
            <a:r>
              <a:rPr lang="en-US" sz="1400" kern="1200" dirty="0"/>
              <a:t>, </a:t>
            </a:r>
            <a:r>
              <a:rPr lang="en-US" sz="1400" kern="1200" dirty="0" smtClean="0"/>
              <a:t>2009; </a:t>
            </a:r>
            <a:r>
              <a:rPr lang="en-US" sz="1400" kern="1200" dirty="0"/>
              <a:t>Goh, Hannon, Webster, </a:t>
            </a:r>
            <a:r>
              <a:rPr lang="en-US" sz="1400" kern="1200" dirty="0" err="1"/>
              <a:t>Podlog</a:t>
            </a:r>
            <a:r>
              <a:rPr lang="en-US" sz="1400" kern="1200" dirty="0"/>
              <a:t>, &amp; Newton, 2016)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orient="vert"/>
          </p:nvPr>
        </p:nvSpPr>
        <p:spPr>
          <a:xfrm rot="16200000">
            <a:off x="3121042" y="2218079"/>
            <a:ext cx="1298608" cy="2814279"/>
          </a:xfrm>
        </p:spPr>
        <p:txBody>
          <a:bodyPr>
            <a:normAutofit fontScale="90000"/>
          </a:bodyPr>
          <a:lstStyle/>
          <a:p>
            <a:r>
              <a:rPr lang="en-US" dirty="0"/>
              <a:t>Overcoming common barriers</a:t>
            </a:r>
          </a:p>
        </p:txBody>
      </p:sp>
    </p:spTree>
    <p:extLst>
      <p:ext uri="{BB962C8B-B14F-4D97-AF65-F5344CB8AC3E}">
        <p14:creationId xmlns:p14="http://schemas.microsoft.com/office/powerpoint/2010/main" val="131046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9124" y="778475"/>
            <a:ext cx="6437870" cy="5262979"/>
          </a:xfrm>
          <a:prstGeom prst="rect">
            <a:avLst/>
          </a:prstGeom>
          <a:solidFill>
            <a:schemeClr val="bg1"/>
          </a:solidFill>
          <a:ln w="38100">
            <a:solidFill>
              <a:srgbClr val="40404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Movement Can: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Help students be physically active and reinforce the concept that physical activity is important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Make reading more fun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Increase student test scores</a:t>
            </a:r>
          </a:p>
          <a:p>
            <a:endParaRPr lang="en-US" sz="2400" dirty="0"/>
          </a:p>
          <a:p>
            <a:r>
              <a:rPr lang="en-US" sz="2400" dirty="0"/>
              <a:t>It Should Be Implemented with Activities That Are: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Active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Purposeful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Evaluative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Thoughtful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Strategic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Persistent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Productive</a:t>
            </a:r>
          </a:p>
        </p:txBody>
      </p:sp>
    </p:spTree>
    <p:extLst>
      <p:ext uri="{BB962C8B-B14F-4D97-AF65-F5344CB8AC3E}">
        <p14:creationId xmlns:p14="http://schemas.microsoft.com/office/powerpoint/2010/main" val="110995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1788" y="102529"/>
            <a:ext cx="3627008" cy="507072"/>
          </a:xfrm>
        </p:spPr>
        <p:txBody>
          <a:bodyPr>
            <a:normAutofit fontScale="90000"/>
          </a:bodyPr>
          <a:lstStyle/>
          <a:p>
            <a:r>
              <a:rPr lang="en-US" smtClean="0"/>
              <a:t>references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814" y="609601"/>
            <a:ext cx="11942955" cy="6071615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Benes, S., Finn, K. E., Sullivan, E. C., &amp; Yan, Z. (2016). Teachers’ perceptions of using movement in the classroom. </a:t>
            </a:r>
            <a:r>
              <a:rPr lang="en-US" sz="1200" i="1" dirty="0">
                <a:solidFill>
                  <a:schemeClr val="bg1"/>
                </a:solidFill>
              </a:rPr>
              <a:t>The Physical Educator, 73</a:t>
            </a:r>
            <a:r>
              <a:rPr lang="en-US" sz="1200" dirty="0">
                <a:solidFill>
                  <a:schemeClr val="bg1"/>
                </a:solidFill>
              </a:rPr>
              <a:t>, 110-135. http://</a:t>
            </a:r>
            <a:r>
              <a:rPr lang="en-US" sz="1200" dirty="0" smtClean="0">
                <a:solidFill>
                  <a:schemeClr val="bg1"/>
                </a:solidFill>
              </a:rPr>
              <a:t>dx.doi.org/10.18666/TPE-2016-V73-I1-</a:t>
            </a: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smtClean="0">
                <a:solidFill>
                  <a:schemeClr val="bg1"/>
                </a:solidFill>
              </a:rPr>
              <a:t>5316 </a:t>
            </a:r>
            <a:endParaRPr lang="en-US" sz="1200" dirty="0">
              <a:solidFill>
                <a:schemeClr val="bg1"/>
              </a:solidFill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Center for Disease Control. (2017). </a:t>
            </a:r>
            <a:r>
              <a:rPr lang="en-US" sz="1200" i="1" dirty="0">
                <a:solidFill>
                  <a:schemeClr val="bg1"/>
                </a:solidFill>
              </a:rPr>
              <a:t>Physical activity facts.</a:t>
            </a:r>
            <a:r>
              <a:rPr lang="en-US" sz="1200" dirty="0">
                <a:solidFill>
                  <a:schemeClr val="bg1"/>
                </a:solidFill>
              </a:rPr>
              <a:t> Retrieved from https://</a:t>
            </a:r>
            <a:r>
              <a:rPr lang="en-US" sz="1200" dirty="0" err="1" smtClean="0">
                <a:solidFill>
                  <a:schemeClr val="bg1"/>
                </a:solidFill>
              </a:rPr>
              <a:t>www.cdc.gov</a:t>
            </a:r>
            <a:r>
              <a:rPr lang="en-US" sz="1200" dirty="0" smtClean="0">
                <a:solidFill>
                  <a:schemeClr val="bg1"/>
                </a:solidFill>
              </a:rPr>
              <a:t>/</a:t>
            </a:r>
            <a:r>
              <a:rPr lang="en-US" sz="1200" dirty="0" err="1" smtClean="0">
                <a:solidFill>
                  <a:schemeClr val="bg1"/>
                </a:solidFill>
              </a:rPr>
              <a:t>healthyschools</a:t>
            </a:r>
            <a:r>
              <a:rPr lang="en-US" sz="1200" dirty="0" smtClean="0">
                <a:solidFill>
                  <a:schemeClr val="bg1"/>
                </a:solidFill>
              </a:rPr>
              <a:t>/</a:t>
            </a:r>
            <a:r>
              <a:rPr lang="en-US" sz="1200" dirty="0" err="1" smtClean="0">
                <a:solidFill>
                  <a:schemeClr val="bg1"/>
                </a:solidFill>
              </a:rPr>
              <a:t>physicalactivity</a:t>
            </a:r>
            <a:r>
              <a:rPr lang="en-US" sz="1200" dirty="0" smtClean="0">
                <a:solidFill>
                  <a:schemeClr val="bg1"/>
                </a:solidFill>
              </a:rPr>
              <a:t>/</a:t>
            </a:r>
            <a:r>
              <a:rPr lang="en-US" sz="1200" dirty="0" err="1" smtClean="0">
                <a:solidFill>
                  <a:schemeClr val="bg1"/>
                </a:solidFill>
              </a:rPr>
              <a:t>facts.htm</a:t>
            </a:r>
            <a:endParaRPr lang="en-US" sz="1200" dirty="0" smtClean="0">
              <a:solidFill>
                <a:schemeClr val="bg1"/>
              </a:solidFill>
            </a:endParaRPr>
          </a:p>
          <a:p>
            <a:pPr algn="l" hangingPunct="0">
              <a:lnSpc>
                <a:spcPct val="120000"/>
              </a:lnSpc>
              <a:spcBef>
                <a:spcPts val="0"/>
              </a:spcBef>
            </a:pPr>
            <a:r>
              <a:rPr lang="en-US" sz="1200" dirty="0" err="1" smtClean="0">
                <a:solidFill>
                  <a:schemeClr val="bg1"/>
                </a:solidFill>
              </a:rPr>
              <a:t>Chomitz</a:t>
            </a:r>
            <a:r>
              <a:rPr lang="en-US" sz="1200" dirty="0">
                <a:solidFill>
                  <a:schemeClr val="bg1"/>
                </a:solidFill>
              </a:rPr>
              <a:t>, V. R., </a:t>
            </a:r>
            <a:r>
              <a:rPr lang="en-US" sz="1200" dirty="0" err="1">
                <a:solidFill>
                  <a:schemeClr val="bg1"/>
                </a:solidFill>
              </a:rPr>
              <a:t>Slinning</a:t>
            </a:r>
            <a:r>
              <a:rPr lang="en-US" sz="1200" dirty="0">
                <a:solidFill>
                  <a:schemeClr val="bg1"/>
                </a:solidFill>
              </a:rPr>
              <a:t>, M. M., McGowan, R. J., Mitchell, S. E., Dawson, G. F., &amp; Hacker, K. A. (2009). Is there a relationship between physical fitness and academic achievement? Positive results 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l" hangingPunct="0">
              <a:lnSpc>
                <a:spcPct val="120000"/>
              </a:lnSpc>
              <a:spcBef>
                <a:spcPts val="0"/>
              </a:spcBef>
            </a:pPr>
            <a:r>
              <a:rPr lang="en-US" sz="1200" dirty="0" smtClean="0">
                <a:solidFill>
                  <a:schemeClr val="bg1"/>
                </a:solidFill>
              </a:rPr>
              <a:t>from public school </a:t>
            </a:r>
            <a:r>
              <a:rPr lang="en-US" sz="1200" dirty="0">
                <a:solidFill>
                  <a:schemeClr val="bg1"/>
                </a:solidFill>
              </a:rPr>
              <a:t>children in the northeastern United States. </a:t>
            </a:r>
            <a:r>
              <a:rPr lang="en-US" sz="1200" i="1" dirty="0">
                <a:solidFill>
                  <a:schemeClr val="bg1"/>
                </a:solidFill>
              </a:rPr>
              <a:t>Journal of School Health, 79(1),</a:t>
            </a:r>
            <a:r>
              <a:rPr lang="en-US" sz="1200" dirty="0">
                <a:solidFill>
                  <a:schemeClr val="bg1"/>
                </a:solidFill>
              </a:rPr>
              <a:t> 30-37</a:t>
            </a:r>
            <a:r>
              <a:rPr lang="en-US" sz="1200" dirty="0" smtClean="0">
                <a:solidFill>
                  <a:schemeClr val="bg1"/>
                </a:solidFill>
              </a:rPr>
              <a:t>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err="1" smtClean="0">
                <a:solidFill>
                  <a:schemeClr val="bg1"/>
                </a:solidFill>
              </a:rPr>
              <a:t>Cothran</a:t>
            </a:r>
            <a:r>
              <a:rPr lang="en-US" sz="1200" dirty="0">
                <a:solidFill>
                  <a:schemeClr val="bg1"/>
                </a:solidFill>
              </a:rPr>
              <a:t>, D. J., </a:t>
            </a:r>
            <a:r>
              <a:rPr lang="en-US" sz="1200" dirty="0" err="1">
                <a:solidFill>
                  <a:schemeClr val="bg1"/>
                </a:solidFill>
              </a:rPr>
              <a:t>Kulinna</a:t>
            </a:r>
            <a:r>
              <a:rPr lang="en-US" sz="1200" dirty="0">
                <a:solidFill>
                  <a:schemeClr val="bg1"/>
                </a:solidFill>
              </a:rPr>
              <a:t>, P. H., &amp; Garn, A. C. (2010). Classroom teachers and physical activity integration. </a:t>
            </a:r>
            <a:r>
              <a:rPr lang="en-US" sz="1200" i="1" dirty="0">
                <a:solidFill>
                  <a:schemeClr val="bg1"/>
                </a:solidFill>
              </a:rPr>
              <a:t>Teaching and Teacher Education, 26</a:t>
            </a:r>
            <a:r>
              <a:rPr lang="en-US" sz="1200" dirty="0">
                <a:solidFill>
                  <a:schemeClr val="bg1"/>
                </a:solidFill>
              </a:rPr>
              <a:t>, 1381-1388. doi:10.1016/j.tate.2010.04.003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Donnelly, J. E., &amp; </a:t>
            </a:r>
            <a:r>
              <a:rPr lang="en-US" sz="1200" dirty="0" err="1">
                <a:solidFill>
                  <a:schemeClr val="bg1"/>
                </a:solidFill>
              </a:rPr>
              <a:t>Lambourne</a:t>
            </a:r>
            <a:r>
              <a:rPr lang="en-US" sz="1200" dirty="0">
                <a:solidFill>
                  <a:schemeClr val="bg1"/>
                </a:solidFill>
              </a:rPr>
              <a:t>, K. (2011). Classroom-based physical activity, cognition, and academic achievement. </a:t>
            </a:r>
            <a:r>
              <a:rPr lang="en-US" sz="1200" i="1" dirty="0">
                <a:solidFill>
                  <a:schemeClr val="bg1"/>
                </a:solidFill>
              </a:rPr>
              <a:t>Preventive Medicine, 52,</a:t>
            </a:r>
            <a:r>
              <a:rPr lang="en-US" sz="1200" dirty="0">
                <a:solidFill>
                  <a:schemeClr val="bg1"/>
                </a:solidFill>
              </a:rPr>
              <a:t> S36-S42. doi:10.1016/j.ypmed.2011.01.021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Fair, M. L., Reed, J. A., </a:t>
            </a:r>
            <a:r>
              <a:rPr lang="en-US" sz="1200" dirty="0" err="1">
                <a:solidFill>
                  <a:schemeClr val="bg1"/>
                </a:solidFill>
              </a:rPr>
              <a:t>Hughey</a:t>
            </a:r>
            <a:r>
              <a:rPr lang="en-US" sz="1200" dirty="0">
                <a:solidFill>
                  <a:schemeClr val="bg1"/>
                </a:solidFill>
              </a:rPr>
              <a:t>, S. M., Powers, A. R., &amp; King, S. (2017). The association between aerobic fitness and academic achievement among elementary school youth. </a:t>
            </a:r>
            <a:r>
              <a:rPr lang="en-US" sz="1200" i="1" dirty="0">
                <a:solidFill>
                  <a:schemeClr val="bg1"/>
                </a:solidFill>
              </a:rPr>
              <a:t>Transitional Journal of the </a:t>
            </a:r>
            <a:endParaRPr lang="en-US" sz="1200" i="1" dirty="0" smtClean="0">
              <a:solidFill>
                <a:schemeClr val="bg1"/>
              </a:solidFill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i="1" dirty="0" smtClean="0">
                <a:solidFill>
                  <a:schemeClr val="bg1"/>
                </a:solidFill>
              </a:rPr>
              <a:t>ACSM</a:t>
            </a:r>
            <a:r>
              <a:rPr lang="en-US" sz="1200" i="1" dirty="0">
                <a:solidFill>
                  <a:schemeClr val="bg1"/>
                </a:solidFill>
              </a:rPr>
              <a:t>, 2(9),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44-50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Goh, T. L., Hannon, J. C., Webster, C. A., &amp; </a:t>
            </a:r>
            <a:r>
              <a:rPr lang="en-US" sz="1200" dirty="0" err="1">
                <a:solidFill>
                  <a:schemeClr val="bg1"/>
                </a:solidFill>
              </a:rPr>
              <a:t>Podlog</a:t>
            </a:r>
            <a:r>
              <a:rPr lang="en-US" sz="1200" dirty="0">
                <a:solidFill>
                  <a:schemeClr val="bg1"/>
                </a:solidFill>
              </a:rPr>
              <a:t>, L. (2017). Classroom teachers’ experiences implementing a movement integration program: Barriers, facilitators, and continuance. </a:t>
            </a:r>
            <a:r>
              <a:rPr lang="en-US" sz="1200" i="1" dirty="0">
                <a:solidFill>
                  <a:schemeClr val="bg1"/>
                </a:solidFill>
              </a:rPr>
              <a:t>Teaching and </a:t>
            </a:r>
            <a:endParaRPr lang="en-US" sz="1200" i="1" dirty="0" smtClean="0">
              <a:solidFill>
                <a:schemeClr val="bg1"/>
              </a:solidFill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i="1" dirty="0" smtClean="0">
                <a:solidFill>
                  <a:schemeClr val="bg1"/>
                </a:solidFill>
              </a:rPr>
              <a:t>Teacher </a:t>
            </a:r>
            <a:r>
              <a:rPr lang="en-US" sz="1200" i="1" dirty="0">
                <a:solidFill>
                  <a:schemeClr val="bg1"/>
                </a:solidFill>
              </a:rPr>
              <a:t>Education, 66</a:t>
            </a:r>
            <a:r>
              <a:rPr lang="en-US" sz="1200" dirty="0">
                <a:solidFill>
                  <a:schemeClr val="bg1"/>
                </a:solidFill>
              </a:rPr>
              <a:t>, 88-95. http://</a:t>
            </a:r>
            <a:r>
              <a:rPr lang="en-US" sz="1200" dirty="0" err="1">
                <a:solidFill>
                  <a:schemeClr val="bg1"/>
                </a:solidFill>
              </a:rPr>
              <a:t>dx.doi.org</a:t>
            </a:r>
            <a:r>
              <a:rPr lang="en-US" sz="1200" dirty="0">
                <a:solidFill>
                  <a:schemeClr val="bg1"/>
                </a:solidFill>
              </a:rPr>
              <a:t>/10.1016/j.tate.2017.04.003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Goh, T. L., Hannon, J., Webster, C., </a:t>
            </a:r>
            <a:r>
              <a:rPr lang="en-US" sz="1200" dirty="0" err="1">
                <a:solidFill>
                  <a:schemeClr val="bg1"/>
                </a:solidFill>
              </a:rPr>
              <a:t>Podlog</a:t>
            </a:r>
            <a:r>
              <a:rPr lang="en-US" sz="1200" dirty="0">
                <a:solidFill>
                  <a:schemeClr val="bg1"/>
                </a:solidFill>
              </a:rPr>
              <a:t>, L., &amp; Newton, M. (2016). Effects of a TAKE 10! classroom-based physical activity intervention on third-to fifth-grade children’s on-task behavior. </a:t>
            </a:r>
            <a:r>
              <a:rPr lang="en-US" sz="1200" i="1" dirty="0">
                <a:solidFill>
                  <a:schemeClr val="bg1"/>
                </a:solidFill>
              </a:rPr>
              <a:t>Journal </a:t>
            </a:r>
            <a:endParaRPr lang="en-US" sz="1200" i="1" dirty="0" smtClean="0">
              <a:solidFill>
                <a:schemeClr val="bg1"/>
              </a:solidFill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i="1" dirty="0" smtClean="0">
                <a:solidFill>
                  <a:schemeClr val="bg1"/>
                </a:solidFill>
              </a:rPr>
              <a:t>of </a:t>
            </a:r>
            <a:r>
              <a:rPr lang="en-US" sz="1200" i="1" dirty="0">
                <a:solidFill>
                  <a:schemeClr val="bg1"/>
                </a:solidFill>
              </a:rPr>
              <a:t>Physical Activity and Health, 13,</a:t>
            </a:r>
            <a:r>
              <a:rPr lang="en-US" sz="1200" dirty="0">
                <a:solidFill>
                  <a:schemeClr val="bg1"/>
                </a:solidFill>
              </a:rPr>
              <a:t> 712-718. http://</a:t>
            </a:r>
            <a:r>
              <a:rPr lang="en-US" sz="1200" dirty="0" err="1">
                <a:solidFill>
                  <a:schemeClr val="bg1"/>
                </a:solidFill>
              </a:rPr>
              <a:t>dx.doi.org</a:t>
            </a:r>
            <a:r>
              <a:rPr lang="en-US" sz="1200" dirty="0">
                <a:solidFill>
                  <a:schemeClr val="bg1"/>
                </a:solidFill>
              </a:rPr>
              <a:t>/10.1123/jpah.2015-0238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err="1">
                <a:solidFill>
                  <a:schemeClr val="bg1"/>
                </a:solidFill>
              </a:rPr>
              <a:t>Leppänen</a:t>
            </a:r>
            <a:r>
              <a:rPr lang="en-US" sz="1200" dirty="0">
                <a:solidFill>
                  <a:schemeClr val="bg1"/>
                </a:solidFill>
              </a:rPr>
              <a:t>, U., </a:t>
            </a:r>
            <a:r>
              <a:rPr lang="en-US" sz="1200" dirty="0" err="1">
                <a:solidFill>
                  <a:schemeClr val="bg1"/>
                </a:solidFill>
              </a:rPr>
              <a:t>Aunola</a:t>
            </a:r>
            <a:r>
              <a:rPr lang="en-US" sz="1200" dirty="0">
                <a:solidFill>
                  <a:schemeClr val="bg1"/>
                </a:solidFill>
              </a:rPr>
              <a:t>, K., &amp; </a:t>
            </a:r>
            <a:r>
              <a:rPr lang="en-US" sz="1200" dirty="0" err="1">
                <a:solidFill>
                  <a:schemeClr val="bg1"/>
                </a:solidFill>
              </a:rPr>
              <a:t>Nurmi</a:t>
            </a:r>
            <a:r>
              <a:rPr lang="en-US" sz="1200" dirty="0">
                <a:solidFill>
                  <a:schemeClr val="bg1"/>
                </a:solidFill>
              </a:rPr>
              <a:t>, J. E. (2005). Beginning readers’ reading performance and reading habits. </a:t>
            </a:r>
            <a:r>
              <a:rPr lang="en-US" sz="1200" i="1" dirty="0">
                <a:solidFill>
                  <a:schemeClr val="bg1"/>
                </a:solidFill>
              </a:rPr>
              <a:t>Journal of Research in Reading, 28(4),</a:t>
            </a:r>
            <a:r>
              <a:rPr lang="en-US" sz="1200" dirty="0">
                <a:solidFill>
                  <a:schemeClr val="bg1"/>
                </a:solidFill>
              </a:rPr>
              <a:t> 383-399.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Michigan Department of Education. (2015). </a:t>
            </a:r>
            <a:r>
              <a:rPr lang="en-US" sz="1200" i="1" dirty="0">
                <a:solidFill>
                  <a:schemeClr val="bg1"/>
                </a:solidFill>
              </a:rPr>
              <a:t>Grades K-8 social studies content expectations</a:t>
            </a:r>
            <a:r>
              <a:rPr lang="en-US" sz="1200" dirty="0">
                <a:solidFill>
                  <a:schemeClr val="bg1"/>
                </a:solidFill>
              </a:rPr>
              <a:t> (pp. 9-41). Lansing, MI: State Board of Education.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National Center for Education Studies. (2015). NAEP Data Explorer. Retrieved from https://</a:t>
            </a:r>
            <a:r>
              <a:rPr lang="en-US" sz="1200" dirty="0" err="1">
                <a:solidFill>
                  <a:schemeClr val="bg1"/>
                </a:solidFill>
              </a:rPr>
              <a:t>www.nationsreportcard.gov</a:t>
            </a:r>
            <a:r>
              <a:rPr lang="en-US" sz="1200" dirty="0">
                <a:solidFill>
                  <a:schemeClr val="bg1"/>
                </a:solidFill>
              </a:rPr>
              <a:t>/reading_math_2015/#</a:t>
            </a:r>
            <a:r>
              <a:rPr lang="en-US" sz="1200" dirty="0" err="1">
                <a:solidFill>
                  <a:schemeClr val="bg1"/>
                </a:solidFill>
              </a:rPr>
              <a:t>reading?grade</a:t>
            </a:r>
            <a:r>
              <a:rPr lang="en-US" sz="1200" dirty="0">
                <a:solidFill>
                  <a:schemeClr val="bg1"/>
                </a:solidFill>
              </a:rPr>
              <a:t>=4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National Governors Association Center for Best Practices, &amp; Council of Chief State School Officers. (2010). </a:t>
            </a:r>
            <a:r>
              <a:rPr lang="en-US" sz="1200" i="1" dirty="0">
                <a:solidFill>
                  <a:schemeClr val="bg1"/>
                </a:solidFill>
              </a:rPr>
              <a:t>Common Core State Standards for </a:t>
            </a:r>
            <a:r>
              <a:rPr lang="en-US" sz="1200" i="1" dirty="0" err="1">
                <a:solidFill>
                  <a:schemeClr val="bg1"/>
                </a:solidFill>
              </a:rPr>
              <a:t>english</a:t>
            </a:r>
            <a:r>
              <a:rPr lang="en-US" sz="1200" i="1" dirty="0">
                <a:solidFill>
                  <a:schemeClr val="bg1"/>
                </a:solidFill>
              </a:rPr>
              <a:t>/language arts: Grade 4 reading literature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smtClean="0">
                <a:solidFill>
                  <a:schemeClr val="bg1"/>
                </a:solidFill>
              </a:rPr>
              <a:t>Retrieved </a:t>
            </a:r>
            <a:r>
              <a:rPr lang="en-US" sz="1200" dirty="0">
                <a:solidFill>
                  <a:schemeClr val="bg1"/>
                </a:solidFill>
              </a:rPr>
              <a:t>from http://</a:t>
            </a:r>
            <a:r>
              <a:rPr lang="en-US" sz="1200" dirty="0" err="1">
                <a:solidFill>
                  <a:schemeClr val="bg1"/>
                </a:solidFill>
              </a:rPr>
              <a:t>www.corestandards.org</a:t>
            </a:r>
            <a:r>
              <a:rPr lang="en-US" sz="1200" dirty="0">
                <a:solidFill>
                  <a:schemeClr val="bg1"/>
                </a:solidFill>
              </a:rPr>
              <a:t>/ELA-Literacy/RL/4/	 </a:t>
            </a:r>
            <a:endParaRPr lang="en-US" sz="1200" dirty="0" smtClean="0">
              <a:solidFill>
                <a:schemeClr val="bg1"/>
              </a:solidFill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err="1">
                <a:solidFill>
                  <a:schemeClr val="bg1"/>
                </a:solidFill>
              </a:rPr>
              <a:t>Opitz</a:t>
            </a:r>
            <a:r>
              <a:rPr lang="en-US" sz="1200" dirty="0">
                <a:solidFill>
                  <a:schemeClr val="bg1"/>
                </a:solidFill>
              </a:rPr>
              <a:t>, M. F. (2011). Transcending the curricular barrier between fitness and reading with </a:t>
            </a:r>
            <a:r>
              <a:rPr lang="en-US" sz="1200" dirty="0" err="1">
                <a:solidFill>
                  <a:schemeClr val="bg1"/>
                </a:solidFill>
              </a:rPr>
              <a:t>FitLit</a:t>
            </a:r>
            <a:r>
              <a:rPr lang="en-US" sz="1200" dirty="0">
                <a:solidFill>
                  <a:schemeClr val="bg1"/>
                </a:solidFill>
              </a:rPr>
              <a:t>. </a:t>
            </a:r>
            <a:r>
              <a:rPr lang="en-US" sz="1200" i="1" dirty="0">
                <a:solidFill>
                  <a:schemeClr val="bg1"/>
                </a:solidFill>
              </a:rPr>
              <a:t>Reading Teacher, 64(7),</a:t>
            </a:r>
            <a:r>
              <a:rPr lang="en-US" sz="1200" dirty="0">
                <a:solidFill>
                  <a:schemeClr val="bg1"/>
                </a:solidFill>
              </a:rPr>
              <a:t> 535-540. doi:10.1598/RT.64.7.8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err="1">
                <a:solidFill>
                  <a:schemeClr val="bg1"/>
                </a:solidFill>
              </a:rPr>
              <a:t>Sofo</a:t>
            </a:r>
            <a:r>
              <a:rPr lang="en-US" sz="1200" dirty="0">
                <a:solidFill>
                  <a:schemeClr val="bg1"/>
                </a:solidFill>
              </a:rPr>
              <a:t>, S., &amp; </a:t>
            </a:r>
            <a:r>
              <a:rPr lang="en-US" sz="1200" dirty="0" err="1">
                <a:solidFill>
                  <a:schemeClr val="bg1"/>
                </a:solidFill>
              </a:rPr>
              <a:t>Asola</a:t>
            </a:r>
            <a:r>
              <a:rPr lang="en-US" sz="1200" dirty="0">
                <a:solidFill>
                  <a:schemeClr val="bg1"/>
                </a:solidFill>
              </a:rPr>
              <a:t>, E. F. (2015). Perceived barriers to teaching movement and physical activity to kindergarteners in Ghana. </a:t>
            </a:r>
            <a:r>
              <a:rPr lang="en-US" sz="1200" i="1" dirty="0">
                <a:solidFill>
                  <a:schemeClr val="bg1"/>
                </a:solidFill>
              </a:rPr>
              <a:t>Journal of Education and Practice, 6(36)</a:t>
            </a:r>
            <a:r>
              <a:rPr lang="en-US" sz="1200" dirty="0">
                <a:solidFill>
                  <a:schemeClr val="bg1"/>
                </a:solidFill>
              </a:rPr>
              <a:t>, 134-140. Retrieved from 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smtClean="0">
                <a:solidFill>
                  <a:schemeClr val="bg1"/>
                </a:solidFill>
              </a:rPr>
              <a:t>https</a:t>
            </a:r>
            <a:r>
              <a:rPr lang="en-US" sz="1200" dirty="0">
                <a:solidFill>
                  <a:schemeClr val="bg1"/>
                </a:solidFill>
              </a:rPr>
              <a:t>://</a:t>
            </a:r>
            <a:r>
              <a:rPr lang="en-US" sz="1200" dirty="0" err="1">
                <a:solidFill>
                  <a:schemeClr val="bg1"/>
                </a:solidFill>
              </a:rPr>
              <a:t>eric.ed.gov</a:t>
            </a:r>
            <a:r>
              <a:rPr lang="en-US" sz="1200" dirty="0">
                <a:solidFill>
                  <a:schemeClr val="bg1"/>
                </a:solidFill>
              </a:rPr>
              <a:t>/?id=EJ1086510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err="1">
                <a:solidFill>
                  <a:schemeClr val="bg1"/>
                </a:solidFill>
              </a:rPr>
              <a:t>Speer</a:t>
            </a:r>
            <a:r>
              <a:rPr lang="en-US" sz="1200" dirty="0">
                <a:solidFill>
                  <a:schemeClr val="bg1"/>
                </a:solidFill>
              </a:rPr>
              <a:t>, N. K., Reynolds, J. R., Swallow, K. M., &amp; </a:t>
            </a:r>
            <a:r>
              <a:rPr lang="en-US" sz="1200" dirty="0" err="1">
                <a:solidFill>
                  <a:schemeClr val="bg1"/>
                </a:solidFill>
              </a:rPr>
              <a:t>Zacks</a:t>
            </a:r>
            <a:r>
              <a:rPr lang="en-US" sz="1200" dirty="0">
                <a:solidFill>
                  <a:schemeClr val="bg1"/>
                </a:solidFill>
              </a:rPr>
              <a:t>, J. M. (2009). Reading stories activates neural representations of visual and motor experiences. </a:t>
            </a:r>
            <a:r>
              <a:rPr lang="en-US" sz="1200" i="1" dirty="0">
                <a:solidFill>
                  <a:schemeClr val="bg1"/>
                </a:solidFill>
              </a:rPr>
              <a:t>Psychological Science, 20(8),</a:t>
            </a:r>
            <a:r>
              <a:rPr lang="en-US" sz="1200" dirty="0">
                <a:solidFill>
                  <a:schemeClr val="bg1"/>
                </a:solidFill>
              </a:rPr>
              <a:t> 989-999. 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smtClean="0">
                <a:solidFill>
                  <a:schemeClr val="bg1"/>
                </a:solidFill>
              </a:rPr>
              <a:t>https</a:t>
            </a:r>
            <a:r>
              <a:rPr lang="en-US" sz="1200" dirty="0">
                <a:solidFill>
                  <a:schemeClr val="bg1"/>
                </a:solidFill>
              </a:rPr>
              <a:t>://doi-org.ezproxy.gvsu.edu/10.1111/j.1467-9280.2009.02397.x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err="1">
                <a:solidFill>
                  <a:schemeClr val="bg1"/>
                </a:solidFill>
              </a:rPr>
              <a:t>Vazou</a:t>
            </a:r>
            <a:r>
              <a:rPr lang="en-US" sz="1200" dirty="0">
                <a:solidFill>
                  <a:schemeClr val="bg1"/>
                </a:solidFill>
              </a:rPr>
              <a:t>, S., &amp; Smiley-</a:t>
            </a:r>
            <a:r>
              <a:rPr lang="en-US" sz="1200" dirty="0" err="1">
                <a:solidFill>
                  <a:schemeClr val="bg1"/>
                </a:solidFill>
              </a:rPr>
              <a:t>Oyen</a:t>
            </a:r>
            <a:r>
              <a:rPr lang="en-US" sz="1200" dirty="0">
                <a:solidFill>
                  <a:schemeClr val="bg1"/>
                </a:solidFill>
              </a:rPr>
              <a:t>, A. (2014). Moving and academic learning are not antagonists: acute effects on executive function and enjoyment. </a:t>
            </a:r>
            <a:r>
              <a:rPr lang="en-US" sz="1200" i="1" dirty="0">
                <a:solidFill>
                  <a:schemeClr val="bg1"/>
                </a:solidFill>
              </a:rPr>
              <a:t>Journal of Sport &amp; Exercise Psychology, 36(5)</a:t>
            </a:r>
            <a:r>
              <a:rPr lang="en-US" sz="1200" dirty="0">
                <a:solidFill>
                  <a:schemeClr val="bg1"/>
                </a:solidFill>
              </a:rPr>
              <a:t>, 474–485. </a:t>
            </a:r>
            <a:endParaRPr lang="en-US" sz="1200" dirty="0" smtClean="0">
              <a:solidFill>
                <a:schemeClr val="bg1"/>
              </a:solidFill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smtClean="0">
                <a:solidFill>
                  <a:schemeClr val="bg1"/>
                </a:solidFill>
              </a:rPr>
              <a:t>doi:10</a:t>
            </a:r>
            <a:r>
              <a:rPr lang="en-US" sz="1200" dirty="0">
                <a:solidFill>
                  <a:schemeClr val="bg1"/>
                </a:solidFill>
              </a:rPr>
              <a:t>. 1123/jsep.2014-0035.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200" dirty="0" err="1">
                <a:solidFill>
                  <a:schemeClr val="bg1"/>
                </a:solidFill>
              </a:rPr>
              <a:t>Vazou</a:t>
            </a:r>
            <a:r>
              <a:rPr lang="en-US" sz="1200" dirty="0">
                <a:solidFill>
                  <a:schemeClr val="bg1"/>
                </a:solidFill>
              </a:rPr>
              <a:t>, S., </a:t>
            </a:r>
            <a:r>
              <a:rPr lang="en-US" sz="1200" dirty="0" err="1">
                <a:solidFill>
                  <a:schemeClr val="bg1"/>
                </a:solidFill>
              </a:rPr>
              <a:t>Gavrilou</a:t>
            </a:r>
            <a:r>
              <a:rPr lang="en-US" sz="1200" dirty="0">
                <a:solidFill>
                  <a:schemeClr val="bg1"/>
                </a:solidFill>
              </a:rPr>
              <a:t>, P., </a:t>
            </a:r>
            <a:r>
              <a:rPr lang="en-US" sz="1200" dirty="0" err="1">
                <a:solidFill>
                  <a:schemeClr val="bg1"/>
                </a:solidFill>
              </a:rPr>
              <a:t>Mamalaki</a:t>
            </a:r>
            <a:r>
              <a:rPr lang="en-US" sz="1200" dirty="0">
                <a:solidFill>
                  <a:schemeClr val="bg1"/>
                </a:solidFill>
              </a:rPr>
              <a:t>, E., </a:t>
            </a:r>
            <a:r>
              <a:rPr lang="en-US" sz="1200" dirty="0" err="1">
                <a:solidFill>
                  <a:schemeClr val="bg1"/>
                </a:solidFill>
              </a:rPr>
              <a:t>Papanastasiou</a:t>
            </a:r>
            <a:r>
              <a:rPr lang="en-US" sz="1200" dirty="0">
                <a:solidFill>
                  <a:schemeClr val="bg1"/>
                </a:solidFill>
              </a:rPr>
              <a:t>, A., &amp; </a:t>
            </a:r>
            <a:r>
              <a:rPr lang="en-US" sz="1200" dirty="0" err="1">
                <a:solidFill>
                  <a:schemeClr val="bg1"/>
                </a:solidFill>
              </a:rPr>
              <a:t>Sioumala</a:t>
            </a:r>
            <a:r>
              <a:rPr lang="en-US" sz="1200" dirty="0">
                <a:solidFill>
                  <a:schemeClr val="bg1"/>
                </a:solidFill>
              </a:rPr>
              <a:t>, N. (2012). Does integrating physical activity in the elementary school classroom influence academic motivation? </a:t>
            </a:r>
            <a:r>
              <a:rPr lang="en-US" sz="1200" i="1" dirty="0">
                <a:solidFill>
                  <a:schemeClr val="bg1"/>
                </a:solidFill>
              </a:rPr>
              <a:t>International </a:t>
            </a:r>
            <a:endParaRPr lang="en-US" sz="1200" i="1" dirty="0" smtClean="0">
              <a:solidFill>
                <a:schemeClr val="bg1"/>
              </a:solidFill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en-US" sz="1200" i="1" dirty="0" smtClean="0">
                <a:solidFill>
                  <a:schemeClr val="bg1"/>
                </a:solidFill>
              </a:rPr>
              <a:t>Journal </a:t>
            </a:r>
            <a:r>
              <a:rPr lang="en-US" sz="1200" i="1" dirty="0">
                <a:solidFill>
                  <a:schemeClr val="bg1"/>
                </a:solidFill>
              </a:rPr>
              <a:t>of Sport and Exercise Psychology, 10(4)</a:t>
            </a:r>
            <a:r>
              <a:rPr lang="en-US" sz="1200" dirty="0">
                <a:solidFill>
                  <a:schemeClr val="bg1"/>
                </a:solidFill>
              </a:rPr>
              <a:t>, 251-263. http://dx.doi.org/10.1080/1612197X.2012.682368 </a:t>
            </a:r>
          </a:p>
        </p:txBody>
      </p:sp>
    </p:spTree>
    <p:extLst>
      <p:ext uri="{BB962C8B-B14F-4D97-AF65-F5344CB8AC3E}">
        <p14:creationId xmlns:p14="http://schemas.microsoft.com/office/powerpoint/2010/main" val="204285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274</TotalTime>
  <Words>874</Words>
  <Application>Microsoft Macintosh PowerPoint</Application>
  <PresentationFormat>Widescreen</PresentationFormat>
  <Paragraphs>110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Gill Sans MT</vt:lpstr>
      <vt:lpstr>Arial</vt:lpstr>
      <vt:lpstr>Parcel</vt:lpstr>
      <vt:lpstr>The promising link between movement and reading instruction</vt:lpstr>
      <vt:lpstr>History of reading instruction</vt:lpstr>
      <vt:lpstr>Movement, a solid candidate for change</vt:lpstr>
      <vt:lpstr>Structuring the integration</vt:lpstr>
      <vt:lpstr>What does it  look like</vt:lpstr>
      <vt:lpstr>What does it  look like</vt:lpstr>
      <vt:lpstr>Overcoming common barriers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E. Gall</dc:creator>
  <cp:lastModifiedBy>Anna E. Gall</cp:lastModifiedBy>
  <cp:revision>55</cp:revision>
  <dcterms:created xsi:type="dcterms:W3CDTF">2018-04-11T23:10:46Z</dcterms:created>
  <dcterms:modified xsi:type="dcterms:W3CDTF">2018-05-03T02:58:24Z</dcterms:modified>
</cp:coreProperties>
</file>