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82" r:id="rId4"/>
    <p:sldId id="283" r:id="rId5"/>
    <p:sldId id="303" r:id="rId6"/>
    <p:sldId id="285" r:id="rId7"/>
    <p:sldId id="286" r:id="rId8"/>
    <p:sldId id="287" r:id="rId9"/>
    <p:sldId id="263" r:id="rId10"/>
    <p:sldId id="289" r:id="rId11"/>
    <p:sldId id="290" r:id="rId12"/>
    <p:sldId id="291" r:id="rId13"/>
    <p:sldId id="292" r:id="rId14"/>
    <p:sldId id="305" r:id="rId15"/>
    <p:sldId id="306" r:id="rId16"/>
    <p:sldId id="304" r:id="rId17"/>
    <p:sldId id="293" r:id="rId18"/>
    <p:sldId id="294" r:id="rId19"/>
    <p:sldId id="295" r:id="rId20"/>
    <p:sldId id="296" r:id="rId21"/>
    <p:sldId id="297" r:id="rId22"/>
    <p:sldId id="298" r:id="rId23"/>
    <p:sldId id="299" r:id="rId24"/>
    <p:sldId id="300" r:id="rId25"/>
    <p:sldId id="302"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E5F4"/>
    <a:srgbClr val="339966"/>
    <a:srgbClr val="93D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3F4920-EB57-4A8B-AC18-D0538AB0167D}" type="datetimeFigureOut">
              <a:rPr lang="en-US" smtClean="0"/>
              <a:pPr/>
              <a:t>11/16/2011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2E29A-6E24-4C40-9080-037EC6C9849C}" type="slidenum">
              <a:rPr lang="en-US" smtClean="0"/>
              <a:pPr/>
              <a:t>‹#›</a:t>
            </a:fld>
            <a:endParaRPr lang="en-US"/>
          </a:p>
        </p:txBody>
      </p:sp>
    </p:spTree>
    <p:extLst>
      <p:ext uri="{BB962C8B-B14F-4D97-AF65-F5344CB8AC3E}">
        <p14:creationId xmlns:p14="http://schemas.microsoft.com/office/powerpoint/2010/main" val="2703922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fld id="{96889EE8-7638-4E8D-BCBD-A763F9A76E23}" type="slidenum">
              <a:rPr lang="en-US" b="0">
                <a:latin typeface="Arial" charset="0"/>
              </a:rPr>
              <a:pPr/>
              <a:t>3</a:t>
            </a:fld>
            <a:endParaRPr lang="en-US" b="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One way to overcome many of the barriers is PD, but many PD programs fall short of their expectations…</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fld id="{25C1EBBC-378B-4770-8E84-16119E3F45DB}" type="slidenum">
              <a:rPr lang="en-US" b="0">
                <a:latin typeface="Arial" charset="0"/>
              </a:rPr>
              <a:pPr/>
              <a:t>8</a:t>
            </a:fld>
            <a:endParaRPr lang="en-US" b="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p:nvPr/>
        </p:nvSpPr>
        <p:spPr>
          <a:xfrm>
            <a:off x="0" y="0"/>
            <a:ext cx="9144000" cy="3810000"/>
          </a:xfrm>
          <a:prstGeom prst="rect">
            <a:avLst/>
          </a:prstGeom>
          <a:gradFill>
            <a:gsLst>
              <a:gs pos="0">
                <a:srgbClr val="0070C0">
                  <a:shade val="30000"/>
                  <a:satMod val="115000"/>
                </a:srgbClr>
              </a:gs>
              <a:gs pos="50000">
                <a:srgbClr val="0070C0">
                  <a:shade val="67500"/>
                  <a:satMod val="115000"/>
                </a:srgbClr>
              </a:gs>
              <a:gs pos="100000">
                <a:srgbClr val="0070C0">
                  <a:shade val="100000"/>
                  <a:satMod val="115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2130425"/>
            <a:ext cx="7772400" cy="1470025"/>
          </a:xfrm>
        </p:spPr>
        <p:txBody>
          <a:bodyPr/>
          <a:lstStyle>
            <a:lvl1pPr>
              <a:defRPr>
                <a:solidFill>
                  <a:schemeClr val="accent6">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6D600-692F-45BF-B6AC-CA7F5C7B1952}" type="slidenum">
              <a:rPr lang="en-US" smtClean="0"/>
              <a:pPr/>
              <a:t>‹#›</a:t>
            </a:fld>
            <a:endParaRPr lang="en-US"/>
          </a:p>
        </p:txBody>
      </p:sp>
      <p:sp>
        <p:nvSpPr>
          <p:cNvPr id="12" name="Oval 11"/>
          <p:cNvSpPr/>
          <p:nvPr/>
        </p:nvSpPr>
        <p:spPr>
          <a:xfrm>
            <a:off x="8229600" y="1447800"/>
            <a:ext cx="914400" cy="9144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229600" y="2743200"/>
            <a:ext cx="914400" cy="914400"/>
          </a:xfrm>
          <a:prstGeom prst="ellipse">
            <a:avLst/>
          </a:prstGeom>
          <a:solidFill>
            <a:srgbClr val="0F94CF"/>
          </a:solidFill>
          <a:ln>
            <a:solidFill>
              <a:srgbClr val="0F94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8229600" y="152400"/>
            <a:ext cx="914400" cy="914400"/>
          </a:xfrm>
          <a:prstGeom prst="ellipse">
            <a:avLst/>
          </a:prstGeom>
          <a:solidFill>
            <a:srgbClr val="71B39F"/>
          </a:solidFill>
          <a:ln>
            <a:solidFill>
              <a:srgbClr val="71B3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71575" y="9525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98450" y="1557338"/>
            <a:ext cx="4183063"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3913" y="1557338"/>
            <a:ext cx="418465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530B2E-15BC-4D2C-8B98-FB7CB1A24034}" type="slidenum">
              <a:rPr lang="en-US"/>
              <a:pPr>
                <a:defRPr/>
              </a:pPr>
              <a:t>‹#›</a:t>
            </a:fld>
            <a:endParaRPr lang="en-US"/>
          </a:p>
        </p:txBody>
      </p:sp>
      <p:grpSp>
        <p:nvGrpSpPr>
          <p:cNvPr id="8" name="Group 26"/>
          <p:cNvGrpSpPr>
            <a:grpSpLocks/>
          </p:cNvGrpSpPr>
          <p:nvPr userDrawn="1"/>
        </p:nvGrpSpPr>
        <p:grpSpPr bwMode="auto">
          <a:xfrm>
            <a:off x="204788" y="190500"/>
            <a:ext cx="871537" cy="914400"/>
            <a:chOff x="302" y="2277"/>
            <a:chExt cx="549" cy="576"/>
          </a:xfrm>
        </p:grpSpPr>
        <p:sp>
          <p:nvSpPr>
            <p:cNvPr id="9" name="Oval 19"/>
            <p:cNvSpPr>
              <a:spLocks noChangeArrowheads="1"/>
            </p:cNvSpPr>
            <p:nvPr userDrawn="1"/>
          </p:nvSpPr>
          <p:spPr bwMode="auto">
            <a:xfrm>
              <a:off x="302" y="2277"/>
              <a:ext cx="549" cy="576"/>
            </a:xfrm>
            <a:prstGeom prst="ellipse">
              <a:avLst/>
            </a:prstGeom>
            <a:solidFill>
              <a:srgbClr val="2E619E"/>
            </a:solidFill>
            <a:ln w="9525">
              <a:noFill/>
              <a:round/>
              <a:headEnd/>
              <a:tailEnd/>
            </a:ln>
            <a:effectLst/>
          </p:spPr>
          <p:txBody>
            <a:bodyPr wrap="none" anchor="ctr"/>
            <a:lstStyle/>
            <a:p>
              <a:pPr>
                <a:defRPr/>
              </a:pPr>
              <a:endParaRPr lang="en-US"/>
            </a:p>
          </p:txBody>
        </p:sp>
        <p:sp>
          <p:nvSpPr>
            <p:cNvPr id="10" name="Oval 20"/>
            <p:cNvSpPr>
              <a:spLocks noChangeAspect="1" noChangeArrowheads="1"/>
            </p:cNvSpPr>
            <p:nvPr userDrawn="1"/>
          </p:nvSpPr>
          <p:spPr bwMode="auto">
            <a:xfrm>
              <a:off x="398" y="2391"/>
              <a:ext cx="351" cy="351"/>
            </a:xfrm>
            <a:prstGeom prst="ellipse">
              <a:avLst/>
            </a:prstGeom>
            <a:solidFill>
              <a:schemeClr val="bg1"/>
            </a:solidFill>
            <a:ln w="9525">
              <a:noFill/>
              <a:round/>
              <a:headEnd/>
              <a:tailEnd/>
            </a:ln>
            <a:effectLst/>
          </p:spPr>
          <p:txBody>
            <a:bodyPr wrap="none" anchor="ctr"/>
            <a:lstStyle/>
            <a:p>
              <a:pPr>
                <a:defRPr/>
              </a:pPr>
              <a:endParaRPr lang="en-US"/>
            </a:p>
          </p:txBody>
        </p:sp>
        <p:sp>
          <p:nvSpPr>
            <p:cNvPr id="11" name="Oval 21"/>
            <p:cNvSpPr>
              <a:spLocks noChangeArrowheads="1"/>
            </p:cNvSpPr>
            <p:nvPr userDrawn="1"/>
          </p:nvSpPr>
          <p:spPr bwMode="auto">
            <a:xfrm>
              <a:off x="512" y="2505"/>
              <a:ext cx="127" cy="127"/>
            </a:xfrm>
            <a:prstGeom prst="ellipse">
              <a:avLst/>
            </a:prstGeom>
            <a:solidFill>
              <a:srgbClr val="93BBA5"/>
            </a:solidFill>
            <a:ln w="9525">
              <a:noFill/>
              <a:round/>
              <a:headEnd/>
              <a:tailEnd/>
            </a:ln>
            <a:effectLst/>
          </p:spPr>
          <p:txBody>
            <a:bodyPr wrap="none" anchor="ctr"/>
            <a:lstStyle/>
            <a:p>
              <a:pPr>
                <a:defRPr/>
              </a:pPr>
              <a:endParaRPr lang="en-US"/>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71575" y="9525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98450" y="1557338"/>
            <a:ext cx="4183063"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33913" y="1557338"/>
            <a:ext cx="418465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33913" y="3784600"/>
            <a:ext cx="418465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46E8348-E264-448D-BDA4-CB53CC986C5F}" type="slidenum">
              <a:rPr lang="en-US"/>
              <a:pPr>
                <a:defRPr/>
              </a:pPr>
              <a:t>‹#›</a:t>
            </a:fld>
            <a:endParaRPr lang="en-US"/>
          </a:p>
        </p:txBody>
      </p:sp>
    </p:spTree>
    <p:extLst>
      <p:ext uri="{BB962C8B-B14F-4D97-AF65-F5344CB8AC3E}">
        <p14:creationId xmlns:p14="http://schemas.microsoft.com/office/powerpoint/2010/main" val="47189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1AE621-58C6-48AF-8B0E-714BC0F5C43C}"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66D600-692F-45BF-B6AC-CA7F5C7B19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1219200"/>
          </a:xfrm>
          <a:prstGeom prst="rect">
            <a:avLst/>
          </a:prstGeom>
          <a:gradFill>
            <a:gsLst>
              <a:gs pos="0">
                <a:srgbClr val="0070C0">
                  <a:shade val="30000"/>
                  <a:satMod val="115000"/>
                </a:srgbClr>
              </a:gs>
              <a:gs pos="50000">
                <a:srgbClr val="0070C0">
                  <a:shade val="67500"/>
                  <a:satMod val="115000"/>
                </a:srgbClr>
              </a:gs>
              <a:gs pos="100000">
                <a:srgbClr val="0070C0">
                  <a:shade val="100000"/>
                  <a:satMod val="115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153400" y="685800"/>
            <a:ext cx="381000" cy="381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610600" y="685800"/>
            <a:ext cx="381000" cy="381000"/>
          </a:xfrm>
          <a:prstGeom prst="ellipse">
            <a:avLst/>
          </a:prstGeom>
          <a:solidFill>
            <a:srgbClr val="0F94CF"/>
          </a:solidFill>
          <a:ln>
            <a:solidFill>
              <a:srgbClr val="0F94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696200" y="685800"/>
            <a:ext cx="381000" cy="381000"/>
          </a:xfrm>
          <a:prstGeom prst="ellipse">
            <a:avLst/>
          </a:prstGeom>
          <a:solidFill>
            <a:srgbClr val="71B39F"/>
          </a:solidFill>
          <a:ln>
            <a:solidFill>
              <a:srgbClr val="71B3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0" y="3048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a:ln>
            <a:no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AE621-58C6-48AF-8B0E-714BC0F5C43C}" type="datetimeFigureOut">
              <a:rPr lang="en-US" smtClean="0"/>
              <a:pPr/>
              <a:t>11/16/2011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D600-692F-45BF-B6AC-CA7F5C7B1952}" type="slidenum">
              <a:rPr lang="en-US" smtClean="0"/>
              <a:pPr/>
              <a:t>‹#›</a:t>
            </a:fld>
            <a:endParaRPr lang="en-US"/>
          </a:p>
        </p:txBody>
      </p:sp>
      <p:grpSp>
        <p:nvGrpSpPr>
          <p:cNvPr id="11" name="Group 26"/>
          <p:cNvGrpSpPr>
            <a:grpSpLocks/>
          </p:cNvGrpSpPr>
          <p:nvPr/>
        </p:nvGrpSpPr>
        <p:grpSpPr bwMode="auto">
          <a:xfrm>
            <a:off x="76200" y="5867400"/>
            <a:ext cx="871537" cy="914400"/>
            <a:chOff x="302" y="2277"/>
            <a:chExt cx="549" cy="576"/>
          </a:xfrm>
        </p:grpSpPr>
        <p:sp>
          <p:nvSpPr>
            <p:cNvPr id="12" name="Oval 19"/>
            <p:cNvSpPr>
              <a:spLocks noChangeArrowheads="1"/>
            </p:cNvSpPr>
            <p:nvPr userDrawn="1"/>
          </p:nvSpPr>
          <p:spPr bwMode="auto">
            <a:xfrm>
              <a:off x="302" y="2277"/>
              <a:ext cx="549" cy="576"/>
            </a:xfrm>
            <a:prstGeom prst="ellipse">
              <a:avLst/>
            </a:prstGeom>
            <a:solidFill>
              <a:srgbClr val="2E619E"/>
            </a:solidFill>
            <a:ln w="9525">
              <a:noFill/>
              <a:round/>
              <a:headEnd/>
              <a:tailEnd/>
            </a:ln>
            <a:effectLst/>
          </p:spPr>
          <p:txBody>
            <a:bodyPr wrap="none" anchor="ctr"/>
            <a:lstStyle/>
            <a:p>
              <a:pPr>
                <a:defRPr/>
              </a:pPr>
              <a:endParaRPr lang="en-US"/>
            </a:p>
          </p:txBody>
        </p:sp>
        <p:sp>
          <p:nvSpPr>
            <p:cNvPr id="13" name="Oval 20"/>
            <p:cNvSpPr>
              <a:spLocks noChangeAspect="1" noChangeArrowheads="1"/>
            </p:cNvSpPr>
            <p:nvPr userDrawn="1"/>
          </p:nvSpPr>
          <p:spPr bwMode="auto">
            <a:xfrm>
              <a:off x="398" y="2391"/>
              <a:ext cx="351" cy="351"/>
            </a:xfrm>
            <a:prstGeom prst="ellipse">
              <a:avLst/>
            </a:prstGeom>
            <a:solidFill>
              <a:schemeClr val="bg1"/>
            </a:solidFill>
            <a:ln w="9525">
              <a:noFill/>
              <a:round/>
              <a:headEnd/>
              <a:tailEnd/>
            </a:ln>
            <a:effectLst/>
          </p:spPr>
          <p:txBody>
            <a:bodyPr wrap="none" anchor="ctr"/>
            <a:lstStyle/>
            <a:p>
              <a:pPr>
                <a:defRPr/>
              </a:pPr>
              <a:endParaRPr lang="en-US"/>
            </a:p>
          </p:txBody>
        </p:sp>
        <p:sp>
          <p:nvSpPr>
            <p:cNvPr id="14" name="Oval 21"/>
            <p:cNvSpPr>
              <a:spLocks noChangeArrowheads="1"/>
            </p:cNvSpPr>
            <p:nvPr userDrawn="1"/>
          </p:nvSpPr>
          <p:spPr bwMode="auto">
            <a:xfrm>
              <a:off x="512" y="2505"/>
              <a:ext cx="127" cy="127"/>
            </a:xfrm>
            <a:prstGeom prst="ellipse">
              <a:avLst/>
            </a:prstGeom>
            <a:solidFill>
              <a:srgbClr val="93BBA5"/>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chemeClr val="accent6">
              <a:lumMod val="20000"/>
              <a:lumOff val="8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New%20Home%20-%20Target%20Inquiry%20-%20Grand%20Valley%20State%20University.mht"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7391400" cy="1470025"/>
          </a:xfrm>
        </p:spPr>
        <p:txBody>
          <a:bodyPr>
            <a:normAutofit/>
          </a:bodyPr>
          <a:lstStyle/>
          <a:p>
            <a:pPr algn="l"/>
            <a:r>
              <a:rPr lang="en-US" sz="4000" dirty="0">
                <a:solidFill>
                  <a:schemeClr val="bg1">
                    <a:lumMod val="95000"/>
                  </a:schemeClr>
                </a:solidFill>
              </a:rPr>
              <a:t>Target Inquiry: Incorporate More Inquiry in Your Classroom</a:t>
            </a:r>
            <a:endParaRPr lang="en-US" dirty="0">
              <a:solidFill>
                <a:schemeClr val="accent1">
                  <a:lumMod val="25000"/>
                </a:schemeClr>
              </a:solidFill>
            </a:endParaRPr>
          </a:p>
        </p:txBody>
      </p:sp>
      <p:sp>
        <p:nvSpPr>
          <p:cNvPr id="3" name="Subtitle 2"/>
          <p:cNvSpPr>
            <a:spLocks noGrp="1"/>
          </p:cNvSpPr>
          <p:nvPr>
            <p:ph type="subTitle" idx="1"/>
          </p:nvPr>
        </p:nvSpPr>
        <p:spPr>
          <a:xfrm>
            <a:off x="533400" y="3810000"/>
            <a:ext cx="7924800" cy="1752600"/>
          </a:xfrm>
        </p:spPr>
        <p:txBody>
          <a:bodyPr>
            <a:normAutofit/>
          </a:bodyPr>
          <a:lstStyle/>
          <a:p>
            <a:r>
              <a:rPr lang="en-US" sz="2800" dirty="0" smtClean="0">
                <a:solidFill>
                  <a:schemeClr val="accent1">
                    <a:lumMod val="25000"/>
                  </a:schemeClr>
                </a:solidFill>
              </a:rPr>
              <a:t>Deborah Herrington</a:t>
            </a:r>
          </a:p>
          <a:p>
            <a:endParaRPr lang="en-US" sz="1200" dirty="0" smtClean="0">
              <a:solidFill>
                <a:schemeClr val="accent1">
                  <a:lumMod val="25000"/>
                </a:schemeClr>
              </a:solidFill>
            </a:endParaRPr>
          </a:p>
          <a:p>
            <a:r>
              <a:rPr lang="en-US" sz="2600" dirty="0" smtClean="0">
                <a:solidFill>
                  <a:schemeClr val="accent1">
                    <a:lumMod val="25000"/>
                  </a:schemeClr>
                </a:solidFill>
              </a:rPr>
              <a:t>Department of Chemistry</a:t>
            </a:r>
          </a:p>
          <a:p>
            <a:r>
              <a:rPr lang="en-US" sz="2600" dirty="0" smtClean="0">
                <a:solidFill>
                  <a:schemeClr val="accent1">
                    <a:lumMod val="25000"/>
                  </a:schemeClr>
                </a:solidFill>
              </a:rPr>
              <a:t>Grand Valley State University</a:t>
            </a:r>
            <a:endParaRPr lang="en-US" sz="2600" dirty="0">
              <a:solidFill>
                <a:schemeClr val="accent1">
                  <a:lumMod val="25000"/>
                </a:schemeClr>
              </a:solidFill>
            </a:endParaRPr>
          </a:p>
        </p:txBody>
      </p:sp>
      <p:pic>
        <p:nvPicPr>
          <p:cNvPr id="4" name="Picture 9" descr="thumbnail of small NSF logo in color "/>
          <p:cNvPicPr>
            <a:picLocks noChangeAspect="1" noChangeArrowheads="1"/>
          </p:cNvPicPr>
          <p:nvPr/>
        </p:nvPicPr>
        <p:blipFill>
          <a:blip r:embed="rId2" cstate="print"/>
          <a:srcRect/>
          <a:stretch>
            <a:fillRect/>
          </a:stretch>
        </p:blipFill>
        <p:spPr bwMode="auto">
          <a:xfrm>
            <a:off x="8196263" y="5918200"/>
            <a:ext cx="903287" cy="915988"/>
          </a:xfrm>
          <a:prstGeom prst="rect">
            <a:avLst/>
          </a:prstGeom>
          <a:noFill/>
          <a:ln w="9525">
            <a:noFill/>
            <a:miter lim="800000"/>
            <a:headEnd/>
            <a:tailEnd/>
          </a:ln>
        </p:spPr>
      </p:pic>
      <p:pic>
        <p:nvPicPr>
          <p:cNvPr id="5" name="Picture 4" descr="Markleft_Chem_2C"/>
          <p:cNvPicPr>
            <a:picLocks noChangeAspect="1" noChangeArrowheads="1"/>
          </p:cNvPicPr>
          <p:nvPr/>
        </p:nvPicPr>
        <p:blipFill>
          <a:blip r:embed="rId3" cstate="print"/>
          <a:srcRect r="70847" b="-2277"/>
          <a:stretch>
            <a:fillRect/>
          </a:stretch>
        </p:blipFill>
        <p:spPr bwMode="auto">
          <a:xfrm>
            <a:off x="6781800" y="4191000"/>
            <a:ext cx="914400" cy="915988"/>
          </a:xfrm>
          <a:prstGeom prst="rect">
            <a:avLst/>
          </a:prstGeom>
          <a:noFill/>
          <a:ln w="9525">
            <a:noFill/>
            <a:miter lim="800000"/>
            <a:headEnd/>
            <a:tailEnd/>
          </a:ln>
        </p:spPr>
      </p:pic>
      <p:sp>
        <p:nvSpPr>
          <p:cNvPr id="6" name="TextBox 5"/>
          <p:cNvSpPr txBox="1"/>
          <p:nvPr/>
        </p:nvSpPr>
        <p:spPr>
          <a:xfrm>
            <a:off x="1143000" y="5782454"/>
            <a:ext cx="6858000" cy="1077218"/>
          </a:xfrm>
          <a:prstGeom prst="rect">
            <a:avLst/>
          </a:prstGeom>
          <a:noFill/>
        </p:spPr>
        <p:txBody>
          <a:bodyPr wrap="square" rtlCol="0">
            <a:spAutoFit/>
          </a:bodyPr>
          <a:lstStyle/>
          <a:p>
            <a:r>
              <a:rPr lang="en-US" sz="1400" dirty="0" smtClean="0">
                <a:solidFill>
                  <a:schemeClr val="accent1">
                    <a:lumMod val="25000"/>
                  </a:schemeClr>
                </a:solidFill>
              </a:rPr>
              <a:t>Supported by: NSF (ESI-0553215</a:t>
            </a:r>
            <a:r>
              <a:rPr lang="en-US" sz="1400" dirty="0">
                <a:solidFill>
                  <a:schemeClr val="accent1">
                    <a:lumMod val="25000"/>
                  </a:schemeClr>
                </a:solidFill>
              </a:rPr>
              <a:t>) </a:t>
            </a:r>
            <a:r>
              <a:rPr lang="en-US" sz="1400" dirty="0" smtClean="0">
                <a:solidFill>
                  <a:schemeClr val="accent1">
                    <a:lumMod val="25000"/>
                  </a:schemeClr>
                </a:solidFill>
              </a:rPr>
              <a:t>and </a:t>
            </a:r>
            <a:r>
              <a:rPr lang="en-US" sz="1400" dirty="0">
                <a:solidFill>
                  <a:schemeClr val="accent1">
                    <a:lumMod val="25000"/>
                  </a:schemeClr>
                </a:solidFill>
              </a:rPr>
              <a:t>(DRL-1118658), the Camille and Henry Dreyfus </a:t>
            </a:r>
            <a:r>
              <a:rPr lang="en-US" sz="1400" dirty="0" smtClean="0">
                <a:solidFill>
                  <a:schemeClr val="accent1">
                    <a:lumMod val="25000"/>
                  </a:schemeClr>
                </a:solidFill>
              </a:rPr>
              <a:t>Foundation, </a:t>
            </a:r>
            <a:r>
              <a:rPr lang="en-US" sz="1400" dirty="0">
                <a:solidFill>
                  <a:schemeClr val="accent1">
                    <a:lumMod val="25000"/>
                  </a:schemeClr>
                </a:solidFill>
              </a:rPr>
              <a:t>and </a:t>
            </a:r>
            <a:r>
              <a:rPr lang="en-US" sz="1400" dirty="0" smtClean="0">
                <a:solidFill>
                  <a:schemeClr val="accent1">
                    <a:lumMod val="25000"/>
                  </a:schemeClr>
                </a:solidFill>
              </a:rPr>
              <a:t>GVSU</a:t>
            </a:r>
          </a:p>
          <a:p>
            <a:endParaRPr lang="en-US" sz="800" dirty="0">
              <a:solidFill>
                <a:schemeClr val="accent1">
                  <a:lumMod val="25000"/>
                </a:schemeClr>
              </a:solidFill>
            </a:endParaRPr>
          </a:p>
          <a:p>
            <a:r>
              <a:rPr lang="en-US" sz="1400" dirty="0">
                <a:solidFill>
                  <a:schemeClr val="accent1">
                    <a:lumMod val="25000"/>
                  </a:schemeClr>
                </a:solidFill>
              </a:rPr>
              <a:t>O</a:t>
            </a:r>
            <a:r>
              <a:rPr lang="en-US" sz="1400" dirty="0" smtClean="0">
                <a:solidFill>
                  <a:schemeClr val="accent1">
                    <a:lumMod val="25000"/>
                  </a:schemeClr>
                </a:solidFill>
              </a:rPr>
              <a:t>pinions</a:t>
            </a:r>
            <a:r>
              <a:rPr lang="en-US" sz="1400" dirty="0">
                <a:solidFill>
                  <a:schemeClr val="accent1">
                    <a:lumMod val="25000"/>
                  </a:schemeClr>
                </a:solidFill>
              </a:rPr>
              <a:t>, findings, conclusions or recommendations expressed in these materials are those of the TI project and do not necessarily reflect the views of the National Science Foundation.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5"/>
          <p:cNvSpPr>
            <a:spLocks noGrp="1"/>
          </p:cNvSpPr>
          <p:nvPr>
            <p:ph type="sldNum" sz="quarter" idx="12"/>
          </p:nvPr>
        </p:nvSpPr>
        <p:spPr>
          <a:xfrm>
            <a:off x="6572682" y="6342063"/>
            <a:ext cx="2133600" cy="365125"/>
          </a:xfrm>
        </p:spPr>
        <p:txBody>
          <a:bodyPr/>
          <a:lstStyle/>
          <a:p>
            <a:fld id="{F8B28ED8-EE62-4B39-A030-826672DFFF4F}" type="slidenum">
              <a:rPr lang="en-US"/>
              <a:pPr/>
              <a:t>10</a:t>
            </a:fld>
            <a:endParaRPr lang="en-US" dirty="0"/>
          </a:p>
        </p:txBody>
      </p:sp>
      <p:sp>
        <p:nvSpPr>
          <p:cNvPr id="39230" name="Rectangle 318"/>
          <p:cNvSpPr>
            <a:spLocks noChangeArrowheads="1"/>
          </p:cNvSpPr>
          <p:nvPr/>
        </p:nvSpPr>
        <p:spPr bwMode="auto">
          <a:xfrm>
            <a:off x="1143000" y="5700712"/>
            <a:ext cx="468313" cy="515938"/>
          </a:xfrm>
          <a:prstGeom prst="rect">
            <a:avLst/>
          </a:prstGeom>
          <a:solidFill>
            <a:schemeClr val="bg2">
              <a:lumMod val="75000"/>
            </a:schemeClr>
          </a:solidFill>
          <a:ln>
            <a:noFill/>
          </a:ln>
          <a:effectLst/>
        </p:spPr>
        <p:txBody>
          <a:bodyPr wrap="none" anchor="ctr"/>
          <a:lstStyle/>
          <a:p>
            <a:endParaRPr lang="en-US">
              <a:solidFill>
                <a:srgbClr val="002060"/>
              </a:solidFill>
            </a:endParaRPr>
          </a:p>
        </p:txBody>
      </p:sp>
      <p:sp>
        <p:nvSpPr>
          <p:cNvPr id="39231" name="Rectangle 319"/>
          <p:cNvSpPr>
            <a:spLocks noChangeArrowheads="1"/>
          </p:cNvSpPr>
          <p:nvPr/>
        </p:nvSpPr>
        <p:spPr bwMode="auto">
          <a:xfrm>
            <a:off x="3533775" y="5700712"/>
            <a:ext cx="468313" cy="517525"/>
          </a:xfrm>
          <a:prstGeom prst="rect">
            <a:avLst/>
          </a:prstGeom>
          <a:solidFill>
            <a:schemeClr val="accent2">
              <a:lumMod val="75000"/>
            </a:schemeClr>
          </a:solidFill>
          <a:ln>
            <a:noFill/>
          </a:ln>
          <a:effectLst/>
        </p:spPr>
        <p:txBody>
          <a:bodyPr wrap="none" anchor="ctr"/>
          <a:lstStyle/>
          <a:p>
            <a:endParaRPr lang="en-US">
              <a:solidFill>
                <a:srgbClr val="002060"/>
              </a:solidFill>
            </a:endParaRPr>
          </a:p>
        </p:txBody>
      </p:sp>
      <p:sp>
        <p:nvSpPr>
          <p:cNvPr id="39232" name="Rectangle 320"/>
          <p:cNvSpPr>
            <a:spLocks noChangeArrowheads="1"/>
          </p:cNvSpPr>
          <p:nvPr/>
        </p:nvSpPr>
        <p:spPr bwMode="auto">
          <a:xfrm>
            <a:off x="6486525" y="5700712"/>
            <a:ext cx="468313" cy="517525"/>
          </a:xfrm>
          <a:prstGeom prst="rect">
            <a:avLst/>
          </a:prstGeom>
          <a:solidFill>
            <a:schemeClr val="accent6">
              <a:lumMod val="20000"/>
              <a:lumOff val="80000"/>
            </a:schemeClr>
          </a:solidFill>
          <a:ln>
            <a:solidFill>
              <a:schemeClr val="accent6">
                <a:lumMod val="75000"/>
              </a:schemeClr>
            </a:solidFill>
          </a:ln>
          <a:effectLst/>
        </p:spPr>
        <p:txBody>
          <a:bodyPr wrap="none" anchor="ctr"/>
          <a:lstStyle/>
          <a:p>
            <a:endParaRPr lang="en-US">
              <a:solidFill>
                <a:srgbClr val="002060"/>
              </a:solidFill>
            </a:endParaRPr>
          </a:p>
        </p:txBody>
      </p:sp>
      <p:sp>
        <p:nvSpPr>
          <p:cNvPr id="38914" name="Rectangle 2"/>
          <p:cNvSpPr>
            <a:spLocks noGrp="1" noChangeArrowheads="1"/>
          </p:cNvSpPr>
          <p:nvPr>
            <p:ph type="title"/>
          </p:nvPr>
        </p:nvSpPr>
        <p:spPr/>
        <p:txBody>
          <a:bodyPr/>
          <a:lstStyle/>
          <a:p>
            <a:pPr algn="l"/>
            <a:r>
              <a:rPr lang="en-US" dirty="0"/>
              <a:t>Program </a:t>
            </a:r>
            <a:r>
              <a:rPr lang="en-US" dirty="0" smtClean="0"/>
              <a:t>timeline</a:t>
            </a:r>
            <a:endParaRPr lang="en-US" dirty="0"/>
          </a:p>
        </p:txBody>
      </p:sp>
      <p:graphicFrame>
        <p:nvGraphicFramePr>
          <p:cNvPr id="39444" name="Group 532"/>
          <p:cNvGraphicFramePr>
            <a:graphicFrameLocks noGrp="1"/>
          </p:cNvGraphicFramePr>
          <p:nvPr>
            <p:ph idx="1"/>
            <p:extLst>
              <p:ext uri="{D42A27DB-BD31-4B8C-83A1-F6EECF244321}">
                <p14:modId xmlns:p14="http://schemas.microsoft.com/office/powerpoint/2010/main" val="1002109233"/>
              </p:ext>
            </p:extLst>
          </p:nvPr>
        </p:nvGraphicFramePr>
        <p:xfrm>
          <a:off x="381000" y="1395862"/>
          <a:ext cx="8320087" cy="3910140"/>
        </p:xfrm>
        <a:graphic>
          <a:graphicData uri="http://schemas.openxmlformats.org/drawingml/2006/table">
            <a:tbl>
              <a:tblPr/>
              <a:tblGrid>
                <a:gridCol w="700087"/>
                <a:gridCol w="1014413"/>
                <a:gridCol w="1082675"/>
                <a:gridCol w="604837"/>
                <a:gridCol w="992188"/>
                <a:gridCol w="1039812"/>
                <a:gridCol w="962025"/>
                <a:gridCol w="944563"/>
                <a:gridCol w="979487"/>
              </a:tblGrid>
              <a:tr h="119063">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2012-13</a:t>
                      </a:r>
                    </a:p>
                  </a:txBody>
                  <a:tcPr horzOverflow="overflow">
                    <a:lnL w="76200" cap="flat" cmpd="sng" algn="ctr">
                      <a:solidFill>
                        <a:srgbClr val="660066"/>
                      </a:solidFill>
                      <a:prstDash val="solid"/>
                      <a:round/>
                      <a:headEnd type="none" w="med" len="med"/>
                      <a:tailEnd type="none" w="med" len="med"/>
                    </a:lnL>
                    <a:lnR w="76200" cap="flat" cmpd="sng" algn="ctr">
                      <a:solidFill>
                        <a:srgbClr val="660066"/>
                      </a:solidFill>
                      <a:prstDash val="solid"/>
                      <a:round/>
                      <a:headEnd type="none" w="med" len="med"/>
                      <a:tailEnd type="none" w="med" len="med"/>
                    </a:lnR>
                    <a:lnT w="76200" cap="flat" cmpd="sng" algn="ctr">
                      <a:solidFill>
                        <a:srgbClr val="660066"/>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lumMod val="25000"/>
                      </a:schemeClr>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2013-14</a:t>
                      </a:r>
                    </a:p>
                  </a:txBody>
                  <a:tcPr horzOverflow="overflow">
                    <a:lnL w="76200" cap="flat" cmpd="sng" algn="ctr">
                      <a:solidFill>
                        <a:srgbClr val="660066"/>
                      </a:solidFill>
                      <a:prstDash val="solid"/>
                      <a:round/>
                      <a:headEnd type="none" w="med" len="med"/>
                      <a:tailEnd type="none" w="med" len="med"/>
                    </a:lnL>
                    <a:lnR w="76200" cap="flat" cmpd="sng" algn="ctr">
                      <a:solidFill>
                        <a:srgbClr val="660066"/>
                      </a:solidFill>
                      <a:prstDash val="solid"/>
                      <a:round/>
                      <a:headEnd type="none" w="med" len="med"/>
                      <a:tailEnd type="none" w="med" len="med"/>
                    </a:lnR>
                    <a:lnT w="76200" cap="flat" cmpd="sng" algn="ctr">
                      <a:solidFill>
                        <a:srgbClr val="660066"/>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1">
                        <a:lumMod val="25000"/>
                      </a:schemeClr>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2014-15</a:t>
                      </a:r>
                    </a:p>
                  </a:txBody>
                  <a:tcPr horzOverflow="overflow">
                    <a:lnL w="76200" cap="flat" cmpd="sng" algn="ctr">
                      <a:solidFill>
                        <a:srgbClr val="660066"/>
                      </a:solidFill>
                      <a:prstDash val="solid"/>
                      <a:round/>
                      <a:headEnd type="none" w="med" len="med"/>
                      <a:tailEnd type="none" w="med" len="med"/>
                    </a:lnL>
                    <a:lnR w="76200" cap="flat" cmpd="sng" algn="ctr">
                      <a:solidFill>
                        <a:srgbClr val="660066"/>
                      </a:solidFill>
                      <a:prstDash val="solid"/>
                      <a:round/>
                      <a:headEnd type="none" w="med" len="med"/>
                      <a:tailEnd type="none" w="med" len="med"/>
                    </a:lnR>
                    <a:lnT w="76200" cap="flat" cmpd="sng" algn="ctr">
                      <a:solidFill>
                        <a:srgbClr val="660066"/>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1">
                        <a:lumMod val="25000"/>
                      </a:schemeClr>
                    </a:solidFill>
                  </a:tcPr>
                </a:tc>
                <a:tc hMerge="1">
                  <a:txBody>
                    <a:bodyPr/>
                    <a:lstStyle/>
                    <a:p>
                      <a:endParaRPr lang="en-US"/>
                    </a:p>
                  </a:txBody>
                  <a:tcPr/>
                </a:tc>
                <a:tc hMerge="1">
                  <a:txBody>
                    <a:bodyPr/>
                    <a:lstStyle/>
                    <a:p>
                      <a:endParaRPr lang="en-US"/>
                    </a:p>
                  </a:txBody>
                  <a:tcPr/>
                </a:tc>
              </a:tr>
              <a:tr h="331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2060"/>
                          </a:solidFill>
                          <a:effectLst/>
                          <a:latin typeface="Arial" charset="0"/>
                        </a:rPr>
                        <a:t>Fall</a:t>
                      </a: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Winter</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Summer</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Fall</a:t>
                      </a: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Winter</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6">
                              <a:lumMod val="40000"/>
                              <a:lumOff val="60000"/>
                            </a:schemeClr>
                          </a:solidFill>
                          <a:effectLst/>
                          <a:latin typeface="Arial" charset="0"/>
                        </a:rPr>
                        <a:t>Summer</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Fall</a:t>
                      </a: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Winter</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000099"/>
                          </a:solidFill>
                          <a:effectLst/>
                          <a:latin typeface="Arial" charset="0"/>
                        </a:rPr>
                        <a:t>Summer</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r>
              <a:tr h="55403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bg1"/>
                        </a:solidFill>
                        <a:effectLst/>
                        <a:latin typeface="Arial" charset="0"/>
                      </a:endParaRP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rPr>
                        <a:t>Jan-April</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bg1"/>
                          </a:solidFill>
                          <a:effectLst/>
                          <a:latin typeface="Arial" charset="0"/>
                        </a:rPr>
                        <a:t>June-Aug</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smtClean="0">
                        <a:ln>
                          <a:noFill/>
                        </a:ln>
                        <a:solidFill>
                          <a:srgbClr val="000099"/>
                        </a:solidFill>
                        <a:effectLst/>
                        <a:latin typeface="Arial" charset="0"/>
                      </a:endParaRP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a:noFill/>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6">
                              <a:lumMod val="40000"/>
                              <a:lumOff val="60000"/>
                            </a:schemeClr>
                          </a:solidFill>
                          <a:effectLst/>
                          <a:latin typeface="Arial" charset="0"/>
                        </a:rPr>
                        <a:t>Jan-April</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6">
                              <a:lumMod val="40000"/>
                              <a:lumOff val="60000"/>
                            </a:schemeClr>
                          </a:solidFill>
                          <a:effectLst/>
                          <a:latin typeface="Arial" charset="0"/>
                        </a:rPr>
                        <a:t>June-Aug</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99"/>
                          </a:solidFill>
                          <a:effectLst/>
                          <a:latin typeface="Arial" charset="0"/>
                        </a:rPr>
                        <a:t>Aug-Dec</a:t>
                      </a: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99"/>
                          </a:solidFill>
                          <a:effectLst/>
                          <a:latin typeface="Arial" charset="0"/>
                        </a:rPr>
                        <a:t>Jan-April</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000099"/>
                          </a:solidFill>
                          <a:effectLst/>
                          <a:latin typeface="Arial" charset="0"/>
                        </a:rPr>
                        <a:t>June-Aug</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6">
                        <a:lumMod val="20000"/>
                        <a:lumOff val="80000"/>
                      </a:schemeClr>
                    </a:solidFill>
                  </a:tcPr>
                </a:tc>
              </a:tr>
              <a:tr h="22669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dirty="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SCI 610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Graduate Research Seminar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(2)</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SCI 611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Research Exp. for Teachers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(3)</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bg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SCI 612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bg1"/>
                          </a:solidFill>
                          <a:effectLst/>
                          <a:latin typeface="Arial" charset="0"/>
                        </a:rPr>
                        <a:t>Applic</a:t>
                      </a:r>
                      <a:r>
                        <a:rPr kumimoji="0" lang="en-US" sz="1400" b="1" i="0" u="none" strike="noStrike" cap="none" normalizeH="0" baseline="0" dirty="0" smtClean="0">
                          <a:ln>
                            <a:noFill/>
                          </a:ln>
                          <a:solidFill>
                            <a:schemeClr val="bg1"/>
                          </a:solidFill>
                          <a:effectLst/>
                          <a:latin typeface="Arial" charset="0"/>
                        </a:rPr>
                        <a:t>. of Research Teaching</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rPr>
                        <a:t>(1)</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600" b="1" i="0" u="none" strike="noStrike" cap="none" normalizeH="0" baseline="0" dirty="0" smtClean="0">
                        <a:ln>
                          <a:noFill/>
                        </a:ln>
                        <a:solidFill>
                          <a:srgbClr val="000099"/>
                        </a:solidFill>
                        <a:effectLst/>
                        <a:latin typeface="Arial" charset="0"/>
                      </a:endParaRP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a:noFill/>
                    </a:lnT>
                    <a:lnB w="76200" cap="flat" cmpd="sng" algn="ctr">
                      <a:solidFill>
                        <a:srgbClr val="660066"/>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accent6">
                            <a:lumMod val="40000"/>
                            <a:lumOff val="60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SCI 621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Ed. Research in Sci.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(3)</a:t>
                      </a: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accent6">
                            <a:lumMod val="40000"/>
                            <a:lumOff val="60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SCI  631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Inquiry </a:t>
                      </a:r>
                      <a:r>
                        <a:rPr kumimoji="0" lang="en-US" sz="1400" b="1" i="0" u="none" strike="noStrike" cap="none" normalizeH="0" baseline="0" dirty="0" err="1" smtClean="0">
                          <a:ln>
                            <a:noFill/>
                          </a:ln>
                          <a:solidFill>
                            <a:schemeClr val="accent6">
                              <a:lumMod val="40000"/>
                              <a:lumOff val="60000"/>
                            </a:schemeClr>
                          </a:solidFill>
                          <a:effectLst/>
                          <a:latin typeface="Arial" charset="0"/>
                        </a:rPr>
                        <a:t>Curric</a:t>
                      </a:r>
                      <a:r>
                        <a:rPr kumimoji="0" lang="en-US" sz="1400" b="1" i="0" u="none" strike="noStrike" cap="none" normalizeH="0" baseline="0" dirty="0" smtClean="0">
                          <a:ln>
                            <a:noFill/>
                          </a:ln>
                          <a:solidFill>
                            <a:schemeClr val="accent6">
                              <a:lumMod val="40000"/>
                              <a:lumOff val="60000"/>
                            </a:schemeClr>
                          </a:solidFill>
                          <a:effectLst/>
                          <a:latin typeface="Arial" charset="0"/>
                        </a:rPr>
                        <a:t>. Dev. and Adapt.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6">
                              <a:lumMod val="40000"/>
                              <a:lumOff val="60000"/>
                            </a:schemeClr>
                          </a:solidFill>
                          <a:effectLst/>
                          <a:latin typeface="Arial" charset="0"/>
                        </a:rPr>
                        <a:t>(4)</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000099"/>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SCI 632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Inquiry Colloq.</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(.5)</a:t>
                      </a:r>
                    </a:p>
                  </a:txBody>
                  <a:tcPr horzOverflow="overflow">
                    <a:lnL w="76200" cap="flat" cmpd="sng" algn="ctr">
                      <a:solidFill>
                        <a:srgbClr val="660066"/>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000099"/>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SCI 632</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Inquiry Colloq.</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(.5)</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000099"/>
                        </a:solidFill>
                        <a:effectLst/>
                        <a:latin typeface="Arial" charset="0"/>
                      </a:endParaRPr>
                    </a:p>
                  </a:txBody>
                  <a:tcP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rgbClr val="000099"/>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CHM 633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rgbClr val="000099"/>
                          </a:solidFill>
                          <a:effectLst/>
                          <a:latin typeface="Arial" charset="0"/>
                        </a:rPr>
                        <a:t>Applic</a:t>
                      </a:r>
                      <a:r>
                        <a:rPr kumimoji="0" lang="en-US" sz="1400" b="1" i="0" u="none" strike="noStrike" cap="none" normalizeH="0" baseline="0" dirty="0" smtClean="0">
                          <a:ln>
                            <a:noFill/>
                          </a:ln>
                          <a:solidFill>
                            <a:srgbClr val="000099"/>
                          </a:solidFill>
                          <a:effectLst/>
                          <a:latin typeface="Arial" charset="0"/>
                        </a:rPr>
                        <a:t>. of Sci. Ed.</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rgbClr val="000099"/>
                          </a:solidFill>
                          <a:effectLst/>
                          <a:latin typeface="Arial" charset="0"/>
                        </a:rPr>
                        <a:t>(1)</a:t>
                      </a:r>
                    </a:p>
                  </a:txBody>
                  <a:tcPr horzOverflow="overflow">
                    <a:lnL w="19050" cap="flat" cmpd="sng" algn="ctr">
                      <a:solidFill>
                        <a:srgbClr val="000099"/>
                      </a:solidFill>
                      <a:prstDash val="solid"/>
                      <a:round/>
                      <a:headEnd type="none" w="med" len="med"/>
                      <a:tailEnd type="none" w="med" len="med"/>
                    </a:lnL>
                    <a:lnR w="76200" cap="flat" cmpd="sng" algn="ctr">
                      <a:solidFill>
                        <a:srgbClr val="660066"/>
                      </a:solidFill>
                      <a:prstDash val="solid"/>
                      <a:round/>
                      <a:headEnd type="none" w="med" len="med"/>
                      <a:tailEnd type="none" w="med" len="med"/>
                    </a:lnR>
                    <a:lnT w="19050" cap="flat" cmpd="sng" algn="ctr">
                      <a:solidFill>
                        <a:srgbClr val="000099"/>
                      </a:solidFill>
                      <a:prstDash val="solid"/>
                      <a:round/>
                      <a:headEnd type="none" w="med" len="med"/>
                      <a:tailEnd type="none" w="med" len="med"/>
                    </a:lnT>
                    <a:lnB w="76200" cap="flat" cmpd="sng" algn="ctr">
                      <a:solidFill>
                        <a:srgbClr val="660066"/>
                      </a:solidFill>
                      <a:prstDash val="solid"/>
                      <a:round/>
                      <a:headEnd type="none" w="med" len="med"/>
                      <a:tailEnd type="none" w="med" len="med"/>
                    </a:lnB>
                    <a:lnTlToBr>
                      <a:noFill/>
                    </a:lnTlToBr>
                    <a:lnBlToTr>
                      <a:noFill/>
                    </a:lnBlToTr>
                    <a:solidFill>
                      <a:schemeClr val="accent6">
                        <a:lumMod val="20000"/>
                        <a:lumOff val="80000"/>
                      </a:schemeClr>
                    </a:solidFill>
                  </a:tcPr>
                </a:tc>
              </a:tr>
            </a:tbl>
          </a:graphicData>
        </a:graphic>
      </p:graphicFrame>
      <p:sp>
        <p:nvSpPr>
          <p:cNvPr id="39229" name="Text Box 317"/>
          <p:cNvSpPr txBox="1">
            <a:spLocks noChangeArrowheads="1"/>
          </p:cNvSpPr>
          <p:nvPr/>
        </p:nvSpPr>
        <p:spPr bwMode="auto">
          <a:xfrm>
            <a:off x="3933825" y="5562600"/>
            <a:ext cx="5591175"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dirty="0">
                <a:solidFill>
                  <a:srgbClr val="002060"/>
                </a:solidFill>
              </a:rPr>
              <a:t>     Materials 		</a:t>
            </a:r>
            <a:r>
              <a:rPr lang="en-US" dirty="0">
                <a:solidFill>
                  <a:srgbClr val="002060"/>
                </a:solidFill>
              </a:rPr>
              <a:t>           </a:t>
            </a:r>
            <a:r>
              <a:rPr lang="en-US" b="1" dirty="0">
                <a:solidFill>
                  <a:srgbClr val="002060"/>
                </a:solidFill>
              </a:rPr>
              <a:t>Action</a:t>
            </a:r>
            <a:r>
              <a:rPr lang="en-US" dirty="0">
                <a:solidFill>
                  <a:srgbClr val="002060"/>
                </a:solidFill>
              </a:rPr>
              <a:t> </a:t>
            </a:r>
            <a:endParaRPr lang="en-US" b="1" dirty="0">
              <a:solidFill>
                <a:srgbClr val="002060"/>
              </a:solidFill>
            </a:endParaRPr>
          </a:p>
          <a:p>
            <a:pPr>
              <a:spcBef>
                <a:spcPct val="50000"/>
              </a:spcBef>
            </a:pPr>
            <a:r>
              <a:rPr lang="en-US" b="1" dirty="0">
                <a:solidFill>
                  <a:srgbClr val="002060"/>
                </a:solidFill>
              </a:rPr>
              <a:t>   Adaptation             	         Research</a:t>
            </a:r>
          </a:p>
        </p:txBody>
      </p:sp>
      <p:sp>
        <p:nvSpPr>
          <p:cNvPr id="39235" name="Text Box 323"/>
          <p:cNvSpPr txBox="1">
            <a:spLocks noChangeArrowheads="1"/>
          </p:cNvSpPr>
          <p:nvPr/>
        </p:nvSpPr>
        <p:spPr bwMode="auto">
          <a:xfrm>
            <a:off x="1190625" y="5776912"/>
            <a:ext cx="1628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1">
                <a:solidFill>
                  <a:srgbClr val="002060"/>
                </a:solidFill>
              </a:rPr>
              <a:t>RET</a:t>
            </a:r>
          </a:p>
        </p:txBody>
      </p:sp>
    </p:spTree>
    <p:extLst>
      <p:ext uri="{BB962C8B-B14F-4D97-AF65-F5344CB8AC3E}">
        <p14:creationId xmlns:p14="http://schemas.microsoft.com/office/powerpoint/2010/main" val="1673888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Teacher support</a:t>
            </a:r>
            <a:endParaRPr lang="en-US" dirty="0"/>
          </a:p>
        </p:txBody>
      </p:sp>
      <p:sp>
        <p:nvSpPr>
          <p:cNvPr id="3" name="Content Placeholder 2"/>
          <p:cNvSpPr>
            <a:spLocks noGrp="1"/>
          </p:cNvSpPr>
          <p:nvPr>
            <p:ph idx="1"/>
          </p:nvPr>
        </p:nvSpPr>
        <p:spPr>
          <a:xfrm>
            <a:off x="457200" y="1295400"/>
            <a:ext cx="8458200" cy="4525963"/>
          </a:xfrm>
        </p:spPr>
        <p:txBody>
          <a:bodyPr>
            <a:normAutofit/>
          </a:bodyPr>
          <a:lstStyle/>
          <a:p>
            <a:pPr>
              <a:buClr>
                <a:schemeClr val="accent2">
                  <a:lumMod val="75000"/>
                </a:schemeClr>
              </a:buClr>
              <a:buFont typeface="Wingdings" pitchFamily="2" charset="2"/>
              <a:buChar char="q"/>
            </a:pPr>
            <a:r>
              <a:rPr lang="en-US" b="1" dirty="0">
                <a:solidFill>
                  <a:srgbClr val="002060"/>
                </a:solidFill>
              </a:rPr>
              <a:t>Each TI teacher will receive approximately $13,000 </a:t>
            </a:r>
            <a:r>
              <a:rPr lang="en-US" dirty="0">
                <a:solidFill>
                  <a:srgbClr val="002060"/>
                </a:solidFill>
              </a:rPr>
              <a:t>to work toward 15 graduate chemistry credits at GVSU. Support includes: </a:t>
            </a:r>
          </a:p>
          <a:p>
            <a:pPr lvl="1">
              <a:buClr>
                <a:schemeClr val="accent2">
                  <a:lumMod val="75000"/>
                </a:schemeClr>
              </a:buClr>
              <a:buFont typeface="Wingdings" pitchFamily="2" charset="2"/>
              <a:buChar char="§"/>
            </a:pPr>
            <a:r>
              <a:rPr lang="en-US" dirty="0">
                <a:solidFill>
                  <a:srgbClr val="002060"/>
                </a:solidFill>
              </a:rPr>
              <a:t>T</a:t>
            </a:r>
            <a:r>
              <a:rPr lang="en-US" dirty="0" smtClean="0">
                <a:solidFill>
                  <a:srgbClr val="002060"/>
                </a:solidFill>
              </a:rPr>
              <a:t>uition </a:t>
            </a:r>
            <a:r>
              <a:rPr lang="en-US" dirty="0">
                <a:solidFill>
                  <a:srgbClr val="002060"/>
                </a:solidFill>
              </a:rPr>
              <a:t>waivers (tuition for 15 graduate credits valued over $7,500); </a:t>
            </a:r>
          </a:p>
          <a:p>
            <a:pPr lvl="1">
              <a:buClr>
                <a:schemeClr val="accent2">
                  <a:lumMod val="75000"/>
                </a:schemeClr>
              </a:buClr>
              <a:buFont typeface="Wingdings" pitchFamily="2" charset="2"/>
              <a:buChar char="§"/>
            </a:pPr>
            <a:r>
              <a:rPr lang="en-US" dirty="0" smtClean="0">
                <a:solidFill>
                  <a:srgbClr val="002060"/>
                </a:solidFill>
              </a:rPr>
              <a:t>Fellowships </a:t>
            </a:r>
            <a:r>
              <a:rPr lang="en-US" dirty="0">
                <a:solidFill>
                  <a:srgbClr val="002060"/>
                </a:solidFill>
              </a:rPr>
              <a:t>($3,500 over 4 years); </a:t>
            </a:r>
          </a:p>
          <a:p>
            <a:pPr lvl="1">
              <a:buClr>
                <a:schemeClr val="accent2">
                  <a:lumMod val="75000"/>
                </a:schemeClr>
              </a:buClr>
              <a:buFont typeface="Wingdings" pitchFamily="2" charset="2"/>
              <a:buChar char="§"/>
            </a:pPr>
            <a:r>
              <a:rPr lang="en-US" dirty="0">
                <a:solidFill>
                  <a:srgbClr val="002060"/>
                </a:solidFill>
              </a:rPr>
              <a:t>A</a:t>
            </a:r>
            <a:r>
              <a:rPr lang="en-US" dirty="0" smtClean="0">
                <a:solidFill>
                  <a:srgbClr val="002060"/>
                </a:solidFill>
              </a:rPr>
              <a:t> </a:t>
            </a:r>
            <a:r>
              <a:rPr lang="en-US" dirty="0">
                <a:solidFill>
                  <a:srgbClr val="002060"/>
                </a:solidFill>
              </a:rPr>
              <a:t>classroom award ($500 to use at the teacher’s discretion); and </a:t>
            </a:r>
          </a:p>
          <a:p>
            <a:pPr lvl="1">
              <a:buClr>
                <a:schemeClr val="accent2">
                  <a:lumMod val="75000"/>
                </a:schemeClr>
              </a:buClr>
              <a:buFont typeface="Wingdings" pitchFamily="2" charset="2"/>
              <a:buChar char="§"/>
            </a:pPr>
            <a:r>
              <a:rPr lang="en-US" dirty="0">
                <a:solidFill>
                  <a:srgbClr val="002060"/>
                </a:solidFill>
              </a:rPr>
              <a:t>T</a:t>
            </a:r>
            <a:r>
              <a:rPr lang="en-US" dirty="0" smtClean="0">
                <a:solidFill>
                  <a:srgbClr val="002060"/>
                </a:solidFill>
              </a:rPr>
              <a:t>ravel </a:t>
            </a:r>
            <a:r>
              <a:rPr lang="en-US" dirty="0">
                <a:solidFill>
                  <a:srgbClr val="002060"/>
                </a:solidFill>
              </a:rPr>
              <a:t>to </a:t>
            </a:r>
            <a:r>
              <a:rPr lang="en-US">
                <a:solidFill>
                  <a:srgbClr val="002060"/>
                </a:solidFill>
              </a:rPr>
              <a:t>two </a:t>
            </a:r>
            <a:r>
              <a:rPr lang="en-US" smtClean="0">
                <a:solidFill>
                  <a:srgbClr val="002060"/>
                </a:solidFill>
              </a:rPr>
              <a:t>conferences </a:t>
            </a:r>
            <a:r>
              <a:rPr lang="en-US" dirty="0">
                <a:solidFill>
                  <a:srgbClr val="002060"/>
                </a:solidFill>
              </a:rPr>
              <a:t>(up to $1,750</a:t>
            </a:r>
            <a:r>
              <a:rPr lang="en-US" dirty="0" smtClean="0">
                <a:solidFill>
                  <a:srgbClr val="002060"/>
                </a:solidFill>
              </a:rPr>
              <a:t>)</a:t>
            </a:r>
            <a:endParaRPr lang="en-US" dirty="0">
              <a:solidFill>
                <a:srgbClr val="002060"/>
              </a:solidFill>
            </a:endParaRPr>
          </a:p>
          <a:p>
            <a:endParaRPr lang="en-US" dirty="0"/>
          </a:p>
        </p:txBody>
      </p:sp>
      <p:sp>
        <p:nvSpPr>
          <p:cNvPr id="4" name="TextBox 3"/>
          <p:cNvSpPr txBox="1"/>
          <p:nvPr/>
        </p:nvSpPr>
        <p:spPr>
          <a:xfrm>
            <a:off x="1219200" y="6019800"/>
            <a:ext cx="6858000" cy="369332"/>
          </a:xfrm>
          <a:prstGeom prst="rect">
            <a:avLst/>
          </a:prstGeom>
          <a:noFill/>
        </p:spPr>
        <p:txBody>
          <a:bodyPr wrap="square" rtlCol="0">
            <a:spAutoFit/>
          </a:bodyPr>
          <a:lstStyle/>
          <a:p>
            <a:r>
              <a:rPr lang="en-US" dirty="0" smtClean="0">
                <a:solidFill>
                  <a:srgbClr val="002060"/>
                </a:solidFill>
              </a:rPr>
              <a:t>Funding provided by NSF grant and GVSU</a:t>
            </a:r>
            <a:endParaRPr lang="en-US" dirty="0">
              <a:solidFill>
                <a:srgbClr val="002060"/>
              </a:solidFill>
            </a:endParaRPr>
          </a:p>
        </p:txBody>
      </p:sp>
    </p:spTree>
    <p:extLst>
      <p:ext uri="{BB962C8B-B14F-4D97-AF65-F5344CB8AC3E}">
        <p14:creationId xmlns:p14="http://schemas.microsoft.com/office/powerpoint/2010/main" val="3480259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Study requirements</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Clr>
                <a:schemeClr val="accent2">
                  <a:lumMod val="75000"/>
                </a:schemeClr>
              </a:buClr>
              <a:buFont typeface="Wingdings" pitchFamily="2" charset="2"/>
              <a:buChar char="q"/>
            </a:pPr>
            <a:r>
              <a:rPr lang="en-US" dirty="0" smtClean="0">
                <a:solidFill>
                  <a:srgbClr val="002060"/>
                </a:solidFill>
              </a:rPr>
              <a:t>Administering </a:t>
            </a:r>
            <a:r>
              <a:rPr lang="en-US" dirty="0">
                <a:solidFill>
                  <a:srgbClr val="002060"/>
                </a:solidFill>
              </a:rPr>
              <a:t>tests and surveys to students twice each academic </a:t>
            </a:r>
            <a:r>
              <a:rPr lang="en-US" dirty="0" smtClean="0">
                <a:solidFill>
                  <a:srgbClr val="002060"/>
                </a:solidFill>
              </a:rPr>
              <a:t>year</a:t>
            </a:r>
          </a:p>
          <a:p>
            <a:pPr lvl="1">
              <a:buClr>
                <a:schemeClr val="accent2">
                  <a:lumMod val="75000"/>
                </a:schemeClr>
              </a:buClr>
              <a:buFont typeface="Wingdings" pitchFamily="2" charset="2"/>
              <a:buChar char="§"/>
            </a:pPr>
            <a:r>
              <a:rPr lang="en-US" dirty="0" smtClean="0">
                <a:solidFill>
                  <a:srgbClr val="002060"/>
                </a:solidFill>
              </a:rPr>
              <a:t>Teachers will </a:t>
            </a:r>
            <a:r>
              <a:rPr lang="en-US" dirty="0">
                <a:solidFill>
                  <a:srgbClr val="002060"/>
                </a:solidFill>
              </a:rPr>
              <a:t>receive student test data to contribute to classroom assessment measures to be used as his/her discretion</a:t>
            </a:r>
          </a:p>
          <a:p>
            <a:pPr>
              <a:buClr>
                <a:schemeClr val="accent2">
                  <a:lumMod val="75000"/>
                </a:schemeClr>
              </a:buClr>
              <a:buFont typeface="Wingdings" pitchFamily="2" charset="2"/>
              <a:buChar char="q"/>
            </a:pPr>
            <a:r>
              <a:rPr lang="en-US" dirty="0" smtClean="0">
                <a:solidFill>
                  <a:srgbClr val="002060"/>
                </a:solidFill>
              </a:rPr>
              <a:t>Inviting </a:t>
            </a:r>
            <a:r>
              <a:rPr lang="en-US" dirty="0">
                <a:solidFill>
                  <a:srgbClr val="002060"/>
                </a:solidFill>
              </a:rPr>
              <a:t>researchers to observe your class 1-2 times each </a:t>
            </a:r>
            <a:r>
              <a:rPr lang="en-US" dirty="0" smtClean="0">
                <a:solidFill>
                  <a:srgbClr val="002060"/>
                </a:solidFill>
              </a:rPr>
              <a:t>year</a:t>
            </a:r>
          </a:p>
          <a:p>
            <a:pPr>
              <a:buClr>
                <a:schemeClr val="accent2">
                  <a:lumMod val="75000"/>
                </a:schemeClr>
              </a:buClr>
              <a:buFont typeface="Wingdings" pitchFamily="2" charset="2"/>
              <a:buChar char="q"/>
            </a:pPr>
            <a:r>
              <a:rPr lang="en-US" dirty="0" smtClean="0">
                <a:solidFill>
                  <a:srgbClr val="002060"/>
                </a:solidFill>
              </a:rPr>
              <a:t>Participating </a:t>
            </a:r>
            <a:r>
              <a:rPr lang="en-US" dirty="0">
                <a:solidFill>
                  <a:srgbClr val="002060"/>
                </a:solidFill>
              </a:rPr>
              <a:t>in one interview and round of teacher surveys each </a:t>
            </a:r>
            <a:r>
              <a:rPr lang="en-US" dirty="0" smtClean="0">
                <a:solidFill>
                  <a:srgbClr val="002060"/>
                </a:solidFill>
              </a:rPr>
              <a:t>year</a:t>
            </a:r>
          </a:p>
          <a:p>
            <a:pPr>
              <a:buClr>
                <a:schemeClr val="accent2">
                  <a:lumMod val="75000"/>
                </a:schemeClr>
              </a:buClr>
              <a:buFont typeface="Wingdings" pitchFamily="2" charset="2"/>
              <a:buChar char="q"/>
            </a:pPr>
            <a:r>
              <a:rPr lang="en-US" dirty="0" smtClean="0">
                <a:solidFill>
                  <a:srgbClr val="002060"/>
                </a:solidFill>
              </a:rPr>
              <a:t>Completing all class requirements </a:t>
            </a:r>
          </a:p>
          <a:p>
            <a:pPr>
              <a:buClr>
                <a:schemeClr val="accent2">
                  <a:lumMod val="75000"/>
                </a:schemeClr>
              </a:buClr>
              <a:buFont typeface="Wingdings" pitchFamily="2" charset="2"/>
              <a:buChar char="q"/>
            </a:pPr>
            <a:r>
              <a:rPr lang="en-US" dirty="0" smtClean="0">
                <a:solidFill>
                  <a:srgbClr val="002060"/>
                </a:solidFill>
              </a:rPr>
              <a:t>Teachers </a:t>
            </a:r>
            <a:r>
              <a:rPr lang="en-US" dirty="0">
                <a:solidFill>
                  <a:srgbClr val="002060"/>
                </a:solidFill>
              </a:rPr>
              <a:t>not interested in enrolling in the TI program may wish to participate in the comparison group in the TI study. Each comparison cohort teacher will receive </a:t>
            </a:r>
            <a:r>
              <a:rPr lang="en-US" b="1" dirty="0">
                <a:solidFill>
                  <a:srgbClr val="002060"/>
                </a:solidFill>
              </a:rPr>
              <a:t>a $200 annual stipend for up to four years</a:t>
            </a:r>
            <a:r>
              <a:rPr lang="en-US" dirty="0">
                <a:solidFill>
                  <a:srgbClr val="002060"/>
                </a:solidFill>
              </a:rPr>
              <a:t> for participating in the study </a:t>
            </a:r>
            <a:r>
              <a:rPr lang="en-US" dirty="0" smtClean="0">
                <a:solidFill>
                  <a:srgbClr val="002060"/>
                </a:solidFill>
              </a:rPr>
              <a:t>tasks with the exception of completing class requirements</a:t>
            </a:r>
            <a:endParaRPr lang="en-US" dirty="0">
              <a:solidFill>
                <a:srgbClr val="002060"/>
              </a:solidFill>
            </a:endParaRPr>
          </a:p>
        </p:txBody>
      </p:sp>
    </p:spTree>
    <p:extLst>
      <p:ext uri="{BB962C8B-B14F-4D97-AF65-F5344CB8AC3E}">
        <p14:creationId xmlns:p14="http://schemas.microsoft.com/office/powerpoint/2010/main" val="797620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TI teachers say about TI</a:t>
            </a:r>
            <a:endParaRPr lang="en-US" dirty="0"/>
          </a:p>
        </p:txBody>
      </p:sp>
      <p:sp>
        <p:nvSpPr>
          <p:cNvPr id="3" name="Content Placeholder 2"/>
          <p:cNvSpPr>
            <a:spLocks noGrp="1"/>
          </p:cNvSpPr>
          <p:nvPr>
            <p:ph idx="1"/>
          </p:nvPr>
        </p:nvSpPr>
        <p:spPr>
          <a:xfrm>
            <a:off x="457200" y="1600200"/>
            <a:ext cx="8458200" cy="4648200"/>
          </a:xfrm>
        </p:spPr>
        <p:txBody>
          <a:bodyPr>
            <a:normAutofit fontScale="62500" lnSpcReduction="20000"/>
          </a:bodyPr>
          <a:lstStyle/>
          <a:p>
            <a:pPr>
              <a:buClr>
                <a:schemeClr val="accent2">
                  <a:lumMod val="75000"/>
                </a:schemeClr>
              </a:buClr>
              <a:buFont typeface="Wingdings" pitchFamily="2" charset="2"/>
              <a:buChar char="§"/>
            </a:pPr>
            <a:r>
              <a:rPr lang="en-US" dirty="0">
                <a:solidFill>
                  <a:srgbClr val="002060"/>
                </a:solidFill>
              </a:rPr>
              <a:t>“</a:t>
            </a:r>
            <a:r>
              <a:rPr lang="en-US" b="1" dirty="0">
                <a:solidFill>
                  <a:srgbClr val="002060"/>
                </a:solidFill>
              </a:rPr>
              <a:t>There is a purpose to everything that is being done in this program </a:t>
            </a:r>
            <a:r>
              <a:rPr lang="en-US" dirty="0">
                <a:solidFill>
                  <a:srgbClr val="002060"/>
                </a:solidFill>
              </a:rPr>
              <a:t>and even if it doesn’t feel like it at the moment, later you’re like, oh, that was why I had to do this.  You [TI developers] have actually thought through all the things that we’re doing</a:t>
            </a:r>
            <a:r>
              <a:rPr lang="en-US" dirty="0" smtClean="0">
                <a:solidFill>
                  <a:srgbClr val="002060"/>
                </a:solidFill>
              </a:rPr>
              <a:t>.”</a:t>
            </a:r>
          </a:p>
          <a:p>
            <a:pPr marL="0" indent="0">
              <a:buClr>
                <a:schemeClr val="accent2">
                  <a:lumMod val="75000"/>
                </a:schemeClr>
              </a:buClr>
              <a:buNone/>
            </a:pPr>
            <a:endParaRPr lang="en-US" dirty="0">
              <a:solidFill>
                <a:srgbClr val="002060"/>
              </a:solidFill>
            </a:endParaRPr>
          </a:p>
          <a:p>
            <a:pPr>
              <a:buClr>
                <a:schemeClr val="accent2">
                  <a:lumMod val="75000"/>
                </a:schemeClr>
              </a:buClr>
              <a:buFont typeface="Wingdings" pitchFamily="2" charset="2"/>
              <a:buChar char="§"/>
            </a:pPr>
            <a:r>
              <a:rPr lang="en-US" dirty="0">
                <a:solidFill>
                  <a:srgbClr val="002060"/>
                </a:solidFill>
              </a:rPr>
              <a:t>“</a:t>
            </a:r>
            <a:r>
              <a:rPr lang="en-US" b="1" dirty="0">
                <a:solidFill>
                  <a:srgbClr val="002060"/>
                </a:solidFill>
              </a:rPr>
              <a:t>The resources I’m going to walk away with are incredible too. </a:t>
            </a:r>
            <a:r>
              <a:rPr lang="en-US" dirty="0">
                <a:solidFill>
                  <a:srgbClr val="002060"/>
                </a:solidFill>
              </a:rPr>
              <a:t> Leaning how to go to the website and look at articles, the instructors here at Grand Valley, stuff to use in the classroom, and fellow teachers. Knowing that if I get into a bind I know that I can call or email and I will get responses back in a constructive way.  I think we’ve got so close together that we’re not afraid to tell it like it is</a:t>
            </a:r>
            <a:r>
              <a:rPr lang="en-US" dirty="0" smtClean="0">
                <a:solidFill>
                  <a:srgbClr val="002060"/>
                </a:solidFill>
              </a:rPr>
              <a:t>.”</a:t>
            </a:r>
          </a:p>
          <a:p>
            <a:pPr marL="0" indent="0">
              <a:buClr>
                <a:schemeClr val="accent2">
                  <a:lumMod val="75000"/>
                </a:schemeClr>
              </a:buClr>
              <a:buNone/>
            </a:pPr>
            <a:endParaRPr lang="en-US" dirty="0">
              <a:solidFill>
                <a:srgbClr val="002060"/>
              </a:solidFill>
            </a:endParaRPr>
          </a:p>
          <a:p>
            <a:pPr>
              <a:buClr>
                <a:schemeClr val="accent2">
                  <a:lumMod val="75000"/>
                </a:schemeClr>
              </a:buClr>
              <a:buFont typeface="Wingdings" pitchFamily="2" charset="2"/>
              <a:buChar char="§"/>
            </a:pPr>
            <a:r>
              <a:rPr lang="en-US" dirty="0">
                <a:solidFill>
                  <a:srgbClr val="002060"/>
                </a:solidFill>
              </a:rPr>
              <a:t>“</a:t>
            </a:r>
            <a:r>
              <a:rPr lang="en-US" b="1" dirty="0">
                <a:solidFill>
                  <a:srgbClr val="002060"/>
                </a:solidFill>
              </a:rPr>
              <a:t>But what TI did for me is bridge the gap between what I think and believe and what I practice…</a:t>
            </a:r>
            <a:r>
              <a:rPr lang="en-US" dirty="0">
                <a:solidFill>
                  <a:srgbClr val="002060"/>
                </a:solidFill>
              </a:rPr>
              <a:t>And it also not only started to bridge that gap, </a:t>
            </a:r>
            <a:r>
              <a:rPr lang="en-US" b="1" dirty="0">
                <a:solidFill>
                  <a:srgbClr val="002060"/>
                </a:solidFill>
              </a:rPr>
              <a:t>it’s given me the tools that I can see one of these days, they may actually meet each other, and that’s exciting to me</a:t>
            </a:r>
            <a:r>
              <a:rPr lang="en-US" dirty="0">
                <a:solidFill>
                  <a:srgbClr val="002060"/>
                </a:solidFill>
              </a:rPr>
              <a:t>.”</a:t>
            </a:r>
          </a:p>
          <a:p>
            <a:endParaRPr lang="en-US" dirty="0"/>
          </a:p>
        </p:txBody>
      </p:sp>
    </p:spTree>
    <p:extLst>
      <p:ext uri="{BB962C8B-B14F-4D97-AF65-F5344CB8AC3E}">
        <p14:creationId xmlns:p14="http://schemas.microsoft.com/office/powerpoint/2010/main" val="2969995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229600" cy="1143000"/>
          </a:xfrm>
        </p:spPr>
        <p:txBody>
          <a:bodyPr>
            <a:normAutofit fontScale="90000"/>
          </a:bodyPr>
          <a:lstStyle/>
          <a:p>
            <a:pPr algn="l"/>
            <a:r>
              <a:rPr lang="en-US" dirty="0" smtClean="0"/>
              <a:t>What TI teachers say about their teaching</a:t>
            </a:r>
            <a:endParaRPr lang="en-US" dirty="0"/>
          </a:p>
        </p:txBody>
      </p:sp>
      <p:sp>
        <p:nvSpPr>
          <p:cNvPr id="3" name="Content Placeholder 2"/>
          <p:cNvSpPr>
            <a:spLocks noGrp="1"/>
          </p:cNvSpPr>
          <p:nvPr>
            <p:ph idx="1"/>
          </p:nvPr>
        </p:nvSpPr>
        <p:spPr>
          <a:xfrm>
            <a:off x="457200" y="1600200"/>
            <a:ext cx="8458200" cy="4648200"/>
          </a:xfrm>
        </p:spPr>
        <p:txBody>
          <a:bodyPr>
            <a:normAutofit fontScale="55000" lnSpcReduction="20000"/>
          </a:bodyPr>
          <a:lstStyle/>
          <a:p>
            <a:pPr>
              <a:buClr>
                <a:schemeClr val="accent2">
                  <a:lumMod val="75000"/>
                </a:schemeClr>
              </a:buClr>
              <a:buFont typeface="Wingdings" pitchFamily="2" charset="2"/>
              <a:buChar char="§"/>
            </a:pPr>
            <a:r>
              <a:rPr lang="en-US" dirty="0">
                <a:solidFill>
                  <a:srgbClr val="002060"/>
                </a:solidFill>
              </a:rPr>
              <a:t>“I realized I can just really let the kids do it….cause I think that’s kind of a scary concept for me.  I always think, “No, they need to know this first.”  “No, they really don’t need to know this first</a:t>
            </a:r>
            <a:r>
              <a:rPr lang="en-US" dirty="0" smtClean="0">
                <a:solidFill>
                  <a:srgbClr val="002060"/>
                </a:solidFill>
              </a:rPr>
              <a:t>.”</a:t>
            </a:r>
          </a:p>
          <a:p>
            <a:pPr marL="0" indent="0">
              <a:buClr>
                <a:schemeClr val="accent2">
                  <a:lumMod val="75000"/>
                </a:schemeClr>
              </a:buClr>
              <a:buNone/>
            </a:pPr>
            <a:endParaRPr lang="en-US" dirty="0">
              <a:solidFill>
                <a:srgbClr val="002060"/>
              </a:solidFill>
            </a:endParaRPr>
          </a:p>
          <a:p>
            <a:pPr>
              <a:buClr>
                <a:schemeClr val="accent2">
                  <a:lumMod val="75000"/>
                </a:schemeClr>
              </a:buClr>
              <a:buFont typeface="Wingdings" pitchFamily="2" charset="2"/>
              <a:buChar char="§"/>
            </a:pPr>
            <a:r>
              <a:rPr lang="en-US" dirty="0">
                <a:solidFill>
                  <a:srgbClr val="002060"/>
                </a:solidFill>
              </a:rPr>
              <a:t>“…[inquiry] is doable.  It’s not impossible.  And when I saw the breadth of the activities that we looked at, that just about anything can be done in an inquiry manner</a:t>
            </a:r>
            <a:r>
              <a:rPr lang="en-US" dirty="0" smtClean="0">
                <a:solidFill>
                  <a:srgbClr val="002060"/>
                </a:solidFill>
              </a:rPr>
              <a:t>.”</a:t>
            </a:r>
          </a:p>
          <a:p>
            <a:pPr>
              <a:buClr>
                <a:schemeClr val="accent2">
                  <a:lumMod val="75000"/>
                </a:schemeClr>
              </a:buClr>
              <a:buFont typeface="Wingdings" pitchFamily="2" charset="2"/>
              <a:buChar char="§"/>
            </a:pPr>
            <a:endParaRPr lang="en-US" dirty="0" smtClean="0">
              <a:solidFill>
                <a:srgbClr val="002060"/>
              </a:solidFill>
            </a:endParaRPr>
          </a:p>
          <a:p>
            <a:pPr>
              <a:buClr>
                <a:schemeClr val="accent2">
                  <a:lumMod val="75000"/>
                </a:schemeClr>
              </a:buClr>
              <a:buFont typeface="Wingdings" pitchFamily="2" charset="2"/>
              <a:buChar char="§"/>
            </a:pPr>
            <a:r>
              <a:rPr lang="en-US" dirty="0">
                <a:solidFill>
                  <a:srgbClr val="002060"/>
                </a:solidFill>
              </a:rPr>
              <a:t>“</a:t>
            </a:r>
            <a:r>
              <a:rPr lang="en-US" b="1" dirty="0">
                <a:solidFill>
                  <a:srgbClr val="002060"/>
                </a:solidFill>
              </a:rPr>
              <a:t>I think part of the issue we had with content coverage </a:t>
            </a:r>
            <a:r>
              <a:rPr lang="en-US" dirty="0">
                <a:solidFill>
                  <a:srgbClr val="002060"/>
                </a:solidFill>
              </a:rPr>
              <a:t>was that most of the inquiry labs we had seen before were about the process of science and not content learning. </a:t>
            </a:r>
            <a:r>
              <a:rPr lang="en-US" b="1" dirty="0">
                <a:solidFill>
                  <a:srgbClr val="002060"/>
                </a:solidFill>
              </a:rPr>
              <a:t>And we really made a focus, through your [the instructors’] direction, that this had to be about the content not just about the inquiry process. </a:t>
            </a:r>
            <a:endParaRPr lang="en-US" b="1" dirty="0" smtClean="0">
              <a:solidFill>
                <a:srgbClr val="002060"/>
              </a:solidFill>
            </a:endParaRPr>
          </a:p>
          <a:p>
            <a:pPr>
              <a:buClr>
                <a:schemeClr val="accent2">
                  <a:lumMod val="75000"/>
                </a:schemeClr>
              </a:buClr>
              <a:buFont typeface="Wingdings" pitchFamily="2" charset="2"/>
              <a:buChar char="§"/>
            </a:pPr>
            <a:endParaRPr lang="en-US" dirty="0" smtClean="0">
              <a:solidFill>
                <a:srgbClr val="002060"/>
              </a:solidFill>
            </a:endParaRPr>
          </a:p>
          <a:p>
            <a:pPr>
              <a:buClr>
                <a:schemeClr val="accent2">
                  <a:lumMod val="75000"/>
                </a:schemeClr>
              </a:buClr>
              <a:buFont typeface="Wingdings" pitchFamily="2" charset="2"/>
              <a:buChar char="§"/>
            </a:pPr>
            <a:r>
              <a:rPr lang="en-US" dirty="0">
                <a:solidFill>
                  <a:srgbClr val="002060"/>
                </a:solidFill>
              </a:rPr>
              <a:t>“</a:t>
            </a:r>
            <a:r>
              <a:rPr lang="en-US" b="1" dirty="0">
                <a:solidFill>
                  <a:srgbClr val="002060"/>
                </a:solidFill>
              </a:rPr>
              <a:t>I’d say that motivating students is almost a non-issue now. </a:t>
            </a:r>
            <a:r>
              <a:rPr lang="en-US" dirty="0">
                <a:solidFill>
                  <a:srgbClr val="002060"/>
                </a:solidFill>
              </a:rPr>
              <a:t> I don’t want to say it’s a non-issue, but definitely in my chemistry classes, it’s not like ‘why do we have to do this’ or ‘this is dumb.’  I don’t have those questions anymore, and </a:t>
            </a:r>
            <a:r>
              <a:rPr lang="en-US" b="1" dirty="0">
                <a:solidFill>
                  <a:srgbClr val="002060"/>
                </a:solidFill>
              </a:rPr>
              <a:t>I remember way back to the beginning when we were talking about all our barriers.  Now the students just jump right into the labs and they enjoy them.”</a:t>
            </a:r>
          </a:p>
          <a:p>
            <a:endParaRPr lang="en-US" dirty="0"/>
          </a:p>
        </p:txBody>
      </p:sp>
    </p:spTree>
    <p:extLst>
      <p:ext uri="{BB962C8B-B14F-4D97-AF65-F5344CB8AC3E}">
        <p14:creationId xmlns:p14="http://schemas.microsoft.com/office/powerpoint/2010/main" val="3162059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students say</a:t>
            </a:r>
            <a:endParaRPr lang="en-US" dirty="0"/>
          </a:p>
        </p:txBody>
      </p:sp>
      <p:sp>
        <p:nvSpPr>
          <p:cNvPr id="3" name="Content Placeholder 2"/>
          <p:cNvSpPr>
            <a:spLocks noGrp="1"/>
          </p:cNvSpPr>
          <p:nvPr>
            <p:ph idx="1"/>
          </p:nvPr>
        </p:nvSpPr>
        <p:spPr/>
        <p:txBody>
          <a:bodyPr>
            <a:normAutofit fontScale="85000" lnSpcReduction="20000"/>
          </a:bodyPr>
          <a:lstStyle/>
          <a:p>
            <a:pPr>
              <a:buClr>
                <a:schemeClr val="accent2">
                  <a:lumMod val="75000"/>
                </a:schemeClr>
              </a:buClr>
              <a:buFont typeface="Wingdings" pitchFamily="2" charset="2"/>
              <a:buChar char="§"/>
            </a:pPr>
            <a:r>
              <a:rPr lang="en-US" dirty="0">
                <a:solidFill>
                  <a:srgbClr val="002060"/>
                </a:solidFill>
              </a:rPr>
              <a:t>"I also enjoyed doing the experiment where I had to figure out which mining site had the higher concentration of copper so as to make mining worth it at that location. I was a little confused at the beginning but having to figure out things for myself put me into a situation where I was actually independent</a:t>
            </a:r>
            <a:r>
              <a:rPr lang="en-US" dirty="0" smtClean="0">
                <a:solidFill>
                  <a:srgbClr val="002060"/>
                </a:solidFill>
              </a:rPr>
              <a:t>.”</a:t>
            </a:r>
          </a:p>
          <a:p>
            <a:pPr marL="0" indent="0">
              <a:buClr>
                <a:schemeClr val="accent2">
                  <a:lumMod val="75000"/>
                </a:schemeClr>
              </a:buClr>
              <a:buNone/>
            </a:pPr>
            <a:endParaRPr lang="en-US" dirty="0" smtClean="0">
              <a:solidFill>
                <a:srgbClr val="002060"/>
              </a:solidFill>
            </a:endParaRPr>
          </a:p>
          <a:p>
            <a:pPr>
              <a:buClr>
                <a:schemeClr val="accent2">
                  <a:lumMod val="75000"/>
                </a:schemeClr>
              </a:buClr>
              <a:buFont typeface="Wingdings" pitchFamily="2" charset="2"/>
              <a:buChar char="§"/>
            </a:pPr>
            <a:r>
              <a:rPr lang="en-US" b="1" i="1" dirty="0">
                <a:solidFill>
                  <a:srgbClr val="002060"/>
                </a:solidFill>
              </a:rPr>
              <a:t>Teacher response to student comment</a:t>
            </a:r>
            <a:r>
              <a:rPr lang="en-US" dirty="0">
                <a:solidFill>
                  <a:srgbClr val="002060"/>
                </a:solidFill>
              </a:rPr>
              <a:t>: “This is a student who could do a chemistry math problem after watching one example and then breeze through a worksheet.  Thanks for the way that TI has changed the education for my students!”</a:t>
            </a:r>
          </a:p>
        </p:txBody>
      </p:sp>
    </p:spTree>
    <p:extLst>
      <p:ext uri="{BB962C8B-B14F-4D97-AF65-F5344CB8AC3E}">
        <p14:creationId xmlns:p14="http://schemas.microsoft.com/office/powerpoint/2010/main" val="398465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chemeClr val="bg1"/>
                </a:solidFill>
              </a:rPr>
              <a:t>Starting the Transition to Inquiry</a:t>
            </a:r>
            <a:endParaRPr lang="en-US" dirty="0">
              <a:solidFill>
                <a:schemeClr val="bg1"/>
              </a:solidFill>
            </a:endParaRPr>
          </a:p>
        </p:txBody>
      </p:sp>
      <p:sp>
        <p:nvSpPr>
          <p:cNvPr id="5" name="Subtitle 4"/>
          <p:cNvSpPr>
            <a:spLocks noGrp="1"/>
          </p:cNvSpPr>
          <p:nvPr>
            <p:ph type="subTitle" idx="1"/>
          </p:nvPr>
        </p:nvSpPr>
        <p:spPr/>
        <p:txBody>
          <a:bodyPr/>
          <a:lstStyle/>
          <a:p>
            <a:r>
              <a:rPr lang="en-US" dirty="0" smtClean="0">
                <a:solidFill>
                  <a:srgbClr val="002060"/>
                </a:solidFill>
              </a:rPr>
              <a:t>Audience Participation is Required!</a:t>
            </a:r>
            <a:endParaRPr lang="en-US" dirty="0">
              <a:solidFill>
                <a:srgbClr val="002060"/>
              </a:solidFill>
            </a:endParaRPr>
          </a:p>
        </p:txBody>
      </p:sp>
    </p:spTree>
    <p:extLst>
      <p:ext uri="{BB962C8B-B14F-4D97-AF65-F5344CB8AC3E}">
        <p14:creationId xmlns:p14="http://schemas.microsoft.com/office/powerpoint/2010/main" val="342437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DB880E1-24E9-4320-B787-90B13490B2F4}" type="slidenum">
              <a:rPr lang="en-US"/>
              <a:pPr/>
              <a:t>17</a:t>
            </a:fld>
            <a:endParaRPr lang="en-US"/>
          </a:p>
        </p:txBody>
      </p:sp>
      <p:sp>
        <p:nvSpPr>
          <p:cNvPr id="70658" name="Rectangle 2"/>
          <p:cNvSpPr>
            <a:spLocks noGrp="1" noChangeArrowheads="1"/>
          </p:cNvSpPr>
          <p:nvPr>
            <p:ph type="title"/>
          </p:nvPr>
        </p:nvSpPr>
        <p:spPr/>
        <p:txBody>
          <a:bodyPr/>
          <a:lstStyle/>
          <a:p>
            <a:pPr algn="l"/>
            <a:r>
              <a:rPr lang="en-US" dirty="0"/>
              <a:t>From </a:t>
            </a:r>
            <a:r>
              <a:rPr lang="en-US" dirty="0" smtClean="0"/>
              <a:t>cookbook </a:t>
            </a:r>
            <a:r>
              <a:rPr lang="en-US" dirty="0"/>
              <a:t>to </a:t>
            </a:r>
            <a:r>
              <a:rPr lang="en-US" dirty="0" smtClean="0"/>
              <a:t>inquiry</a:t>
            </a:r>
            <a:endParaRPr lang="en-US" dirty="0"/>
          </a:p>
        </p:txBody>
      </p:sp>
      <p:sp>
        <p:nvSpPr>
          <p:cNvPr id="70659" name="Rectangle 3"/>
          <p:cNvSpPr>
            <a:spLocks noGrp="1" noChangeArrowheads="1"/>
          </p:cNvSpPr>
          <p:nvPr>
            <p:ph type="body" idx="1"/>
          </p:nvPr>
        </p:nvSpPr>
        <p:spPr/>
        <p:txBody>
          <a:bodyPr>
            <a:normAutofit/>
          </a:bodyPr>
          <a:lstStyle/>
          <a:p>
            <a:pPr>
              <a:buClr>
                <a:schemeClr val="accent6">
                  <a:lumMod val="75000"/>
                </a:schemeClr>
              </a:buClr>
              <a:buFont typeface="Wingdings" pitchFamily="2" charset="2"/>
              <a:buChar char="q"/>
            </a:pPr>
            <a:r>
              <a:rPr lang="en-US" dirty="0" smtClean="0">
                <a:solidFill>
                  <a:srgbClr val="002060"/>
                </a:solidFill>
              </a:rPr>
              <a:t>Start by picking an activity that you already do</a:t>
            </a:r>
          </a:p>
          <a:p>
            <a:pPr>
              <a:buClr>
                <a:schemeClr val="accent6">
                  <a:lumMod val="75000"/>
                </a:schemeClr>
              </a:buClr>
              <a:buFont typeface="Wingdings" pitchFamily="2" charset="2"/>
              <a:buChar char="q"/>
            </a:pPr>
            <a:r>
              <a:rPr lang="en-US" dirty="0" smtClean="0">
                <a:solidFill>
                  <a:srgbClr val="002060"/>
                </a:solidFill>
              </a:rPr>
              <a:t>You </a:t>
            </a:r>
            <a:r>
              <a:rPr lang="en-US" dirty="0">
                <a:solidFill>
                  <a:srgbClr val="002060"/>
                </a:solidFill>
              </a:rPr>
              <a:t>don’t have to do it all at </a:t>
            </a:r>
            <a:r>
              <a:rPr lang="en-US" dirty="0" smtClean="0">
                <a:solidFill>
                  <a:srgbClr val="002060"/>
                </a:solidFill>
              </a:rPr>
              <a:t>once – small changes can make a big difference</a:t>
            </a:r>
            <a:endParaRPr lang="en-US" dirty="0">
              <a:solidFill>
                <a:srgbClr val="002060"/>
              </a:solidFill>
            </a:endParaRPr>
          </a:p>
          <a:p>
            <a:pPr>
              <a:buClr>
                <a:schemeClr val="accent6">
                  <a:lumMod val="75000"/>
                </a:schemeClr>
              </a:buClr>
              <a:buFont typeface="Wingdings" pitchFamily="2" charset="2"/>
              <a:buChar char="q"/>
            </a:pPr>
            <a:r>
              <a:rPr lang="en-US" dirty="0">
                <a:solidFill>
                  <a:srgbClr val="002060"/>
                </a:solidFill>
              </a:rPr>
              <a:t>Pick one skill you want your students to focus on</a:t>
            </a:r>
          </a:p>
          <a:p>
            <a:pPr lvl="1">
              <a:buClr>
                <a:schemeClr val="accent6">
                  <a:lumMod val="75000"/>
                </a:schemeClr>
              </a:buClr>
              <a:buFont typeface="Wingdings" pitchFamily="2" charset="2"/>
              <a:buChar char="§"/>
            </a:pPr>
            <a:r>
              <a:rPr lang="en-US" dirty="0">
                <a:solidFill>
                  <a:srgbClr val="002060"/>
                </a:solidFill>
              </a:rPr>
              <a:t>forming questions, observing, examining results, conducting the investigation, communicating with others, etc</a:t>
            </a:r>
            <a:r>
              <a:rPr lang="en-US" dirty="0" smtClean="0">
                <a:solidFill>
                  <a:srgbClr val="002060"/>
                </a:solidFill>
              </a:rPr>
              <a:t>.</a:t>
            </a:r>
            <a:endParaRPr lang="en-US" dirty="0">
              <a:solidFill>
                <a:srgbClr val="002060"/>
              </a:solidFill>
            </a:endParaRPr>
          </a:p>
        </p:txBody>
      </p:sp>
    </p:spTree>
    <p:extLst>
      <p:ext uri="{BB962C8B-B14F-4D97-AF65-F5344CB8AC3E}">
        <p14:creationId xmlns:p14="http://schemas.microsoft.com/office/powerpoint/2010/main" val="513523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63A38D-B2A2-41F8-A6CD-EA5C15225223}" type="slidenum">
              <a:rPr lang="en-US"/>
              <a:pPr/>
              <a:t>18</a:t>
            </a:fld>
            <a:endParaRPr lang="en-US"/>
          </a:p>
        </p:txBody>
      </p:sp>
      <p:sp>
        <p:nvSpPr>
          <p:cNvPr id="71682" name="Rectangle 2"/>
          <p:cNvSpPr>
            <a:spLocks noGrp="1" noChangeArrowheads="1"/>
          </p:cNvSpPr>
          <p:nvPr>
            <p:ph type="title"/>
          </p:nvPr>
        </p:nvSpPr>
        <p:spPr>
          <a:xfrm>
            <a:off x="0" y="76200"/>
            <a:ext cx="8229600" cy="1143000"/>
          </a:xfrm>
        </p:spPr>
        <p:txBody>
          <a:bodyPr/>
          <a:lstStyle/>
          <a:p>
            <a:pPr algn="l"/>
            <a:r>
              <a:rPr lang="en-US" sz="3200" dirty="0"/>
              <a:t>From </a:t>
            </a:r>
            <a:r>
              <a:rPr lang="en-US" sz="3200" dirty="0" smtClean="0"/>
              <a:t>cookbook </a:t>
            </a:r>
            <a:r>
              <a:rPr lang="en-US" sz="3200" dirty="0"/>
              <a:t>to </a:t>
            </a:r>
            <a:r>
              <a:rPr lang="en-US" sz="3200" dirty="0" smtClean="0"/>
              <a:t>inquiry</a:t>
            </a:r>
            <a:r>
              <a:rPr lang="en-US" sz="3200" dirty="0"/>
              <a:t>: How thick is aluminum foil?</a:t>
            </a:r>
          </a:p>
        </p:txBody>
      </p:sp>
      <p:sp>
        <p:nvSpPr>
          <p:cNvPr id="71683" name="Rectangle 3"/>
          <p:cNvSpPr>
            <a:spLocks noGrp="1" noChangeArrowheads="1"/>
          </p:cNvSpPr>
          <p:nvPr>
            <p:ph type="body" idx="1"/>
          </p:nvPr>
        </p:nvSpPr>
        <p:spPr>
          <a:xfrm>
            <a:off x="466725" y="1249363"/>
            <a:ext cx="8474075" cy="5114925"/>
          </a:xfrm>
        </p:spPr>
        <p:txBody>
          <a:bodyPr/>
          <a:lstStyle/>
          <a:p>
            <a:pPr marL="288925" indent="-288925">
              <a:lnSpc>
                <a:spcPct val="80000"/>
              </a:lnSpc>
            </a:pPr>
            <a:r>
              <a:rPr lang="en-US" sz="1800" dirty="0">
                <a:solidFill>
                  <a:srgbClr val="002060"/>
                </a:solidFill>
              </a:rPr>
              <a:t>Procedure</a:t>
            </a:r>
          </a:p>
          <a:p>
            <a:pPr marL="1036638" lvl="1" indent="-342900">
              <a:lnSpc>
                <a:spcPct val="80000"/>
              </a:lnSpc>
            </a:pPr>
            <a:r>
              <a:rPr lang="en-US" sz="1600" dirty="0">
                <a:solidFill>
                  <a:srgbClr val="002060"/>
                </a:solidFill>
              </a:rPr>
              <a:t>Obtain a square piece of Al foil approximately 12 cm x 12 cm. </a:t>
            </a:r>
          </a:p>
          <a:p>
            <a:pPr marL="1036638" lvl="1" indent="-342900">
              <a:lnSpc>
                <a:spcPct val="80000"/>
              </a:lnSpc>
            </a:pPr>
            <a:r>
              <a:rPr lang="en-US" sz="1600" dirty="0">
                <a:solidFill>
                  <a:srgbClr val="002060"/>
                </a:solidFill>
              </a:rPr>
              <a:t>Measure and record the length and width of the foil to the nearest 0.1 cm. </a:t>
            </a:r>
          </a:p>
          <a:p>
            <a:pPr marL="1036638" lvl="1" indent="-342900">
              <a:lnSpc>
                <a:spcPct val="80000"/>
              </a:lnSpc>
            </a:pPr>
            <a:r>
              <a:rPr lang="en-US" sz="1600" dirty="0">
                <a:solidFill>
                  <a:srgbClr val="002060"/>
                </a:solidFill>
              </a:rPr>
              <a:t>Find the mass of the foil. Return the foil to the proper place. </a:t>
            </a:r>
          </a:p>
          <a:p>
            <a:pPr marL="288925" indent="-288925">
              <a:lnSpc>
                <a:spcPct val="80000"/>
              </a:lnSpc>
            </a:pPr>
            <a:endParaRPr lang="en-US" sz="1000" dirty="0">
              <a:solidFill>
                <a:srgbClr val="002060"/>
              </a:solidFill>
            </a:endParaRPr>
          </a:p>
          <a:p>
            <a:pPr marL="288925" indent="-288925">
              <a:lnSpc>
                <a:spcPct val="80000"/>
              </a:lnSpc>
            </a:pPr>
            <a:r>
              <a:rPr lang="en-US" sz="1800" dirty="0">
                <a:solidFill>
                  <a:srgbClr val="002060"/>
                </a:solidFill>
              </a:rPr>
              <a:t>Calculations: Copy the table below. Show your work for calculations and record the answers in the table. </a:t>
            </a:r>
          </a:p>
          <a:p>
            <a:pPr marL="1036638" lvl="1" indent="-342900">
              <a:lnSpc>
                <a:spcPct val="80000"/>
              </a:lnSpc>
              <a:buFontTx/>
              <a:buNone/>
            </a:pPr>
            <a:r>
              <a:rPr lang="en-US" sz="1600" dirty="0">
                <a:solidFill>
                  <a:srgbClr val="002060"/>
                </a:solidFill>
              </a:rPr>
              <a:t>Density of Al___________ 	              Mass of Al foil _________ </a:t>
            </a:r>
          </a:p>
          <a:p>
            <a:pPr marL="1036638" lvl="1" indent="-342900">
              <a:lnSpc>
                <a:spcPct val="80000"/>
              </a:lnSpc>
              <a:buFontTx/>
              <a:buNone/>
            </a:pPr>
            <a:r>
              <a:rPr lang="en-US" sz="1600" dirty="0">
                <a:solidFill>
                  <a:srgbClr val="002060"/>
                </a:solidFill>
              </a:rPr>
              <a:t>Volume of foil (cm</a:t>
            </a:r>
            <a:r>
              <a:rPr lang="en-US" sz="1600" baseline="30000" dirty="0">
                <a:solidFill>
                  <a:srgbClr val="002060"/>
                </a:solidFill>
              </a:rPr>
              <a:t>3</a:t>
            </a:r>
            <a:r>
              <a:rPr lang="en-US" sz="1600" dirty="0">
                <a:solidFill>
                  <a:srgbClr val="002060"/>
                </a:solidFill>
              </a:rPr>
              <a:t>) _________              Height of foil (cm) _________ </a:t>
            </a:r>
          </a:p>
          <a:p>
            <a:pPr marL="1036638" lvl="1" indent="-342900">
              <a:lnSpc>
                <a:spcPct val="80000"/>
              </a:lnSpc>
              <a:buFontTx/>
              <a:buNone/>
            </a:pPr>
            <a:r>
              <a:rPr lang="en-US" sz="1600" dirty="0">
                <a:solidFill>
                  <a:srgbClr val="002060"/>
                </a:solidFill>
              </a:rPr>
              <a:t>Atoms thick of the foil _________          Moles of Al in foil _________ </a:t>
            </a:r>
          </a:p>
          <a:p>
            <a:pPr marL="1036638" lvl="1" indent="-342900">
              <a:lnSpc>
                <a:spcPct val="80000"/>
              </a:lnSpc>
              <a:buFontTx/>
              <a:buNone/>
            </a:pPr>
            <a:r>
              <a:rPr lang="en-US" sz="1600" dirty="0">
                <a:solidFill>
                  <a:srgbClr val="002060"/>
                </a:solidFill>
              </a:rPr>
              <a:t>Atoms of Al in foil _________ </a:t>
            </a:r>
          </a:p>
          <a:p>
            <a:pPr marL="288925" indent="-288925">
              <a:lnSpc>
                <a:spcPct val="80000"/>
              </a:lnSpc>
              <a:buFontTx/>
              <a:buNone/>
            </a:pPr>
            <a:endParaRPr lang="en-US" sz="1000" dirty="0">
              <a:solidFill>
                <a:srgbClr val="002060"/>
              </a:solidFill>
            </a:endParaRPr>
          </a:p>
          <a:p>
            <a:pPr>
              <a:lnSpc>
                <a:spcPct val="80000"/>
              </a:lnSpc>
              <a:buFont typeface="+mj-lt"/>
              <a:buAutoNum type="alphaUcPeriod"/>
            </a:pPr>
            <a:r>
              <a:rPr lang="en-US" sz="1800" dirty="0" smtClean="0">
                <a:solidFill>
                  <a:srgbClr val="002060"/>
                </a:solidFill>
              </a:rPr>
              <a:t>Use </a:t>
            </a:r>
            <a:r>
              <a:rPr lang="en-US" sz="1800" dirty="0">
                <a:solidFill>
                  <a:srgbClr val="002060"/>
                </a:solidFill>
              </a:rPr>
              <a:t>the density and the mass to find the volume.</a:t>
            </a:r>
          </a:p>
          <a:p>
            <a:pPr>
              <a:lnSpc>
                <a:spcPct val="80000"/>
              </a:lnSpc>
              <a:buFont typeface="+mj-lt"/>
              <a:buAutoNum type="alphaUcPeriod"/>
            </a:pPr>
            <a:r>
              <a:rPr lang="en-US" sz="1800" dirty="0" smtClean="0">
                <a:solidFill>
                  <a:srgbClr val="002060"/>
                </a:solidFill>
              </a:rPr>
              <a:t>To </a:t>
            </a:r>
            <a:r>
              <a:rPr lang="en-US" sz="1800" dirty="0">
                <a:solidFill>
                  <a:srgbClr val="002060"/>
                </a:solidFill>
              </a:rPr>
              <a:t>find the thickness (H), you know that V= L x W x H. Using other information in your data table, find H.</a:t>
            </a:r>
          </a:p>
          <a:p>
            <a:pPr>
              <a:lnSpc>
                <a:spcPct val="80000"/>
              </a:lnSpc>
              <a:buFont typeface="+mj-lt"/>
              <a:buAutoNum type="alphaUcPeriod"/>
            </a:pPr>
            <a:r>
              <a:rPr lang="en-US" sz="1800" dirty="0" smtClean="0">
                <a:solidFill>
                  <a:srgbClr val="002060"/>
                </a:solidFill>
              </a:rPr>
              <a:t>One </a:t>
            </a:r>
            <a:r>
              <a:rPr lang="en-US" sz="1800" dirty="0">
                <a:solidFill>
                  <a:srgbClr val="002060"/>
                </a:solidFill>
              </a:rPr>
              <a:t>aluminum atom is 2.5 x 10</a:t>
            </a:r>
            <a:r>
              <a:rPr lang="en-US" sz="1800" baseline="30000" dirty="0">
                <a:solidFill>
                  <a:srgbClr val="002060"/>
                </a:solidFill>
              </a:rPr>
              <a:t>-8</a:t>
            </a:r>
            <a:r>
              <a:rPr lang="en-US" sz="1800" dirty="0">
                <a:solidFill>
                  <a:srgbClr val="002060"/>
                </a:solidFill>
              </a:rPr>
              <a:t> cm thick. Find the thickness in atoms using the height.</a:t>
            </a:r>
          </a:p>
          <a:p>
            <a:pPr>
              <a:lnSpc>
                <a:spcPct val="80000"/>
              </a:lnSpc>
              <a:buFont typeface="+mj-lt"/>
              <a:buAutoNum type="alphaUcPeriod"/>
            </a:pPr>
            <a:r>
              <a:rPr lang="en-US" sz="1800" dirty="0" smtClean="0">
                <a:solidFill>
                  <a:srgbClr val="002060"/>
                </a:solidFill>
              </a:rPr>
              <a:t>Knowing </a:t>
            </a:r>
            <a:r>
              <a:rPr lang="en-US" sz="1800" dirty="0">
                <a:solidFill>
                  <a:srgbClr val="002060"/>
                </a:solidFill>
              </a:rPr>
              <a:t>the mass of your foil, find the moles of Al.</a:t>
            </a:r>
          </a:p>
          <a:p>
            <a:pPr>
              <a:lnSpc>
                <a:spcPct val="80000"/>
              </a:lnSpc>
              <a:buFont typeface="+mj-lt"/>
              <a:buAutoNum type="alphaUcPeriod"/>
            </a:pPr>
            <a:r>
              <a:rPr lang="en-US" sz="1800" dirty="0" smtClean="0">
                <a:solidFill>
                  <a:srgbClr val="002060"/>
                </a:solidFill>
              </a:rPr>
              <a:t>Knowing </a:t>
            </a:r>
            <a:r>
              <a:rPr lang="en-US" sz="1800" dirty="0">
                <a:solidFill>
                  <a:srgbClr val="002060"/>
                </a:solidFill>
              </a:rPr>
              <a:t>the moles of Al, find the total number of atoms in the foil. </a:t>
            </a:r>
          </a:p>
        </p:txBody>
      </p:sp>
    </p:spTree>
    <p:extLst>
      <p:ext uri="{BB962C8B-B14F-4D97-AF65-F5344CB8AC3E}">
        <p14:creationId xmlns:p14="http://schemas.microsoft.com/office/powerpoint/2010/main" val="18251670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BA16048-75C3-48DF-A469-B7E226C49E4F}" type="slidenum">
              <a:rPr lang="en-US"/>
              <a:pPr/>
              <a:t>19</a:t>
            </a:fld>
            <a:endParaRPr lang="en-US"/>
          </a:p>
        </p:txBody>
      </p:sp>
      <p:sp>
        <p:nvSpPr>
          <p:cNvPr id="81922" name="Rectangle 2"/>
          <p:cNvSpPr>
            <a:spLocks noGrp="1" noChangeArrowheads="1"/>
          </p:cNvSpPr>
          <p:nvPr>
            <p:ph type="title"/>
          </p:nvPr>
        </p:nvSpPr>
        <p:spPr>
          <a:xfrm>
            <a:off x="0" y="152400"/>
            <a:ext cx="8229600" cy="1143000"/>
          </a:xfrm>
        </p:spPr>
        <p:txBody>
          <a:bodyPr/>
          <a:lstStyle/>
          <a:p>
            <a:pPr algn="l"/>
            <a:r>
              <a:rPr lang="en-US" sz="3200" dirty="0"/>
              <a:t>From </a:t>
            </a:r>
            <a:r>
              <a:rPr lang="en-US" sz="3200" dirty="0" smtClean="0"/>
              <a:t>cookbook </a:t>
            </a:r>
            <a:r>
              <a:rPr lang="en-US" sz="3200" dirty="0"/>
              <a:t>to </a:t>
            </a:r>
            <a:r>
              <a:rPr lang="en-US" sz="3200" dirty="0" smtClean="0"/>
              <a:t>inquiry</a:t>
            </a:r>
            <a:r>
              <a:rPr lang="en-US" sz="3200" dirty="0"/>
              <a:t>: How thick is aluminum foil?</a:t>
            </a:r>
          </a:p>
        </p:txBody>
      </p:sp>
      <p:sp>
        <p:nvSpPr>
          <p:cNvPr id="81923" name="Rectangle 3"/>
          <p:cNvSpPr>
            <a:spLocks noGrp="1" noChangeArrowheads="1"/>
          </p:cNvSpPr>
          <p:nvPr>
            <p:ph type="body" idx="1"/>
          </p:nvPr>
        </p:nvSpPr>
        <p:spPr>
          <a:xfrm>
            <a:off x="466725" y="1249363"/>
            <a:ext cx="8229600" cy="5006975"/>
          </a:xfrm>
        </p:spPr>
        <p:txBody>
          <a:bodyPr/>
          <a:lstStyle/>
          <a:p>
            <a:pPr>
              <a:lnSpc>
                <a:spcPct val="90000"/>
              </a:lnSpc>
              <a:buClr>
                <a:schemeClr val="accent2">
                  <a:lumMod val="75000"/>
                </a:schemeClr>
              </a:buClr>
              <a:buFont typeface="Wingdings" pitchFamily="2" charset="2"/>
              <a:buChar char="q"/>
            </a:pPr>
            <a:r>
              <a:rPr lang="en-US" sz="3100" dirty="0">
                <a:solidFill>
                  <a:srgbClr val="002060"/>
                </a:solidFill>
              </a:rPr>
              <a:t>I want students to focus on defining the problem and developing a procedure to answer a question.</a:t>
            </a:r>
          </a:p>
          <a:p>
            <a:pPr>
              <a:lnSpc>
                <a:spcPct val="90000"/>
              </a:lnSpc>
              <a:buClr>
                <a:schemeClr val="accent2">
                  <a:lumMod val="75000"/>
                </a:schemeClr>
              </a:buClr>
              <a:buFont typeface="Wingdings" pitchFamily="2" charset="2"/>
              <a:buChar char="q"/>
            </a:pPr>
            <a:r>
              <a:rPr lang="en-US" sz="3100" dirty="0">
                <a:solidFill>
                  <a:srgbClr val="002060"/>
                </a:solidFill>
              </a:rPr>
              <a:t>What information do they need to solve the problem?</a:t>
            </a:r>
          </a:p>
          <a:p>
            <a:pPr lvl="1">
              <a:lnSpc>
                <a:spcPct val="90000"/>
              </a:lnSpc>
              <a:buClr>
                <a:schemeClr val="accent2">
                  <a:lumMod val="75000"/>
                </a:schemeClr>
              </a:buClr>
              <a:buFont typeface="Wingdings" pitchFamily="2" charset="2"/>
              <a:buChar char="§"/>
            </a:pPr>
            <a:r>
              <a:rPr lang="en-US" dirty="0">
                <a:solidFill>
                  <a:srgbClr val="002060"/>
                </a:solidFill>
              </a:rPr>
              <a:t>Mass of foil</a:t>
            </a:r>
          </a:p>
          <a:p>
            <a:pPr lvl="1">
              <a:lnSpc>
                <a:spcPct val="90000"/>
              </a:lnSpc>
              <a:buClr>
                <a:schemeClr val="accent2">
                  <a:lumMod val="75000"/>
                </a:schemeClr>
              </a:buClr>
              <a:buFont typeface="Wingdings" pitchFamily="2" charset="2"/>
              <a:buChar char="§"/>
            </a:pPr>
            <a:r>
              <a:rPr lang="en-US" dirty="0">
                <a:solidFill>
                  <a:srgbClr val="002060"/>
                </a:solidFill>
              </a:rPr>
              <a:t>Area of foil</a:t>
            </a:r>
          </a:p>
          <a:p>
            <a:pPr lvl="1">
              <a:lnSpc>
                <a:spcPct val="90000"/>
              </a:lnSpc>
              <a:buClr>
                <a:schemeClr val="accent2">
                  <a:lumMod val="75000"/>
                </a:schemeClr>
              </a:buClr>
              <a:buFont typeface="Wingdings" pitchFamily="2" charset="2"/>
              <a:buChar char="§"/>
            </a:pPr>
            <a:r>
              <a:rPr lang="en-US" dirty="0">
                <a:solidFill>
                  <a:srgbClr val="002060"/>
                </a:solidFill>
              </a:rPr>
              <a:t>Formula for volume of a 3D cube</a:t>
            </a:r>
          </a:p>
          <a:p>
            <a:pPr lvl="1">
              <a:lnSpc>
                <a:spcPct val="90000"/>
              </a:lnSpc>
              <a:buClr>
                <a:schemeClr val="accent2">
                  <a:lumMod val="75000"/>
                </a:schemeClr>
              </a:buClr>
              <a:buFont typeface="Wingdings" pitchFamily="2" charset="2"/>
              <a:buChar char="§"/>
            </a:pPr>
            <a:r>
              <a:rPr lang="en-US" dirty="0">
                <a:solidFill>
                  <a:srgbClr val="002060"/>
                </a:solidFill>
              </a:rPr>
              <a:t>Density of Al</a:t>
            </a:r>
          </a:p>
          <a:p>
            <a:pPr lvl="1">
              <a:lnSpc>
                <a:spcPct val="90000"/>
              </a:lnSpc>
              <a:buClr>
                <a:schemeClr val="accent2">
                  <a:lumMod val="75000"/>
                </a:schemeClr>
              </a:buClr>
              <a:buFont typeface="Wingdings" pitchFamily="2" charset="2"/>
              <a:buChar char="§"/>
            </a:pPr>
            <a:r>
              <a:rPr lang="en-US" dirty="0">
                <a:solidFill>
                  <a:srgbClr val="002060"/>
                </a:solidFill>
              </a:rPr>
              <a:t>Diameter of Al atom</a:t>
            </a:r>
          </a:p>
        </p:txBody>
      </p:sp>
    </p:spTree>
    <p:extLst>
      <p:ext uri="{BB962C8B-B14F-4D97-AF65-F5344CB8AC3E}">
        <p14:creationId xmlns:p14="http://schemas.microsoft.com/office/powerpoint/2010/main" val="3413530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fill="hold" nodeType="withEffect">
                                  <p:stCondLst>
                                    <p:cond delay="0"/>
                                  </p:stCondLst>
                                  <p:childTnLst>
                                    <p:animClr clrSpc="rgb" dir="cw">
                                      <p:cBhvr override="childStyle">
                                        <p:cTn id="6" dur="2000" fill="hold"/>
                                        <p:tgtEl>
                                          <p:spTgt spid="81923">
                                            <p:txEl>
                                              <p:pRg st="2" end="2"/>
                                            </p:txEl>
                                          </p:spTgt>
                                        </p:tgtEl>
                                        <p:attrNameLst>
                                          <p:attrName>style.color</p:attrName>
                                        </p:attrNameLst>
                                      </p:cBhvr>
                                      <p:to>
                                        <a:srgbClr val="006A4E"/>
                                      </p:to>
                                    </p:animClr>
                                  </p:childTnLst>
                                </p:cTn>
                              </p:par>
                              <p:par>
                                <p:cTn id="7" presetID="3" presetClass="emph" presetSubtype="2" fill="hold" nodeType="withEffect">
                                  <p:stCondLst>
                                    <p:cond delay="0"/>
                                  </p:stCondLst>
                                  <p:childTnLst>
                                    <p:animClr clrSpc="rgb" dir="cw">
                                      <p:cBhvr override="childStyle">
                                        <p:cTn id="8" dur="2000" fill="hold"/>
                                        <p:tgtEl>
                                          <p:spTgt spid="81923">
                                            <p:txEl>
                                              <p:pRg st="3" end="3"/>
                                            </p:txEl>
                                          </p:spTgt>
                                        </p:tgtEl>
                                        <p:attrNameLst>
                                          <p:attrName>style.color</p:attrName>
                                        </p:attrNameLst>
                                      </p:cBhvr>
                                      <p:to>
                                        <a:srgbClr val="006A4E"/>
                                      </p:to>
                                    </p:animClr>
                                  </p:childTnLst>
                                </p:cTn>
                              </p:par>
                              <p:par>
                                <p:cTn id="9" presetID="3" presetClass="emph" presetSubtype="2" fill="hold" nodeType="withEffect">
                                  <p:stCondLst>
                                    <p:cond delay="0"/>
                                  </p:stCondLst>
                                  <p:childTnLst>
                                    <p:animClr clrSpc="rgb" dir="cw">
                                      <p:cBhvr override="childStyle">
                                        <p:cTn id="10" dur="2000" fill="hold"/>
                                        <p:tgtEl>
                                          <p:spTgt spid="81923">
                                            <p:txEl>
                                              <p:pRg st="4" end="4"/>
                                            </p:txEl>
                                          </p:spTgt>
                                        </p:tgtEl>
                                        <p:attrNameLst>
                                          <p:attrName>style.color</p:attrName>
                                        </p:attrNameLst>
                                      </p:cBhvr>
                                      <p:to>
                                        <a:srgbClr val="006A4E"/>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7924800" cy="1143000"/>
          </a:xfrm>
        </p:spPr>
        <p:txBody>
          <a:bodyPr/>
          <a:lstStyle/>
          <a:p>
            <a:pPr algn="l"/>
            <a:r>
              <a:rPr lang="en-US" dirty="0" smtClean="0"/>
              <a:t>Teaching standards</a:t>
            </a:r>
            <a:endParaRPr lang="en-US" dirty="0"/>
          </a:p>
        </p:txBody>
      </p:sp>
      <p:sp>
        <p:nvSpPr>
          <p:cNvPr id="3" name="Content Placeholder 2"/>
          <p:cNvSpPr>
            <a:spLocks noGrp="1"/>
          </p:cNvSpPr>
          <p:nvPr>
            <p:ph idx="1"/>
          </p:nvPr>
        </p:nvSpPr>
        <p:spPr>
          <a:xfrm>
            <a:off x="457200" y="1341437"/>
            <a:ext cx="8229600" cy="4525963"/>
          </a:xfrm>
        </p:spPr>
        <p:txBody>
          <a:bodyPr>
            <a:normAutofit fontScale="77500" lnSpcReduction="20000"/>
          </a:bodyPr>
          <a:lstStyle/>
          <a:p>
            <a:pPr>
              <a:buFontTx/>
              <a:buNone/>
            </a:pPr>
            <a:r>
              <a:rPr lang="en-US" sz="2800" dirty="0">
                <a:solidFill>
                  <a:schemeClr val="accent1">
                    <a:lumMod val="25000"/>
                  </a:schemeClr>
                </a:solidFill>
              </a:rPr>
              <a:t>“Teachers of science guide and facilitate learning.  In doing this, teachers encourage and model the skills of scientific inquiry, as well as the curiosity, openness to new ideas and data, and skepticism that characterize science.”</a:t>
            </a:r>
          </a:p>
          <a:p>
            <a:pPr>
              <a:buFontTx/>
              <a:buNone/>
            </a:pPr>
            <a:r>
              <a:rPr lang="en-US" sz="2000" dirty="0">
                <a:solidFill>
                  <a:srgbClr val="7030A0"/>
                </a:solidFill>
              </a:rPr>
              <a:t>NRC (1996) </a:t>
            </a:r>
            <a:r>
              <a:rPr lang="en-US" sz="2000" i="1" dirty="0">
                <a:solidFill>
                  <a:srgbClr val="7030A0"/>
                </a:solidFill>
              </a:rPr>
              <a:t>National Science Education Standards, p. </a:t>
            </a:r>
            <a:r>
              <a:rPr lang="en-US" sz="2000" i="1" dirty="0" smtClean="0">
                <a:solidFill>
                  <a:srgbClr val="7030A0"/>
                </a:solidFill>
              </a:rPr>
              <a:t>32</a:t>
            </a:r>
          </a:p>
          <a:p>
            <a:pPr>
              <a:buFontTx/>
              <a:buNone/>
            </a:pPr>
            <a:endParaRPr lang="en-US" sz="2000" i="1" dirty="0" smtClean="0"/>
          </a:p>
          <a:p>
            <a:pPr>
              <a:buFontTx/>
              <a:buNone/>
            </a:pPr>
            <a:r>
              <a:rPr lang="en-US" sz="2800" dirty="0" smtClean="0">
                <a:solidFill>
                  <a:schemeClr val="accent1">
                    <a:lumMod val="25000"/>
                  </a:schemeClr>
                </a:solidFill>
              </a:rPr>
              <a:t>“Students </a:t>
            </a:r>
            <a:r>
              <a:rPr lang="en-US" sz="2800" dirty="0">
                <a:solidFill>
                  <a:schemeClr val="accent1">
                    <a:lumMod val="25000"/>
                  </a:schemeClr>
                </a:solidFill>
              </a:rPr>
              <a:t>will understand the nature of science and demonstrate an ability to practice scientific reasoning by applying it to the design, execution, and evaluation of scientific investigations</a:t>
            </a:r>
            <a:r>
              <a:rPr lang="en-US" sz="2800" dirty="0" smtClean="0">
                <a:solidFill>
                  <a:schemeClr val="accent1">
                    <a:lumMod val="25000"/>
                  </a:schemeClr>
                </a:solidFill>
              </a:rPr>
              <a:t>.” </a:t>
            </a:r>
          </a:p>
          <a:p>
            <a:pPr>
              <a:buFontTx/>
              <a:buNone/>
            </a:pPr>
            <a:r>
              <a:rPr lang="en-US" sz="2000" dirty="0" smtClean="0">
                <a:solidFill>
                  <a:srgbClr val="7030A0"/>
                </a:solidFill>
              </a:rPr>
              <a:t>MDE HSSCE (2006)</a:t>
            </a:r>
          </a:p>
          <a:p>
            <a:pPr>
              <a:buFontTx/>
              <a:buNone/>
            </a:pPr>
            <a:endParaRPr lang="en-US" sz="2000" dirty="0">
              <a:solidFill>
                <a:srgbClr val="7030A0"/>
              </a:solidFill>
            </a:endParaRPr>
          </a:p>
          <a:p>
            <a:pPr>
              <a:buFontTx/>
              <a:buNone/>
            </a:pPr>
            <a:r>
              <a:rPr lang="en-US" sz="2800" dirty="0" smtClean="0">
                <a:solidFill>
                  <a:srgbClr val="002060"/>
                </a:solidFill>
              </a:rPr>
              <a:t>“</a:t>
            </a:r>
            <a:r>
              <a:rPr lang="en-US" sz="2800" dirty="0">
                <a:solidFill>
                  <a:srgbClr val="002060"/>
                </a:solidFill>
              </a:rPr>
              <a:t>Engaging in the full range of scientific practices helps students understand how scientific knowledge develops and gives them an appreciation of the wide range of approaches that are used to investigate, model, and explain the world</a:t>
            </a:r>
            <a:r>
              <a:rPr lang="en-US" sz="2800" dirty="0" smtClean="0">
                <a:solidFill>
                  <a:srgbClr val="002060"/>
                </a:solidFill>
              </a:rPr>
              <a:t>.”</a:t>
            </a:r>
          </a:p>
          <a:p>
            <a:pPr>
              <a:buFontTx/>
              <a:buNone/>
            </a:pPr>
            <a:r>
              <a:rPr lang="en-US" sz="2100" dirty="0" smtClean="0">
                <a:solidFill>
                  <a:srgbClr val="7030A0"/>
                </a:solidFill>
              </a:rPr>
              <a:t>NRC (2011) </a:t>
            </a:r>
            <a:r>
              <a:rPr lang="en-US" sz="2100" i="1" dirty="0" smtClean="0">
                <a:solidFill>
                  <a:srgbClr val="7030A0"/>
                </a:solidFill>
              </a:rPr>
              <a:t>A Framework for K-12 Science Education </a:t>
            </a:r>
            <a:endParaRPr lang="en-US" sz="2100" dirty="0" smtClean="0">
              <a:solidFill>
                <a:srgbClr val="7030A0"/>
              </a:solidFill>
            </a:endParaRPr>
          </a:p>
          <a:p>
            <a:pPr>
              <a:buFontTx/>
              <a:buNone/>
            </a:pPr>
            <a:endParaRPr lang="en-US" sz="2000" dirty="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F6A795A-F0BB-47A6-B5C9-5295BB8B8726}" type="slidenum">
              <a:rPr lang="en-US"/>
              <a:pPr/>
              <a:t>20</a:t>
            </a:fld>
            <a:endParaRPr lang="en-US"/>
          </a:p>
        </p:txBody>
      </p:sp>
      <p:sp>
        <p:nvSpPr>
          <p:cNvPr id="72706" name="Rectangle 2"/>
          <p:cNvSpPr>
            <a:spLocks noGrp="1" noChangeArrowheads="1"/>
          </p:cNvSpPr>
          <p:nvPr>
            <p:ph type="title"/>
          </p:nvPr>
        </p:nvSpPr>
        <p:spPr>
          <a:xfrm>
            <a:off x="0" y="152400"/>
            <a:ext cx="8229600" cy="1143000"/>
          </a:xfrm>
        </p:spPr>
        <p:txBody>
          <a:bodyPr/>
          <a:lstStyle/>
          <a:p>
            <a:pPr algn="l"/>
            <a:r>
              <a:rPr lang="en-US" sz="3200" dirty="0"/>
              <a:t>From </a:t>
            </a:r>
            <a:r>
              <a:rPr lang="en-US" sz="3200" dirty="0" smtClean="0"/>
              <a:t>cookbook </a:t>
            </a:r>
            <a:r>
              <a:rPr lang="en-US" sz="3200" dirty="0"/>
              <a:t>to </a:t>
            </a:r>
            <a:r>
              <a:rPr lang="en-US" sz="3200" dirty="0" smtClean="0"/>
              <a:t>inquiry</a:t>
            </a:r>
            <a:r>
              <a:rPr lang="en-US" sz="3200" dirty="0"/>
              <a:t>: How thick is aluminum foil?</a:t>
            </a:r>
          </a:p>
        </p:txBody>
      </p:sp>
      <p:sp>
        <p:nvSpPr>
          <p:cNvPr id="72707" name="Rectangle 3"/>
          <p:cNvSpPr>
            <a:spLocks noGrp="1" noChangeArrowheads="1"/>
          </p:cNvSpPr>
          <p:nvPr>
            <p:ph type="body" idx="1"/>
          </p:nvPr>
        </p:nvSpPr>
        <p:spPr>
          <a:xfrm>
            <a:off x="207963" y="1249363"/>
            <a:ext cx="8520112" cy="5114925"/>
          </a:xfrm>
        </p:spPr>
        <p:txBody>
          <a:bodyPr/>
          <a:lstStyle/>
          <a:p>
            <a:pPr>
              <a:buClr>
                <a:schemeClr val="accent2">
                  <a:lumMod val="75000"/>
                </a:schemeClr>
              </a:buClr>
              <a:buFont typeface="Wingdings" pitchFamily="2" charset="2"/>
              <a:buChar char="q"/>
            </a:pPr>
            <a:r>
              <a:rPr lang="en-US" sz="2800" dirty="0">
                <a:solidFill>
                  <a:srgbClr val="002060"/>
                </a:solidFill>
              </a:rPr>
              <a:t>Procedure</a:t>
            </a:r>
          </a:p>
          <a:p>
            <a:pPr marL="746125" lvl="1" indent="-342900">
              <a:buClr>
                <a:schemeClr val="accent2">
                  <a:lumMod val="75000"/>
                </a:schemeClr>
              </a:buClr>
              <a:buFont typeface="Wingdings" pitchFamily="2" charset="2"/>
              <a:buChar char="§"/>
            </a:pPr>
            <a:r>
              <a:rPr lang="en-US" sz="2400" dirty="0">
                <a:solidFill>
                  <a:srgbClr val="002060"/>
                </a:solidFill>
              </a:rPr>
              <a:t>You have been given a piece of aluminum foil.  </a:t>
            </a:r>
          </a:p>
          <a:p>
            <a:pPr marL="746125" lvl="1" indent="-342900">
              <a:buClr>
                <a:schemeClr val="accent2">
                  <a:lumMod val="75000"/>
                </a:schemeClr>
              </a:buClr>
              <a:buFont typeface="Wingdings" pitchFamily="2" charset="2"/>
              <a:buChar char="§"/>
            </a:pPr>
            <a:r>
              <a:rPr lang="en-US" sz="2400" dirty="0">
                <a:solidFill>
                  <a:srgbClr val="002060"/>
                </a:solidFill>
              </a:rPr>
              <a:t>The density of aluminum is 2.70 g/cm</a:t>
            </a:r>
            <a:r>
              <a:rPr lang="en-US" sz="2400" baseline="30000" dirty="0">
                <a:solidFill>
                  <a:srgbClr val="002060"/>
                </a:solidFill>
              </a:rPr>
              <a:t>3</a:t>
            </a:r>
          </a:p>
          <a:p>
            <a:pPr marL="746125" lvl="1" indent="-342900">
              <a:buClr>
                <a:schemeClr val="accent2">
                  <a:lumMod val="75000"/>
                </a:schemeClr>
              </a:buClr>
              <a:buFont typeface="Wingdings" pitchFamily="2" charset="2"/>
              <a:buChar char="§"/>
            </a:pPr>
            <a:r>
              <a:rPr lang="en-US" sz="2400" dirty="0">
                <a:solidFill>
                  <a:srgbClr val="002060"/>
                </a:solidFill>
              </a:rPr>
              <a:t>The diameter of an aluminum atom is 2.5 x 10</a:t>
            </a:r>
            <a:r>
              <a:rPr lang="en-US" sz="2400" baseline="30000" dirty="0">
                <a:solidFill>
                  <a:srgbClr val="002060"/>
                </a:solidFill>
              </a:rPr>
              <a:t>-8</a:t>
            </a:r>
            <a:r>
              <a:rPr lang="en-US" sz="2400" dirty="0">
                <a:solidFill>
                  <a:srgbClr val="002060"/>
                </a:solidFill>
              </a:rPr>
              <a:t> cm</a:t>
            </a:r>
          </a:p>
          <a:p>
            <a:pPr marL="746125" lvl="1" indent="-342900">
              <a:buClr>
                <a:schemeClr val="accent2">
                  <a:lumMod val="75000"/>
                </a:schemeClr>
              </a:buClr>
              <a:buFont typeface="Wingdings" pitchFamily="2" charset="2"/>
              <a:buChar char="§"/>
            </a:pPr>
            <a:r>
              <a:rPr lang="en-US" sz="2400" dirty="0">
                <a:solidFill>
                  <a:srgbClr val="002060"/>
                </a:solidFill>
              </a:rPr>
              <a:t>Using your textbook and making any other measurements you need, determine the thickness of the piece of aluminum foil in cm. </a:t>
            </a:r>
          </a:p>
          <a:p>
            <a:pPr marL="746125" lvl="1" indent="-342900">
              <a:buClr>
                <a:schemeClr val="accent2">
                  <a:lumMod val="75000"/>
                </a:schemeClr>
              </a:buClr>
              <a:buFont typeface="Wingdings" pitchFamily="2" charset="2"/>
              <a:buChar char="§"/>
            </a:pPr>
            <a:r>
              <a:rPr lang="en-US" sz="2400" dirty="0">
                <a:solidFill>
                  <a:srgbClr val="002060"/>
                </a:solidFill>
              </a:rPr>
              <a:t>How many atoms thick is the aluminum foil?</a:t>
            </a:r>
          </a:p>
          <a:p>
            <a:pPr marL="288925" indent="-288925"/>
            <a:endParaRPr lang="en-US" sz="1000" dirty="0"/>
          </a:p>
          <a:p>
            <a:pPr marL="288925" indent="-288925"/>
            <a:r>
              <a:rPr lang="en-US" sz="2800" dirty="0">
                <a:solidFill>
                  <a:srgbClr val="006A4E"/>
                </a:solidFill>
              </a:rPr>
              <a:t>Alternative question – How much does 1 aluminum atom cost in a roll of aluminum foil?</a:t>
            </a:r>
          </a:p>
        </p:txBody>
      </p:sp>
    </p:spTree>
    <p:extLst>
      <p:ext uri="{BB962C8B-B14F-4D97-AF65-F5344CB8AC3E}">
        <p14:creationId xmlns:p14="http://schemas.microsoft.com/office/powerpoint/2010/main" val="3035230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C3548B-E1EB-4621-81F8-C2C852116973}" type="slidenum">
              <a:rPr lang="en-US"/>
              <a:pPr/>
              <a:t>21</a:t>
            </a:fld>
            <a:endParaRPr lang="en-US"/>
          </a:p>
        </p:txBody>
      </p:sp>
      <p:sp>
        <p:nvSpPr>
          <p:cNvPr id="66562" name="Rectangle 2"/>
          <p:cNvSpPr>
            <a:spLocks noGrp="1" noChangeArrowheads="1"/>
          </p:cNvSpPr>
          <p:nvPr>
            <p:ph type="title"/>
          </p:nvPr>
        </p:nvSpPr>
        <p:spPr>
          <a:xfrm>
            <a:off x="0" y="76200"/>
            <a:ext cx="8229600" cy="1143000"/>
          </a:xfrm>
        </p:spPr>
        <p:txBody>
          <a:bodyPr>
            <a:normAutofit fontScale="90000"/>
          </a:bodyPr>
          <a:lstStyle/>
          <a:p>
            <a:pPr algn="l"/>
            <a:r>
              <a:rPr lang="en-US" dirty="0" smtClean="0"/>
              <a:t>What kind of changes should I make?</a:t>
            </a:r>
            <a:endParaRPr lang="en-US" dirty="0"/>
          </a:p>
        </p:txBody>
      </p:sp>
      <p:sp>
        <p:nvSpPr>
          <p:cNvPr id="66563" name="Rectangle 3"/>
          <p:cNvSpPr>
            <a:spLocks noGrp="1" noChangeArrowheads="1"/>
          </p:cNvSpPr>
          <p:nvPr>
            <p:ph type="body" idx="1"/>
          </p:nvPr>
        </p:nvSpPr>
        <p:spPr>
          <a:xfrm>
            <a:off x="300038" y="1249363"/>
            <a:ext cx="8396287" cy="5075237"/>
          </a:xfrm>
        </p:spPr>
        <p:txBody>
          <a:bodyPr>
            <a:normAutofit fontScale="62500" lnSpcReduction="20000"/>
          </a:bodyPr>
          <a:lstStyle/>
          <a:p>
            <a:pPr>
              <a:buClr>
                <a:schemeClr val="accent2">
                  <a:lumMod val="75000"/>
                </a:schemeClr>
              </a:buClr>
              <a:buFont typeface="Wingdings" pitchFamily="2" charset="2"/>
              <a:buChar char="q"/>
            </a:pPr>
            <a:r>
              <a:rPr lang="en-US" sz="4500" dirty="0" smtClean="0">
                <a:solidFill>
                  <a:srgbClr val="002060"/>
                </a:solidFill>
              </a:rPr>
              <a:t>An inquiry activity should start with a question or problem for students to investigate/solve</a:t>
            </a:r>
          </a:p>
          <a:p>
            <a:pPr lvl="1">
              <a:buClr>
                <a:schemeClr val="accent2">
                  <a:lumMod val="75000"/>
                </a:schemeClr>
              </a:buClr>
              <a:buFont typeface="Wingdings" pitchFamily="2" charset="2"/>
              <a:buChar char="§"/>
            </a:pPr>
            <a:r>
              <a:rPr lang="en-US" sz="3800" dirty="0" smtClean="0">
                <a:solidFill>
                  <a:srgbClr val="002060"/>
                </a:solidFill>
              </a:rPr>
              <a:t>This gives students a framework for the activity so that they are not just blindly following a procedure</a:t>
            </a:r>
          </a:p>
          <a:p>
            <a:pPr lvl="1">
              <a:buClr>
                <a:schemeClr val="accent2">
                  <a:lumMod val="75000"/>
                </a:schemeClr>
              </a:buClr>
              <a:buFont typeface="Wingdings" pitchFamily="2" charset="2"/>
              <a:buChar char="§"/>
            </a:pPr>
            <a:r>
              <a:rPr lang="en-US" sz="3800" dirty="0" smtClean="0">
                <a:solidFill>
                  <a:srgbClr val="002060"/>
                </a:solidFill>
              </a:rPr>
              <a:t>For more student control, remove </a:t>
            </a:r>
            <a:r>
              <a:rPr lang="en-US" sz="3800" dirty="0">
                <a:solidFill>
                  <a:srgbClr val="002060"/>
                </a:solidFill>
              </a:rPr>
              <a:t>the starter question, start with a discrepant event, have students generate </a:t>
            </a:r>
            <a:r>
              <a:rPr lang="en-US" sz="3800" dirty="0" smtClean="0">
                <a:solidFill>
                  <a:srgbClr val="002060"/>
                </a:solidFill>
              </a:rPr>
              <a:t>questions</a:t>
            </a:r>
          </a:p>
          <a:p>
            <a:pPr marL="457200" lvl="1" indent="0">
              <a:buClr>
                <a:schemeClr val="accent2">
                  <a:lumMod val="75000"/>
                </a:schemeClr>
              </a:buClr>
              <a:buNone/>
            </a:pPr>
            <a:endParaRPr lang="en-US" dirty="0" smtClean="0">
              <a:solidFill>
                <a:srgbClr val="002060"/>
              </a:solidFill>
            </a:endParaRPr>
          </a:p>
          <a:p>
            <a:pPr>
              <a:buClr>
                <a:schemeClr val="accent2">
                  <a:lumMod val="75000"/>
                </a:schemeClr>
              </a:buClr>
              <a:buFont typeface="Wingdings" pitchFamily="2" charset="2"/>
              <a:buChar char="q"/>
            </a:pPr>
            <a:r>
              <a:rPr lang="en-US" sz="4500" dirty="0" smtClean="0">
                <a:solidFill>
                  <a:srgbClr val="002060"/>
                </a:solidFill>
              </a:rPr>
              <a:t>Do </a:t>
            </a:r>
            <a:r>
              <a:rPr lang="en-US" sz="4500" dirty="0">
                <a:solidFill>
                  <a:srgbClr val="002060"/>
                </a:solidFill>
              </a:rPr>
              <a:t>the lab </a:t>
            </a:r>
            <a:r>
              <a:rPr lang="en-US" sz="4500" dirty="0" smtClean="0">
                <a:solidFill>
                  <a:srgbClr val="002060"/>
                </a:solidFill>
              </a:rPr>
              <a:t>first</a:t>
            </a:r>
          </a:p>
          <a:p>
            <a:pPr lvl="1">
              <a:buClr>
                <a:schemeClr val="accent2">
                  <a:lumMod val="75000"/>
                </a:schemeClr>
              </a:buClr>
              <a:buFont typeface="Wingdings" pitchFamily="2" charset="2"/>
              <a:buChar char="§"/>
            </a:pPr>
            <a:r>
              <a:rPr lang="en-US" sz="3800" dirty="0" smtClean="0">
                <a:solidFill>
                  <a:srgbClr val="002060"/>
                </a:solidFill>
              </a:rPr>
              <a:t>Refer </a:t>
            </a:r>
            <a:r>
              <a:rPr lang="en-US" sz="3800" dirty="0">
                <a:solidFill>
                  <a:srgbClr val="002060"/>
                </a:solidFill>
              </a:rPr>
              <a:t>to it throughout the </a:t>
            </a:r>
            <a:r>
              <a:rPr lang="en-US" sz="3800" dirty="0" smtClean="0">
                <a:solidFill>
                  <a:srgbClr val="002060"/>
                </a:solidFill>
              </a:rPr>
              <a:t>unit</a:t>
            </a:r>
          </a:p>
          <a:p>
            <a:pPr lvl="1">
              <a:buClr>
                <a:schemeClr val="accent2">
                  <a:lumMod val="75000"/>
                </a:schemeClr>
              </a:buClr>
              <a:buFont typeface="Wingdings" pitchFamily="2" charset="2"/>
              <a:buChar char="§"/>
            </a:pPr>
            <a:endParaRPr lang="en-US" dirty="0" smtClean="0">
              <a:solidFill>
                <a:srgbClr val="002060"/>
              </a:solidFill>
            </a:endParaRPr>
          </a:p>
          <a:p>
            <a:pPr>
              <a:buClr>
                <a:schemeClr val="accent2">
                  <a:lumMod val="75000"/>
                </a:schemeClr>
              </a:buClr>
              <a:buFont typeface="Wingdings" pitchFamily="2" charset="2"/>
              <a:buChar char="q"/>
            </a:pPr>
            <a:r>
              <a:rPr lang="en-US" sz="4500" dirty="0" smtClean="0">
                <a:solidFill>
                  <a:srgbClr val="002060"/>
                </a:solidFill>
              </a:rPr>
              <a:t>Revise </a:t>
            </a:r>
            <a:r>
              <a:rPr lang="en-US" sz="4500" dirty="0">
                <a:solidFill>
                  <a:srgbClr val="002060"/>
                </a:solidFill>
              </a:rPr>
              <a:t>the materials </a:t>
            </a:r>
            <a:r>
              <a:rPr lang="en-US" sz="4500" dirty="0" smtClean="0">
                <a:solidFill>
                  <a:srgbClr val="002060"/>
                </a:solidFill>
              </a:rPr>
              <a:t>section</a:t>
            </a:r>
          </a:p>
          <a:p>
            <a:pPr lvl="1">
              <a:buClr>
                <a:schemeClr val="accent2">
                  <a:lumMod val="75000"/>
                </a:schemeClr>
              </a:buClr>
              <a:buFont typeface="Wingdings" pitchFamily="2" charset="2"/>
              <a:buChar char="§"/>
            </a:pPr>
            <a:r>
              <a:rPr lang="en-US" sz="3800" dirty="0" smtClean="0">
                <a:solidFill>
                  <a:srgbClr val="002060"/>
                </a:solidFill>
              </a:rPr>
              <a:t>Have </a:t>
            </a:r>
            <a:r>
              <a:rPr lang="en-US" sz="3800" dirty="0">
                <a:solidFill>
                  <a:srgbClr val="002060"/>
                </a:solidFill>
              </a:rPr>
              <a:t>students pick appropriate materials out of a longer </a:t>
            </a:r>
            <a:r>
              <a:rPr lang="en-US" sz="3800" dirty="0" smtClean="0">
                <a:solidFill>
                  <a:srgbClr val="002060"/>
                </a:solidFill>
              </a:rPr>
              <a:t>list so that they have to think more about what they are doing and why they are doing it</a:t>
            </a:r>
            <a:endParaRPr lang="en-US" sz="3800" dirty="0">
              <a:solidFill>
                <a:srgbClr val="002060"/>
              </a:solidFill>
            </a:endParaRPr>
          </a:p>
        </p:txBody>
      </p:sp>
    </p:spTree>
    <p:extLst>
      <p:ext uri="{BB962C8B-B14F-4D97-AF65-F5344CB8AC3E}">
        <p14:creationId xmlns:p14="http://schemas.microsoft.com/office/powerpoint/2010/main" val="11620557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8CB50C-166E-4998-B4CA-BA2AFF0ED875}" type="slidenum">
              <a:rPr lang="en-US"/>
              <a:pPr/>
              <a:t>22</a:t>
            </a:fld>
            <a:endParaRPr lang="en-US"/>
          </a:p>
        </p:txBody>
      </p:sp>
      <p:sp>
        <p:nvSpPr>
          <p:cNvPr id="67586" name="Rectangle 2"/>
          <p:cNvSpPr>
            <a:spLocks noGrp="1" noChangeArrowheads="1"/>
          </p:cNvSpPr>
          <p:nvPr>
            <p:ph type="title"/>
          </p:nvPr>
        </p:nvSpPr>
        <p:spPr/>
        <p:txBody>
          <a:bodyPr>
            <a:normAutofit fontScale="90000"/>
          </a:bodyPr>
          <a:lstStyle/>
          <a:p>
            <a:pPr algn="l"/>
            <a:r>
              <a:rPr lang="en-US" dirty="0" smtClean="0"/>
              <a:t>What kind of changes should I make?</a:t>
            </a:r>
            <a:endParaRPr lang="en-US" dirty="0"/>
          </a:p>
        </p:txBody>
      </p:sp>
      <p:sp>
        <p:nvSpPr>
          <p:cNvPr id="67587" name="Rectangle 3"/>
          <p:cNvSpPr>
            <a:spLocks noGrp="1" noChangeArrowheads="1"/>
          </p:cNvSpPr>
          <p:nvPr>
            <p:ph type="body" idx="1"/>
          </p:nvPr>
        </p:nvSpPr>
        <p:spPr>
          <a:xfrm>
            <a:off x="300038" y="1249363"/>
            <a:ext cx="8502650" cy="4794250"/>
          </a:xfrm>
        </p:spPr>
        <p:txBody>
          <a:bodyPr/>
          <a:lstStyle/>
          <a:p>
            <a:pPr>
              <a:lnSpc>
                <a:spcPct val="90000"/>
              </a:lnSpc>
              <a:buClr>
                <a:schemeClr val="accent2">
                  <a:lumMod val="75000"/>
                </a:schemeClr>
              </a:buClr>
              <a:buFont typeface="Wingdings" pitchFamily="2" charset="2"/>
              <a:buChar char="q"/>
            </a:pPr>
            <a:r>
              <a:rPr lang="en-US" dirty="0" smtClean="0">
                <a:solidFill>
                  <a:srgbClr val="002060"/>
                </a:solidFill>
              </a:rPr>
              <a:t>Revise </a:t>
            </a:r>
            <a:r>
              <a:rPr lang="en-US" dirty="0">
                <a:solidFill>
                  <a:srgbClr val="002060"/>
                </a:solidFill>
              </a:rPr>
              <a:t>the procedure section</a:t>
            </a:r>
          </a:p>
          <a:p>
            <a:pPr lvl="1">
              <a:lnSpc>
                <a:spcPct val="90000"/>
              </a:lnSpc>
              <a:buClr>
                <a:schemeClr val="accent2">
                  <a:lumMod val="75000"/>
                </a:schemeClr>
              </a:buClr>
              <a:buFont typeface="Wingdings" pitchFamily="2" charset="2"/>
              <a:buChar char="§"/>
            </a:pPr>
            <a:r>
              <a:rPr lang="en-US" dirty="0">
                <a:solidFill>
                  <a:srgbClr val="002060"/>
                </a:solidFill>
              </a:rPr>
              <a:t>Cut the individual steps into strips and have students put them in the proper order</a:t>
            </a:r>
          </a:p>
          <a:p>
            <a:pPr lvl="1">
              <a:lnSpc>
                <a:spcPct val="90000"/>
              </a:lnSpc>
              <a:buClr>
                <a:schemeClr val="accent2">
                  <a:lumMod val="75000"/>
                </a:schemeClr>
              </a:buClr>
              <a:buFont typeface="Wingdings" pitchFamily="2" charset="2"/>
              <a:buChar char="§"/>
            </a:pPr>
            <a:r>
              <a:rPr lang="en-US" dirty="0">
                <a:solidFill>
                  <a:srgbClr val="002060"/>
                </a:solidFill>
              </a:rPr>
              <a:t>Give an incomplete list of steps and have students fill in the rest</a:t>
            </a:r>
          </a:p>
          <a:p>
            <a:pPr lvl="1">
              <a:lnSpc>
                <a:spcPct val="90000"/>
              </a:lnSpc>
              <a:buClr>
                <a:schemeClr val="accent2">
                  <a:lumMod val="75000"/>
                </a:schemeClr>
              </a:buClr>
              <a:buFont typeface="Wingdings" pitchFamily="2" charset="2"/>
              <a:buChar char="§"/>
            </a:pPr>
            <a:r>
              <a:rPr lang="en-US" dirty="0">
                <a:solidFill>
                  <a:srgbClr val="002060"/>
                </a:solidFill>
              </a:rPr>
              <a:t>Have students develop </a:t>
            </a:r>
            <a:r>
              <a:rPr lang="en-US" dirty="0" smtClean="0">
                <a:solidFill>
                  <a:srgbClr val="002060"/>
                </a:solidFill>
              </a:rPr>
              <a:t>procedure</a:t>
            </a:r>
          </a:p>
          <a:p>
            <a:pPr marL="457200" lvl="1" indent="0">
              <a:lnSpc>
                <a:spcPct val="90000"/>
              </a:lnSpc>
              <a:buClr>
                <a:schemeClr val="accent2">
                  <a:lumMod val="75000"/>
                </a:schemeClr>
              </a:buClr>
              <a:buNone/>
            </a:pPr>
            <a:endParaRPr lang="en-US" dirty="0">
              <a:solidFill>
                <a:srgbClr val="002060"/>
              </a:solidFill>
            </a:endParaRPr>
          </a:p>
          <a:p>
            <a:pPr>
              <a:lnSpc>
                <a:spcPct val="90000"/>
              </a:lnSpc>
              <a:buClr>
                <a:schemeClr val="accent2">
                  <a:lumMod val="75000"/>
                </a:schemeClr>
              </a:buClr>
              <a:buFont typeface="Wingdings" pitchFamily="2" charset="2"/>
              <a:buChar char="q"/>
            </a:pPr>
            <a:r>
              <a:rPr lang="en-US" dirty="0" smtClean="0">
                <a:solidFill>
                  <a:srgbClr val="002060"/>
                </a:solidFill>
              </a:rPr>
              <a:t>Take </a:t>
            </a:r>
            <a:r>
              <a:rPr lang="en-US" dirty="0">
                <a:solidFill>
                  <a:srgbClr val="002060"/>
                </a:solidFill>
              </a:rPr>
              <a:t>away the data table or chart</a:t>
            </a:r>
          </a:p>
          <a:p>
            <a:pPr lvl="1">
              <a:lnSpc>
                <a:spcPct val="90000"/>
              </a:lnSpc>
              <a:buClr>
                <a:schemeClr val="accent2">
                  <a:lumMod val="75000"/>
                </a:schemeClr>
              </a:buClr>
              <a:buFont typeface="Wingdings" pitchFamily="2" charset="2"/>
              <a:buChar char="§"/>
            </a:pPr>
            <a:r>
              <a:rPr lang="en-US" dirty="0">
                <a:solidFill>
                  <a:srgbClr val="002060"/>
                </a:solidFill>
              </a:rPr>
              <a:t>Have students decide how to collect and report data</a:t>
            </a:r>
          </a:p>
        </p:txBody>
      </p:sp>
    </p:spTree>
    <p:extLst>
      <p:ext uri="{BB962C8B-B14F-4D97-AF65-F5344CB8AC3E}">
        <p14:creationId xmlns:p14="http://schemas.microsoft.com/office/powerpoint/2010/main" val="2907392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2EC0D2A-AD79-4705-B85D-F75C355A98EA}" type="slidenum">
              <a:rPr lang="en-US"/>
              <a:pPr/>
              <a:t>23</a:t>
            </a:fld>
            <a:endParaRPr lang="en-US"/>
          </a:p>
        </p:txBody>
      </p:sp>
      <p:sp>
        <p:nvSpPr>
          <p:cNvPr id="68610" name="Rectangle 2"/>
          <p:cNvSpPr>
            <a:spLocks noGrp="1" noChangeArrowheads="1"/>
          </p:cNvSpPr>
          <p:nvPr>
            <p:ph type="title"/>
          </p:nvPr>
        </p:nvSpPr>
        <p:spPr/>
        <p:txBody>
          <a:bodyPr>
            <a:normAutofit fontScale="90000"/>
          </a:bodyPr>
          <a:lstStyle/>
          <a:p>
            <a:pPr algn="l"/>
            <a:r>
              <a:rPr lang="en-US" dirty="0" smtClean="0"/>
              <a:t>What kind of changes should I make?</a:t>
            </a:r>
            <a:endParaRPr lang="en-US" dirty="0"/>
          </a:p>
        </p:txBody>
      </p:sp>
      <p:sp>
        <p:nvSpPr>
          <p:cNvPr id="68611" name="Rectangle 3"/>
          <p:cNvSpPr>
            <a:spLocks noGrp="1" noChangeArrowheads="1"/>
          </p:cNvSpPr>
          <p:nvPr>
            <p:ph type="body" idx="1"/>
          </p:nvPr>
        </p:nvSpPr>
        <p:spPr>
          <a:xfrm>
            <a:off x="300038" y="1401763"/>
            <a:ext cx="8396287" cy="4922837"/>
          </a:xfrm>
        </p:spPr>
        <p:txBody>
          <a:bodyPr>
            <a:normAutofit fontScale="85000" lnSpcReduction="20000"/>
          </a:bodyPr>
          <a:lstStyle/>
          <a:p>
            <a:pPr>
              <a:buClr>
                <a:schemeClr val="accent2">
                  <a:lumMod val="75000"/>
                </a:schemeClr>
              </a:buClr>
              <a:buFont typeface="Wingdings" pitchFamily="2" charset="2"/>
              <a:buChar char="q"/>
            </a:pPr>
            <a:r>
              <a:rPr lang="en-US" dirty="0">
                <a:solidFill>
                  <a:srgbClr val="002060"/>
                </a:solidFill>
              </a:rPr>
              <a:t>Redesign the results section</a:t>
            </a:r>
          </a:p>
          <a:p>
            <a:pPr lvl="1">
              <a:buClr>
                <a:schemeClr val="accent2">
                  <a:lumMod val="75000"/>
                </a:schemeClr>
              </a:buClr>
              <a:buFont typeface="Wingdings" pitchFamily="2" charset="2"/>
              <a:buChar char="§"/>
            </a:pPr>
            <a:r>
              <a:rPr lang="en-US" dirty="0">
                <a:solidFill>
                  <a:srgbClr val="002060"/>
                </a:solidFill>
              </a:rPr>
              <a:t>Have students predict what would happen if a given variable was </a:t>
            </a:r>
            <a:r>
              <a:rPr lang="en-US" dirty="0" smtClean="0">
                <a:solidFill>
                  <a:srgbClr val="002060"/>
                </a:solidFill>
              </a:rPr>
              <a:t>changed</a:t>
            </a:r>
          </a:p>
          <a:p>
            <a:pPr marL="457200" lvl="1" indent="0">
              <a:buClr>
                <a:schemeClr val="accent2">
                  <a:lumMod val="75000"/>
                </a:schemeClr>
              </a:buClr>
              <a:buNone/>
            </a:pPr>
            <a:endParaRPr lang="en-US" dirty="0">
              <a:solidFill>
                <a:srgbClr val="002060"/>
              </a:solidFill>
            </a:endParaRPr>
          </a:p>
          <a:p>
            <a:pPr>
              <a:buClr>
                <a:schemeClr val="accent2">
                  <a:lumMod val="75000"/>
                </a:schemeClr>
              </a:buClr>
              <a:buFont typeface="Wingdings" pitchFamily="2" charset="2"/>
              <a:buChar char="q"/>
            </a:pPr>
            <a:r>
              <a:rPr lang="en-US" dirty="0">
                <a:solidFill>
                  <a:srgbClr val="002060"/>
                </a:solidFill>
              </a:rPr>
              <a:t>Add a “Going Further” section</a:t>
            </a:r>
          </a:p>
          <a:p>
            <a:pPr lvl="1">
              <a:buClr>
                <a:schemeClr val="accent2">
                  <a:lumMod val="75000"/>
                </a:schemeClr>
              </a:buClr>
              <a:buFont typeface="Wingdings" pitchFamily="2" charset="2"/>
              <a:buChar char="§"/>
            </a:pPr>
            <a:r>
              <a:rPr lang="en-US" dirty="0">
                <a:solidFill>
                  <a:srgbClr val="002060"/>
                </a:solidFill>
              </a:rPr>
              <a:t>Allow students to pose their own questions at the end of the lab.  For example, “What if we changed this variable?”</a:t>
            </a:r>
          </a:p>
          <a:p>
            <a:pPr lvl="1">
              <a:buClr>
                <a:schemeClr val="accent2">
                  <a:lumMod val="75000"/>
                </a:schemeClr>
              </a:buClr>
              <a:buFont typeface="Wingdings" pitchFamily="2" charset="2"/>
              <a:buChar char="§"/>
            </a:pPr>
            <a:r>
              <a:rPr lang="en-US" dirty="0">
                <a:solidFill>
                  <a:srgbClr val="002060"/>
                </a:solidFill>
              </a:rPr>
              <a:t>Encourage students to think of ways they could test their questions</a:t>
            </a:r>
            <a:r>
              <a:rPr lang="en-US" dirty="0" smtClean="0">
                <a:solidFill>
                  <a:srgbClr val="002060"/>
                </a:solidFill>
              </a:rPr>
              <a:t>.</a:t>
            </a:r>
          </a:p>
          <a:p>
            <a:pPr lvl="1">
              <a:buClr>
                <a:schemeClr val="accent2">
                  <a:lumMod val="75000"/>
                </a:schemeClr>
              </a:buClr>
              <a:buFont typeface="Wingdings" pitchFamily="2" charset="2"/>
              <a:buChar char="§"/>
            </a:pPr>
            <a:r>
              <a:rPr lang="en-US" dirty="0" smtClean="0">
                <a:solidFill>
                  <a:srgbClr val="002060"/>
                </a:solidFill>
              </a:rPr>
              <a:t>Ask students to research “real world” applications of what they have been investigating or pose some additional problems with “real world” contexts</a:t>
            </a:r>
            <a:endParaRPr lang="en-US" dirty="0">
              <a:solidFill>
                <a:srgbClr val="002060"/>
              </a:solidFill>
            </a:endParaRPr>
          </a:p>
          <a:p>
            <a:pPr>
              <a:buFontTx/>
              <a:buNone/>
            </a:pPr>
            <a:endParaRPr lang="en-US" sz="1800" dirty="0">
              <a:solidFill>
                <a:srgbClr val="002060"/>
              </a:solidFill>
            </a:endParaRPr>
          </a:p>
          <a:p>
            <a:pPr>
              <a:buFontTx/>
              <a:buNone/>
            </a:pPr>
            <a:endParaRPr lang="en-US" sz="1800" dirty="0" smtClean="0">
              <a:solidFill>
                <a:srgbClr val="002060"/>
              </a:solidFill>
            </a:endParaRPr>
          </a:p>
          <a:p>
            <a:pPr>
              <a:buFontTx/>
              <a:buNone/>
            </a:pPr>
            <a:r>
              <a:rPr lang="en-US" sz="1800" dirty="0" smtClean="0">
                <a:solidFill>
                  <a:srgbClr val="002060"/>
                </a:solidFill>
              </a:rPr>
              <a:t>Llewellyn</a:t>
            </a:r>
            <a:r>
              <a:rPr lang="en-US" sz="1800" dirty="0">
                <a:solidFill>
                  <a:srgbClr val="002060"/>
                </a:solidFill>
              </a:rPr>
              <a:t>, D.  (2005). </a:t>
            </a:r>
            <a:r>
              <a:rPr lang="en-US" sz="1800" i="1" dirty="0">
                <a:solidFill>
                  <a:srgbClr val="002060"/>
                </a:solidFill>
              </a:rPr>
              <a:t>Teaching high school science through inquiry</a:t>
            </a:r>
            <a:r>
              <a:rPr lang="en-US" sz="1800" dirty="0">
                <a:solidFill>
                  <a:srgbClr val="002060"/>
                </a:solidFill>
              </a:rPr>
              <a:t>. Corwin Press, Thousand Oaks, CA</a:t>
            </a:r>
          </a:p>
        </p:txBody>
      </p:sp>
    </p:spTree>
    <p:extLst>
      <p:ext uri="{BB962C8B-B14F-4D97-AF65-F5344CB8AC3E}">
        <p14:creationId xmlns:p14="http://schemas.microsoft.com/office/powerpoint/2010/main" val="1635366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D9E91C-94E5-4FC3-858A-FDC666796635}" type="slidenum">
              <a:rPr lang="en-US"/>
              <a:pPr/>
              <a:t>24</a:t>
            </a:fld>
            <a:endParaRPr lang="en-US"/>
          </a:p>
        </p:txBody>
      </p:sp>
      <p:sp>
        <p:nvSpPr>
          <p:cNvPr id="69634" name="Rectangle 2"/>
          <p:cNvSpPr>
            <a:spLocks noGrp="1" noChangeArrowheads="1"/>
          </p:cNvSpPr>
          <p:nvPr>
            <p:ph type="title"/>
          </p:nvPr>
        </p:nvSpPr>
        <p:spPr/>
        <p:txBody>
          <a:bodyPr/>
          <a:lstStyle/>
          <a:p>
            <a:pPr algn="l"/>
            <a:r>
              <a:rPr lang="en-US" dirty="0" smtClean="0"/>
              <a:t>Your turn</a:t>
            </a:r>
            <a:endParaRPr lang="en-US" dirty="0"/>
          </a:p>
        </p:txBody>
      </p:sp>
      <p:sp>
        <p:nvSpPr>
          <p:cNvPr id="69635" name="Rectangle 3"/>
          <p:cNvSpPr>
            <a:spLocks noGrp="1" noChangeArrowheads="1"/>
          </p:cNvSpPr>
          <p:nvPr>
            <p:ph type="body" idx="1"/>
          </p:nvPr>
        </p:nvSpPr>
        <p:spPr>
          <a:xfrm>
            <a:off x="465138" y="1484312"/>
            <a:ext cx="8229600" cy="4535488"/>
          </a:xfrm>
        </p:spPr>
        <p:txBody>
          <a:bodyPr/>
          <a:lstStyle/>
          <a:p>
            <a:pPr>
              <a:lnSpc>
                <a:spcPct val="90000"/>
              </a:lnSpc>
              <a:buClr>
                <a:schemeClr val="accent2">
                  <a:lumMod val="75000"/>
                </a:schemeClr>
              </a:buClr>
              <a:buFont typeface="Wingdings" pitchFamily="2" charset="2"/>
              <a:buChar char="q"/>
            </a:pPr>
            <a:r>
              <a:rPr lang="en-US" dirty="0" smtClean="0">
                <a:solidFill>
                  <a:srgbClr val="002060"/>
                </a:solidFill>
              </a:rPr>
              <a:t>Determine what skills/processes you want students to focus on.</a:t>
            </a:r>
          </a:p>
          <a:p>
            <a:pPr marL="0" indent="0">
              <a:lnSpc>
                <a:spcPct val="90000"/>
              </a:lnSpc>
              <a:buClr>
                <a:schemeClr val="accent2">
                  <a:lumMod val="75000"/>
                </a:schemeClr>
              </a:buClr>
              <a:buNone/>
            </a:pPr>
            <a:endParaRPr lang="en-US" dirty="0" smtClean="0">
              <a:solidFill>
                <a:srgbClr val="002060"/>
              </a:solidFill>
            </a:endParaRPr>
          </a:p>
          <a:p>
            <a:pPr>
              <a:lnSpc>
                <a:spcPct val="90000"/>
              </a:lnSpc>
              <a:buClr>
                <a:schemeClr val="accent2">
                  <a:lumMod val="75000"/>
                </a:schemeClr>
              </a:buClr>
              <a:buFont typeface="Wingdings" pitchFamily="2" charset="2"/>
              <a:buChar char="q"/>
            </a:pPr>
            <a:r>
              <a:rPr lang="en-US" dirty="0" smtClean="0">
                <a:solidFill>
                  <a:srgbClr val="002060"/>
                </a:solidFill>
              </a:rPr>
              <a:t>Identify ways you could modify the activity you have been given to address those skills</a:t>
            </a:r>
            <a:endParaRPr lang="en-US" dirty="0">
              <a:solidFill>
                <a:srgbClr val="002060"/>
              </a:solidFill>
            </a:endParaRPr>
          </a:p>
        </p:txBody>
      </p:sp>
    </p:spTree>
    <p:extLst>
      <p:ext uri="{BB962C8B-B14F-4D97-AF65-F5344CB8AC3E}">
        <p14:creationId xmlns:p14="http://schemas.microsoft.com/office/powerpoint/2010/main" val="3316421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521EC90-B7DD-4162-9AAB-011C7C75D8F4}" type="slidenum">
              <a:rPr lang="en-US"/>
              <a:pPr/>
              <a:t>25</a:t>
            </a:fld>
            <a:endParaRPr lang="en-US"/>
          </a:p>
        </p:txBody>
      </p:sp>
      <p:sp>
        <p:nvSpPr>
          <p:cNvPr id="80898" name="Rectangle 2"/>
          <p:cNvSpPr>
            <a:spLocks noGrp="1" noChangeArrowheads="1"/>
          </p:cNvSpPr>
          <p:nvPr>
            <p:ph type="title"/>
          </p:nvPr>
        </p:nvSpPr>
        <p:spPr/>
        <p:txBody>
          <a:bodyPr/>
          <a:lstStyle/>
          <a:p>
            <a:pPr algn="l"/>
            <a:r>
              <a:rPr lang="en-US" dirty="0"/>
              <a:t>Group </a:t>
            </a:r>
            <a:r>
              <a:rPr lang="en-US" dirty="0" smtClean="0"/>
              <a:t>discussion</a:t>
            </a:r>
            <a:endParaRPr lang="en-US" dirty="0"/>
          </a:p>
        </p:txBody>
      </p:sp>
      <p:sp>
        <p:nvSpPr>
          <p:cNvPr id="80899" name="Rectangle 3"/>
          <p:cNvSpPr>
            <a:spLocks noGrp="1" noChangeArrowheads="1"/>
          </p:cNvSpPr>
          <p:nvPr>
            <p:ph type="body" idx="1"/>
          </p:nvPr>
        </p:nvSpPr>
        <p:spPr>
          <a:xfrm>
            <a:off x="254000" y="1249363"/>
            <a:ext cx="8609013" cy="4535487"/>
          </a:xfrm>
        </p:spPr>
        <p:txBody>
          <a:bodyPr/>
          <a:lstStyle/>
          <a:p>
            <a:pPr>
              <a:buClr>
                <a:schemeClr val="accent2">
                  <a:lumMod val="75000"/>
                </a:schemeClr>
              </a:buClr>
              <a:buFont typeface="Wingdings" pitchFamily="2" charset="2"/>
              <a:buChar char="q"/>
            </a:pPr>
            <a:r>
              <a:rPr lang="en-US" dirty="0">
                <a:solidFill>
                  <a:srgbClr val="002060"/>
                </a:solidFill>
              </a:rPr>
              <a:t>What </a:t>
            </a:r>
            <a:r>
              <a:rPr lang="en-US" dirty="0" smtClean="0">
                <a:solidFill>
                  <a:srgbClr val="002060"/>
                </a:solidFill>
              </a:rPr>
              <a:t>did your group decide you wanted </a:t>
            </a:r>
            <a:r>
              <a:rPr lang="en-US" dirty="0">
                <a:solidFill>
                  <a:srgbClr val="002060"/>
                </a:solidFill>
              </a:rPr>
              <a:t>students to focus on?</a:t>
            </a:r>
          </a:p>
          <a:p>
            <a:pPr lvl="1">
              <a:buClr>
                <a:schemeClr val="accent2">
                  <a:lumMod val="75000"/>
                </a:schemeClr>
              </a:buClr>
              <a:buFont typeface="Wingdings" pitchFamily="2" charset="2"/>
              <a:buChar char="§"/>
            </a:pPr>
            <a:r>
              <a:rPr lang="en-US" dirty="0">
                <a:solidFill>
                  <a:srgbClr val="002060"/>
                </a:solidFill>
              </a:rPr>
              <a:t>Questions, data analysis, procedure, other?</a:t>
            </a:r>
          </a:p>
          <a:p>
            <a:pPr>
              <a:buClr>
                <a:schemeClr val="accent2">
                  <a:lumMod val="75000"/>
                </a:schemeClr>
              </a:buClr>
              <a:buFont typeface="Wingdings" pitchFamily="2" charset="2"/>
              <a:buChar char="q"/>
            </a:pPr>
            <a:endParaRPr lang="en-US" dirty="0">
              <a:solidFill>
                <a:srgbClr val="002060"/>
              </a:solidFill>
            </a:endParaRPr>
          </a:p>
          <a:p>
            <a:pPr>
              <a:buClr>
                <a:schemeClr val="accent2">
                  <a:lumMod val="75000"/>
                </a:schemeClr>
              </a:buClr>
              <a:buFont typeface="Wingdings" pitchFamily="2" charset="2"/>
              <a:buChar char="q"/>
            </a:pPr>
            <a:r>
              <a:rPr lang="en-US" dirty="0">
                <a:solidFill>
                  <a:srgbClr val="002060"/>
                </a:solidFill>
              </a:rPr>
              <a:t>How did you choose to modify the lab?</a:t>
            </a:r>
          </a:p>
          <a:p>
            <a:pPr>
              <a:buClr>
                <a:schemeClr val="accent2">
                  <a:lumMod val="75000"/>
                </a:schemeClr>
              </a:buClr>
              <a:buFont typeface="Wingdings" pitchFamily="2" charset="2"/>
              <a:buChar char="q"/>
            </a:pPr>
            <a:endParaRPr lang="en-US" dirty="0">
              <a:solidFill>
                <a:srgbClr val="002060"/>
              </a:solidFill>
            </a:endParaRPr>
          </a:p>
          <a:p>
            <a:pPr>
              <a:buClr>
                <a:schemeClr val="accent2">
                  <a:lumMod val="75000"/>
                </a:schemeClr>
              </a:buClr>
              <a:buFont typeface="Wingdings" pitchFamily="2" charset="2"/>
              <a:buChar char="q"/>
            </a:pPr>
            <a:r>
              <a:rPr lang="en-US" dirty="0">
                <a:solidFill>
                  <a:srgbClr val="002060"/>
                </a:solidFill>
              </a:rPr>
              <a:t>What concerns might you have about these types of modifications?</a:t>
            </a:r>
          </a:p>
        </p:txBody>
      </p:sp>
    </p:spTree>
    <p:extLst>
      <p:ext uri="{BB962C8B-B14F-4D97-AF65-F5344CB8AC3E}">
        <p14:creationId xmlns:p14="http://schemas.microsoft.com/office/powerpoint/2010/main" val="20994266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endParaRPr lang="en-US"/>
          </a:p>
        </p:txBody>
      </p:sp>
      <p:sp>
        <p:nvSpPr>
          <p:cNvPr id="177155" name="Rectangle 3"/>
          <p:cNvSpPr>
            <a:spLocks noGrp="1" noChangeArrowheads="1"/>
          </p:cNvSpPr>
          <p:nvPr>
            <p:ph type="body" sz="half" idx="1"/>
          </p:nvPr>
        </p:nvSpPr>
        <p:spPr>
          <a:xfrm>
            <a:off x="457200" y="2600325"/>
            <a:ext cx="8429625" cy="4302125"/>
          </a:xfrm>
        </p:spPr>
        <p:txBody>
          <a:bodyPr/>
          <a:lstStyle/>
          <a:p>
            <a:pPr>
              <a:buClr>
                <a:schemeClr val="accent2">
                  <a:lumMod val="75000"/>
                </a:schemeClr>
              </a:buClr>
              <a:buFont typeface="Wingdings" pitchFamily="2" charset="2"/>
              <a:buChar char="q"/>
            </a:pPr>
            <a:r>
              <a:rPr lang="en-US" dirty="0">
                <a:solidFill>
                  <a:srgbClr val="002060"/>
                </a:solidFill>
              </a:rPr>
              <a:t>For more information about Target Inquiry, visit </a:t>
            </a:r>
            <a:r>
              <a:rPr lang="en-US" b="1" dirty="0">
                <a:solidFill>
                  <a:srgbClr val="002060"/>
                </a:solidFill>
                <a:hlinkClick r:id="rId2" action="ppaction://hlinkfile"/>
              </a:rPr>
              <a:t>www.gvsu.edu/targetinquiry</a:t>
            </a:r>
            <a:endParaRPr lang="en-US" b="1" dirty="0">
              <a:solidFill>
                <a:srgbClr val="002060"/>
              </a:solidFill>
            </a:endParaRPr>
          </a:p>
          <a:p>
            <a:pPr>
              <a:buClr>
                <a:schemeClr val="accent2">
                  <a:lumMod val="75000"/>
                </a:schemeClr>
              </a:buClr>
              <a:buFont typeface="Wingdings" pitchFamily="2" charset="2"/>
              <a:buChar char="q"/>
            </a:pPr>
            <a:endParaRPr lang="en-US" b="1" dirty="0">
              <a:solidFill>
                <a:srgbClr val="002060"/>
              </a:solidFill>
            </a:endParaRPr>
          </a:p>
          <a:p>
            <a:pPr>
              <a:buClr>
                <a:schemeClr val="accent2">
                  <a:lumMod val="75000"/>
                </a:schemeClr>
              </a:buClr>
              <a:buFont typeface="Wingdings" pitchFamily="2" charset="2"/>
              <a:buChar char="q"/>
            </a:pPr>
            <a:r>
              <a:rPr lang="en-US" dirty="0">
                <a:solidFill>
                  <a:srgbClr val="002060"/>
                </a:solidFill>
              </a:rPr>
              <a:t>Thank you </a:t>
            </a:r>
            <a:r>
              <a:rPr lang="en-US" dirty="0" smtClean="0">
                <a:solidFill>
                  <a:srgbClr val="002060"/>
                </a:solidFill>
              </a:rPr>
              <a:t>coming!</a:t>
            </a:r>
            <a:endParaRPr lang="en-US" dirty="0">
              <a:solidFill>
                <a:srgbClr val="002060"/>
              </a:solidFill>
            </a:endParaRPr>
          </a:p>
        </p:txBody>
      </p:sp>
      <p:pic>
        <p:nvPicPr>
          <p:cNvPr id="177222" name="Picture 70" descr="tiheader"/>
          <p:cNvPicPr>
            <a:picLocks noChangeAspect="1" noChangeArrowheads="1"/>
          </p:cNvPicPr>
          <p:nvPr/>
        </p:nvPicPr>
        <p:blipFill>
          <a:blip r:embed="rId3" cstate="print"/>
          <a:srcRect/>
          <a:stretch>
            <a:fillRect/>
          </a:stretch>
        </p:blipFill>
        <p:spPr bwMode="auto">
          <a:xfrm>
            <a:off x="0" y="0"/>
            <a:ext cx="9144000" cy="19653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95250"/>
            <a:ext cx="8867775" cy="1143000"/>
          </a:xfrm>
        </p:spPr>
        <p:txBody>
          <a:bodyPr/>
          <a:lstStyle/>
          <a:p>
            <a:pPr eaLnBrk="1" hangingPunct="1"/>
            <a:r>
              <a:rPr lang="en-US" dirty="0" smtClean="0"/>
              <a:t>Problem</a:t>
            </a:r>
          </a:p>
        </p:txBody>
      </p:sp>
      <p:graphicFrame>
        <p:nvGraphicFramePr>
          <p:cNvPr id="281644" name="Group 44"/>
          <p:cNvGraphicFramePr>
            <a:graphicFrameLocks noGrp="1"/>
          </p:cNvGraphicFramePr>
          <p:nvPr>
            <p:ph sz="quarter" idx="3"/>
            <p:extLst>
              <p:ext uri="{D42A27DB-BD31-4B8C-83A1-F6EECF244321}">
                <p14:modId xmlns:p14="http://schemas.microsoft.com/office/powerpoint/2010/main" val="1467250989"/>
              </p:ext>
            </p:extLst>
          </p:nvPr>
        </p:nvGraphicFramePr>
        <p:xfrm>
          <a:off x="14288" y="1308100"/>
          <a:ext cx="9129712" cy="5549900"/>
        </p:xfrm>
        <a:graphic>
          <a:graphicData uri="http://schemas.openxmlformats.org/drawingml/2006/table">
            <a:tbl>
              <a:tblPr/>
              <a:tblGrid>
                <a:gridCol w="1839912"/>
                <a:gridCol w="3314700"/>
                <a:gridCol w="3975100"/>
              </a:tblGrid>
              <a:tr h="73183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20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rgbClr val="002060"/>
                          </a:solidFill>
                          <a:effectLst/>
                          <a:latin typeface="Arial" charset="0"/>
                        </a:rPr>
                        <a:t>Best Practices from Research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rgbClr val="002060"/>
                          </a:solidFill>
                          <a:effectLst/>
                          <a:latin typeface="Arial" charset="0"/>
                        </a:rPr>
                        <a:t>Reality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9542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rgbClr val="002060"/>
                          </a:solidFill>
                          <a:effectLst/>
                          <a:latin typeface="Arial" charset="0"/>
                        </a:rPr>
                        <a:t>High School Chemistry Instruction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Primarily inquiry-based </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(National Research</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Council, 1996 &amp; 2011)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Traditional lecture/discussion</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Occasional verification lab  activities</a:t>
                      </a:r>
                      <a:r>
                        <a:rPr kumimoji="0" lang="en-US" sz="2000" b="1" i="0" u="none" strike="noStrike" cap="none" normalizeH="0" baseline="0" dirty="0" smtClean="0">
                          <a:ln>
                            <a:noFill/>
                          </a:ln>
                          <a:solidFill>
                            <a:srgbClr val="002060"/>
                          </a:solidFill>
                          <a:effectLst/>
                          <a:latin typeface="Arial" charset="0"/>
                        </a:rPr>
                        <a:t> </a:t>
                      </a:r>
                      <a:r>
                        <a:rPr kumimoji="0" lang="en-US" sz="2000" b="0" i="0" u="none" strike="noStrike" cap="none" normalizeH="0" baseline="0" dirty="0" smtClean="0">
                          <a:ln>
                            <a:noFill/>
                          </a:ln>
                          <a:solidFill>
                            <a:srgbClr val="002060"/>
                          </a:solidFill>
                          <a:effectLst/>
                          <a:latin typeface="Arial" charset="0"/>
                        </a:rPr>
                        <a:t>(Smith, 2002)</a:t>
                      </a:r>
                    </a:p>
                    <a:p>
                      <a:pPr marL="114300" marR="0" lvl="0" indent="-11430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2000" b="0" i="0" u="none" strike="noStrike" cap="none" normalizeH="0" baseline="0" dirty="0" smtClean="0">
                        <a:ln>
                          <a:noFill/>
                        </a:ln>
                        <a:solidFill>
                          <a:srgbClr val="00206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2263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rgbClr val="002060"/>
                          </a:solidFill>
                          <a:effectLst/>
                          <a:latin typeface="Arial" charset="0"/>
                        </a:rPr>
                        <a:t>High School Teacher Professional Development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6075" marR="0" lvl="0" indent="-346075"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Sustained </a:t>
                      </a:r>
                    </a:p>
                    <a:p>
                      <a:pPr marL="346075" marR="0" lvl="0" indent="-346075"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Coherent</a:t>
                      </a:r>
                    </a:p>
                    <a:p>
                      <a:pPr marL="346075" marR="0" lvl="0" indent="-346075"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Promote active learning</a:t>
                      </a:r>
                    </a:p>
                    <a:p>
                      <a:pPr marL="346075" marR="0" lvl="0" indent="-346075"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Content-focused</a:t>
                      </a:r>
                    </a:p>
                    <a:p>
                      <a:pPr marL="346075" marR="0" lvl="0" indent="-346075"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Pedagogy-focused</a:t>
                      </a:r>
                    </a:p>
                    <a:p>
                      <a:pPr marL="0" marR="0" lvl="0" indent="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a:t>
                      </a:r>
                      <a:r>
                        <a:rPr kumimoji="0" lang="en-US" sz="2000" b="0" i="0" u="none" strike="noStrike" cap="none" normalizeH="0" baseline="0" dirty="0" err="1" smtClean="0">
                          <a:ln>
                            <a:noFill/>
                          </a:ln>
                          <a:solidFill>
                            <a:srgbClr val="002060"/>
                          </a:solidFill>
                          <a:effectLst/>
                          <a:latin typeface="Arial" charset="0"/>
                        </a:rPr>
                        <a:t>Garet</a:t>
                      </a:r>
                      <a:r>
                        <a:rPr kumimoji="0" lang="en-US" sz="2000" b="0" i="0" u="none" strike="noStrike" cap="none" normalizeH="0" baseline="0" dirty="0" smtClean="0">
                          <a:ln>
                            <a:noFill/>
                          </a:ln>
                          <a:solidFill>
                            <a:srgbClr val="002060"/>
                          </a:solidFill>
                          <a:effectLst/>
                          <a:latin typeface="Arial" charset="0"/>
                        </a:rPr>
                        <a:t>, Porter, </a:t>
                      </a:r>
                      <a:r>
                        <a:rPr kumimoji="0" lang="en-US" sz="2000" b="0" i="0" u="none" strike="noStrike" cap="none" normalizeH="0" baseline="0" dirty="0" err="1" smtClean="0">
                          <a:ln>
                            <a:noFill/>
                          </a:ln>
                          <a:solidFill>
                            <a:srgbClr val="002060"/>
                          </a:solidFill>
                          <a:effectLst/>
                          <a:latin typeface="Arial" charset="0"/>
                        </a:rPr>
                        <a:t>Desimone</a:t>
                      </a:r>
                      <a:r>
                        <a:rPr kumimoji="0" lang="en-US" sz="2000" b="0" i="0" u="none" strike="noStrike" cap="none" normalizeH="0" baseline="0" dirty="0" smtClean="0">
                          <a:ln>
                            <a:noFill/>
                          </a:ln>
                          <a:solidFill>
                            <a:srgbClr val="002060"/>
                          </a:solidFill>
                          <a:effectLst/>
                          <a:latin typeface="Arial" charset="0"/>
                        </a:rPr>
                        <a:t>,  </a:t>
                      </a:r>
                      <a:r>
                        <a:rPr kumimoji="0" lang="en-US" sz="2000" b="0" i="0" u="none" strike="noStrike" cap="none" normalizeH="0" baseline="0" dirty="0" err="1" smtClean="0">
                          <a:ln>
                            <a:noFill/>
                          </a:ln>
                          <a:solidFill>
                            <a:srgbClr val="002060"/>
                          </a:solidFill>
                          <a:effectLst/>
                          <a:latin typeface="Arial" charset="0"/>
                        </a:rPr>
                        <a:t>Birman</a:t>
                      </a:r>
                      <a:r>
                        <a:rPr kumimoji="0" lang="en-US" sz="2000" b="0" i="0" u="none" strike="noStrike" cap="none" normalizeH="0" baseline="0" dirty="0" smtClean="0">
                          <a:ln>
                            <a:noFill/>
                          </a:ln>
                          <a:solidFill>
                            <a:srgbClr val="002060"/>
                          </a:solidFill>
                          <a:effectLst/>
                          <a:latin typeface="Arial" charset="0"/>
                        </a:rPr>
                        <a:t>, &amp; Yoon, 2001; NRC, 1996)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Short-term</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Patchy</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Has little influence on</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   instruction</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Does not affect student learning</a:t>
                      </a:r>
                    </a:p>
                    <a:p>
                      <a:pPr marL="342900" marR="0" lvl="0" indent="-34290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Char char="q"/>
                        <a:tabLst/>
                      </a:pPr>
                      <a:r>
                        <a:rPr kumimoji="0" lang="en-US" sz="2000" b="0" i="0" u="none" strike="noStrike" cap="none" normalizeH="0" baseline="0" dirty="0" smtClean="0">
                          <a:ln>
                            <a:noFill/>
                          </a:ln>
                          <a:solidFill>
                            <a:srgbClr val="002060"/>
                          </a:solidFill>
                          <a:effectLst/>
                          <a:latin typeface="Arial" charset="0"/>
                        </a:rPr>
                        <a:t>Not supported by schools</a:t>
                      </a:r>
                    </a:p>
                    <a:p>
                      <a:pPr marL="0" marR="0" lvl="0" indent="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     (American Association of</a:t>
                      </a:r>
                    </a:p>
                    <a:p>
                      <a:pPr marL="0" marR="0" lvl="0" indent="0" algn="l" defTabSz="914400" rtl="0" eaLnBrk="1" fontAlgn="base" latinLnBrk="0" hangingPunct="1">
                        <a:lnSpc>
                          <a:spcPct val="100000"/>
                        </a:lnSpc>
                        <a:spcBef>
                          <a:spcPct val="20000"/>
                        </a:spcBef>
                        <a:spcAft>
                          <a:spcPct val="0"/>
                        </a:spcAft>
                        <a:buClr>
                          <a:schemeClr val="accent2">
                            <a:lumMod val="75000"/>
                          </a:schemeClr>
                        </a:buClr>
                        <a:buSzPct val="70000"/>
                        <a:buFont typeface="Wingdings" pitchFamily="2" charset="2"/>
                        <a:buNone/>
                        <a:tabLst/>
                      </a:pPr>
                      <a:r>
                        <a:rPr kumimoji="0" lang="en-US" sz="2000" b="0" i="0" u="none" strike="noStrike" cap="none" normalizeH="0" baseline="0" dirty="0" smtClean="0">
                          <a:ln>
                            <a:noFill/>
                          </a:ln>
                          <a:solidFill>
                            <a:srgbClr val="002060"/>
                          </a:solidFill>
                          <a:effectLst/>
                          <a:latin typeface="Arial" charset="0"/>
                        </a:rPr>
                        <a:t>     Colleges &amp; Universities, 2001)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8213" name="Text Box 21"/>
          <p:cNvSpPr txBox="1">
            <a:spLocks noChangeArrowheads="1"/>
          </p:cNvSpPr>
          <p:nvPr/>
        </p:nvSpPr>
        <p:spPr bwMode="auto">
          <a:xfrm>
            <a:off x="0" y="382047"/>
            <a:ext cx="2809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Times New Roman" pitchFamily="18" charset="0"/>
              </a:defRPr>
            </a:lvl1pPr>
            <a:lvl2pPr marL="742950" indent="-285750">
              <a:defRPr b="1">
                <a:solidFill>
                  <a:schemeClr val="tx1"/>
                </a:solidFill>
                <a:latin typeface="Times New Roman" pitchFamily="18" charset="0"/>
              </a:defRPr>
            </a:lvl2pPr>
            <a:lvl3pPr marL="1143000" indent="-228600">
              <a:defRPr b="1">
                <a:solidFill>
                  <a:schemeClr val="tx1"/>
                </a:solidFill>
                <a:latin typeface="Times New Roman" pitchFamily="18" charset="0"/>
              </a:defRPr>
            </a:lvl3pPr>
            <a:lvl4pPr marL="1600200" indent="-228600">
              <a:defRPr b="1">
                <a:solidFill>
                  <a:schemeClr val="tx1"/>
                </a:solidFill>
                <a:latin typeface="Times New Roman" pitchFamily="18" charset="0"/>
              </a:defRPr>
            </a:lvl4pPr>
            <a:lvl5pPr marL="2057400" indent="-228600">
              <a:defRPr b="1">
                <a:solidFill>
                  <a:schemeClr val="tx1"/>
                </a:solidFill>
                <a:latin typeface="Times New Roman" pitchFamily="18" charset="0"/>
              </a:defRPr>
            </a:lvl5pPr>
            <a:lvl6pPr marL="2514600" indent="-228600" eaLnBrk="0" fontAlgn="base" hangingPunct="0">
              <a:spcBef>
                <a:spcPct val="0"/>
              </a:spcBef>
              <a:spcAft>
                <a:spcPct val="0"/>
              </a:spcAft>
              <a:defRPr b="1">
                <a:solidFill>
                  <a:schemeClr val="tx1"/>
                </a:solidFill>
                <a:latin typeface="Times New Roman" pitchFamily="18" charset="0"/>
              </a:defRPr>
            </a:lvl6pPr>
            <a:lvl7pPr marL="2971800" indent="-228600" eaLnBrk="0" fontAlgn="base" hangingPunct="0">
              <a:spcBef>
                <a:spcPct val="0"/>
              </a:spcBef>
              <a:spcAft>
                <a:spcPct val="0"/>
              </a:spcAft>
              <a:defRPr b="1">
                <a:solidFill>
                  <a:schemeClr val="tx1"/>
                </a:solidFill>
                <a:latin typeface="Times New Roman" pitchFamily="18" charset="0"/>
              </a:defRPr>
            </a:lvl7pPr>
            <a:lvl8pPr marL="3429000" indent="-228600" eaLnBrk="0" fontAlgn="base" hangingPunct="0">
              <a:spcBef>
                <a:spcPct val="0"/>
              </a:spcBef>
              <a:spcAft>
                <a:spcPct val="0"/>
              </a:spcAft>
              <a:defRPr b="1">
                <a:solidFill>
                  <a:schemeClr val="tx1"/>
                </a:solidFill>
                <a:latin typeface="Times New Roman" pitchFamily="18" charset="0"/>
              </a:defRPr>
            </a:lvl8pPr>
            <a:lvl9pPr marL="3886200" indent="-228600" eaLnBrk="0" fontAlgn="base" hangingPunct="0">
              <a:spcBef>
                <a:spcPct val="0"/>
              </a:spcBef>
              <a:spcAft>
                <a:spcPct val="0"/>
              </a:spcAft>
              <a:defRPr b="1">
                <a:solidFill>
                  <a:schemeClr val="tx1"/>
                </a:solidFill>
                <a:latin typeface="Times New Roman" pitchFamily="18" charset="0"/>
              </a:defRPr>
            </a:lvl9pPr>
          </a:lstStyle>
          <a:p>
            <a:pPr algn="r" eaLnBrk="1" hangingPunct="1">
              <a:spcBef>
                <a:spcPct val="50000"/>
              </a:spcBef>
            </a:pPr>
            <a:r>
              <a:rPr lang="en-US" b="0" i="1" dirty="0">
                <a:solidFill>
                  <a:schemeClr val="bg2">
                    <a:lumMod val="40000"/>
                    <a:lumOff val="60000"/>
                  </a:schemeClr>
                </a:solidFill>
              </a:rPr>
              <a:t>Complete references available on TI web site</a:t>
            </a:r>
          </a:p>
        </p:txBody>
      </p:sp>
    </p:spTree>
    <p:extLst>
      <p:ext uri="{BB962C8B-B14F-4D97-AF65-F5344CB8AC3E}">
        <p14:creationId xmlns:p14="http://schemas.microsoft.com/office/powerpoint/2010/main" val="1812862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sz="4000"/>
              <a:t>Why is Inquiry Instruction so Hard?</a:t>
            </a:r>
          </a:p>
        </p:txBody>
      </p:sp>
      <p:sp>
        <p:nvSpPr>
          <p:cNvPr id="151555" name="Rectangle 3"/>
          <p:cNvSpPr>
            <a:spLocks noGrp="1" noChangeArrowheads="1"/>
          </p:cNvSpPr>
          <p:nvPr>
            <p:ph type="body" idx="1"/>
          </p:nvPr>
        </p:nvSpPr>
        <p:spPr>
          <a:xfrm>
            <a:off x="457200" y="1295400"/>
            <a:ext cx="8229600" cy="4525963"/>
          </a:xfrm>
        </p:spPr>
        <p:txBody>
          <a:bodyPr>
            <a:normAutofit lnSpcReduction="10000"/>
          </a:bodyPr>
          <a:lstStyle/>
          <a:p>
            <a:pPr>
              <a:buClr>
                <a:schemeClr val="accent2">
                  <a:lumMod val="75000"/>
                </a:schemeClr>
              </a:buClr>
              <a:buFont typeface="Wingdings" pitchFamily="2" charset="2"/>
              <a:buChar char="q"/>
            </a:pPr>
            <a:r>
              <a:rPr lang="en-US" dirty="0">
                <a:solidFill>
                  <a:srgbClr val="002060"/>
                </a:solidFill>
              </a:rPr>
              <a:t>Multiple definitions of </a:t>
            </a:r>
            <a:r>
              <a:rPr lang="en-US" dirty="0" smtClean="0">
                <a:solidFill>
                  <a:srgbClr val="002060"/>
                </a:solidFill>
              </a:rPr>
              <a:t>inquiry</a:t>
            </a:r>
          </a:p>
          <a:p>
            <a:pPr lvl="1">
              <a:buClr>
                <a:schemeClr val="accent2">
                  <a:lumMod val="75000"/>
                </a:schemeClr>
              </a:buClr>
              <a:buFont typeface="Wingdings" pitchFamily="2" charset="2"/>
              <a:buChar char="§"/>
            </a:pPr>
            <a:r>
              <a:rPr lang="en-US" dirty="0">
                <a:solidFill>
                  <a:srgbClr val="002060"/>
                </a:solidFill>
              </a:rPr>
              <a:t>Students designing procedures </a:t>
            </a:r>
            <a:r>
              <a:rPr lang="en-US" sz="2400" dirty="0">
                <a:solidFill>
                  <a:srgbClr val="002060"/>
                </a:solidFill>
              </a:rPr>
              <a:t>(Deters, 2005)</a:t>
            </a:r>
          </a:p>
          <a:p>
            <a:pPr lvl="1">
              <a:buClr>
                <a:schemeClr val="accent2">
                  <a:lumMod val="75000"/>
                </a:schemeClr>
              </a:buClr>
              <a:buFont typeface="Wingdings" pitchFamily="2" charset="2"/>
              <a:buChar char="§"/>
            </a:pPr>
            <a:r>
              <a:rPr lang="en-US" dirty="0">
                <a:solidFill>
                  <a:srgbClr val="002060"/>
                </a:solidFill>
              </a:rPr>
              <a:t>Data to concepts </a:t>
            </a:r>
            <a:r>
              <a:rPr lang="en-US" sz="2400" dirty="0">
                <a:solidFill>
                  <a:srgbClr val="002060"/>
                </a:solidFill>
              </a:rPr>
              <a:t>(</a:t>
            </a:r>
            <a:r>
              <a:rPr lang="en-US" sz="2400" dirty="0" err="1">
                <a:solidFill>
                  <a:srgbClr val="002060"/>
                </a:solidFill>
              </a:rPr>
              <a:t>Cracolice</a:t>
            </a:r>
            <a:r>
              <a:rPr lang="en-US" sz="2400" dirty="0">
                <a:solidFill>
                  <a:srgbClr val="002060"/>
                </a:solidFill>
              </a:rPr>
              <a:t>, 2006)</a:t>
            </a:r>
          </a:p>
          <a:p>
            <a:pPr lvl="1">
              <a:buClr>
                <a:schemeClr val="accent2">
                  <a:lumMod val="75000"/>
                </a:schemeClr>
              </a:buClr>
              <a:buFont typeface="Wingdings" pitchFamily="2" charset="2"/>
              <a:buChar char="§"/>
            </a:pPr>
            <a:r>
              <a:rPr lang="en-US" dirty="0">
                <a:solidFill>
                  <a:srgbClr val="002060"/>
                </a:solidFill>
              </a:rPr>
              <a:t>Hands-on </a:t>
            </a:r>
            <a:r>
              <a:rPr lang="en-US" sz="2400" dirty="0">
                <a:solidFill>
                  <a:srgbClr val="002060"/>
                </a:solidFill>
              </a:rPr>
              <a:t>(</a:t>
            </a:r>
            <a:r>
              <a:rPr lang="en-US" sz="2400" dirty="0" err="1">
                <a:solidFill>
                  <a:srgbClr val="002060"/>
                </a:solidFill>
              </a:rPr>
              <a:t>Bonnstetter</a:t>
            </a:r>
            <a:r>
              <a:rPr lang="en-US" sz="2400" dirty="0">
                <a:solidFill>
                  <a:srgbClr val="002060"/>
                </a:solidFill>
              </a:rPr>
              <a:t>, 1998)</a:t>
            </a:r>
          </a:p>
          <a:p>
            <a:pPr lvl="1">
              <a:buClr>
                <a:schemeClr val="accent2">
                  <a:lumMod val="75000"/>
                </a:schemeClr>
              </a:buClr>
              <a:buFont typeface="Wingdings" pitchFamily="2" charset="2"/>
              <a:buChar char="§"/>
            </a:pPr>
            <a:r>
              <a:rPr lang="en-US" dirty="0">
                <a:solidFill>
                  <a:srgbClr val="002060"/>
                </a:solidFill>
              </a:rPr>
              <a:t>Student research </a:t>
            </a:r>
            <a:r>
              <a:rPr lang="en-US" sz="2400" dirty="0">
                <a:solidFill>
                  <a:srgbClr val="002060"/>
                </a:solidFill>
              </a:rPr>
              <a:t>(</a:t>
            </a:r>
            <a:r>
              <a:rPr lang="en-US" sz="2400" dirty="0" err="1">
                <a:solidFill>
                  <a:srgbClr val="002060"/>
                </a:solidFill>
              </a:rPr>
              <a:t>Bonnstetter</a:t>
            </a:r>
            <a:r>
              <a:rPr lang="en-US" sz="2400" dirty="0">
                <a:solidFill>
                  <a:srgbClr val="002060"/>
                </a:solidFill>
              </a:rPr>
              <a:t>, 1998)</a:t>
            </a:r>
          </a:p>
          <a:p>
            <a:pPr lvl="1">
              <a:buClr>
                <a:schemeClr val="accent2">
                  <a:lumMod val="75000"/>
                </a:schemeClr>
              </a:buClr>
              <a:buFont typeface="Wingdings" pitchFamily="2" charset="2"/>
              <a:buChar char="§"/>
            </a:pPr>
            <a:r>
              <a:rPr lang="en-US" dirty="0">
                <a:solidFill>
                  <a:srgbClr val="002060"/>
                </a:solidFill>
              </a:rPr>
              <a:t>How scientists investigate phenomena </a:t>
            </a:r>
            <a:r>
              <a:rPr lang="en-US" sz="2400" i="1" dirty="0">
                <a:solidFill>
                  <a:srgbClr val="002060"/>
                </a:solidFill>
              </a:rPr>
              <a:t>(NSES</a:t>
            </a:r>
            <a:r>
              <a:rPr lang="en-US" sz="2400" dirty="0">
                <a:solidFill>
                  <a:srgbClr val="002060"/>
                </a:solidFill>
              </a:rPr>
              <a:t>, 1996)</a:t>
            </a:r>
          </a:p>
          <a:p>
            <a:endParaRPr lang="en-US" dirty="0">
              <a:solidFill>
                <a:srgbClr val="002060"/>
              </a:solidFill>
            </a:endParaRPr>
          </a:p>
          <a:p>
            <a:pPr>
              <a:buClr>
                <a:schemeClr val="accent2">
                  <a:lumMod val="75000"/>
                </a:schemeClr>
              </a:buClr>
              <a:buFont typeface="Wingdings" pitchFamily="2" charset="2"/>
              <a:buChar char="q"/>
            </a:pPr>
            <a:r>
              <a:rPr lang="en-US" dirty="0">
                <a:solidFill>
                  <a:srgbClr val="002060"/>
                </a:solidFill>
              </a:rPr>
              <a:t>Lack of experience with authentic science inquiry and inquiry instruction</a:t>
            </a:r>
          </a:p>
        </p:txBody>
      </p:sp>
    </p:spTree>
    <p:extLst>
      <p:ext uri="{BB962C8B-B14F-4D97-AF65-F5344CB8AC3E}">
        <p14:creationId xmlns:p14="http://schemas.microsoft.com/office/powerpoint/2010/main" val="354784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inquiry instruction so hard?</a:t>
            </a:r>
            <a:endParaRPr lang="en-US" dirty="0"/>
          </a:p>
        </p:txBody>
      </p:sp>
      <p:sp>
        <p:nvSpPr>
          <p:cNvPr id="3" name="Content Placeholder 2"/>
          <p:cNvSpPr>
            <a:spLocks noGrp="1"/>
          </p:cNvSpPr>
          <p:nvPr>
            <p:ph idx="1"/>
          </p:nvPr>
        </p:nvSpPr>
        <p:spPr/>
        <p:txBody>
          <a:bodyPr/>
          <a:lstStyle/>
          <a:p>
            <a:pPr>
              <a:buClr>
                <a:schemeClr val="accent2">
                  <a:lumMod val="75000"/>
                </a:schemeClr>
              </a:buClr>
              <a:buFont typeface="Wingdings" pitchFamily="2" charset="2"/>
              <a:buChar char="q"/>
            </a:pPr>
            <a:r>
              <a:rPr lang="en-US" dirty="0">
                <a:solidFill>
                  <a:srgbClr val="002060"/>
                </a:solidFill>
              </a:rPr>
              <a:t>“…even though I believe in inquiry based learning, adopting it in the Chemistry classroom has been difficult for me….I was never taught how to teach chemistry in an inquiry based atmosphere</a:t>
            </a:r>
            <a:r>
              <a:rPr lang="en-US" dirty="0" smtClean="0">
                <a:solidFill>
                  <a:srgbClr val="002060"/>
                </a:solidFill>
              </a:rPr>
              <a:t>.”</a:t>
            </a:r>
          </a:p>
          <a:p>
            <a:pPr marL="0" indent="0">
              <a:buClr>
                <a:schemeClr val="accent2">
                  <a:lumMod val="75000"/>
                </a:schemeClr>
              </a:buClr>
              <a:buNone/>
            </a:pPr>
            <a:r>
              <a:rPr lang="en-US" dirty="0" smtClean="0">
                <a:solidFill>
                  <a:srgbClr val="002060"/>
                </a:solidFill>
              </a:rPr>
              <a:t>			- </a:t>
            </a:r>
            <a:r>
              <a:rPr lang="en-US" sz="2800" dirty="0" smtClean="0">
                <a:solidFill>
                  <a:srgbClr val="002060"/>
                </a:solidFill>
              </a:rPr>
              <a:t>1</a:t>
            </a:r>
            <a:r>
              <a:rPr lang="en-US" sz="2800" baseline="30000" dirty="0" smtClean="0">
                <a:solidFill>
                  <a:srgbClr val="002060"/>
                </a:solidFill>
              </a:rPr>
              <a:t>st</a:t>
            </a:r>
            <a:r>
              <a:rPr lang="en-US" sz="2800" dirty="0" smtClean="0">
                <a:solidFill>
                  <a:srgbClr val="002060"/>
                </a:solidFill>
              </a:rPr>
              <a:t> cohort TI teacher pre-program</a:t>
            </a:r>
            <a:endParaRPr lang="en-US" sz="2800" dirty="0">
              <a:solidFill>
                <a:srgbClr val="002060"/>
              </a:solidFill>
            </a:endParaRPr>
          </a:p>
          <a:p>
            <a:endParaRPr lang="en-US" dirty="0"/>
          </a:p>
        </p:txBody>
      </p:sp>
    </p:spTree>
    <p:extLst>
      <p:ext uri="{BB962C8B-B14F-4D97-AF65-F5344CB8AC3E}">
        <p14:creationId xmlns:p14="http://schemas.microsoft.com/office/powerpoint/2010/main" val="178379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is Inquiry?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8214648"/>
              </p:ext>
            </p:extLst>
          </p:nvPr>
        </p:nvGraphicFramePr>
        <p:xfrm>
          <a:off x="228600" y="1371600"/>
          <a:ext cx="8610600" cy="4389120"/>
        </p:xfrm>
        <a:graphic>
          <a:graphicData uri="http://schemas.openxmlformats.org/drawingml/2006/table">
            <a:tbl>
              <a:tblPr firstRow="1" bandRow="1">
                <a:tableStyleId>{5C22544A-7EE6-4342-B048-85BDC9FD1C3A}</a:tableStyleId>
              </a:tblPr>
              <a:tblGrid>
                <a:gridCol w="4305300"/>
                <a:gridCol w="4305300"/>
              </a:tblGrid>
              <a:tr h="370840">
                <a:tc>
                  <a:txBody>
                    <a:bodyPr/>
                    <a:lstStyle/>
                    <a:p>
                      <a:r>
                        <a:rPr lang="en-US" sz="2000" dirty="0" smtClean="0">
                          <a:ln>
                            <a:solidFill>
                              <a:srgbClr val="002060"/>
                            </a:solidFill>
                          </a:ln>
                          <a:solidFill>
                            <a:srgbClr val="002060"/>
                          </a:solidFill>
                        </a:rPr>
                        <a:t>National Science Education Standards</a:t>
                      </a:r>
                      <a:endParaRPr lang="en-US" sz="2000" dirty="0">
                        <a:ln>
                          <a:solidFill>
                            <a:srgbClr val="002060"/>
                          </a:solidFill>
                        </a:ln>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ln>
                            <a:solidFill>
                              <a:srgbClr val="002060"/>
                            </a:solidFill>
                          </a:ln>
                          <a:solidFill>
                            <a:srgbClr val="002060"/>
                          </a:solidFill>
                        </a:rPr>
                        <a:t>Framework</a:t>
                      </a:r>
                      <a:r>
                        <a:rPr lang="en-US" sz="2000" baseline="0" dirty="0" smtClean="0">
                          <a:ln>
                            <a:solidFill>
                              <a:srgbClr val="002060"/>
                            </a:solidFill>
                          </a:ln>
                          <a:solidFill>
                            <a:srgbClr val="002060"/>
                          </a:solidFill>
                        </a:rPr>
                        <a:t> for K-12 Education</a:t>
                      </a:r>
                      <a:endParaRPr lang="en-US" sz="2000" dirty="0">
                        <a:ln>
                          <a:solidFill>
                            <a:srgbClr val="002060"/>
                          </a:solidFill>
                        </a:ln>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00000"/>
                        </a:lnSpc>
                      </a:pPr>
                      <a:r>
                        <a:rPr lang="en-US" sz="2000" b="1" dirty="0" smtClean="0">
                          <a:ln>
                            <a:noFill/>
                          </a:ln>
                          <a:solidFill>
                            <a:srgbClr val="002060"/>
                          </a:solidFill>
                        </a:rPr>
                        <a:t>Students will:</a:t>
                      </a:r>
                    </a:p>
                    <a:p>
                      <a:pPr marL="285750" lvl="1" indent="-285750">
                        <a:lnSpc>
                          <a:spcPct val="100000"/>
                        </a:lnSpc>
                        <a:buFont typeface="Wingdings" pitchFamily="2" charset="2"/>
                        <a:buChar char="§"/>
                      </a:pPr>
                      <a:r>
                        <a:rPr lang="en-US" sz="1800" b="0" dirty="0" smtClean="0">
                          <a:ln>
                            <a:noFill/>
                          </a:ln>
                          <a:solidFill>
                            <a:srgbClr val="002060"/>
                          </a:solidFill>
                        </a:rPr>
                        <a:t>Ask questions</a:t>
                      </a:r>
                    </a:p>
                    <a:p>
                      <a:pPr marL="285750" lvl="1" indent="-285750">
                        <a:lnSpc>
                          <a:spcPct val="100000"/>
                        </a:lnSpc>
                        <a:buFont typeface="Wingdings" pitchFamily="2" charset="2"/>
                        <a:buChar char="§"/>
                      </a:pPr>
                      <a:r>
                        <a:rPr lang="en-US" sz="1800" b="0" dirty="0" smtClean="0">
                          <a:ln>
                            <a:noFill/>
                          </a:ln>
                          <a:solidFill>
                            <a:srgbClr val="002060"/>
                          </a:solidFill>
                        </a:rPr>
                        <a:t>Construct explanations</a:t>
                      </a:r>
                    </a:p>
                    <a:p>
                      <a:pPr marL="285750" lvl="1" indent="-285750">
                        <a:lnSpc>
                          <a:spcPct val="100000"/>
                        </a:lnSpc>
                        <a:buFont typeface="Wingdings" pitchFamily="2" charset="2"/>
                        <a:buChar char="§"/>
                      </a:pPr>
                      <a:r>
                        <a:rPr lang="en-US" sz="1800" b="0" dirty="0" smtClean="0">
                          <a:ln>
                            <a:noFill/>
                          </a:ln>
                          <a:solidFill>
                            <a:srgbClr val="002060"/>
                          </a:solidFill>
                        </a:rPr>
                        <a:t>Test those explanations against current scientific knowledge</a:t>
                      </a: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dirty="0" smtClean="0">
                          <a:ln>
                            <a:noFill/>
                          </a:ln>
                          <a:solidFill>
                            <a:srgbClr val="002060"/>
                          </a:solidFill>
                        </a:rPr>
                        <a:t>Engage in critical and logical thinking</a:t>
                      </a: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dirty="0" smtClean="0">
                          <a:ln>
                            <a:noFill/>
                          </a:ln>
                          <a:solidFill>
                            <a:srgbClr val="002060"/>
                          </a:solidFill>
                        </a:rPr>
                        <a:t>Consider alternative explanations</a:t>
                      </a: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dirty="0" smtClean="0">
                          <a:ln>
                            <a:noFill/>
                          </a:ln>
                          <a:solidFill>
                            <a:srgbClr val="002060"/>
                          </a:solidFill>
                        </a:rPr>
                        <a:t>Identify their assumptions</a:t>
                      </a: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dirty="0" smtClean="0">
                          <a:ln>
                            <a:noFill/>
                          </a:ln>
                          <a:solidFill>
                            <a:srgbClr val="002060"/>
                          </a:solidFill>
                        </a:rPr>
                        <a:t>Describe objects and events</a:t>
                      </a: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1800" b="0" dirty="0" smtClean="0">
                        <a:ln>
                          <a:noFill/>
                        </a:ln>
                        <a:solidFill>
                          <a:srgbClr val="002060"/>
                        </a:solidFill>
                      </a:endParaRP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1800" b="0" dirty="0" smtClean="0">
                        <a:ln>
                          <a:noFill/>
                        </a:ln>
                        <a:solidFill>
                          <a:srgbClr val="002060"/>
                        </a:solidFill>
                      </a:endParaRP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1800" b="0" dirty="0" smtClean="0">
                        <a:ln>
                          <a:noFill/>
                        </a:ln>
                        <a:solidFill>
                          <a:srgbClr val="002060"/>
                        </a:solidFill>
                      </a:endParaRP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endParaRPr lang="en-US" sz="1800" b="0" dirty="0" smtClean="0">
                        <a:ln>
                          <a:noFill/>
                        </a:ln>
                        <a:solidFill>
                          <a:srgbClr val="002060"/>
                        </a:solidFill>
                      </a:endParaRPr>
                    </a:p>
                    <a:p>
                      <a:pPr marL="285750" marR="0" lvl="1"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b="0" dirty="0" smtClean="0">
                          <a:ln>
                            <a:noFill/>
                          </a:ln>
                          <a:solidFill>
                            <a:srgbClr val="002060"/>
                          </a:solidFill>
                        </a:rPr>
                        <a:t>Communicate their ideas to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lang="en-US" sz="2000" b="1" dirty="0" smtClean="0">
                          <a:ln>
                            <a:noFill/>
                          </a:ln>
                          <a:solidFill>
                            <a:srgbClr val="002060"/>
                          </a:solidFill>
                        </a:rPr>
                        <a:t>Students</a:t>
                      </a:r>
                      <a:r>
                        <a:rPr lang="en-US" sz="2000" b="1" baseline="0" dirty="0" smtClean="0">
                          <a:ln>
                            <a:noFill/>
                          </a:ln>
                          <a:solidFill>
                            <a:srgbClr val="002060"/>
                          </a:solidFill>
                        </a:rPr>
                        <a:t> should be involved in:</a:t>
                      </a:r>
                    </a:p>
                    <a:p>
                      <a:pPr marL="285750" indent="-285750">
                        <a:lnSpc>
                          <a:spcPct val="100000"/>
                        </a:lnSpc>
                        <a:buFont typeface="Wingdings" pitchFamily="2" charset="2"/>
                        <a:buChar char="§"/>
                      </a:pPr>
                      <a:r>
                        <a:rPr lang="en-US" sz="1800" dirty="0" smtClean="0">
                          <a:solidFill>
                            <a:srgbClr val="002060"/>
                          </a:solidFill>
                        </a:rPr>
                        <a:t>Asking questions &amp;</a:t>
                      </a:r>
                      <a:r>
                        <a:rPr lang="en-US" sz="1800" baseline="0" dirty="0" smtClean="0">
                          <a:solidFill>
                            <a:srgbClr val="002060"/>
                          </a:solidFill>
                        </a:rPr>
                        <a:t> </a:t>
                      </a:r>
                      <a:r>
                        <a:rPr lang="en-US" sz="1800" dirty="0" smtClean="0">
                          <a:solidFill>
                            <a:srgbClr val="002060"/>
                          </a:solidFill>
                        </a:rPr>
                        <a:t>defining problems</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dirty="0" smtClean="0">
                          <a:solidFill>
                            <a:srgbClr val="002060"/>
                          </a:solidFill>
                        </a:rPr>
                        <a:t>Constructing explanations</a:t>
                      </a:r>
                    </a:p>
                    <a:p>
                      <a:pPr marL="285750" indent="-285750">
                        <a:lnSpc>
                          <a:spcPct val="100000"/>
                        </a:lnSpc>
                        <a:buFont typeface="Wingdings" pitchFamily="2" charset="2"/>
                        <a:buChar char="§"/>
                      </a:pPr>
                      <a:r>
                        <a:rPr lang="en-US" sz="1800" dirty="0" smtClean="0">
                          <a:solidFill>
                            <a:srgbClr val="002060"/>
                          </a:solidFill>
                        </a:rPr>
                        <a:t>Developing and using models</a:t>
                      </a:r>
                    </a:p>
                    <a:p>
                      <a:pPr marL="285750" indent="-285750">
                        <a:lnSpc>
                          <a:spcPct val="100000"/>
                        </a:lnSpc>
                        <a:buFont typeface="Wingdings" pitchFamily="2" charset="2"/>
                        <a:buChar char="§"/>
                      </a:pPr>
                      <a:endParaRPr lang="en-US" sz="1800" dirty="0" smtClean="0">
                        <a:solidFill>
                          <a:srgbClr val="002060"/>
                        </a:solidFill>
                      </a:endParaRP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800" dirty="0" smtClean="0">
                          <a:solidFill>
                            <a:srgbClr val="002060"/>
                          </a:solidFill>
                        </a:rPr>
                        <a:t>Engaging in argument from evidence</a:t>
                      </a:r>
                    </a:p>
                    <a:p>
                      <a:pPr marL="285750" indent="-285750">
                        <a:lnSpc>
                          <a:spcPct val="100000"/>
                        </a:lnSpc>
                        <a:buFont typeface="Wingdings" pitchFamily="2" charset="2"/>
                        <a:buChar char="§"/>
                      </a:pPr>
                      <a:endParaRPr lang="en-US" sz="1800" dirty="0" smtClean="0">
                        <a:solidFill>
                          <a:srgbClr val="002060"/>
                        </a:solidFill>
                      </a:endParaRPr>
                    </a:p>
                    <a:p>
                      <a:pPr marL="285750" indent="-285750">
                        <a:lnSpc>
                          <a:spcPct val="100000"/>
                        </a:lnSpc>
                        <a:buFont typeface="Wingdings" pitchFamily="2" charset="2"/>
                        <a:buChar char="§"/>
                      </a:pPr>
                      <a:endParaRPr lang="en-US" sz="1800" dirty="0" smtClean="0">
                        <a:solidFill>
                          <a:srgbClr val="002060"/>
                        </a:solidFill>
                      </a:endParaRPr>
                    </a:p>
                    <a:p>
                      <a:pPr marL="285750" indent="-285750">
                        <a:lnSpc>
                          <a:spcPct val="100000"/>
                        </a:lnSpc>
                        <a:buFont typeface="Wingdings" pitchFamily="2" charset="2"/>
                        <a:buChar char="§"/>
                      </a:pPr>
                      <a:r>
                        <a:rPr lang="en-US" sz="1800" dirty="0" smtClean="0">
                          <a:solidFill>
                            <a:srgbClr val="002060"/>
                          </a:solidFill>
                        </a:rPr>
                        <a:t>Planning and carrying out investigations</a:t>
                      </a:r>
                    </a:p>
                    <a:p>
                      <a:pPr marL="285750" indent="-285750">
                        <a:lnSpc>
                          <a:spcPct val="100000"/>
                        </a:lnSpc>
                        <a:buFont typeface="Wingdings" pitchFamily="2" charset="2"/>
                        <a:buChar char="§"/>
                      </a:pPr>
                      <a:r>
                        <a:rPr lang="en-US" sz="1800" dirty="0" smtClean="0">
                          <a:solidFill>
                            <a:srgbClr val="002060"/>
                          </a:solidFill>
                        </a:rPr>
                        <a:t>Analyzing and interpreting data</a:t>
                      </a:r>
                    </a:p>
                    <a:p>
                      <a:pPr marL="285750" indent="-285750">
                        <a:lnSpc>
                          <a:spcPct val="100000"/>
                        </a:lnSpc>
                        <a:buFont typeface="Wingdings" pitchFamily="2" charset="2"/>
                        <a:buChar char="§"/>
                      </a:pPr>
                      <a:r>
                        <a:rPr lang="en-US" sz="1800" dirty="0" smtClean="0">
                          <a:solidFill>
                            <a:srgbClr val="002060"/>
                          </a:solidFill>
                        </a:rPr>
                        <a:t>Using mathematics, information and computer technology, and computational thinking</a:t>
                      </a:r>
                    </a:p>
                    <a:p>
                      <a:pPr>
                        <a:lnSpc>
                          <a:spcPct val="100000"/>
                        </a:lnSpc>
                      </a:pPr>
                      <a:endParaRPr lang="en-US" sz="2000" dirty="0">
                        <a:ln>
                          <a:solidFill>
                            <a:srgbClr val="002060"/>
                          </a:solidFill>
                        </a:ln>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1186873" y="6019800"/>
            <a:ext cx="6781800" cy="584775"/>
          </a:xfrm>
          <a:prstGeom prst="rect">
            <a:avLst/>
          </a:prstGeom>
          <a:noFill/>
        </p:spPr>
        <p:txBody>
          <a:bodyPr wrap="square" rtlCol="0">
            <a:spAutoFit/>
          </a:bodyPr>
          <a:lstStyle/>
          <a:p>
            <a:pPr algn="ctr"/>
            <a:r>
              <a:rPr lang="en-US" sz="3200" dirty="0" smtClean="0">
                <a:solidFill>
                  <a:srgbClr val="002060"/>
                </a:solidFill>
              </a:rPr>
              <a:t>Engage in the activities of scientists</a:t>
            </a:r>
            <a:endParaRPr lang="en-US" sz="3200" dirty="0">
              <a:solidFill>
                <a:srgbClr val="002060"/>
              </a:solidFill>
            </a:endParaRPr>
          </a:p>
        </p:txBody>
      </p:sp>
    </p:spTree>
    <p:extLst>
      <p:ext uri="{BB962C8B-B14F-4D97-AF65-F5344CB8AC3E}">
        <p14:creationId xmlns:p14="http://schemas.microsoft.com/office/powerpoint/2010/main" val="230006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0BDFCDDD-AA35-469A-B96F-A02A4AC9E779}" type="slidenum">
              <a:rPr lang="en-US"/>
              <a:pPr/>
              <a:t>7</a:t>
            </a:fld>
            <a:endParaRPr lang="en-US"/>
          </a:p>
        </p:txBody>
      </p:sp>
      <p:sp>
        <p:nvSpPr>
          <p:cNvPr id="55298" name="Rectangle 2"/>
          <p:cNvSpPr>
            <a:spLocks noGrp="1" noChangeArrowheads="1"/>
          </p:cNvSpPr>
          <p:nvPr>
            <p:ph type="title"/>
          </p:nvPr>
        </p:nvSpPr>
        <p:spPr/>
        <p:txBody>
          <a:bodyPr/>
          <a:lstStyle/>
          <a:p>
            <a:pPr algn="l"/>
            <a:r>
              <a:rPr lang="en-US" dirty="0"/>
              <a:t>A </a:t>
            </a:r>
            <a:r>
              <a:rPr lang="en-US" dirty="0" smtClean="0"/>
              <a:t>different model </a:t>
            </a:r>
            <a:r>
              <a:rPr lang="en-US" dirty="0"/>
              <a:t>of </a:t>
            </a:r>
            <a:r>
              <a:rPr lang="en-US" dirty="0" smtClean="0"/>
              <a:t>inquiry</a:t>
            </a:r>
            <a:endParaRPr lang="en-US" dirty="0"/>
          </a:p>
        </p:txBody>
      </p:sp>
      <p:sp>
        <p:nvSpPr>
          <p:cNvPr id="55799" name="Text Box 503"/>
          <p:cNvSpPr txBox="1">
            <a:spLocks noChangeArrowheads="1"/>
          </p:cNvSpPr>
          <p:nvPr/>
        </p:nvSpPr>
        <p:spPr bwMode="auto">
          <a:xfrm>
            <a:off x="525463" y="6384925"/>
            <a:ext cx="79914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400">
                <a:solidFill>
                  <a:srgbClr val="000099"/>
                </a:solidFill>
              </a:rPr>
              <a:t>Harwood, B. (2004). A new model for inquiry. Journal of College Science Teaching, </a:t>
            </a:r>
            <a:r>
              <a:rPr lang="en-US" sz="1400" i="1">
                <a:solidFill>
                  <a:srgbClr val="000099"/>
                </a:solidFill>
              </a:rPr>
              <a:t>3</a:t>
            </a:r>
            <a:r>
              <a:rPr lang="en-US" sz="1400">
                <a:solidFill>
                  <a:srgbClr val="000099"/>
                </a:solidFill>
              </a:rPr>
              <a:t>(7), 29-33.</a:t>
            </a:r>
            <a:endParaRPr lang="en-US" sz="1400"/>
          </a:p>
        </p:txBody>
      </p:sp>
      <p:pic>
        <p:nvPicPr>
          <p:cNvPr id="55800" name="Picture 504" descr="harwoo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50" y="1371600"/>
            <a:ext cx="5238750" cy="4871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2589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p:txBody>
          <a:bodyPr/>
          <a:lstStyle/>
          <a:p>
            <a:pPr algn="l" eaLnBrk="1" hangingPunct="1"/>
            <a:r>
              <a:rPr lang="en-US" dirty="0" smtClean="0"/>
              <a:t>Target Inquiry program</a:t>
            </a:r>
          </a:p>
        </p:txBody>
      </p:sp>
      <p:sp>
        <p:nvSpPr>
          <p:cNvPr id="1028" name="Rectangle 9"/>
          <p:cNvSpPr>
            <a:spLocks noChangeArrowheads="1"/>
          </p:cNvSpPr>
          <p:nvPr/>
        </p:nvSpPr>
        <p:spPr bwMode="auto">
          <a:xfrm>
            <a:off x="5600700" y="1730375"/>
            <a:ext cx="3429000" cy="501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9900" indent="-469900" eaLnBrk="1" hangingPunct="1">
              <a:spcBef>
                <a:spcPct val="20000"/>
              </a:spcBef>
              <a:buClr>
                <a:schemeClr val="bg2"/>
              </a:buClr>
              <a:buSzPct val="70000"/>
              <a:buFont typeface="Wingdings" pitchFamily="2" charset="2"/>
              <a:buNone/>
            </a:pPr>
            <a:r>
              <a:rPr lang="en-US" sz="2400" dirty="0">
                <a:solidFill>
                  <a:srgbClr val="002060"/>
                </a:solidFill>
                <a:latin typeface="Arial" charset="0"/>
              </a:rPr>
              <a:t>Program Goal:</a:t>
            </a: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Improve the </a:t>
            </a:r>
            <a:r>
              <a:rPr lang="en-US" sz="2400" dirty="0">
                <a:solidFill>
                  <a:srgbClr val="002060"/>
                </a:solidFill>
                <a:latin typeface="Arial" charset="0"/>
              </a:rPr>
              <a:t>quality</a:t>
            </a:r>
            <a:endParaRPr lang="en-US" sz="2400" b="0" dirty="0">
              <a:solidFill>
                <a:srgbClr val="002060"/>
              </a:solidFill>
              <a:latin typeface="Arial" charset="0"/>
            </a:endParaRP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and </a:t>
            </a:r>
            <a:r>
              <a:rPr lang="en-US" sz="2400" dirty="0">
                <a:solidFill>
                  <a:srgbClr val="002060"/>
                </a:solidFill>
                <a:latin typeface="Arial" charset="0"/>
              </a:rPr>
              <a:t>frequency</a:t>
            </a:r>
            <a:r>
              <a:rPr lang="en-US" sz="2400" b="0" dirty="0">
                <a:solidFill>
                  <a:srgbClr val="002060"/>
                </a:solidFill>
                <a:latin typeface="Arial" charset="0"/>
              </a:rPr>
              <a:t> of</a:t>
            </a:r>
          </a:p>
          <a:p>
            <a:pPr marL="469900" indent="-469900" eaLnBrk="1" hangingPunct="1">
              <a:spcBef>
                <a:spcPct val="20000"/>
              </a:spcBef>
              <a:buClr>
                <a:schemeClr val="bg2"/>
              </a:buClr>
              <a:buSzPct val="70000"/>
              <a:buFont typeface="Wingdings" pitchFamily="2" charset="2"/>
              <a:buNone/>
            </a:pPr>
            <a:r>
              <a:rPr lang="en-US" sz="2400" dirty="0">
                <a:solidFill>
                  <a:srgbClr val="002060"/>
                </a:solidFill>
                <a:latin typeface="Arial" charset="0"/>
              </a:rPr>
              <a:t>inquiry instruction</a:t>
            </a:r>
            <a:r>
              <a:rPr lang="en-US" sz="2400" b="0" dirty="0">
                <a:solidFill>
                  <a:srgbClr val="002060"/>
                </a:solidFill>
                <a:latin typeface="Arial" charset="0"/>
              </a:rPr>
              <a:t> in</a:t>
            </a: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the </a:t>
            </a:r>
            <a:r>
              <a:rPr lang="en-US" sz="2400" b="0" dirty="0" smtClean="0">
                <a:solidFill>
                  <a:srgbClr val="002060"/>
                </a:solidFill>
                <a:latin typeface="Arial" charset="0"/>
              </a:rPr>
              <a:t>MS and HS science</a:t>
            </a:r>
            <a:endParaRPr lang="en-US" sz="2400" b="0" dirty="0">
              <a:solidFill>
                <a:srgbClr val="002060"/>
              </a:solidFill>
              <a:latin typeface="Arial" charset="0"/>
            </a:endParaRP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classroom.</a:t>
            </a:r>
          </a:p>
          <a:p>
            <a:pPr marL="469900" indent="-469900" eaLnBrk="1" hangingPunct="1">
              <a:spcBef>
                <a:spcPct val="20000"/>
              </a:spcBef>
              <a:buClr>
                <a:schemeClr val="bg2"/>
              </a:buClr>
              <a:buSzPct val="70000"/>
              <a:buFont typeface="Wingdings" pitchFamily="2" charset="2"/>
              <a:buNone/>
            </a:pPr>
            <a:endParaRPr lang="en-US" sz="2400" dirty="0">
              <a:solidFill>
                <a:srgbClr val="002060"/>
              </a:solidFill>
              <a:latin typeface="Arial" charset="0"/>
            </a:endParaRPr>
          </a:p>
          <a:p>
            <a:pPr marL="469900" indent="-469900" eaLnBrk="1" hangingPunct="1">
              <a:spcBef>
                <a:spcPct val="20000"/>
              </a:spcBef>
              <a:buClr>
                <a:schemeClr val="bg2"/>
              </a:buClr>
              <a:buSzPct val="70000"/>
              <a:buFont typeface="Wingdings" pitchFamily="2" charset="2"/>
              <a:buNone/>
            </a:pPr>
            <a:r>
              <a:rPr lang="en-US" sz="2400" dirty="0">
                <a:solidFill>
                  <a:srgbClr val="002060"/>
                </a:solidFill>
                <a:latin typeface="Arial" charset="0"/>
              </a:rPr>
              <a:t>Program Description:</a:t>
            </a: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2.5 years</a:t>
            </a:r>
          </a:p>
          <a:p>
            <a:pPr marL="469900" indent="-469900" eaLnBrk="1" hangingPunct="1">
              <a:spcBef>
                <a:spcPct val="20000"/>
              </a:spcBef>
              <a:buClr>
                <a:schemeClr val="bg2"/>
              </a:buClr>
              <a:buSzPct val="70000"/>
              <a:buFont typeface="Wingdings" pitchFamily="2" charset="2"/>
              <a:buNone/>
            </a:pPr>
            <a:r>
              <a:rPr lang="en-US" sz="2400" b="0" dirty="0">
                <a:solidFill>
                  <a:srgbClr val="002060"/>
                </a:solidFill>
                <a:latin typeface="Arial" charset="0"/>
              </a:rPr>
              <a:t>15 credits/33 in M.Ed.</a:t>
            </a:r>
          </a:p>
          <a:p>
            <a:pPr marL="469900" indent="-469900" eaLnBrk="1" hangingPunct="1">
              <a:spcBef>
                <a:spcPct val="20000"/>
              </a:spcBef>
              <a:buClr>
                <a:schemeClr val="bg2"/>
              </a:buClr>
              <a:buSzPct val="70000"/>
              <a:buFont typeface="Wingdings" pitchFamily="2" charset="2"/>
              <a:buNone/>
            </a:pPr>
            <a:r>
              <a:rPr lang="en-US" sz="2400" b="0" dirty="0" smtClean="0">
                <a:solidFill>
                  <a:srgbClr val="002060"/>
                </a:solidFill>
                <a:latin typeface="Arial" charset="0"/>
              </a:rPr>
              <a:t>15 </a:t>
            </a:r>
            <a:r>
              <a:rPr lang="en-US" sz="2400" b="0" dirty="0">
                <a:solidFill>
                  <a:srgbClr val="002060"/>
                </a:solidFill>
                <a:latin typeface="Arial" charset="0"/>
              </a:rPr>
              <a:t>teachers/cohort</a:t>
            </a:r>
          </a:p>
        </p:txBody>
      </p:sp>
      <p:sp>
        <p:nvSpPr>
          <p:cNvPr id="2" name="Content Placeholder 1"/>
          <p:cNvSpPr>
            <a:spLocks noGrp="1"/>
          </p:cNvSpPr>
          <p:nvPr>
            <p:ph idx="1"/>
          </p:nvPr>
        </p:nvSpPr>
        <p:spPr>
          <a:xfrm>
            <a:off x="457200" y="1600200"/>
            <a:ext cx="4876800" cy="4525963"/>
          </a:xfrm>
        </p:spPr>
        <p:txBody>
          <a:bodyPr/>
          <a:lstStyle/>
          <a:p>
            <a:endParaRPr lang="en-US" dirty="0"/>
          </a:p>
        </p:txBody>
      </p:sp>
      <p:pic>
        <p:nvPicPr>
          <p:cNvPr id="3" name="Picture 2" descr="\\office\dfs\Chemistry-Private\herringd\MyData\My Documents\Research\TI expansion\TI graphics\Target Inquiry Model for SCIENC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1581727"/>
            <a:ext cx="55880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3758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6"/>
          <p:cNvSpPr txBox="1">
            <a:spLocks/>
          </p:cNvSpPr>
          <p:nvPr/>
        </p:nvSpPr>
        <p:spPr>
          <a:xfrm>
            <a:off x="3048000" y="1295400"/>
            <a:ext cx="3225800" cy="609600"/>
          </a:xfrm>
          <a:prstGeom prst="rect">
            <a:avLst/>
          </a:prstGeom>
          <a:solidFill>
            <a:schemeClr val="accent6"/>
          </a:solidFill>
          <a:ln>
            <a:solidFill>
              <a:schemeClr val="accent6">
                <a:lumMod val="75000"/>
              </a:schemeClr>
            </a:solidFill>
          </a:ln>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bg2">
                  <a:lumMod val="50000"/>
                </a:schemeClr>
              </a:buClr>
              <a:buSzTx/>
              <a:buFont typeface="Wingdings" pitchFamily="2" charset="2"/>
              <a:buChar char="§"/>
              <a:tabLst/>
              <a:defRPr/>
            </a:pPr>
            <a:endParaRPr kumimoji="0" lang="en-US" sz="2000" b="0" i="0" u="none" strike="noStrike" kern="1200" cap="none" spc="0" normalizeH="0" baseline="0" noProof="0" dirty="0" smtClean="0">
              <a:ln>
                <a:noFill/>
              </a:ln>
              <a:solidFill>
                <a:schemeClr val="accent6">
                  <a:lumMod val="75000"/>
                </a:schemeClr>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bg2">
                  <a:lumMod val="50000"/>
                </a:schemeClr>
              </a:buClr>
              <a:buSzTx/>
              <a:tabLst/>
              <a:defRPr/>
            </a:pPr>
            <a:endParaRPr kumimoji="0" lang="en-US" sz="2000" b="0" i="0" u="none" strike="noStrike" kern="1200" cap="none" spc="0" normalizeH="0" baseline="0" noProof="0" dirty="0" smtClean="0">
              <a:ln>
                <a:noFill/>
              </a:ln>
              <a:solidFill>
                <a:schemeClr val="accent6">
                  <a:lumMod val="75000"/>
                </a:schemeClr>
              </a:solidFill>
              <a:effectLst/>
              <a:uLnTx/>
              <a:uFillTx/>
              <a:latin typeface="+mn-lt"/>
              <a:ea typeface="+mn-ea"/>
              <a:cs typeface="+mn-cs"/>
            </a:endParaRPr>
          </a:p>
        </p:txBody>
      </p:sp>
      <p:sp>
        <p:nvSpPr>
          <p:cNvPr id="15" name="Content Placeholder 6"/>
          <p:cNvSpPr txBox="1">
            <a:spLocks/>
          </p:cNvSpPr>
          <p:nvPr/>
        </p:nvSpPr>
        <p:spPr>
          <a:xfrm>
            <a:off x="50800" y="1295400"/>
            <a:ext cx="2921000" cy="609600"/>
          </a:xfrm>
          <a:prstGeom prst="rect">
            <a:avLst/>
          </a:prstGeom>
          <a:solidFill>
            <a:schemeClr val="bg2">
              <a:lumMod val="75000"/>
            </a:schemeClr>
          </a:solidFill>
          <a:ln>
            <a:solidFill>
              <a:schemeClr val="accent6">
                <a:lumMod val="75000"/>
              </a:schemeClr>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
                <a:schemeClr val="bg2">
                  <a:lumMod val="50000"/>
                </a:schemeClr>
              </a:buClr>
              <a:buSzTx/>
              <a:buFont typeface="Wingdings" pitchFamily="2" charset="2"/>
              <a:buChar char="§"/>
              <a:tabLst/>
              <a:defRPr/>
            </a:pPr>
            <a:endParaRPr kumimoji="0" lang="en-US" sz="2000" b="0" i="0" u="none" strike="noStrike" kern="1200" cap="none" spc="0" normalizeH="0" baseline="0" noProof="0" dirty="0">
              <a:ln>
                <a:noFill/>
              </a:ln>
              <a:solidFill>
                <a:schemeClr val="accent6">
                  <a:lumMod val="75000"/>
                </a:schemeClr>
              </a:solidFill>
              <a:effectLst/>
              <a:uLnTx/>
              <a:uFillTx/>
              <a:latin typeface="+mn-lt"/>
              <a:ea typeface="+mn-ea"/>
              <a:cs typeface="+mn-cs"/>
            </a:endParaRPr>
          </a:p>
        </p:txBody>
      </p:sp>
      <p:sp>
        <p:nvSpPr>
          <p:cNvPr id="2" name="Title 1"/>
          <p:cNvSpPr>
            <a:spLocks noGrp="1"/>
          </p:cNvSpPr>
          <p:nvPr>
            <p:ph type="title"/>
          </p:nvPr>
        </p:nvSpPr>
        <p:spPr>
          <a:xfrm>
            <a:off x="0" y="377952"/>
            <a:ext cx="8382000" cy="1069848"/>
          </a:xfrm>
        </p:spPr>
        <p:txBody>
          <a:bodyPr>
            <a:normAutofit/>
          </a:bodyPr>
          <a:lstStyle/>
          <a:p>
            <a:pPr algn="l"/>
            <a:r>
              <a:rPr lang="en-US" dirty="0" smtClean="0"/>
              <a:t>Target Inquiry Program</a:t>
            </a:r>
            <a:endParaRPr lang="en-US" dirty="0"/>
          </a:p>
        </p:txBody>
      </p:sp>
      <p:sp>
        <p:nvSpPr>
          <p:cNvPr id="5" name="Text Placeholder 4"/>
          <p:cNvSpPr>
            <a:spLocks noGrp="1"/>
          </p:cNvSpPr>
          <p:nvPr>
            <p:ph type="body" idx="1"/>
          </p:nvPr>
        </p:nvSpPr>
        <p:spPr>
          <a:xfrm>
            <a:off x="12700" y="1368670"/>
            <a:ext cx="2908300" cy="457200"/>
          </a:xfrm>
        </p:spPr>
        <p:txBody>
          <a:bodyPr/>
          <a:lstStyle/>
          <a:p>
            <a:pPr algn="ctr"/>
            <a:r>
              <a:rPr lang="en-US" dirty="0" smtClean="0">
                <a:solidFill>
                  <a:schemeClr val="accent1">
                    <a:lumMod val="25000"/>
                  </a:schemeClr>
                </a:solidFill>
              </a:rPr>
              <a:t>Research Experience</a:t>
            </a:r>
            <a:endParaRPr lang="en-US" dirty="0">
              <a:solidFill>
                <a:schemeClr val="accent1">
                  <a:lumMod val="25000"/>
                </a:schemeClr>
              </a:solidFill>
            </a:endParaRPr>
          </a:p>
        </p:txBody>
      </p:sp>
      <p:sp>
        <p:nvSpPr>
          <p:cNvPr id="6" name="Text Placeholder 5"/>
          <p:cNvSpPr>
            <a:spLocks noGrp="1"/>
          </p:cNvSpPr>
          <p:nvPr>
            <p:ph type="body" sz="half" idx="3"/>
          </p:nvPr>
        </p:nvSpPr>
        <p:spPr>
          <a:xfrm>
            <a:off x="3048001" y="1371600"/>
            <a:ext cx="3213100" cy="457200"/>
          </a:xfrm>
        </p:spPr>
        <p:txBody>
          <a:bodyPr/>
          <a:lstStyle/>
          <a:p>
            <a:pPr algn="ctr"/>
            <a:r>
              <a:rPr lang="en-US" dirty="0" smtClean="0">
                <a:solidFill>
                  <a:schemeClr val="accent1">
                    <a:lumMod val="25000"/>
                  </a:schemeClr>
                </a:solidFill>
              </a:rPr>
              <a:t>Materials Development</a:t>
            </a:r>
            <a:endParaRPr lang="en-US" dirty="0">
              <a:solidFill>
                <a:schemeClr val="accent1">
                  <a:lumMod val="25000"/>
                </a:schemeClr>
              </a:solidFill>
            </a:endParaRPr>
          </a:p>
        </p:txBody>
      </p:sp>
      <p:sp>
        <p:nvSpPr>
          <p:cNvPr id="3" name="Content Placeholder 2"/>
          <p:cNvSpPr>
            <a:spLocks noGrp="1"/>
          </p:cNvSpPr>
          <p:nvPr>
            <p:ph sz="quarter" idx="2"/>
          </p:nvPr>
        </p:nvSpPr>
        <p:spPr>
          <a:xfrm>
            <a:off x="0" y="1933819"/>
            <a:ext cx="2857500" cy="3886200"/>
          </a:xfrm>
        </p:spPr>
        <p:txBody>
          <a:bodyPr/>
          <a:lstStyle/>
          <a:p>
            <a:pPr>
              <a:buClr>
                <a:schemeClr val="bg2">
                  <a:lumMod val="50000"/>
                </a:schemeClr>
              </a:buClr>
              <a:buFont typeface="Wingdings" pitchFamily="2" charset="2"/>
              <a:buChar char="q"/>
            </a:pPr>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7" name="Content Placeholder 6"/>
          <p:cNvSpPr>
            <a:spLocks noGrp="1"/>
          </p:cNvSpPr>
          <p:nvPr>
            <p:ph sz="quarter" idx="4"/>
          </p:nvPr>
        </p:nvSpPr>
        <p:spPr>
          <a:xfrm>
            <a:off x="50800" y="2010019"/>
            <a:ext cx="2921000" cy="3628781"/>
          </a:xfrm>
          <a:solidFill>
            <a:schemeClr val="bg2">
              <a:lumMod val="75000"/>
            </a:schemeClr>
          </a:solidFill>
          <a:ln>
            <a:solidFill>
              <a:schemeClr val="accent6">
                <a:lumMod val="75000"/>
              </a:schemeClr>
            </a:solidFill>
          </a:ln>
        </p:spPr>
        <p:txBody>
          <a:bodyPr>
            <a:normAutofit/>
          </a:bodyPr>
          <a:lstStyle/>
          <a:p>
            <a:pPr>
              <a:buClr>
                <a:schemeClr val="bg2">
                  <a:lumMod val="50000"/>
                </a:schemeClr>
              </a:buClr>
              <a:buFont typeface="Wingdings" pitchFamily="2" charset="2"/>
              <a:buChar char="§"/>
            </a:pPr>
            <a:r>
              <a:rPr lang="en-US" sz="2000" dirty="0" smtClean="0">
                <a:solidFill>
                  <a:schemeClr val="accent1">
                    <a:lumMod val="25000"/>
                  </a:schemeClr>
                </a:solidFill>
              </a:rPr>
              <a:t>SCI 610</a:t>
            </a:r>
          </a:p>
          <a:p>
            <a:pPr lvl="1">
              <a:buClr>
                <a:schemeClr val="bg2">
                  <a:lumMod val="50000"/>
                </a:schemeClr>
              </a:buClr>
              <a:buFont typeface="Arial" pitchFamily="34" charset="0"/>
              <a:buChar char="•"/>
            </a:pPr>
            <a:r>
              <a:rPr lang="en-US" dirty="0" smtClean="0">
                <a:solidFill>
                  <a:schemeClr val="bg2">
                    <a:lumMod val="20000"/>
                    <a:lumOff val="80000"/>
                  </a:schemeClr>
                </a:solidFill>
              </a:rPr>
              <a:t>Preparation to do research</a:t>
            </a:r>
          </a:p>
          <a:p>
            <a:pPr>
              <a:buClr>
                <a:schemeClr val="bg2">
                  <a:lumMod val="50000"/>
                </a:schemeClr>
              </a:buClr>
              <a:buFont typeface="Wingdings" pitchFamily="2" charset="2"/>
              <a:buChar char="§"/>
            </a:pPr>
            <a:r>
              <a:rPr lang="en-US" sz="2000" dirty="0" smtClean="0">
                <a:solidFill>
                  <a:schemeClr val="accent1">
                    <a:lumMod val="25000"/>
                  </a:schemeClr>
                </a:solidFill>
              </a:rPr>
              <a:t>SCI 611</a:t>
            </a:r>
          </a:p>
          <a:p>
            <a:pPr lvl="1">
              <a:buClr>
                <a:schemeClr val="bg2">
                  <a:lumMod val="50000"/>
                </a:schemeClr>
              </a:buClr>
              <a:buFont typeface="Arial" pitchFamily="34" charset="0"/>
              <a:buChar char="•"/>
            </a:pPr>
            <a:r>
              <a:rPr lang="en-US" dirty="0" smtClean="0">
                <a:solidFill>
                  <a:schemeClr val="bg2">
                    <a:lumMod val="20000"/>
                    <a:lumOff val="80000"/>
                  </a:schemeClr>
                </a:solidFill>
              </a:rPr>
              <a:t>Science research for teachers</a:t>
            </a:r>
          </a:p>
          <a:p>
            <a:pPr>
              <a:buClr>
                <a:schemeClr val="bg2">
                  <a:lumMod val="50000"/>
                </a:schemeClr>
              </a:buClr>
              <a:buFont typeface="Wingdings" pitchFamily="2" charset="2"/>
              <a:buChar char="§"/>
            </a:pPr>
            <a:r>
              <a:rPr lang="en-US" dirty="0" smtClean="0"/>
              <a:t> </a:t>
            </a:r>
            <a:r>
              <a:rPr lang="en-US" sz="2000" dirty="0" smtClean="0">
                <a:solidFill>
                  <a:schemeClr val="accent1">
                    <a:lumMod val="25000"/>
                  </a:schemeClr>
                </a:solidFill>
              </a:rPr>
              <a:t>SCI 612</a:t>
            </a:r>
          </a:p>
          <a:p>
            <a:pPr lvl="1">
              <a:buClr>
                <a:schemeClr val="bg2">
                  <a:lumMod val="50000"/>
                </a:schemeClr>
              </a:buClr>
              <a:buFont typeface="Arial" pitchFamily="34" charset="0"/>
              <a:buChar char="•"/>
            </a:pPr>
            <a:r>
              <a:rPr lang="en-US" dirty="0" smtClean="0">
                <a:solidFill>
                  <a:schemeClr val="bg2">
                    <a:lumMod val="20000"/>
                    <a:lumOff val="80000"/>
                  </a:schemeClr>
                </a:solidFill>
              </a:rPr>
              <a:t>Applications of research to teaching</a:t>
            </a:r>
            <a:endParaRPr lang="en-US" dirty="0">
              <a:solidFill>
                <a:schemeClr val="bg2">
                  <a:lumMod val="20000"/>
                  <a:lumOff val="80000"/>
                </a:schemeClr>
              </a:solidFill>
            </a:endParaRPr>
          </a:p>
        </p:txBody>
      </p:sp>
      <p:sp>
        <p:nvSpPr>
          <p:cNvPr id="8" name="Text Placeholder 5"/>
          <p:cNvSpPr txBox="1">
            <a:spLocks/>
          </p:cNvSpPr>
          <p:nvPr/>
        </p:nvSpPr>
        <p:spPr>
          <a:xfrm>
            <a:off x="6359525" y="1295400"/>
            <a:ext cx="2708275" cy="612530"/>
          </a:xfrm>
          <a:prstGeom prst="rect">
            <a:avLst/>
          </a:prstGeom>
          <a:solidFill>
            <a:schemeClr val="accent2">
              <a:lumMod val="40000"/>
              <a:lumOff val="60000"/>
              <a:alpha val="25000"/>
            </a:schemeClr>
          </a:solidFill>
          <a:ln w="12700">
            <a:solidFill>
              <a:schemeClr val="accent2"/>
            </a:solidFill>
          </a:ln>
        </p:spPr>
        <p:txBody>
          <a:bodyPr vert="horz" anchor="ctr">
            <a:noAutofit/>
          </a:bodyPr>
          <a:lstStyle/>
          <a:p>
            <a:pPr marL="45720"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2400" i="0" u="none" strike="noStrike" kern="1200" cap="none" spc="0" normalizeH="0" baseline="0" noProof="0" dirty="0" smtClean="0">
                <a:ln>
                  <a:noFill/>
                </a:ln>
                <a:solidFill>
                  <a:schemeClr val="accent1">
                    <a:lumMod val="25000"/>
                  </a:schemeClr>
                </a:solidFill>
                <a:effectLst/>
                <a:uLnTx/>
                <a:uFillTx/>
                <a:latin typeface="+mn-lt"/>
                <a:ea typeface="+mn-ea"/>
                <a:cs typeface="+mn-cs"/>
              </a:rPr>
              <a:t>Action</a:t>
            </a:r>
            <a:r>
              <a:rPr kumimoji="0" lang="en-US" sz="1900" i="0" u="none" strike="noStrike" kern="1200" cap="none" spc="0" normalizeH="0" baseline="0" noProof="0" dirty="0" smtClean="0">
                <a:ln>
                  <a:noFill/>
                </a:ln>
                <a:solidFill>
                  <a:schemeClr val="accent1">
                    <a:lumMod val="25000"/>
                  </a:schemeClr>
                </a:solidFill>
                <a:effectLst/>
                <a:uLnTx/>
                <a:uFillTx/>
                <a:latin typeface="+mn-lt"/>
                <a:ea typeface="+mn-ea"/>
                <a:cs typeface="+mn-cs"/>
              </a:rPr>
              <a:t> </a:t>
            </a:r>
            <a:r>
              <a:rPr kumimoji="0" lang="en-US" sz="2400" i="0" u="none" strike="noStrike" kern="1200" cap="none" spc="0" normalizeH="0" baseline="0" noProof="0" dirty="0" smtClean="0">
                <a:ln>
                  <a:noFill/>
                </a:ln>
                <a:solidFill>
                  <a:schemeClr val="accent1">
                    <a:lumMod val="25000"/>
                  </a:schemeClr>
                </a:solidFill>
                <a:effectLst/>
                <a:uLnTx/>
                <a:uFillTx/>
                <a:latin typeface="+mn-lt"/>
                <a:ea typeface="+mn-ea"/>
                <a:cs typeface="+mn-cs"/>
              </a:rPr>
              <a:t>Research</a:t>
            </a:r>
            <a:endParaRPr kumimoji="0" lang="en-US" sz="2400" i="0" u="none" strike="noStrike" kern="1200" cap="none" spc="0" normalizeH="0" baseline="0" noProof="0" dirty="0">
              <a:ln>
                <a:noFill/>
              </a:ln>
              <a:solidFill>
                <a:schemeClr val="accent1">
                  <a:lumMod val="25000"/>
                </a:schemeClr>
              </a:solidFill>
              <a:effectLst/>
              <a:uLnTx/>
              <a:uFillTx/>
              <a:latin typeface="+mn-lt"/>
              <a:ea typeface="+mn-ea"/>
              <a:cs typeface="+mn-cs"/>
            </a:endParaRPr>
          </a:p>
        </p:txBody>
      </p:sp>
      <p:sp>
        <p:nvSpPr>
          <p:cNvPr id="9" name="Content Placeholder 6"/>
          <p:cNvSpPr txBox="1">
            <a:spLocks/>
          </p:cNvSpPr>
          <p:nvPr/>
        </p:nvSpPr>
        <p:spPr>
          <a:xfrm>
            <a:off x="3048000" y="2010019"/>
            <a:ext cx="3225800" cy="3628781"/>
          </a:xfrm>
          <a:prstGeom prst="rect">
            <a:avLst/>
          </a:prstGeom>
          <a:solidFill>
            <a:schemeClr val="accent6"/>
          </a:solidFill>
          <a:ln>
            <a:solidFill>
              <a:schemeClr val="accent6">
                <a:lumMod val="75000"/>
              </a:schemeClr>
            </a:solidFill>
          </a:ln>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bg2">
                  <a:lumMod val="50000"/>
                </a:schemeClr>
              </a:buClr>
              <a:buSzTx/>
              <a:buFont typeface="Wingdings" pitchFamily="2" charset="2"/>
              <a:buChar char="§"/>
              <a:tabLst/>
              <a:defRPr/>
            </a:pPr>
            <a:r>
              <a:rPr kumimoji="0" lang="en-US" sz="2000" b="0" i="0" u="none" strike="noStrike" kern="1200" cap="none" spc="0" normalizeH="0" baseline="0" noProof="0" dirty="0" smtClean="0">
                <a:ln>
                  <a:noFill/>
                </a:ln>
                <a:solidFill>
                  <a:schemeClr val="accent1">
                    <a:lumMod val="25000"/>
                  </a:schemeClr>
                </a:solidFill>
                <a:effectLst/>
                <a:uLnTx/>
                <a:uFillTx/>
                <a:latin typeface="+mn-lt"/>
                <a:ea typeface="+mn-ea"/>
                <a:cs typeface="+mn-cs"/>
              </a:rPr>
              <a:t>SCI 621</a:t>
            </a:r>
          </a:p>
          <a:p>
            <a:pPr marL="658368" marR="0" lvl="1" indent="-246888" algn="l" defTabSz="914400" rtl="0" eaLnBrk="1" fontAlgn="auto" latinLnBrk="0" hangingPunct="1">
              <a:lnSpc>
                <a:spcPct val="100000"/>
              </a:lnSpc>
              <a:spcBef>
                <a:spcPts val="300"/>
              </a:spcBef>
              <a:spcAft>
                <a:spcPts val="0"/>
              </a:spcAft>
              <a:buClr>
                <a:schemeClr val="bg2">
                  <a:lumMod val="50000"/>
                </a:schemeClr>
              </a:buClr>
              <a:buSzTx/>
              <a:buFont typeface="Arial" pitchFamily="34" charset="0"/>
              <a:buChar char="•"/>
              <a:tabLst/>
              <a:defRPr/>
            </a:pPr>
            <a:r>
              <a:rPr kumimoji="0" lang="en-US" sz="2000" b="0" i="0" u="none" strike="noStrike" kern="1200" cap="none" spc="0" normalizeH="0" baseline="0" noProof="0" dirty="0" smtClean="0">
                <a:ln>
                  <a:noFill/>
                </a:ln>
                <a:solidFill>
                  <a:schemeClr val="bg2">
                    <a:lumMod val="20000"/>
                    <a:lumOff val="80000"/>
                  </a:schemeClr>
                </a:solidFill>
                <a:effectLst/>
                <a:uLnTx/>
                <a:uFillTx/>
                <a:latin typeface="+mn-lt"/>
                <a:ea typeface="+mn-ea"/>
                <a:cs typeface="+mn-cs"/>
              </a:rPr>
              <a:t>Education research</a:t>
            </a:r>
            <a:r>
              <a:rPr kumimoji="0" lang="en-US" sz="2000" b="0" i="0" u="none" strike="noStrike" kern="1200" cap="none" spc="0" normalizeH="0" noProof="0" dirty="0" smtClean="0">
                <a:ln>
                  <a:noFill/>
                </a:ln>
                <a:solidFill>
                  <a:schemeClr val="bg2">
                    <a:lumMod val="20000"/>
                    <a:lumOff val="80000"/>
                  </a:schemeClr>
                </a:solidFill>
                <a:effectLst/>
                <a:uLnTx/>
                <a:uFillTx/>
                <a:latin typeface="+mn-lt"/>
                <a:ea typeface="+mn-ea"/>
                <a:cs typeface="+mn-cs"/>
              </a:rPr>
              <a:t> in science</a:t>
            </a:r>
            <a:endParaRPr kumimoji="0" lang="en-US" sz="2000" b="0" i="0" u="none" strike="noStrike" kern="1200" cap="none" spc="0" normalizeH="0" baseline="0" noProof="0" dirty="0" smtClean="0">
              <a:ln>
                <a:noFill/>
              </a:ln>
              <a:solidFill>
                <a:schemeClr val="bg2">
                  <a:lumMod val="20000"/>
                  <a:lumOff val="80000"/>
                </a:schemeClr>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bg2">
                  <a:lumMod val="50000"/>
                </a:schemeClr>
              </a:buClr>
              <a:buSzTx/>
              <a:buFont typeface="Wingdings" pitchFamily="2" charset="2"/>
              <a:buChar char="§"/>
              <a:tabLst/>
              <a:defRPr/>
            </a:pPr>
            <a:r>
              <a:rPr kumimoji="0" lang="en-US" sz="2000" b="0" i="0" u="none" strike="noStrike" kern="1200" cap="none" spc="0" normalizeH="0" baseline="0" noProof="0" dirty="0" smtClean="0">
                <a:ln>
                  <a:noFill/>
                </a:ln>
                <a:solidFill>
                  <a:schemeClr val="accent1">
                    <a:lumMod val="25000"/>
                  </a:schemeClr>
                </a:solidFill>
                <a:effectLst/>
                <a:uLnTx/>
                <a:uFillTx/>
                <a:latin typeface="+mn-lt"/>
                <a:ea typeface="+mn-ea"/>
                <a:cs typeface="+mn-cs"/>
              </a:rPr>
              <a:t>SCI 631</a:t>
            </a:r>
          </a:p>
          <a:p>
            <a:pPr marL="658368" marR="0" lvl="1" indent="-246888" algn="l" defTabSz="914400" rtl="0" eaLnBrk="1" fontAlgn="auto" latinLnBrk="0" hangingPunct="1">
              <a:lnSpc>
                <a:spcPct val="100000"/>
              </a:lnSpc>
              <a:spcBef>
                <a:spcPts val="300"/>
              </a:spcBef>
              <a:spcAft>
                <a:spcPts val="0"/>
              </a:spcAft>
              <a:buClr>
                <a:schemeClr val="bg2">
                  <a:lumMod val="50000"/>
                </a:schemeClr>
              </a:buClr>
              <a:buSzTx/>
              <a:buFont typeface="Arial" pitchFamily="34" charset="0"/>
              <a:buChar char="•"/>
              <a:tabLst/>
              <a:defRPr/>
            </a:pPr>
            <a:r>
              <a:rPr kumimoji="0" lang="en-US" sz="2000" b="0" i="0" u="none" strike="noStrike" kern="1200" cap="none" spc="0" normalizeH="0" baseline="0" noProof="0" dirty="0" smtClean="0">
                <a:ln>
                  <a:noFill/>
                </a:ln>
                <a:solidFill>
                  <a:schemeClr val="bg2">
                    <a:lumMod val="20000"/>
                    <a:lumOff val="80000"/>
                  </a:schemeClr>
                </a:solidFill>
                <a:effectLst/>
                <a:uLnTx/>
                <a:uFillTx/>
                <a:latin typeface="+mn-lt"/>
                <a:ea typeface="+mn-ea"/>
                <a:cs typeface="+mn-cs"/>
              </a:rPr>
              <a:t>Inquiry curriculum development</a:t>
            </a:r>
          </a:p>
          <a:p>
            <a:pPr marL="658368" marR="0" lvl="1" indent="-246888" algn="l" defTabSz="914400" rtl="0" eaLnBrk="1" fontAlgn="auto" latinLnBrk="0" hangingPunct="1">
              <a:lnSpc>
                <a:spcPct val="100000"/>
              </a:lnSpc>
              <a:spcBef>
                <a:spcPts val="300"/>
              </a:spcBef>
              <a:spcAft>
                <a:spcPts val="0"/>
              </a:spcAft>
              <a:buClr>
                <a:schemeClr val="bg2">
                  <a:lumMod val="50000"/>
                </a:schemeClr>
              </a:buClr>
              <a:buSzTx/>
              <a:tabLst/>
              <a:defRPr/>
            </a:pPr>
            <a:endParaRPr kumimoji="0" lang="en-US" sz="2000" b="0" i="0" u="none" strike="noStrike" kern="1200" cap="none" spc="0" normalizeH="0" baseline="0" noProof="0" dirty="0" smtClean="0">
              <a:ln>
                <a:noFill/>
              </a:ln>
              <a:solidFill>
                <a:schemeClr val="accent6">
                  <a:lumMod val="75000"/>
                </a:schemeClr>
              </a:solidFill>
              <a:effectLst/>
              <a:uLnTx/>
              <a:uFillTx/>
              <a:latin typeface="+mn-lt"/>
              <a:ea typeface="+mn-ea"/>
              <a:cs typeface="+mn-cs"/>
            </a:endParaRPr>
          </a:p>
        </p:txBody>
      </p:sp>
      <p:sp>
        <p:nvSpPr>
          <p:cNvPr id="10" name="Content Placeholder 6"/>
          <p:cNvSpPr txBox="1">
            <a:spLocks/>
          </p:cNvSpPr>
          <p:nvPr/>
        </p:nvSpPr>
        <p:spPr>
          <a:xfrm>
            <a:off x="6350000" y="2010019"/>
            <a:ext cx="2717800" cy="3628781"/>
          </a:xfrm>
          <a:prstGeom prst="rect">
            <a:avLst/>
          </a:prstGeom>
          <a:solidFill>
            <a:schemeClr val="accent2">
              <a:lumMod val="40000"/>
              <a:lumOff val="60000"/>
              <a:alpha val="43922"/>
            </a:schemeClr>
          </a:solidFill>
          <a:ln>
            <a:solidFill>
              <a:schemeClr val="accent6">
                <a:lumMod val="75000"/>
              </a:schemeClr>
            </a:solidFill>
          </a:ln>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bg2">
                  <a:lumMod val="50000"/>
                </a:schemeClr>
              </a:buClr>
              <a:buSzTx/>
              <a:buFont typeface="Wingdings" pitchFamily="2" charset="2"/>
              <a:buChar char="§"/>
              <a:tabLst/>
              <a:defRPr/>
            </a:pPr>
            <a:r>
              <a:rPr kumimoji="0" lang="en-US" sz="2000" b="0" i="0" u="none" strike="noStrike" kern="1200" cap="none" spc="0" normalizeH="0" baseline="0" noProof="0" dirty="0" smtClean="0">
                <a:ln>
                  <a:noFill/>
                </a:ln>
                <a:solidFill>
                  <a:schemeClr val="accent1">
                    <a:lumMod val="25000"/>
                  </a:schemeClr>
                </a:solidFill>
                <a:effectLst/>
                <a:uLnTx/>
                <a:uFillTx/>
                <a:latin typeface="+mn-lt"/>
                <a:ea typeface="+mn-ea"/>
                <a:cs typeface="+mn-cs"/>
              </a:rPr>
              <a:t>SCI 632</a:t>
            </a:r>
          </a:p>
          <a:p>
            <a:pPr marL="658368" marR="0" lvl="1" indent="-246888" algn="l" defTabSz="914400" rtl="0" eaLnBrk="1" fontAlgn="auto" latinLnBrk="0" hangingPunct="1">
              <a:lnSpc>
                <a:spcPct val="100000"/>
              </a:lnSpc>
              <a:spcBef>
                <a:spcPts val="300"/>
              </a:spcBef>
              <a:spcAft>
                <a:spcPts val="0"/>
              </a:spcAft>
              <a:buClr>
                <a:schemeClr val="bg2">
                  <a:lumMod val="50000"/>
                </a:schemeClr>
              </a:buClr>
              <a:buSzTx/>
              <a:buFont typeface="Arial" pitchFamily="34" charset="0"/>
              <a:buChar char="•"/>
              <a:tabLst/>
              <a:defRPr/>
            </a:pPr>
            <a:r>
              <a:rPr kumimoji="0" lang="en-US" sz="2000" b="0" i="0" u="none" strike="noStrike" kern="1200" cap="none" spc="0" normalizeH="0" baseline="0" noProof="0" dirty="0" smtClean="0">
                <a:ln>
                  <a:noFill/>
                </a:ln>
                <a:solidFill>
                  <a:schemeClr val="accent6">
                    <a:lumMod val="75000"/>
                  </a:schemeClr>
                </a:solidFill>
                <a:effectLst/>
                <a:uLnTx/>
                <a:uFillTx/>
                <a:latin typeface="+mn-lt"/>
                <a:ea typeface="+mn-ea"/>
                <a:cs typeface="+mn-cs"/>
              </a:rPr>
              <a:t>Inquiry colloquium</a:t>
            </a:r>
          </a:p>
          <a:p>
            <a:pPr marL="201168" indent="-246888" fontAlgn="auto">
              <a:spcBef>
                <a:spcPts val="300"/>
              </a:spcBef>
              <a:spcAft>
                <a:spcPts val="0"/>
              </a:spcAft>
              <a:buClr>
                <a:schemeClr val="bg2">
                  <a:lumMod val="50000"/>
                </a:schemeClr>
              </a:buClr>
              <a:buFont typeface="Wingdings" pitchFamily="2" charset="2"/>
              <a:buChar char="§"/>
            </a:pPr>
            <a:r>
              <a:rPr lang="en-US" sz="2000" b="0" dirty="0" smtClean="0">
                <a:solidFill>
                  <a:schemeClr val="accent1">
                    <a:lumMod val="25000"/>
                  </a:schemeClr>
                </a:solidFill>
                <a:latin typeface="+mn-lt"/>
                <a:cs typeface="+mn-cs"/>
              </a:rPr>
              <a:t>SCI 633</a:t>
            </a:r>
          </a:p>
          <a:p>
            <a:pPr marL="658368" lvl="1" indent="-246888" fontAlgn="auto">
              <a:spcBef>
                <a:spcPts val="300"/>
              </a:spcBef>
              <a:spcAft>
                <a:spcPts val="0"/>
              </a:spcAft>
              <a:buClr>
                <a:schemeClr val="bg2">
                  <a:lumMod val="50000"/>
                </a:schemeClr>
              </a:buClr>
              <a:buFont typeface="Arial" pitchFamily="34" charset="0"/>
              <a:buChar char="•"/>
            </a:pPr>
            <a:r>
              <a:rPr kumimoji="0" lang="en-US" sz="2000" b="0" i="0" u="none" strike="noStrike" kern="1200" cap="none" spc="0" normalizeH="0" baseline="0" noProof="0" dirty="0" smtClean="0">
                <a:ln>
                  <a:noFill/>
                </a:ln>
                <a:solidFill>
                  <a:schemeClr val="accent6">
                    <a:lumMod val="75000"/>
                  </a:schemeClr>
                </a:solidFill>
                <a:effectLst/>
                <a:uLnTx/>
                <a:uFillTx/>
                <a:latin typeface="+mn-lt"/>
                <a:ea typeface="+mn-ea"/>
                <a:cs typeface="+mn-cs"/>
              </a:rPr>
              <a:t>Applications</a:t>
            </a:r>
            <a:r>
              <a:rPr kumimoji="0" lang="en-US" sz="2000" b="0" i="0" u="none" strike="noStrike" kern="1200" cap="none" spc="0" normalizeH="0" noProof="0" dirty="0" smtClean="0">
                <a:ln>
                  <a:noFill/>
                </a:ln>
                <a:solidFill>
                  <a:schemeClr val="accent6">
                    <a:lumMod val="75000"/>
                  </a:schemeClr>
                </a:solidFill>
                <a:effectLst/>
                <a:uLnTx/>
                <a:uFillTx/>
                <a:latin typeface="+mn-lt"/>
                <a:ea typeface="+mn-ea"/>
                <a:cs typeface="+mn-cs"/>
              </a:rPr>
              <a:t> of science education</a:t>
            </a:r>
            <a:endParaRPr kumimoji="0" lang="en-US" sz="2000" b="0" i="0" u="none" strike="noStrike" kern="1200" cap="none" spc="0" normalizeH="0" baseline="0" noProof="0" dirty="0">
              <a:ln>
                <a:noFill/>
              </a:ln>
              <a:solidFill>
                <a:schemeClr val="accent6">
                  <a:lumMod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I circles">
  <a:themeElements>
    <a:clrScheme name="Custom 1">
      <a:dk1>
        <a:srgbClr val="000000"/>
      </a:dk1>
      <a:lt1>
        <a:srgbClr val="FFFFFF"/>
      </a:lt1>
      <a:dk2>
        <a:srgbClr val="000000"/>
      </a:dk2>
      <a:lt2>
        <a:srgbClr val="B4D0C1"/>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circles</Template>
  <TotalTime>776</TotalTime>
  <Words>1719</Words>
  <Application>Microsoft Office PowerPoint</Application>
  <PresentationFormat>On-screen Show (4:3)</PresentationFormat>
  <Paragraphs>302</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TI circles</vt:lpstr>
      <vt:lpstr>Target Inquiry: Incorporate More Inquiry in Your Classroom</vt:lpstr>
      <vt:lpstr>Teaching standards</vt:lpstr>
      <vt:lpstr>Problem</vt:lpstr>
      <vt:lpstr>Why is Inquiry Instruction so Hard?</vt:lpstr>
      <vt:lpstr>Why is inquiry instruction so hard?</vt:lpstr>
      <vt:lpstr>What is Inquiry?</vt:lpstr>
      <vt:lpstr>A different model of inquiry</vt:lpstr>
      <vt:lpstr>Target Inquiry program</vt:lpstr>
      <vt:lpstr>Target Inquiry Program</vt:lpstr>
      <vt:lpstr>Program timeline</vt:lpstr>
      <vt:lpstr>Teacher support</vt:lpstr>
      <vt:lpstr>Study requirements</vt:lpstr>
      <vt:lpstr>What TI teachers say about TI</vt:lpstr>
      <vt:lpstr>What TI teachers say about their teaching</vt:lpstr>
      <vt:lpstr>What students say</vt:lpstr>
      <vt:lpstr>Starting the Transition to Inquiry</vt:lpstr>
      <vt:lpstr>From cookbook to inquiry</vt:lpstr>
      <vt:lpstr>From cookbook to inquiry: How thick is aluminum foil?</vt:lpstr>
      <vt:lpstr>From cookbook to inquiry: How thick is aluminum foil?</vt:lpstr>
      <vt:lpstr>From cookbook to inquiry: How thick is aluminum foil?</vt:lpstr>
      <vt:lpstr>What kind of changes should I make?</vt:lpstr>
      <vt:lpstr>What kind of changes should I make?</vt:lpstr>
      <vt:lpstr>What kind of changes should I make?</vt:lpstr>
      <vt:lpstr>Your turn</vt:lpstr>
      <vt:lpstr>Group discussion</vt:lpstr>
      <vt:lpstr>PowerPoint Presentation</vt:lpstr>
    </vt:vector>
  </TitlesOfParts>
  <Company>GVSU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the quality of secondary classroom materials developed in association with research experiences for teachers (RET)</dc:title>
  <dc:creator>Deborah Herrington</dc:creator>
  <cp:lastModifiedBy>vanrheej</cp:lastModifiedBy>
  <cp:revision>76</cp:revision>
  <dcterms:created xsi:type="dcterms:W3CDTF">2010-03-09T18:33:42Z</dcterms:created>
  <dcterms:modified xsi:type="dcterms:W3CDTF">2011-11-16T20:37:06Z</dcterms:modified>
</cp:coreProperties>
</file>