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A37"/>
    <a:srgbClr val="FEE295"/>
    <a:srgbClr val="80B0CA"/>
    <a:srgbClr val="BBD5E3"/>
    <a:srgbClr val="A5B169"/>
    <a:srgbClr val="8F8574"/>
    <a:srgbClr val="2DBCC7"/>
    <a:srgbClr val="347F93"/>
    <a:srgbClr val="378A9D"/>
    <a:srgbClr val="347D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AC1E-E0E3-448C-987E-092119C84E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A91733-1CD3-4AEA-AC9D-8033F61E3E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657096-3C1A-4A83-AB4F-18D68B5568BA}"/>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5" name="Footer Placeholder 4">
            <a:extLst>
              <a:ext uri="{FF2B5EF4-FFF2-40B4-BE49-F238E27FC236}">
                <a16:creationId xmlns:a16="http://schemas.microsoft.com/office/drawing/2014/main" id="{EFC27939-2F68-41C5-90C8-A17BD1A2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85577-60C1-4648-810E-C6B86293506A}"/>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2331175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4C4E-3340-4C3C-A5B3-930ADFA3D3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53CD1F-8CA7-469C-B33D-011CD3DBB1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6B218-8289-4961-94E9-01B8EC14777F}"/>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5" name="Footer Placeholder 4">
            <a:extLst>
              <a:ext uri="{FF2B5EF4-FFF2-40B4-BE49-F238E27FC236}">
                <a16:creationId xmlns:a16="http://schemas.microsoft.com/office/drawing/2014/main" id="{EBFCFC2C-CA82-462B-BFFD-F3B4C2143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712A2-2473-4390-8CF9-34424FBA9D23}"/>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375182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93EC40-F446-4BA1-AB4C-0A5100DF7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EFEE0D-7D36-4D0A-A368-6D4EC289CD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9FD20-2623-45AF-BFF9-FABE8F525D0C}"/>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5" name="Footer Placeholder 4">
            <a:extLst>
              <a:ext uri="{FF2B5EF4-FFF2-40B4-BE49-F238E27FC236}">
                <a16:creationId xmlns:a16="http://schemas.microsoft.com/office/drawing/2014/main" id="{34518695-B2A7-46A8-845F-2DD793797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38AE0-AE1A-41AC-BD96-B2AD6CE6BADF}"/>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19918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E3C27-F559-469E-9F4C-C802DE5363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CFACF-4F1B-47EB-AD5B-44BA4AE462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C9532-5956-4886-8BD3-700B7D72E8B8}"/>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5" name="Footer Placeholder 4">
            <a:extLst>
              <a:ext uri="{FF2B5EF4-FFF2-40B4-BE49-F238E27FC236}">
                <a16:creationId xmlns:a16="http://schemas.microsoft.com/office/drawing/2014/main" id="{CD3D46FC-E6CF-474A-B953-EF029A676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638398-98B4-4115-A12B-D11AC9330D68}"/>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376430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DF1-D23E-4019-8104-235A5B976D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54EDD3-52F0-439F-9591-E495CCA41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907156-A17E-481E-935F-6C281EB0A3C2}"/>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5" name="Footer Placeholder 4">
            <a:extLst>
              <a:ext uri="{FF2B5EF4-FFF2-40B4-BE49-F238E27FC236}">
                <a16:creationId xmlns:a16="http://schemas.microsoft.com/office/drawing/2014/main" id="{CF3C5491-140D-47E5-8D1A-CC3F3F749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C96C6-0B8F-40FE-8924-14037CAD5BBC}"/>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363825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E4A9F-311B-449C-9F4E-EFA598714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6C7F4-681E-4ED9-8A86-EFCD97DD54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E52A1C-402E-4FA5-9DD6-FDA482EC25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77AEE0-F03A-4256-8BDE-6291C1C90053}"/>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6" name="Footer Placeholder 5">
            <a:extLst>
              <a:ext uri="{FF2B5EF4-FFF2-40B4-BE49-F238E27FC236}">
                <a16:creationId xmlns:a16="http://schemas.microsoft.com/office/drawing/2014/main" id="{9B1E0F4E-1108-4251-8B45-EA5353392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82581-DF13-4422-B86F-5B85E07FB61C}"/>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157673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7491-3A03-4AB5-840F-976D82E55D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5CA58E-A4FA-4AE1-90A0-76230C82A4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5DA704-4A5D-464E-A34A-3E55D68F3F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7EA13-7A45-4109-B96A-080DD2425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6F8D07-9731-46B5-9449-DB474B3B4B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B3E31-EA95-4585-9F42-5D174CA82A79}"/>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8" name="Footer Placeholder 7">
            <a:extLst>
              <a:ext uri="{FF2B5EF4-FFF2-40B4-BE49-F238E27FC236}">
                <a16:creationId xmlns:a16="http://schemas.microsoft.com/office/drawing/2014/main" id="{18DC9C36-0337-46B3-8453-6D84DEBA2D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C18049-FC77-4D40-8355-6F1B657A2CCF}"/>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299473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C3AB-9327-449F-B110-832A636E47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B57AED-F407-4F31-BD19-14718C077EC4}"/>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4" name="Footer Placeholder 3">
            <a:extLst>
              <a:ext uri="{FF2B5EF4-FFF2-40B4-BE49-F238E27FC236}">
                <a16:creationId xmlns:a16="http://schemas.microsoft.com/office/drawing/2014/main" id="{C570E967-8CE7-4B46-864E-9112B0786C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5F13BD-E9CA-45BD-91E2-9ABA56FEDFD5}"/>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216350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3A04FD-ABE3-4316-ABE5-1D6081A5137A}"/>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3" name="Footer Placeholder 2">
            <a:extLst>
              <a:ext uri="{FF2B5EF4-FFF2-40B4-BE49-F238E27FC236}">
                <a16:creationId xmlns:a16="http://schemas.microsoft.com/office/drawing/2014/main" id="{7F38B959-CAB7-42D8-9C0C-A1EF975788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1BCDBD-65A0-4C22-AB4C-33320C7D89DB}"/>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165419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1A380-FAAF-47C9-9A2B-055143065B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5F32E5-1F10-4D8B-BC21-7AF3C5089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692F87-6D90-468A-AD1E-B760CDA10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43D01E-256D-404D-8946-D2709AF0099B}"/>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6" name="Footer Placeholder 5">
            <a:extLst>
              <a:ext uri="{FF2B5EF4-FFF2-40B4-BE49-F238E27FC236}">
                <a16:creationId xmlns:a16="http://schemas.microsoft.com/office/drawing/2014/main" id="{3F4EAEB7-4B7B-4CC2-AEAF-6A898CCA30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D8EB7F-2E7B-4BFA-A4EE-E6FD5D235100}"/>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52554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160-C18F-430F-A7C6-166A3826B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249F8-4F51-4884-896B-0FE3D7AFEE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34ECF7-B4A3-406F-B3DB-208A4FF4D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179ACB-5EE6-4F01-B292-3F5AF94739FE}"/>
              </a:ext>
            </a:extLst>
          </p:cNvPr>
          <p:cNvSpPr>
            <a:spLocks noGrp="1"/>
          </p:cNvSpPr>
          <p:nvPr>
            <p:ph type="dt" sz="half" idx="10"/>
          </p:nvPr>
        </p:nvSpPr>
        <p:spPr/>
        <p:txBody>
          <a:bodyPr/>
          <a:lstStyle/>
          <a:p>
            <a:fld id="{3D79DE88-FCE8-4231-871C-E23B04554F53}" type="datetimeFigureOut">
              <a:rPr lang="en-US" smtClean="0"/>
              <a:t>11/5/2021</a:t>
            </a:fld>
            <a:endParaRPr lang="en-US"/>
          </a:p>
        </p:txBody>
      </p:sp>
      <p:sp>
        <p:nvSpPr>
          <p:cNvPr id="6" name="Footer Placeholder 5">
            <a:extLst>
              <a:ext uri="{FF2B5EF4-FFF2-40B4-BE49-F238E27FC236}">
                <a16:creationId xmlns:a16="http://schemas.microsoft.com/office/drawing/2014/main" id="{9A95680E-C385-467D-B136-7ABD8ED4D3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EB805-79FB-411D-A2B7-D8B827972EB0}"/>
              </a:ext>
            </a:extLst>
          </p:cNvPr>
          <p:cNvSpPr>
            <a:spLocks noGrp="1"/>
          </p:cNvSpPr>
          <p:nvPr>
            <p:ph type="sldNum" sz="quarter" idx="12"/>
          </p:nvPr>
        </p:nvSpPr>
        <p:spPr/>
        <p:txBody>
          <a:bodyPr/>
          <a:lstStyle/>
          <a:p>
            <a:fld id="{F5361202-A523-458A-80D5-6CAEEC1B4C26}" type="slidenum">
              <a:rPr lang="en-US" smtClean="0"/>
              <a:t>‹#›</a:t>
            </a:fld>
            <a:endParaRPr lang="en-US"/>
          </a:p>
        </p:txBody>
      </p:sp>
    </p:spTree>
    <p:extLst>
      <p:ext uri="{BB962C8B-B14F-4D97-AF65-F5344CB8AC3E}">
        <p14:creationId xmlns:p14="http://schemas.microsoft.com/office/powerpoint/2010/main" val="149748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BA3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8AFB6-3E56-470B-8E02-46CFED092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D2812F-E222-4EAB-B2F1-1F89FD10D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5FAC8-844B-4EDA-9E48-B5F879AD1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9DE88-FCE8-4231-871C-E23B04554F53}" type="datetimeFigureOut">
              <a:rPr lang="en-US" smtClean="0"/>
              <a:t>11/5/2021</a:t>
            </a:fld>
            <a:endParaRPr lang="en-US"/>
          </a:p>
        </p:txBody>
      </p:sp>
      <p:sp>
        <p:nvSpPr>
          <p:cNvPr id="5" name="Footer Placeholder 4">
            <a:extLst>
              <a:ext uri="{FF2B5EF4-FFF2-40B4-BE49-F238E27FC236}">
                <a16:creationId xmlns:a16="http://schemas.microsoft.com/office/drawing/2014/main" id="{CA6E8524-6838-44AC-AD44-7CD6730CB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3DD1B-EAF4-4FFB-AAF2-43A03D31E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61202-A523-458A-80D5-6CAEEC1B4C26}" type="slidenum">
              <a:rPr lang="en-US" smtClean="0"/>
              <a:t>‹#›</a:t>
            </a:fld>
            <a:endParaRPr lang="en-US"/>
          </a:p>
        </p:txBody>
      </p:sp>
    </p:spTree>
    <p:extLst>
      <p:ext uri="{BB962C8B-B14F-4D97-AF65-F5344CB8AC3E}">
        <p14:creationId xmlns:p14="http://schemas.microsoft.com/office/powerpoint/2010/main" val="74271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p:txBody>
          <a:bodyPr/>
          <a:lstStyle/>
          <a:p>
            <a:r>
              <a:rPr lang="en-US" dirty="0"/>
              <a:t> GVSU New International Student Zoom Meeting</a:t>
            </a:r>
          </a:p>
          <a:p>
            <a:r>
              <a:rPr lang="en-US" dirty="0"/>
              <a:t>November 5, 2021</a:t>
            </a:r>
          </a:p>
          <a:p>
            <a:r>
              <a:rPr lang="en-US" dirty="0"/>
              <a:t>Topic: Visa Preparation</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155842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normAutofit/>
          </a:bodyPr>
          <a:lstStyle/>
          <a:p>
            <a:r>
              <a:rPr lang="en-US" u="sng" dirty="0"/>
              <a:t>Communication</a:t>
            </a:r>
          </a:p>
          <a:p>
            <a:r>
              <a:rPr lang="en-US" dirty="0"/>
              <a:t>It is most helpful if you continue to communicate with Chris </a:t>
            </a:r>
            <a:r>
              <a:rPr lang="en-US" dirty="0" err="1"/>
              <a:t>Hendree</a:t>
            </a:r>
            <a:r>
              <a:rPr lang="en-US" dirty="0"/>
              <a:t> and Kate Stoetzner during the visa process so we know whether or not your visa has been approved, delayed, denied, etc.  </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357825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normAutofit/>
          </a:bodyPr>
          <a:lstStyle/>
          <a:p>
            <a:r>
              <a:rPr lang="en-US" dirty="0"/>
              <a:t>Questions?</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110266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normAutofit/>
          </a:bodyPr>
          <a:lstStyle/>
          <a:p>
            <a:r>
              <a:rPr lang="en-US" u="sng" dirty="0"/>
              <a:t>Reminders</a:t>
            </a:r>
          </a:p>
          <a:p>
            <a:r>
              <a:rPr lang="en-US" dirty="0"/>
              <a:t>Upcoming Zoom meetings and topics </a:t>
            </a:r>
          </a:p>
          <a:p>
            <a:r>
              <a:rPr lang="en-US" dirty="0"/>
              <a:t>Nov 19– Registration Process</a:t>
            </a:r>
          </a:p>
          <a:p>
            <a:r>
              <a:rPr lang="en-US" dirty="0"/>
              <a:t>Dec 3– Housing  </a:t>
            </a:r>
          </a:p>
          <a:p>
            <a:r>
              <a:rPr lang="en-US" dirty="0"/>
              <a:t>Dec 17–  Arrivals and Orientation Overview</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95614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lstStyle/>
          <a:p>
            <a:r>
              <a:rPr lang="en-US" dirty="0"/>
              <a:t> </a:t>
            </a:r>
            <a:r>
              <a:rPr lang="en-US" u="sng" dirty="0"/>
              <a:t>Agenda</a:t>
            </a:r>
          </a:p>
          <a:p>
            <a:r>
              <a:rPr lang="en-US" dirty="0"/>
              <a:t>Introductions of GVSU Staff</a:t>
            </a:r>
          </a:p>
          <a:p>
            <a:r>
              <a:rPr lang="en-US" dirty="0"/>
              <a:t>Blackboard Overview</a:t>
            </a:r>
          </a:p>
          <a:p>
            <a:r>
              <a:rPr lang="en-US" dirty="0"/>
              <a:t>Zoom Instructions</a:t>
            </a:r>
          </a:p>
          <a:p>
            <a:r>
              <a:rPr lang="en-US" dirty="0"/>
              <a:t>Visa Process Presentation</a:t>
            </a:r>
          </a:p>
          <a:p>
            <a:r>
              <a:rPr lang="en-US" dirty="0"/>
              <a:t>Questions and Answers</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141368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lstStyle/>
          <a:p>
            <a:r>
              <a:rPr lang="en-US" u="sng" dirty="0"/>
              <a:t>GVSU International Student Support Staff</a:t>
            </a:r>
          </a:p>
          <a:p>
            <a:r>
              <a:rPr lang="en-US" dirty="0"/>
              <a:t>Chris </a:t>
            </a:r>
            <a:r>
              <a:rPr lang="en-US" dirty="0" err="1"/>
              <a:t>Hendree</a:t>
            </a:r>
            <a:endParaRPr lang="en-US" dirty="0"/>
          </a:p>
          <a:p>
            <a:r>
              <a:rPr lang="en-US" dirty="0"/>
              <a:t>Libby </a:t>
            </a:r>
            <a:r>
              <a:rPr lang="en-US" dirty="0" err="1"/>
              <a:t>Jawish</a:t>
            </a:r>
            <a:endParaRPr lang="en-US" dirty="0"/>
          </a:p>
          <a:p>
            <a:r>
              <a:rPr lang="en-US" dirty="0"/>
              <a:t>Noelia </a:t>
            </a:r>
            <a:r>
              <a:rPr lang="en-US" dirty="0" err="1"/>
              <a:t>Siriamphone</a:t>
            </a:r>
            <a:endParaRPr lang="en-US" dirty="0"/>
          </a:p>
          <a:p>
            <a:r>
              <a:rPr lang="en-US" dirty="0"/>
              <a:t>Kate Stoetzner</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188249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lstStyle/>
          <a:p>
            <a:r>
              <a:rPr lang="en-US" dirty="0"/>
              <a:t>Blackboard</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13566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lstStyle/>
          <a:p>
            <a:r>
              <a:rPr lang="en-US" dirty="0"/>
              <a:t>Zoom</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52049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normAutofit/>
          </a:bodyPr>
          <a:lstStyle/>
          <a:p>
            <a:r>
              <a:rPr lang="en-US" u="sng" dirty="0"/>
              <a:t>Visa Process</a:t>
            </a:r>
          </a:p>
          <a:p>
            <a:r>
              <a:rPr lang="en-US" dirty="0"/>
              <a:t>Receive I20/DS 2019</a:t>
            </a:r>
          </a:p>
          <a:p>
            <a:r>
              <a:rPr lang="en-US" dirty="0"/>
              <a:t>Pay SEVIS Fee at fmjfee.com ($350 USD for F1/$290 USD for J1)</a:t>
            </a:r>
          </a:p>
          <a:p>
            <a:r>
              <a:rPr lang="en-US" dirty="0"/>
              <a:t>Complete DS 160 at US Embassy Website in your home country</a:t>
            </a:r>
          </a:p>
          <a:p>
            <a:r>
              <a:rPr lang="en-US" dirty="0"/>
              <a:t>Pay Visa Fee ($160 USD for F1 and J1)</a:t>
            </a:r>
          </a:p>
          <a:p>
            <a:r>
              <a:rPr lang="en-US" dirty="0"/>
              <a:t>Schedule Visa Appointment</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69544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normAutofit/>
          </a:bodyPr>
          <a:lstStyle/>
          <a:p>
            <a:r>
              <a:rPr lang="en-US" u="sng" dirty="0"/>
              <a:t>Visa Interview Advice</a:t>
            </a:r>
          </a:p>
          <a:p>
            <a:r>
              <a:rPr lang="en-US" dirty="0"/>
              <a:t>Be Prepared</a:t>
            </a:r>
          </a:p>
          <a:p>
            <a:r>
              <a:rPr lang="en-US" dirty="0"/>
              <a:t>Know why you are choosing GVSU</a:t>
            </a:r>
          </a:p>
          <a:p>
            <a:r>
              <a:rPr lang="en-US" dirty="0"/>
              <a:t>Must answer academic, financial, family, intention questions</a:t>
            </a:r>
          </a:p>
          <a:p>
            <a:r>
              <a:rPr lang="en-US" dirty="0"/>
              <a:t>Must PROVE intent to return to home country</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221113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normAutofit fontScale="92500" lnSpcReduction="10000"/>
          </a:bodyPr>
          <a:lstStyle/>
          <a:p>
            <a:r>
              <a:rPr lang="en-US" u="sng" dirty="0"/>
              <a:t>Visa Problems</a:t>
            </a:r>
          </a:p>
          <a:p>
            <a:r>
              <a:rPr lang="en-US" dirty="0"/>
              <a:t>If you are unable to book an appointment- keep trying!  GVSU can help request an emergency appointment 30 days before school begins. Please work with both Chris </a:t>
            </a:r>
            <a:r>
              <a:rPr lang="en-US" dirty="0" err="1"/>
              <a:t>Hendree</a:t>
            </a:r>
            <a:r>
              <a:rPr lang="en-US" dirty="0"/>
              <a:t> and Kate Stoetzner if you need this.</a:t>
            </a:r>
          </a:p>
          <a:p>
            <a:r>
              <a:rPr lang="en-US" dirty="0"/>
              <a:t>Even if you can book an appointment for after school begins, and you need our help moving the appointment forward, that is helpful.  We still won’t be able to do anything with an emergency appointment until 30 days prior to the beginning of classes</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66845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F2BD-D909-4189-B9CB-2E72C331C1C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67D272-3D04-4E4F-8A82-DDE4471EF726}"/>
              </a:ext>
            </a:extLst>
          </p:cNvPr>
          <p:cNvSpPr>
            <a:spLocks noGrp="1"/>
          </p:cNvSpPr>
          <p:nvPr>
            <p:ph type="subTitle" idx="1"/>
          </p:nvPr>
        </p:nvSpPr>
        <p:spPr>
          <a:xfrm>
            <a:off x="1524000" y="3602038"/>
            <a:ext cx="9144000" cy="2707322"/>
          </a:xfrm>
        </p:spPr>
        <p:txBody>
          <a:bodyPr>
            <a:normAutofit/>
          </a:bodyPr>
          <a:lstStyle/>
          <a:p>
            <a:r>
              <a:rPr lang="en-US" u="sng" dirty="0"/>
              <a:t>Visa Denial</a:t>
            </a:r>
          </a:p>
          <a:p>
            <a:r>
              <a:rPr lang="en-US" dirty="0"/>
              <a:t>If you are denied a visa, please keep the notice on WHY your visa was denied.  The reason why your visa is denied will make a big difference on the kind of support you need to re-apply.  The most common reason for denial is failure to prove intent to return home after the degree.  You can avoid this by preparing your answer ahead of time. </a:t>
            </a:r>
          </a:p>
        </p:txBody>
      </p:sp>
      <p:pic>
        <p:nvPicPr>
          <p:cNvPr id="5" name="Picture 4">
            <a:extLst>
              <a:ext uri="{FF2B5EF4-FFF2-40B4-BE49-F238E27FC236}">
                <a16:creationId xmlns:a16="http://schemas.microsoft.com/office/drawing/2014/main" id="{4852E9C1-8D21-46F9-9167-94C1B2771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233"/>
            <a:ext cx="9144000" cy="2366730"/>
          </a:xfrm>
          <a:prstGeom prst="rect">
            <a:avLst/>
          </a:prstGeom>
        </p:spPr>
      </p:pic>
    </p:spTree>
    <p:extLst>
      <p:ext uri="{BB962C8B-B14F-4D97-AF65-F5344CB8AC3E}">
        <p14:creationId xmlns:p14="http://schemas.microsoft.com/office/powerpoint/2010/main" val="3828652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TotalTime>
  <Words>346</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Stoetzner</dc:creator>
  <cp:lastModifiedBy>Kate Stoetzner</cp:lastModifiedBy>
  <cp:revision>11</cp:revision>
  <dcterms:created xsi:type="dcterms:W3CDTF">2021-05-06T19:52:46Z</dcterms:created>
  <dcterms:modified xsi:type="dcterms:W3CDTF">2021-11-05T05:51:11Z</dcterms:modified>
</cp:coreProperties>
</file>