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2" r:id="rId3"/>
    <p:sldId id="279" r:id="rId4"/>
    <p:sldId id="258" r:id="rId5"/>
    <p:sldId id="259" r:id="rId6"/>
    <p:sldId id="270" r:id="rId7"/>
    <p:sldId id="277" r:id="rId8"/>
    <p:sldId id="278" r:id="rId9"/>
    <p:sldId id="274" r:id="rId10"/>
    <p:sldId id="280" r:id="rId11"/>
    <p:sldId id="281" r:id="rId12"/>
    <p:sldId id="282" r:id="rId13"/>
    <p:sldId id="283" r:id="rId14"/>
    <p:sldId id="286" r:id="rId15"/>
    <p:sldId id="285" r:id="rId16"/>
    <p:sldId id="276" r:id="rId17"/>
    <p:sldId id="288" r:id="rId18"/>
    <p:sldId id="289" r:id="rId19"/>
    <p:sldId id="290" r:id="rId20"/>
    <p:sldId id="293" r:id="rId21"/>
    <p:sldId id="294" r:id="rId22"/>
    <p:sldId id="295" r:id="rId23"/>
    <p:sldId id="291" r:id="rId24"/>
    <p:sldId id="292" r:id="rId25"/>
    <p:sldId id="297" r:id="rId26"/>
    <p:sldId id="296" r:id="rId27"/>
    <p:sldId id="2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ECFFFF"/>
    <a:srgbClr val="5684A6"/>
    <a:srgbClr val="8FCFF1"/>
    <a:srgbClr val="E0F1F1"/>
    <a:srgbClr val="006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46FE-8872-4613-B220-205AB91B4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EFF5EE-ED0F-4788-B1AA-9C663F020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F1D71E-3B92-4406-B619-4033A9840C01}"/>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5" name="Footer Placeholder 4">
            <a:extLst>
              <a:ext uri="{FF2B5EF4-FFF2-40B4-BE49-F238E27FC236}">
                <a16:creationId xmlns:a16="http://schemas.microsoft.com/office/drawing/2014/main" id="{810F0ED4-33AC-4EAA-A080-CFBF3C319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3DC592-1217-46FB-BBD9-BAF43F4133CF}"/>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289842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8F89-24AB-40D0-B8E7-EA9562EEDA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43B1DB-1183-4051-B2D7-BC58049A5C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F68ED-BFE1-4023-856F-A3686CA8D4BF}"/>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5" name="Footer Placeholder 4">
            <a:extLst>
              <a:ext uri="{FF2B5EF4-FFF2-40B4-BE49-F238E27FC236}">
                <a16:creationId xmlns:a16="http://schemas.microsoft.com/office/drawing/2014/main" id="{F8336282-05FC-42FD-A1ED-DCCCEA67DD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274C63-E514-451D-A565-65F43EF833AF}"/>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284381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012280-204F-44A9-BAE7-5966CEF92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F7E65-F4D1-4DC2-8030-C0BCFD7BC9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516BB-CB7D-4ECE-BD15-D843BAD56FF5}"/>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5" name="Footer Placeholder 4">
            <a:extLst>
              <a:ext uri="{FF2B5EF4-FFF2-40B4-BE49-F238E27FC236}">
                <a16:creationId xmlns:a16="http://schemas.microsoft.com/office/drawing/2014/main" id="{2B5711FA-AC15-4078-98D8-C8133163C3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893530-064A-448A-99C1-140B1743C4DE}"/>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11455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193C-C244-426E-AD7E-016458D2F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96D95-CD51-4964-B21F-3C039D0BE5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C52B7-D626-4E7E-ADF9-88F55FCA8ED2}"/>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5" name="Footer Placeholder 4">
            <a:extLst>
              <a:ext uri="{FF2B5EF4-FFF2-40B4-BE49-F238E27FC236}">
                <a16:creationId xmlns:a16="http://schemas.microsoft.com/office/drawing/2014/main" id="{079BAD10-CAC2-4A10-AF2A-313CBEED24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65B3B2-695B-457B-A967-59BD60C5524A}"/>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207094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C252-7163-4D0F-850A-6E75414AF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D9DE06-04FD-4313-ACC8-BDE7D46B1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4E813A-8F57-4665-B647-2D9A84F1A7FF}"/>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5" name="Footer Placeholder 4">
            <a:extLst>
              <a:ext uri="{FF2B5EF4-FFF2-40B4-BE49-F238E27FC236}">
                <a16:creationId xmlns:a16="http://schemas.microsoft.com/office/drawing/2014/main" id="{68F884F1-09BC-4BB7-9D39-1A8891AFB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667EB9-54CA-4ACD-9FBD-D45EE65990AB}"/>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159010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7395-EBFB-4FD5-8774-575528F17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A126AC-BB18-4581-94D3-D6CC89AE35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973A6B-FA40-4B32-BE19-0A9260939C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387FE-59F2-4D24-9C52-54D39FF2CF09}"/>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6" name="Footer Placeholder 5">
            <a:extLst>
              <a:ext uri="{FF2B5EF4-FFF2-40B4-BE49-F238E27FC236}">
                <a16:creationId xmlns:a16="http://schemas.microsoft.com/office/drawing/2014/main" id="{0EB143C8-4E48-4277-AE76-4E261DCAE9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73F5FA-BBC0-4A9F-95E4-092987AE693B}"/>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325729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A4BD-6F0C-48F8-B2E8-0B876B5A7E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0008C-E6B1-4DB4-9D1C-919F62046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E5C9D1-FE4F-4199-A89B-20B3B4E740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BFD57B-FADA-4DBE-AC54-0572142F5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195C72-4FA7-496C-A795-B63991021E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E35D4-5343-4EDB-928E-9E2CA1CF9CAF}"/>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8" name="Footer Placeholder 7">
            <a:extLst>
              <a:ext uri="{FF2B5EF4-FFF2-40B4-BE49-F238E27FC236}">
                <a16:creationId xmlns:a16="http://schemas.microsoft.com/office/drawing/2014/main" id="{CBDEE380-6619-45AB-A495-FD12419FF5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AFDCBC6-D251-40C9-83EE-D735971B424C}"/>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405885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E5B3-1E55-4638-B285-B2003D3270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B58BFC-0090-4E8E-82F0-37C913708741}"/>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4" name="Footer Placeholder 3">
            <a:extLst>
              <a:ext uri="{FF2B5EF4-FFF2-40B4-BE49-F238E27FC236}">
                <a16:creationId xmlns:a16="http://schemas.microsoft.com/office/drawing/2014/main" id="{DC5252BF-A6FE-4DE7-8D3D-DB937F87F2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5DFF5D-41A5-42FE-9FCE-FB2A3BCB4154}"/>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9995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1EBF8-8C6D-428B-8BDD-A29488AE7B57}"/>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3" name="Footer Placeholder 2">
            <a:extLst>
              <a:ext uri="{FF2B5EF4-FFF2-40B4-BE49-F238E27FC236}">
                <a16:creationId xmlns:a16="http://schemas.microsoft.com/office/drawing/2014/main" id="{897891A0-02F9-4CDC-AF20-2CEEB1DA28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671C5D-6B99-4AF5-A84B-16D52CB1EC5B}"/>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145000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EF99-33F1-464B-9155-322747728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45328-8583-494E-98D8-85BD01EFA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42016-1A75-454D-8980-019D78253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BD7103-C10B-4152-851A-AF9EEA0B5B47}"/>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6" name="Footer Placeholder 5">
            <a:extLst>
              <a:ext uri="{FF2B5EF4-FFF2-40B4-BE49-F238E27FC236}">
                <a16:creationId xmlns:a16="http://schemas.microsoft.com/office/drawing/2014/main" id="{147E12BF-1D5F-4382-A5D4-E41F70FBDA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A50E6D-D5AF-497F-B09D-5D0732505ED1}"/>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413318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32F3-B025-4928-B081-B518370C4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EAE6E-09D3-44FE-9A23-0A76D7DA0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DD1AF75-3B77-4563-8579-B182C6294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A44FDD-5C4B-4ED4-8194-A82185C9B716}"/>
              </a:ext>
            </a:extLst>
          </p:cNvPr>
          <p:cNvSpPr>
            <a:spLocks noGrp="1"/>
          </p:cNvSpPr>
          <p:nvPr>
            <p:ph type="dt" sz="half" idx="10"/>
          </p:nvPr>
        </p:nvSpPr>
        <p:spPr/>
        <p:txBody>
          <a:bodyPr/>
          <a:lstStyle/>
          <a:p>
            <a:fld id="{B89F7037-71C7-42C4-8376-CEE4DA788F98}" type="datetimeFigureOut">
              <a:rPr lang="en-US" smtClean="0"/>
              <a:t>7/12/2022</a:t>
            </a:fld>
            <a:endParaRPr lang="en-US" dirty="0"/>
          </a:p>
        </p:txBody>
      </p:sp>
      <p:sp>
        <p:nvSpPr>
          <p:cNvPr id="6" name="Footer Placeholder 5">
            <a:extLst>
              <a:ext uri="{FF2B5EF4-FFF2-40B4-BE49-F238E27FC236}">
                <a16:creationId xmlns:a16="http://schemas.microsoft.com/office/drawing/2014/main" id="{460C63D9-C5D6-4031-B7A8-282DE0BEC1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362A10-92DB-48D5-92E7-C61549F70135}"/>
              </a:ext>
            </a:extLst>
          </p:cNvPr>
          <p:cNvSpPr>
            <a:spLocks noGrp="1"/>
          </p:cNvSpPr>
          <p:nvPr>
            <p:ph type="sldNum" sz="quarter" idx="12"/>
          </p:nvPr>
        </p:nvSpPr>
        <p:spPr/>
        <p:txBody>
          <a:bodyPr/>
          <a:lstStyle/>
          <a:p>
            <a:fld id="{BDAD0F7A-860F-483F-A0E9-A0265F2F15A2}" type="slidenum">
              <a:rPr lang="en-US" smtClean="0"/>
              <a:t>‹#›</a:t>
            </a:fld>
            <a:endParaRPr lang="en-US" dirty="0"/>
          </a:p>
        </p:txBody>
      </p:sp>
    </p:spTree>
    <p:extLst>
      <p:ext uri="{BB962C8B-B14F-4D97-AF65-F5344CB8AC3E}">
        <p14:creationId xmlns:p14="http://schemas.microsoft.com/office/powerpoint/2010/main" val="308590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3BF49-F9EB-4E94-8EA2-768AC0693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38BD0B-9819-43DD-9431-5F08C502C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E767A-A306-446C-9141-0FC48B8FA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F7037-71C7-42C4-8376-CEE4DA788F98}" type="datetimeFigureOut">
              <a:rPr lang="en-US" smtClean="0"/>
              <a:t>7/12/2022</a:t>
            </a:fld>
            <a:endParaRPr lang="en-US" dirty="0"/>
          </a:p>
        </p:txBody>
      </p:sp>
      <p:sp>
        <p:nvSpPr>
          <p:cNvPr id="5" name="Footer Placeholder 4">
            <a:extLst>
              <a:ext uri="{FF2B5EF4-FFF2-40B4-BE49-F238E27FC236}">
                <a16:creationId xmlns:a16="http://schemas.microsoft.com/office/drawing/2014/main" id="{43F9C2DF-6503-4AE9-948A-FFF94B536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D7C0BF-6AB8-42EE-9CEA-2A8BD3F57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D0F7A-860F-483F-A0E9-A0265F2F15A2}" type="slidenum">
              <a:rPr lang="en-US" smtClean="0"/>
              <a:t>‹#›</a:t>
            </a:fld>
            <a:endParaRPr lang="en-US" dirty="0"/>
          </a:p>
        </p:txBody>
      </p:sp>
    </p:spTree>
    <p:extLst>
      <p:ext uri="{BB962C8B-B14F-4D97-AF65-F5344CB8AC3E}">
        <p14:creationId xmlns:p14="http://schemas.microsoft.com/office/powerpoint/2010/main" val="32912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185D7F-7E1E-4B77-BD7C-BB07028CE965}"/>
              </a:ext>
            </a:extLst>
          </p:cNvPr>
          <p:cNvSpPr/>
          <p:nvPr/>
        </p:nvSpPr>
        <p:spPr>
          <a:xfrm>
            <a:off x="5673213" y="1055802"/>
            <a:ext cx="6518787" cy="3046988"/>
          </a:xfrm>
          <a:prstGeom prst="rect">
            <a:avLst/>
          </a:prstGeom>
        </p:spPr>
        <p:txBody>
          <a:bodyPr wrap="square">
            <a:spAutoFit/>
          </a:bodyPr>
          <a:lstStyle/>
          <a:p>
            <a:r>
              <a:rPr lang="en-US" sz="3200" dirty="0">
                <a:solidFill>
                  <a:srgbClr val="232323"/>
                </a:solidFill>
                <a:latin typeface="Lato"/>
              </a:rPr>
              <a:t>The General Education Program </a:t>
            </a:r>
            <a:br>
              <a:rPr lang="en-US" sz="3200" dirty="0">
                <a:solidFill>
                  <a:srgbClr val="232323"/>
                </a:solidFill>
                <a:latin typeface="Lato"/>
              </a:rPr>
            </a:br>
            <a:r>
              <a:rPr lang="en-US" sz="3200" dirty="0">
                <a:solidFill>
                  <a:srgbClr val="232323"/>
                </a:solidFill>
                <a:latin typeface="Lato"/>
              </a:rPr>
              <a:t>prepares students for </a:t>
            </a:r>
          </a:p>
          <a:p>
            <a:r>
              <a:rPr lang="en-US" sz="3200" dirty="0">
                <a:solidFill>
                  <a:srgbClr val="232323"/>
                </a:solidFill>
                <a:latin typeface="Lato"/>
              </a:rPr>
              <a:t>informed citizenship, leading to responsible participation in </a:t>
            </a:r>
            <a:br>
              <a:rPr lang="en-US" sz="3200" dirty="0">
                <a:solidFill>
                  <a:srgbClr val="232323"/>
                </a:solidFill>
                <a:latin typeface="Lato"/>
              </a:rPr>
            </a:br>
            <a:r>
              <a:rPr lang="en-US" sz="3200" dirty="0">
                <a:solidFill>
                  <a:srgbClr val="232323"/>
                </a:solidFill>
                <a:latin typeface="Lato"/>
              </a:rPr>
              <a:t>local, national, and global communities.</a:t>
            </a:r>
            <a:endParaRPr lang="en-US" sz="3200" dirty="0"/>
          </a:p>
        </p:txBody>
      </p:sp>
      <p:grpSp>
        <p:nvGrpSpPr>
          <p:cNvPr id="6" name="Group 5">
            <a:extLst>
              <a:ext uri="{FF2B5EF4-FFF2-40B4-BE49-F238E27FC236}">
                <a16:creationId xmlns:a16="http://schemas.microsoft.com/office/drawing/2014/main" id="{20905E75-BC72-4D6C-B815-7E8AC17B5314}"/>
              </a:ext>
            </a:extLst>
          </p:cNvPr>
          <p:cNvGrpSpPr/>
          <p:nvPr/>
        </p:nvGrpSpPr>
        <p:grpSpPr>
          <a:xfrm>
            <a:off x="797105" y="261937"/>
            <a:ext cx="4772025" cy="6334125"/>
            <a:chOff x="797105" y="261937"/>
            <a:chExt cx="4772025" cy="6334125"/>
          </a:xfrm>
        </p:grpSpPr>
        <p:pic>
          <p:nvPicPr>
            <p:cNvPr id="2" name="Picture 1">
              <a:extLst>
                <a:ext uri="{FF2B5EF4-FFF2-40B4-BE49-F238E27FC236}">
                  <a16:creationId xmlns:a16="http://schemas.microsoft.com/office/drawing/2014/main" id="{93664474-CD33-4D61-882E-E96831DF237D}"/>
                </a:ext>
              </a:extLst>
            </p:cNvPr>
            <p:cNvPicPr>
              <a:picLocks noChangeAspect="1"/>
            </p:cNvPicPr>
            <p:nvPr/>
          </p:nvPicPr>
          <p:blipFill>
            <a:blip r:embed="rId2"/>
            <a:stretch>
              <a:fillRect/>
            </a:stretch>
          </p:blipFill>
          <p:spPr>
            <a:xfrm>
              <a:off x="797105" y="261937"/>
              <a:ext cx="4772025" cy="6334125"/>
            </a:xfrm>
            <a:prstGeom prst="rect">
              <a:avLst/>
            </a:prstGeom>
          </p:spPr>
        </p:pic>
        <p:sp>
          <p:nvSpPr>
            <p:cNvPr id="4" name="Rectangle 3">
              <a:extLst>
                <a:ext uri="{FF2B5EF4-FFF2-40B4-BE49-F238E27FC236}">
                  <a16:creationId xmlns:a16="http://schemas.microsoft.com/office/drawing/2014/main" id="{2D40E7BD-BDE3-4FC0-8192-F12928569196}"/>
                </a:ext>
              </a:extLst>
            </p:cNvPr>
            <p:cNvSpPr/>
            <p:nvPr/>
          </p:nvSpPr>
          <p:spPr>
            <a:xfrm>
              <a:off x="1016000" y="2826327"/>
              <a:ext cx="969818" cy="22167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D76CAD-0B83-478E-B662-02F4AA77E2DE}"/>
                </a:ext>
              </a:extLst>
            </p:cNvPr>
            <p:cNvSpPr txBox="1"/>
            <p:nvPr/>
          </p:nvSpPr>
          <p:spPr>
            <a:xfrm>
              <a:off x="967332" y="2740223"/>
              <a:ext cx="1018485" cy="307777"/>
            </a:xfrm>
            <a:prstGeom prst="rect">
              <a:avLst/>
            </a:prstGeom>
            <a:noFill/>
          </p:spPr>
          <p:txBody>
            <a:bodyPr wrap="square" rtlCol="0">
              <a:spAutoFit/>
            </a:bodyPr>
            <a:lstStyle/>
            <a:p>
              <a:r>
                <a:rPr lang="en-US" sz="1400" dirty="0">
                  <a:solidFill>
                    <a:srgbClr val="ECFFFF"/>
                  </a:solidFill>
                  <a:latin typeface="Berlin Sans FB" panose="020E0602020502020306" pitchFamily="34" charset="0"/>
                </a:rPr>
                <a:t>2022-2023</a:t>
              </a:r>
            </a:p>
          </p:txBody>
        </p:sp>
      </p:grpSp>
    </p:spTree>
    <p:extLst>
      <p:ext uri="{BB962C8B-B14F-4D97-AF65-F5344CB8AC3E}">
        <p14:creationId xmlns:p14="http://schemas.microsoft.com/office/powerpoint/2010/main" val="129525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43A6-A6B8-4691-AB9C-CF7815CB2431}"/>
              </a:ext>
            </a:extLst>
          </p:cNvPr>
          <p:cNvSpPr>
            <a:spLocks noGrp="1"/>
          </p:cNvSpPr>
          <p:nvPr>
            <p:ph type="title"/>
          </p:nvPr>
        </p:nvSpPr>
        <p:spPr/>
        <p:txBody>
          <a:bodyPr/>
          <a:lstStyle/>
          <a:p>
            <a:r>
              <a:rPr lang="en-US" b="1" dirty="0">
                <a:solidFill>
                  <a:srgbClr val="3333FF"/>
                </a:solidFill>
              </a:rPr>
              <a:t>1. Look at the level of your course</a:t>
            </a:r>
          </a:p>
        </p:txBody>
      </p:sp>
      <p:sp>
        <p:nvSpPr>
          <p:cNvPr id="3" name="Content Placeholder 2">
            <a:extLst>
              <a:ext uri="{FF2B5EF4-FFF2-40B4-BE49-F238E27FC236}">
                <a16:creationId xmlns:a16="http://schemas.microsoft.com/office/drawing/2014/main" id="{8DCAF3BF-8849-4CA6-A2B8-1D9F0BEB5DDF}"/>
              </a:ext>
            </a:extLst>
          </p:cNvPr>
          <p:cNvSpPr>
            <a:spLocks noGrp="1"/>
          </p:cNvSpPr>
          <p:nvPr>
            <p:ph idx="1"/>
          </p:nvPr>
        </p:nvSpPr>
        <p:spPr/>
        <p:txBody>
          <a:bodyPr/>
          <a:lstStyle/>
          <a:p>
            <a:pPr marL="0" indent="0">
              <a:buNone/>
            </a:pPr>
            <a:r>
              <a:rPr lang="en-US" sz="3600" dirty="0"/>
              <a:t>If you are teaching at the </a:t>
            </a:r>
          </a:p>
          <a:p>
            <a:pPr lvl="1"/>
            <a:r>
              <a:rPr lang="en-US" sz="3600" dirty="0"/>
              <a:t>100 or 200 level - it is a Foundation course</a:t>
            </a:r>
          </a:p>
          <a:p>
            <a:pPr lvl="1"/>
            <a:r>
              <a:rPr lang="en-US" sz="3600" dirty="0"/>
              <a:t>300 or 400 level - it is an Issues course</a:t>
            </a:r>
          </a:p>
          <a:p>
            <a:pPr lvl="1"/>
            <a:r>
              <a:rPr lang="en-US" sz="3600" dirty="0"/>
              <a:t>100-400 level - it is a Cultures course</a:t>
            </a:r>
          </a:p>
        </p:txBody>
      </p:sp>
    </p:spTree>
    <p:extLst>
      <p:ext uri="{BB962C8B-B14F-4D97-AF65-F5344CB8AC3E}">
        <p14:creationId xmlns:p14="http://schemas.microsoft.com/office/powerpoint/2010/main" val="270442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45CA-544F-4D93-87AB-0404231B92B6}"/>
              </a:ext>
            </a:extLst>
          </p:cNvPr>
          <p:cNvSpPr>
            <a:spLocks noGrp="1"/>
          </p:cNvSpPr>
          <p:nvPr>
            <p:ph type="title"/>
          </p:nvPr>
        </p:nvSpPr>
        <p:spPr/>
        <p:txBody>
          <a:bodyPr/>
          <a:lstStyle/>
          <a:p>
            <a:r>
              <a:rPr lang="en-US" b="1" dirty="0">
                <a:solidFill>
                  <a:srgbClr val="3333FF"/>
                </a:solidFill>
              </a:rPr>
              <a:t>2. Read the category description in the GE Handbook</a:t>
            </a:r>
          </a:p>
        </p:txBody>
      </p:sp>
      <p:sp>
        <p:nvSpPr>
          <p:cNvPr id="3" name="Content Placeholder 2">
            <a:extLst>
              <a:ext uri="{FF2B5EF4-FFF2-40B4-BE49-F238E27FC236}">
                <a16:creationId xmlns:a16="http://schemas.microsoft.com/office/drawing/2014/main" id="{4F8657E0-462D-49C2-AE12-6DFD2E06498F}"/>
              </a:ext>
            </a:extLst>
          </p:cNvPr>
          <p:cNvSpPr>
            <a:spLocks noGrp="1"/>
          </p:cNvSpPr>
          <p:nvPr>
            <p:ph idx="1"/>
          </p:nvPr>
        </p:nvSpPr>
        <p:spPr/>
        <p:txBody>
          <a:bodyPr>
            <a:normAutofit fontScale="92500" lnSpcReduction="10000"/>
          </a:bodyPr>
          <a:lstStyle/>
          <a:p>
            <a:pPr marL="0" indent="0">
              <a:buNone/>
            </a:pPr>
            <a:r>
              <a:rPr lang="en-US" dirty="0"/>
              <a:t>Foundations - Philosophy and Literature</a:t>
            </a:r>
          </a:p>
          <a:p>
            <a:r>
              <a:rPr lang="en-US" dirty="0"/>
              <a:t>Literary and philosophical works represent an ongoing conversation about the fundamental ideas and values that shape cultures and civilization. To participate fully in this conversation requires knowledge, both of those works that are recognized as defining the history of the conversation and of works that offer original or critical additions to it in the present. Through the study of great works of philosophy and literature, you will come to understand more clearly your own response to the world and to the ideas that give it form and comprehensibility. </a:t>
            </a:r>
          </a:p>
          <a:p>
            <a:r>
              <a:rPr lang="en-US" dirty="0"/>
              <a:t>Courses in this category introduce you to the interpretation of a significant body of literary or philosophical work and assist you in the careful reading, discussion, and analysis of primary texts.</a:t>
            </a:r>
          </a:p>
          <a:p>
            <a:pPr marL="0" indent="0">
              <a:buNone/>
            </a:pPr>
            <a:endParaRPr lang="en-US" dirty="0"/>
          </a:p>
        </p:txBody>
      </p:sp>
    </p:spTree>
    <p:extLst>
      <p:ext uri="{BB962C8B-B14F-4D97-AF65-F5344CB8AC3E}">
        <p14:creationId xmlns:p14="http://schemas.microsoft.com/office/powerpoint/2010/main" val="83930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42F9-72EA-4E40-B879-A4E5D40CB253}"/>
              </a:ext>
            </a:extLst>
          </p:cNvPr>
          <p:cNvSpPr>
            <a:spLocks noGrp="1"/>
          </p:cNvSpPr>
          <p:nvPr>
            <p:ph type="title"/>
          </p:nvPr>
        </p:nvSpPr>
        <p:spPr/>
        <p:txBody>
          <a:bodyPr/>
          <a:lstStyle/>
          <a:p>
            <a:r>
              <a:rPr lang="en-US" b="1" dirty="0">
                <a:solidFill>
                  <a:srgbClr val="3333FF"/>
                </a:solidFill>
              </a:rPr>
              <a:t>3.  Read the Knowledge outcomes</a:t>
            </a:r>
          </a:p>
        </p:txBody>
      </p:sp>
      <p:sp>
        <p:nvSpPr>
          <p:cNvPr id="3" name="Content Placeholder 2">
            <a:extLst>
              <a:ext uri="{FF2B5EF4-FFF2-40B4-BE49-F238E27FC236}">
                <a16:creationId xmlns:a16="http://schemas.microsoft.com/office/drawing/2014/main" id="{19F2F034-4B75-43B4-BB34-E607A29B92A3}"/>
              </a:ext>
            </a:extLst>
          </p:cNvPr>
          <p:cNvSpPr>
            <a:spLocks noGrp="1"/>
          </p:cNvSpPr>
          <p:nvPr>
            <p:ph idx="1"/>
          </p:nvPr>
        </p:nvSpPr>
        <p:spPr/>
        <p:txBody>
          <a:bodyPr/>
          <a:lstStyle/>
          <a:p>
            <a:r>
              <a:rPr lang="en-US" dirty="0"/>
              <a:t>Explain principles and questions that define philosophy or literature and its contributions to human knowledge and civilization.</a:t>
            </a:r>
          </a:p>
          <a:p>
            <a:r>
              <a:rPr lang="en-US" dirty="0"/>
              <a:t>Explain the relationship between the works discussed, the cultures in which they were created, and the human concerns they illuminate.</a:t>
            </a:r>
          </a:p>
          <a:p>
            <a:r>
              <a:rPr lang="en-US" dirty="0"/>
              <a:t>Analyze and interpret one or more primary texts as a major portion of course content.</a:t>
            </a:r>
          </a:p>
          <a:p>
            <a:pPr marL="0" indent="0">
              <a:buNone/>
            </a:pPr>
            <a:endParaRPr lang="en-US" dirty="0"/>
          </a:p>
          <a:p>
            <a:pPr marL="0" indent="0">
              <a:buNone/>
            </a:pPr>
            <a:r>
              <a:rPr lang="en-US" sz="3600" dirty="0">
                <a:solidFill>
                  <a:srgbClr val="FF0000"/>
                </a:solidFill>
              </a:rPr>
              <a:t>You have to teach ALL of the Knowledge outcomes</a:t>
            </a:r>
          </a:p>
        </p:txBody>
      </p:sp>
    </p:spTree>
    <p:extLst>
      <p:ext uri="{BB962C8B-B14F-4D97-AF65-F5344CB8AC3E}">
        <p14:creationId xmlns:p14="http://schemas.microsoft.com/office/powerpoint/2010/main" val="356566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0D53-0636-4D6D-B6FA-25FEF10B721C}"/>
              </a:ext>
            </a:extLst>
          </p:cNvPr>
          <p:cNvSpPr>
            <a:spLocks noGrp="1"/>
          </p:cNvSpPr>
          <p:nvPr>
            <p:ph type="title"/>
          </p:nvPr>
        </p:nvSpPr>
        <p:spPr/>
        <p:txBody>
          <a:bodyPr/>
          <a:lstStyle/>
          <a:p>
            <a:r>
              <a:rPr lang="en-US" b="1" dirty="0">
                <a:solidFill>
                  <a:srgbClr val="3333FF"/>
                </a:solidFill>
              </a:rPr>
              <a:t>4. Choose the Skills outcomes associated with your category</a:t>
            </a:r>
          </a:p>
        </p:txBody>
      </p:sp>
      <p:sp>
        <p:nvSpPr>
          <p:cNvPr id="7" name="Content Placeholder 6">
            <a:extLst>
              <a:ext uri="{FF2B5EF4-FFF2-40B4-BE49-F238E27FC236}">
                <a16:creationId xmlns:a16="http://schemas.microsoft.com/office/drawing/2014/main" id="{4D8F9F5F-9612-4512-B916-FFD37963A918}"/>
              </a:ext>
            </a:extLst>
          </p:cNvPr>
          <p:cNvSpPr>
            <a:spLocks noGrp="1"/>
          </p:cNvSpPr>
          <p:nvPr>
            <p:ph idx="1"/>
          </p:nvPr>
        </p:nvSpPr>
        <p:spPr>
          <a:xfrm>
            <a:off x="838200" y="2007909"/>
            <a:ext cx="10515600" cy="4138367"/>
          </a:xfrm>
        </p:spPr>
        <p:txBody>
          <a:bodyPr>
            <a:normAutofit/>
          </a:bodyPr>
          <a:lstStyle/>
          <a:p>
            <a:r>
              <a:rPr lang="en-US" sz="3600" dirty="0"/>
              <a:t>Read the definition of the Skill and the objectives associated with it.  </a:t>
            </a:r>
          </a:p>
          <a:p>
            <a:pPr lvl="1"/>
            <a:r>
              <a:rPr lang="en-US" sz="2800" dirty="0"/>
              <a:t>You have to teach ALL of the objectives.</a:t>
            </a:r>
          </a:p>
          <a:p>
            <a:r>
              <a:rPr lang="en-US" sz="3600" dirty="0"/>
              <a:t>All of the Skills must be taught and assessed regardless of the course modality (online, hybrid, face to face).  </a:t>
            </a:r>
          </a:p>
          <a:p>
            <a:pPr lvl="1"/>
            <a:r>
              <a:rPr lang="en-US" sz="2800" dirty="0"/>
              <a:t>You don’t have to worry about online if you aren’t proposing it for online or hybrid delivery.</a:t>
            </a:r>
          </a:p>
        </p:txBody>
      </p:sp>
    </p:spTree>
    <p:extLst>
      <p:ext uri="{BB962C8B-B14F-4D97-AF65-F5344CB8AC3E}">
        <p14:creationId xmlns:p14="http://schemas.microsoft.com/office/powerpoint/2010/main" val="359200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BE8D0-4899-4281-A316-E0601BFF0B53}"/>
              </a:ext>
            </a:extLst>
          </p:cNvPr>
          <p:cNvSpPr>
            <a:spLocks noGrp="1"/>
          </p:cNvSpPr>
          <p:nvPr>
            <p:ph idx="1"/>
          </p:nvPr>
        </p:nvSpPr>
        <p:spPr>
          <a:xfrm>
            <a:off x="838200" y="501445"/>
            <a:ext cx="10515600" cy="5675518"/>
          </a:xfrm>
        </p:spPr>
        <p:txBody>
          <a:bodyPr>
            <a:normAutofit fontScale="92500" lnSpcReduction="20000"/>
          </a:bodyPr>
          <a:lstStyle/>
          <a:p>
            <a:pPr marL="0" indent="0">
              <a:buNone/>
            </a:pPr>
            <a:r>
              <a:rPr lang="en-US" dirty="0">
                <a:highlight>
                  <a:srgbClr val="FFFF00"/>
                </a:highlight>
              </a:rPr>
              <a:t>Oral Communication:</a:t>
            </a:r>
            <a:r>
              <a:rPr lang="en-US" dirty="0"/>
              <a:t> Effectively prepare and deliver a formal oral presentation.  Students must give individual formal presentations; group presentations are acceptable if every student presents. Presentations must be at least 5 minutes in length. </a:t>
            </a:r>
          </a:p>
          <a:p>
            <a:pPr marL="0" indent="0">
              <a:buNone/>
            </a:pPr>
            <a:endParaRPr lang="en-US" i="1" dirty="0"/>
          </a:p>
          <a:p>
            <a:pPr marL="0" indent="0">
              <a:buNone/>
            </a:pPr>
            <a:r>
              <a:rPr lang="en-US" dirty="0"/>
              <a:t>Objectives</a:t>
            </a:r>
          </a:p>
          <a:p>
            <a:pPr marL="514350" indent="-514350">
              <a:buFont typeface="+mj-lt"/>
              <a:buAutoNum type="arabicPeriod"/>
            </a:pPr>
            <a:r>
              <a:rPr lang="en-US" dirty="0"/>
              <a:t>States a thesis that is compelling, precisely stated, appropriately repeated, and strongly linked to the supporting material. </a:t>
            </a:r>
          </a:p>
          <a:p>
            <a:pPr marL="514350" indent="-514350">
              <a:buFont typeface="+mj-lt"/>
              <a:buAutoNum type="arabicPeriod"/>
            </a:pPr>
            <a:r>
              <a:rPr lang="en-US" dirty="0"/>
              <a:t>Organizes the presentation in a clear, consistent, and cohesive manner. </a:t>
            </a:r>
          </a:p>
          <a:p>
            <a:pPr marL="514350" indent="-514350">
              <a:buFont typeface="+mj-lt"/>
              <a:buAutoNum type="arabicPeriod"/>
            </a:pPr>
            <a:r>
              <a:rPr lang="en-US" dirty="0"/>
              <a:t>Uses language that is imaginative, memorable, compelling, appropriate for the audience, and enhances the effectiveness of the presentation. </a:t>
            </a:r>
          </a:p>
          <a:p>
            <a:pPr marL="514350" indent="-514350">
              <a:buFont typeface="+mj-lt"/>
              <a:buAutoNum type="arabicPeriod"/>
            </a:pPr>
            <a:r>
              <a:rPr lang="en-US" dirty="0"/>
              <a:t>Uses delivery techniques that make the presentation compelling and the speaker appears polished and confident. </a:t>
            </a:r>
          </a:p>
          <a:p>
            <a:pPr marL="514350" indent="-514350">
              <a:buFont typeface="+mj-lt"/>
              <a:buAutoNum type="arabicPeriod"/>
            </a:pPr>
            <a:r>
              <a:rPr lang="en-US" dirty="0"/>
              <a:t>Uses a variety of supporting materials that significantly enhances the presentation.</a:t>
            </a:r>
          </a:p>
        </p:txBody>
      </p:sp>
    </p:spTree>
    <p:extLst>
      <p:ext uri="{BB962C8B-B14F-4D97-AF65-F5344CB8AC3E}">
        <p14:creationId xmlns:p14="http://schemas.microsoft.com/office/powerpoint/2010/main" val="172559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1B11E7-4CC6-42CC-9360-C8BB139EA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270" y="751307"/>
            <a:ext cx="7410366" cy="5609383"/>
          </a:xfrm>
          <a:prstGeom prst="rect">
            <a:avLst/>
          </a:prstGeom>
        </p:spPr>
      </p:pic>
      <p:sp>
        <p:nvSpPr>
          <p:cNvPr id="5" name="Oval 4">
            <a:extLst>
              <a:ext uri="{FF2B5EF4-FFF2-40B4-BE49-F238E27FC236}">
                <a16:creationId xmlns:a16="http://schemas.microsoft.com/office/drawing/2014/main" id="{54F59F65-D4B8-4869-B453-8887AB8536BB}"/>
              </a:ext>
            </a:extLst>
          </p:cNvPr>
          <p:cNvSpPr/>
          <p:nvPr/>
        </p:nvSpPr>
        <p:spPr>
          <a:xfrm>
            <a:off x="5424423" y="1517563"/>
            <a:ext cx="2073643" cy="5567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339D01E-E6EA-4C86-9AA9-D2D31E1A5D1F}"/>
              </a:ext>
            </a:extLst>
          </p:cNvPr>
          <p:cNvSpPr/>
          <p:nvPr/>
        </p:nvSpPr>
        <p:spPr>
          <a:xfrm>
            <a:off x="3350780" y="1517563"/>
            <a:ext cx="2073643" cy="5567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38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655F-EAED-4010-B6C0-E53F4F72A937}"/>
              </a:ext>
            </a:extLst>
          </p:cNvPr>
          <p:cNvSpPr>
            <a:spLocks noGrp="1"/>
          </p:cNvSpPr>
          <p:nvPr>
            <p:ph type="ctrTitle"/>
          </p:nvPr>
        </p:nvSpPr>
        <p:spPr/>
        <p:txBody>
          <a:bodyPr>
            <a:normAutofit/>
          </a:bodyPr>
          <a:lstStyle/>
          <a:p>
            <a:r>
              <a:rPr lang="en-US" b="1" dirty="0">
                <a:solidFill>
                  <a:srgbClr val="3333FF"/>
                </a:solidFill>
              </a:rPr>
              <a:t>SAIL</a:t>
            </a:r>
          </a:p>
        </p:txBody>
      </p:sp>
    </p:spTree>
    <p:extLst>
      <p:ext uri="{BB962C8B-B14F-4D97-AF65-F5344CB8AC3E}">
        <p14:creationId xmlns:p14="http://schemas.microsoft.com/office/powerpoint/2010/main" val="311151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A1CE-835E-421D-A006-6D5EAD7F9F49}"/>
              </a:ext>
            </a:extLst>
          </p:cNvPr>
          <p:cNvSpPr>
            <a:spLocks noGrp="1"/>
          </p:cNvSpPr>
          <p:nvPr>
            <p:ph type="title"/>
          </p:nvPr>
        </p:nvSpPr>
        <p:spPr/>
        <p:txBody>
          <a:bodyPr/>
          <a:lstStyle/>
          <a:p>
            <a:r>
              <a:rPr lang="en-US" b="1" dirty="0">
                <a:solidFill>
                  <a:srgbClr val="3333FF"/>
                </a:solidFill>
              </a:rPr>
              <a:t>The SAIL Process</a:t>
            </a:r>
          </a:p>
        </p:txBody>
      </p:sp>
      <p:sp>
        <p:nvSpPr>
          <p:cNvPr id="3" name="Content Placeholder 2">
            <a:extLst>
              <a:ext uri="{FF2B5EF4-FFF2-40B4-BE49-F238E27FC236}">
                <a16:creationId xmlns:a16="http://schemas.microsoft.com/office/drawing/2014/main" id="{E1F8326D-92FC-4617-A453-0AD6BCE8282E}"/>
              </a:ext>
            </a:extLst>
          </p:cNvPr>
          <p:cNvSpPr>
            <a:spLocks noGrp="1"/>
          </p:cNvSpPr>
          <p:nvPr>
            <p:ph idx="1"/>
          </p:nvPr>
        </p:nvSpPr>
        <p:spPr/>
        <p:txBody>
          <a:bodyPr>
            <a:noAutofit/>
          </a:bodyPr>
          <a:lstStyle/>
          <a:p>
            <a:pPr marL="514350" indent="-514350">
              <a:buFont typeface="+mj-lt"/>
              <a:buAutoNum type="arabicPeriod"/>
            </a:pPr>
            <a:r>
              <a:rPr lang="en-US" dirty="0"/>
              <a:t>You</a:t>
            </a:r>
          </a:p>
          <a:p>
            <a:pPr marL="514350" indent="-514350">
              <a:buFont typeface="+mj-lt"/>
              <a:buAutoNum type="arabicPeriod"/>
            </a:pPr>
            <a:r>
              <a:rPr lang="en-US" dirty="0"/>
              <a:t>Unit Head</a:t>
            </a:r>
          </a:p>
          <a:p>
            <a:pPr marL="514350" indent="-514350">
              <a:buFont typeface="+mj-lt"/>
              <a:buAutoNum type="arabicPeriod"/>
            </a:pPr>
            <a:r>
              <a:rPr lang="en-US" dirty="0"/>
              <a:t>Library/IT – fast</a:t>
            </a:r>
          </a:p>
          <a:p>
            <a:pPr marL="514350" indent="-514350">
              <a:buFont typeface="+mj-lt"/>
              <a:buAutoNum type="arabicPeriod"/>
            </a:pPr>
            <a:r>
              <a:rPr lang="en-US" i="1" dirty="0"/>
              <a:t>If it is online/hybrid – it goes to the Online Education Council</a:t>
            </a:r>
          </a:p>
          <a:p>
            <a:pPr marL="514350" indent="-514350">
              <a:buFont typeface="+mj-lt"/>
              <a:buAutoNum type="arabicPeriod"/>
            </a:pPr>
            <a:r>
              <a:rPr lang="en-US" dirty="0"/>
              <a:t>College Curriculum Committee</a:t>
            </a:r>
          </a:p>
          <a:p>
            <a:pPr marL="514350" indent="-514350">
              <a:buFont typeface="+mj-lt"/>
              <a:buAutoNum type="arabicPeriod"/>
            </a:pPr>
            <a:r>
              <a:rPr lang="en-US" dirty="0"/>
              <a:t>Dean - fast</a:t>
            </a:r>
          </a:p>
          <a:p>
            <a:pPr marL="514350" indent="-514350">
              <a:buFont typeface="+mj-lt"/>
              <a:buAutoNum type="arabicPeriod"/>
            </a:pPr>
            <a:r>
              <a:rPr lang="en-US" dirty="0"/>
              <a:t>GE</a:t>
            </a:r>
          </a:p>
          <a:p>
            <a:pPr marL="514350" indent="-514350">
              <a:buFont typeface="+mj-lt"/>
              <a:buAutoNum type="arabicPeriod"/>
            </a:pPr>
            <a:r>
              <a:rPr lang="en-US" dirty="0"/>
              <a:t>UCC</a:t>
            </a:r>
          </a:p>
          <a:p>
            <a:pPr marL="514350" indent="-514350">
              <a:buFont typeface="+mj-lt"/>
              <a:buAutoNum type="arabicPeriod"/>
            </a:pPr>
            <a:r>
              <a:rPr lang="en-US" dirty="0"/>
              <a:t>Provost</a:t>
            </a:r>
          </a:p>
        </p:txBody>
      </p:sp>
    </p:spTree>
    <p:extLst>
      <p:ext uri="{BB962C8B-B14F-4D97-AF65-F5344CB8AC3E}">
        <p14:creationId xmlns:p14="http://schemas.microsoft.com/office/powerpoint/2010/main" val="252543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6187-7C38-40CC-AB75-89CF9FE0CB56}"/>
              </a:ext>
            </a:extLst>
          </p:cNvPr>
          <p:cNvSpPr>
            <a:spLocks noGrp="1"/>
          </p:cNvSpPr>
          <p:nvPr>
            <p:ph type="title"/>
          </p:nvPr>
        </p:nvSpPr>
        <p:spPr/>
        <p:txBody>
          <a:bodyPr/>
          <a:lstStyle/>
          <a:p>
            <a:r>
              <a:rPr lang="en-US" b="1" dirty="0">
                <a:solidFill>
                  <a:srgbClr val="3333FF"/>
                </a:solidFill>
              </a:rPr>
              <a:t>Why is the SAIL process slow?</a:t>
            </a:r>
          </a:p>
        </p:txBody>
      </p:sp>
      <p:sp>
        <p:nvSpPr>
          <p:cNvPr id="3" name="Content Placeholder 2">
            <a:extLst>
              <a:ext uri="{FF2B5EF4-FFF2-40B4-BE49-F238E27FC236}">
                <a16:creationId xmlns:a16="http://schemas.microsoft.com/office/drawing/2014/main" id="{A02E8A77-E270-43E8-AAE1-8549CA086670}"/>
              </a:ext>
            </a:extLst>
          </p:cNvPr>
          <p:cNvSpPr>
            <a:spLocks noGrp="1"/>
          </p:cNvSpPr>
          <p:nvPr>
            <p:ph idx="1"/>
          </p:nvPr>
        </p:nvSpPr>
        <p:spPr/>
        <p:txBody>
          <a:bodyPr>
            <a:normAutofit/>
          </a:bodyPr>
          <a:lstStyle/>
          <a:p>
            <a:r>
              <a:rPr lang="en-US" sz="3600" dirty="0"/>
              <a:t>Backlog – sometimes at the College level</a:t>
            </a:r>
          </a:p>
          <a:p>
            <a:r>
              <a:rPr lang="en-US" sz="3600" dirty="0"/>
              <a:t>You don’t respond quickly to amendments!</a:t>
            </a:r>
          </a:p>
          <a:p>
            <a:endParaRPr lang="en-US" sz="3600" dirty="0"/>
          </a:p>
          <a:p>
            <a:r>
              <a:rPr lang="en-US" sz="3600" dirty="0"/>
              <a:t>Tip – reviewing bodies try to “stay in their lane” (most College Curriculum Committees say nothing about the contents of the GE form).</a:t>
            </a:r>
          </a:p>
          <a:p>
            <a:r>
              <a:rPr lang="en-US" sz="3600" dirty="0"/>
              <a:t>Tip – most reviewing bodies ask for amendments.</a:t>
            </a:r>
          </a:p>
        </p:txBody>
      </p:sp>
      <p:pic>
        <p:nvPicPr>
          <p:cNvPr id="4" name="Picture 3">
            <a:extLst>
              <a:ext uri="{FF2B5EF4-FFF2-40B4-BE49-F238E27FC236}">
                <a16:creationId xmlns:a16="http://schemas.microsoft.com/office/drawing/2014/main" id="{22A74FF9-A1DD-4524-97F3-2EA52AA9670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1614" y="365125"/>
            <a:ext cx="1898007" cy="1898007"/>
          </a:xfrm>
          <a:prstGeom prst="rect">
            <a:avLst/>
          </a:prstGeom>
        </p:spPr>
      </p:pic>
    </p:spTree>
    <p:extLst>
      <p:ext uri="{BB962C8B-B14F-4D97-AF65-F5344CB8AC3E}">
        <p14:creationId xmlns:p14="http://schemas.microsoft.com/office/powerpoint/2010/main" val="399643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4EF6-F352-471F-AC74-8027B97C0EDA}"/>
              </a:ext>
            </a:extLst>
          </p:cNvPr>
          <p:cNvSpPr>
            <a:spLocks noGrp="1"/>
          </p:cNvSpPr>
          <p:nvPr>
            <p:ph type="title"/>
          </p:nvPr>
        </p:nvSpPr>
        <p:spPr/>
        <p:txBody>
          <a:bodyPr/>
          <a:lstStyle/>
          <a:p>
            <a:r>
              <a:rPr lang="en-US" b="1" dirty="0">
                <a:solidFill>
                  <a:srgbClr val="3333FF"/>
                </a:solidFill>
              </a:rPr>
              <a:t>Deadlines for submission</a:t>
            </a:r>
          </a:p>
        </p:txBody>
      </p:sp>
      <p:sp>
        <p:nvSpPr>
          <p:cNvPr id="3" name="Content Placeholder 2">
            <a:extLst>
              <a:ext uri="{FF2B5EF4-FFF2-40B4-BE49-F238E27FC236}">
                <a16:creationId xmlns:a16="http://schemas.microsoft.com/office/drawing/2014/main" id="{40EE22DE-3BDA-4B20-91DE-6D3DA588E257}"/>
              </a:ext>
            </a:extLst>
          </p:cNvPr>
          <p:cNvSpPr>
            <a:spLocks noGrp="1"/>
          </p:cNvSpPr>
          <p:nvPr>
            <p:ph idx="1"/>
          </p:nvPr>
        </p:nvSpPr>
        <p:spPr/>
        <p:txBody>
          <a:bodyPr>
            <a:normAutofit/>
          </a:bodyPr>
          <a:lstStyle/>
          <a:p>
            <a:r>
              <a:rPr lang="en-US" sz="3600" dirty="0"/>
              <a:t>There really aren’t any…</a:t>
            </a:r>
          </a:p>
          <a:p>
            <a:r>
              <a:rPr lang="en-US" sz="3600" dirty="0"/>
              <a:t>But, your unit can’t schedule a new course until it is approved!</a:t>
            </a:r>
          </a:p>
          <a:p>
            <a:r>
              <a:rPr lang="en-US" sz="3600" dirty="0"/>
              <a:t>If you want the course to be in the GE Handbook you need to be through the GE Committee by Feb. 1.  This is particularly important for Foundations.</a:t>
            </a:r>
          </a:p>
        </p:txBody>
      </p:sp>
    </p:spTree>
    <p:extLst>
      <p:ext uri="{BB962C8B-B14F-4D97-AF65-F5344CB8AC3E}">
        <p14:creationId xmlns:p14="http://schemas.microsoft.com/office/powerpoint/2010/main" val="261334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17F5-A53A-4F40-AA77-0F7780F5670D}"/>
              </a:ext>
            </a:extLst>
          </p:cNvPr>
          <p:cNvSpPr>
            <a:spLocks noGrp="1"/>
          </p:cNvSpPr>
          <p:nvPr>
            <p:ph type="title"/>
          </p:nvPr>
        </p:nvSpPr>
        <p:spPr/>
        <p:txBody>
          <a:bodyPr>
            <a:normAutofit/>
          </a:bodyPr>
          <a:lstStyle/>
          <a:p>
            <a:r>
              <a:rPr lang="en-US" b="1" dirty="0">
                <a:solidFill>
                  <a:srgbClr val="3333FF"/>
                </a:solidFill>
              </a:rPr>
              <a:t>OVERVIEW</a:t>
            </a:r>
          </a:p>
        </p:txBody>
      </p:sp>
      <p:sp>
        <p:nvSpPr>
          <p:cNvPr id="3" name="Content Placeholder 2">
            <a:extLst>
              <a:ext uri="{FF2B5EF4-FFF2-40B4-BE49-F238E27FC236}">
                <a16:creationId xmlns:a16="http://schemas.microsoft.com/office/drawing/2014/main" id="{3BE0BEC7-64CF-470C-B0DB-27A01CACD620}"/>
              </a:ext>
            </a:extLst>
          </p:cNvPr>
          <p:cNvSpPr>
            <a:spLocks noGrp="1"/>
          </p:cNvSpPr>
          <p:nvPr>
            <p:ph idx="1"/>
          </p:nvPr>
        </p:nvSpPr>
        <p:spPr/>
        <p:txBody>
          <a:bodyPr>
            <a:normAutofit/>
          </a:bodyPr>
          <a:lstStyle/>
          <a:p>
            <a:r>
              <a:rPr lang="en-US" sz="3600" dirty="0"/>
              <a:t>General Education Program</a:t>
            </a:r>
          </a:p>
          <a:p>
            <a:pPr lvl="1"/>
            <a:r>
              <a:rPr lang="en-US" sz="3600" dirty="0"/>
              <a:t>How it is laid out</a:t>
            </a:r>
          </a:p>
          <a:p>
            <a:pPr lvl="1"/>
            <a:r>
              <a:rPr lang="en-US" sz="3600" dirty="0"/>
              <a:t>“Double-dipping”</a:t>
            </a:r>
          </a:p>
          <a:p>
            <a:pPr lvl="1"/>
            <a:r>
              <a:rPr lang="en-US" sz="3600" dirty="0"/>
              <a:t>Prerequisites</a:t>
            </a:r>
          </a:p>
          <a:p>
            <a:r>
              <a:rPr lang="en-US" sz="3600" dirty="0"/>
              <a:t>Choosing a GE category for your course</a:t>
            </a:r>
          </a:p>
          <a:p>
            <a:r>
              <a:rPr lang="en-US" sz="3600" dirty="0"/>
              <a:t>SAIL</a:t>
            </a:r>
          </a:p>
        </p:txBody>
      </p:sp>
    </p:spTree>
    <p:extLst>
      <p:ext uri="{BB962C8B-B14F-4D97-AF65-F5344CB8AC3E}">
        <p14:creationId xmlns:p14="http://schemas.microsoft.com/office/powerpoint/2010/main" val="246467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0F79-740C-473F-ACF9-AA7FCFACFBB1}"/>
              </a:ext>
            </a:extLst>
          </p:cNvPr>
          <p:cNvSpPr>
            <a:spLocks noGrp="1"/>
          </p:cNvSpPr>
          <p:nvPr>
            <p:ph type="title"/>
          </p:nvPr>
        </p:nvSpPr>
        <p:spPr/>
        <p:txBody>
          <a:bodyPr/>
          <a:lstStyle/>
          <a:p>
            <a:r>
              <a:rPr lang="en-US" b="1" dirty="0">
                <a:solidFill>
                  <a:srgbClr val="3333FF"/>
                </a:solidFill>
              </a:rPr>
              <a:t>SAIL 101</a:t>
            </a:r>
          </a:p>
        </p:txBody>
      </p:sp>
      <p:sp>
        <p:nvSpPr>
          <p:cNvPr id="3" name="Content Placeholder 2">
            <a:extLst>
              <a:ext uri="{FF2B5EF4-FFF2-40B4-BE49-F238E27FC236}">
                <a16:creationId xmlns:a16="http://schemas.microsoft.com/office/drawing/2014/main" id="{D90C219E-6283-4A8E-83A6-9CD82EEC888E}"/>
              </a:ext>
            </a:extLst>
          </p:cNvPr>
          <p:cNvSpPr>
            <a:spLocks noGrp="1"/>
          </p:cNvSpPr>
          <p:nvPr>
            <p:ph idx="1"/>
          </p:nvPr>
        </p:nvSpPr>
        <p:spPr/>
        <p:txBody>
          <a:bodyPr/>
          <a:lstStyle/>
          <a:p>
            <a:r>
              <a:rPr lang="en-US" sz="3600" dirty="0"/>
              <a:t>New Course proposal</a:t>
            </a:r>
          </a:p>
          <a:p>
            <a:pPr lvl="1"/>
            <a:r>
              <a:rPr lang="en-US" dirty="0"/>
              <a:t>Why you are proposing it</a:t>
            </a:r>
          </a:p>
          <a:p>
            <a:pPr lvl="1"/>
            <a:r>
              <a:rPr lang="en-US" dirty="0"/>
              <a:t>SOR</a:t>
            </a:r>
          </a:p>
          <a:p>
            <a:pPr lvl="1"/>
            <a:r>
              <a:rPr lang="en-US" dirty="0"/>
              <a:t>GE Form</a:t>
            </a:r>
          </a:p>
          <a:p>
            <a:r>
              <a:rPr lang="en-US" sz="3600" dirty="0"/>
              <a:t>Course Change Proposal</a:t>
            </a:r>
          </a:p>
          <a:p>
            <a:pPr lvl="1"/>
            <a:r>
              <a:rPr lang="en-US" dirty="0"/>
              <a:t>What you are changing</a:t>
            </a:r>
          </a:p>
          <a:p>
            <a:pPr lvl="1"/>
            <a:r>
              <a:rPr lang="en-US" dirty="0"/>
              <a:t>SOR</a:t>
            </a:r>
          </a:p>
          <a:p>
            <a:pPr lvl="1"/>
            <a:r>
              <a:rPr lang="en-US" dirty="0"/>
              <a:t>GE Form</a:t>
            </a:r>
          </a:p>
        </p:txBody>
      </p:sp>
    </p:spTree>
    <p:extLst>
      <p:ext uri="{BB962C8B-B14F-4D97-AF65-F5344CB8AC3E}">
        <p14:creationId xmlns:p14="http://schemas.microsoft.com/office/powerpoint/2010/main" val="69829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34C177-2A1F-4DAD-9C1F-260478BD0020}"/>
              </a:ext>
            </a:extLst>
          </p:cNvPr>
          <p:cNvPicPr>
            <a:picLocks noGrp="1" noChangeAspect="1"/>
          </p:cNvPicPr>
          <p:nvPr>
            <p:ph idx="1"/>
          </p:nvPr>
        </p:nvPicPr>
        <p:blipFill>
          <a:blip r:embed="rId2"/>
          <a:stretch>
            <a:fillRect/>
          </a:stretch>
        </p:blipFill>
        <p:spPr>
          <a:xfrm>
            <a:off x="660308" y="591854"/>
            <a:ext cx="10912259" cy="5585109"/>
          </a:xfrm>
          <a:prstGeom prst="rect">
            <a:avLst/>
          </a:prstGeom>
        </p:spPr>
      </p:pic>
      <p:sp>
        <p:nvSpPr>
          <p:cNvPr id="5" name="Arrow: Down 4">
            <a:extLst>
              <a:ext uri="{FF2B5EF4-FFF2-40B4-BE49-F238E27FC236}">
                <a16:creationId xmlns:a16="http://schemas.microsoft.com/office/drawing/2014/main" id="{6691D8F0-1194-4974-B771-1C9E48FD21D3}"/>
              </a:ext>
            </a:extLst>
          </p:cNvPr>
          <p:cNvSpPr/>
          <p:nvPr/>
        </p:nvSpPr>
        <p:spPr>
          <a:xfrm>
            <a:off x="2988297" y="141402"/>
            <a:ext cx="414779" cy="4504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a16="http://schemas.microsoft.com/office/drawing/2014/main" id="{C7589E40-4E03-4391-92DB-58A1566D825F}"/>
              </a:ext>
            </a:extLst>
          </p:cNvPr>
          <p:cNvSpPr/>
          <p:nvPr/>
        </p:nvSpPr>
        <p:spPr>
          <a:xfrm>
            <a:off x="1121790" y="2498103"/>
            <a:ext cx="3139125" cy="1574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74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F9E5-F09A-49C5-8BAE-9B67C9832F4A}"/>
              </a:ext>
            </a:extLst>
          </p:cNvPr>
          <p:cNvSpPr>
            <a:spLocks noGrp="1"/>
          </p:cNvSpPr>
          <p:nvPr>
            <p:ph type="title"/>
          </p:nvPr>
        </p:nvSpPr>
        <p:spPr/>
        <p:txBody>
          <a:bodyPr/>
          <a:lstStyle/>
          <a:p>
            <a:r>
              <a:rPr lang="en-US" b="1" dirty="0">
                <a:solidFill>
                  <a:srgbClr val="3333FF"/>
                </a:solidFill>
              </a:rPr>
              <a:t>GE FORM</a:t>
            </a:r>
          </a:p>
        </p:txBody>
      </p:sp>
      <p:sp>
        <p:nvSpPr>
          <p:cNvPr id="3" name="Content Placeholder 2">
            <a:extLst>
              <a:ext uri="{FF2B5EF4-FFF2-40B4-BE49-F238E27FC236}">
                <a16:creationId xmlns:a16="http://schemas.microsoft.com/office/drawing/2014/main" id="{8DEC00ED-A15C-4E6D-B24B-28D36E03C6B8}"/>
              </a:ext>
            </a:extLst>
          </p:cNvPr>
          <p:cNvSpPr>
            <a:spLocks noGrp="1"/>
          </p:cNvSpPr>
          <p:nvPr>
            <p:ph idx="1"/>
          </p:nvPr>
        </p:nvSpPr>
        <p:spPr/>
        <p:txBody>
          <a:bodyPr/>
          <a:lstStyle/>
          <a:p>
            <a:r>
              <a:rPr lang="en-US" sz="4400" dirty="0"/>
              <a:t>Knowledge Outcomes</a:t>
            </a:r>
          </a:p>
          <a:p>
            <a:pPr lvl="1"/>
            <a:r>
              <a:rPr lang="en-US" sz="3600" dirty="0"/>
              <a:t>Describe how will you teach </a:t>
            </a:r>
          </a:p>
          <a:p>
            <a:pPr lvl="1"/>
            <a:r>
              <a:rPr lang="en-US" sz="3600" dirty="0"/>
              <a:t>Describe how you will assess</a:t>
            </a:r>
          </a:p>
          <a:p>
            <a:r>
              <a:rPr lang="en-US" sz="4400" dirty="0"/>
              <a:t>Skills Outcomes</a:t>
            </a:r>
          </a:p>
          <a:p>
            <a:pPr lvl="1"/>
            <a:r>
              <a:rPr lang="en-US" sz="3600" dirty="0"/>
              <a:t>Describe how will you teach </a:t>
            </a:r>
          </a:p>
          <a:p>
            <a:pPr lvl="1"/>
            <a:r>
              <a:rPr lang="en-US" sz="3600" dirty="0"/>
              <a:t>Describe how you will assess</a:t>
            </a:r>
          </a:p>
          <a:p>
            <a:endParaRPr lang="en-US" sz="4400" dirty="0"/>
          </a:p>
          <a:p>
            <a:pPr marL="0" indent="0">
              <a:buNone/>
            </a:pPr>
            <a:endParaRPr lang="en-US" dirty="0"/>
          </a:p>
        </p:txBody>
      </p:sp>
    </p:spTree>
    <p:extLst>
      <p:ext uri="{BB962C8B-B14F-4D97-AF65-F5344CB8AC3E}">
        <p14:creationId xmlns:p14="http://schemas.microsoft.com/office/powerpoint/2010/main" val="86726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46E-5A11-41E4-A8C9-1B1820670CCA}"/>
              </a:ext>
            </a:extLst>
          </p:cNvPr>
          <p:cNvSpPr>
            <a:spLocks noGrp="1"/>
          </p:cNvSpPr>
          <p:nvPr>
            <p:ph type="title"/>
          </p:nvPr>
        </p:nvSpPr>
        <p:spPr/>
        <p:txBody>
          <a:bodyPr/>
          <a:lstStyle/>
          <a:p>
            <a:r>
              <a:rPr lang="en-US" b="1" dirty="0">
                <a:solidFill>
                  <a:srgbClr val="3333FF"/>
                </a:solidFill>
              </a:rPr>
              <a:t>TIP:  Write for your audience</a:t>
            </a:r>
          </a:p>
        </p:txBody>
      </p:sp>
      <p:sp>
        <p:nvSpPr>
          <p:cNvPr id="3" name="Content Placeholder 2">
            <a:extLst>
              <a:ext uri="{FF2B5EF4-FFF2-40B4-BE49-F238E27FC236}">
                <a16:creationId xmlns:a16="http://schemas.microsoft.com/office/drawing/2014/main" id="{D6871487-4717-450E-B6FD-8CA210650277}"/>
              </a:ext>
            </a:extLst>
          </p:cNvPr>
          <p:cNvSpPr>
            <a:spLocks noGrp="1"/>
          </p:cNvSpPr>
          <p:nvPr>
            <p:ph idx="1"/>
          </p:nvPr>
        </p:nvSpPr>
        <p:spPr/>
        <p:txBody>
          <a:bodyPr>
            <a:normAutofit/>
          </a:bodyPr>
          <a:lstStyle/>
          <a:p>
            <a:r>
              <a:rPr lang="en-US" sz="3600" dirty="0"/>
              <a:t>The College CC, GEC, and UCC are </a:t>
            </a:r>
            <a:r>
              <a:rPr lang="en-US" sz="3600" dirty="0">
                <a:highlight>
                  <a:srgbClr val="FF0000"/>
                </a:highlight>
              </a:rPr>
              <a:t>NOT</a:t>
            </a:r>
            <a:r>
              <a:rPr lang="en-US" sz="3600" dirty="0"/>
              <a:t> in your discipline.</a:t>
            </a:r>
          </a:p>
          <a:p>
            <a:pPr lvl="1"/>
            <a:r>
              <a:rPr lang="en-US" sz="3200" dirty="0"/>
              <a:t>What is self-evident to you, is not to us</a:t>
            </a:r>
          </a:p>
          <a:p>
            <a:pPr lvl="1"/>
            <a:r>
              <a:rPr lang="en-US" sz="3200" dirty="0"/>
              <a:t>Examples can help us understand what you mean </a:t>
            </a:r>
          </a:p>
        </p:txBody>
      </p:sp>
    </p:spTree>
    <p:extLst>
      <p:ext uri="{BB962C8B-B14F-4D97-AF65-F5344CB8AC3E}">
        <p14:creationId xmlns:p14="http://schemas.microsoft.com/office/powerpoint/2010/main" val="78080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704B-FEA8-4AEC-9ACE-AE34D1481A8C}"/>
              </a:ext>
            </a:extLst>
          </p:cNvPr>
          <p:cNvSpPr>
            <a:spLocks noGrp="1"/>
          </p:cNvSpPr>
          <p:nvPr>
            <p:ph type="title"/>
          </p:nvPr>
        </p:nvSpPr>
        <p:spPr/>
        <p:txBody>
          <a:bodyPr/>
          <a:lstStyle/>
          <a:p>
            <a:r>
              <a:rPr lang="en-US" b="1" dirty="0">
                <a:solidFill>
                  <a:srgbClr val="3333FF"/>
                </a:solidFill>
              </a:rPr>
              <a:t>TIP:  Teaching vs. Assessing</a:t>
            </a:r>
          </a:p>
        </p:txBody>
      </p:sp>
      <p:sp>
        <p:nvSpPr>
          <p:cNvPr id="3" name="Content Placeholder 2">
            <a:extLst>
              <a:ext uri="{FF2B5EF4-FFF2-40B4-BE49-F238E27FC236}">
                <a16:creationId xmlns:a16="http://schemas.microsoft.com/office/drawing/2014/main" id="{1ACCFFCC-B626-44BE-BB58-A51EA374DC19}"/>
              </a:ext>
            </a:extLst>
          </p:cNvPr>
          <p:cNvSpPr>
            <a:spLocks noGrp="1"/>
          </p:cNvSpPr>
          <p:nvPr>
            <p:ph idx="1"/>
          </p:nvPr>
        </p:nvSpPr>
        <p:spPr/>
        <p:txBody>
          <a:bodyPr>
            <a:normAutofit/>
          </a:bodyPr>
          <a:lstStyle/>
          <a:p>
            <a:r>
              <a:rPr lang="en-US" sz="4400" dirty="0"/>
              <a:t>Teaching is what YOU do.</a:t>
            </a:r>
          </a:p>
          <a:p>
            <a:r>
              <a:rPr lang="en-US" sz="4400" dirty="0"/>
              <a:t>Assessing is a product that the STUDENTS produce (report, presentation, answer a test question).</a:t>
            </a:r>
          </a:p>
        </p:txBody>
      </p:sp>
    </p:spTree>
    <p:extLst>
      <p:ext uri="{BB962C8B-B14F-4D97-AF65-F5344CB8AC3E}">
        <p14:creationId xmlns:p14="http://schemas.microsoft.com/office/powerpoint/2010/main" val="85144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9EDF-A7BB-4581-A767-D688FDE72AFE}"/>
              </a:ext>
            </a:extLst>
          </p:cNvPr>
          <p:cNvSpPr>
            <a:spLocks noGrp="1"/>
          </p:cNvSpPr>
          <p:nvPr>
            <p:ph type="title"/>
          </p:nvPr>
        </p:nvSpPr>
        <p:spPr/>
        <p:txBody>
          <a:bodyPr/>
          <a:lstStyle/>
          <a:p>
            <a:r>
              <a:rPr lang="en-US" b="1" dirty="0">
                <a:solidFill>
                  <a:srgbClr val="3333FF"/>
                </a:solidFill>
              </a:rPr>
              <a:t>TIP:  Teaching the Skills</a:t>
            </a:r>
          </a:p>
        </p:txBody>
      </p:sp>
      <p:sp>
        <p:nvSpPr>
          <p:cNvPr id="3" name="Content Placeholder 2">
            <a:extLst>
              <a:ext uri="{FF2B5EF4-FFF2-40B4-BE49-F238E27FC236}">
                <a16:creationId xmlns:a16="http://schemas.microsoft.com/office/drawing/2014/main" id="{6B10AFED-0787-46C7-B609-B7296B1C7F0A}"/>
              </a:ext>
            </a:extLst>
          </p:cNvPr>
          <p:cNvSpPr>
            <a:spLocks noGrp="1"/>
          </p:cNvSpPr>
          <p:nvPr>
            <p:ph idx="1"/>
          </p:nvPr>
        </p:nvSpPr>
        <p:spPr/>
        <p:txBody>
          <a:bodyPr>
            <a:noAutofit/>
          </a:bodyPr>
          <a:lstStyle/>
          <a:p>
            <a:r>
              <a:rPr lang="en-US" sz="3600" dirty="0"/>
              <a:t>It is </a:t>
            </a:r>
            <a:r>
              <a:rPr lang="en-US" sz="3600" dirty="0">
                <a:highlight>
                  <a:srgbClr val="FF0000"/>
                </a:highlight>
              </a:rPr>
              <a:t>NOT</a:t>
            </a:r>
            <a:r>
              <a:rPr lang="en-US" sz="3600" dirty="0"/>
              <a:t> enough to have students give an oral presentation, write a paper, do problem solving, or work in a group.  You have to TEACH them how to do it.</a:t>
            </a:r>
          </a:p>
          <a:p>
            <a:r>
              <a:rPr lang="en-US" sz="3600" dirty="0"/>
              <a:t>Go over the GE Skill Rubric in class.</a:t>
            </a:r>
          </a:p>
          <a:p>
            <a:r>
              <a:rPr lang="en-US" sz="3600" dirty="0"/>
              <a:t>Have them brainstorm good/bad examples.</a:t>
            </a:r>
          </a:p>
          <a:p>
            <a:r>
              <a:rPr lang="en-US" sz="3600" dirty="0"/>
              <a:t>Show a good/bad YouTube video examples.</a:t>
            </a:r>
          </a:p>
          <a:p>
            <a:r>
              <a:rPr lang="en-US" sz="3600" dirty="0"/>
              <a:t>Show/describe an example in class.</a:t>
            </a:r>
          </a:p>
        </p:txBody>
      </p:sp>
    </p:spTree>
    <p:extLst>
      <p:ext uri="{BB962C8B-B14F-4D97-AF65-F5344CB8AC3E}">
        <p14:creationId xmlns:p14="http://schemas.microsoft.com/office/powerpoint/2010/main" val="169715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5E9B-9210-43C5-B5A7-4E77D3AC0740}"/>
              </a:ext>
            </a:extLst>
          </p:cNvPr>
          <p:cNvSpPr>
            <a:spLocks noGrp="1"/>
          </p:cNvSpPr>
          <p:nvPr>
            <p:ph type="title"/>
          </p:nvPr>
        </p:nvSpPr>
        <p:spPr/>
        <p:txBody>
          <a:bodyPr/>
          <a:lstStyle/>
          <a:p>
            <a:r>
              <a:rPr lang="en-US" b="1" dirty="0">
                <a:solidFill>
                  <a:srgbClr val="3333FF"/>
                </a:solidFill>
              </a:rPr>
              <a:t>TIP:  Assessing student learning</a:t>
            </a:r>
          </a:p>
        </p:txBody>
      </p:sp>
      <p:sp>
        <p:nvSpPr>
          <p:cNvPr id="3" name="Content Placeholder 2">
            <a:extLst>
              <a:ext uri="{FF2B5EF4-FFF2-40B4-BE49-F238E27FC236}">
                <a16:creationId xmlns:a16="http://schemas.microsoft.com/office/drawing/2014/main" id="{4E674D2F-FC11-4E50-8C05-ADD9A7B2792B}"/>
              </a:ext>
            </a:extLst>
          </p:cNvPr>
          <p:cNvSpPr>
            <a:spLocks noGrp="1"/>
          </p:cNvSpPr>
          <p:nvPr>
            <p:ph idx="1"/>
          </p:nvPr>
        </p:nvSpPr>
        <p:spPr>
          <a:xfrm>
            <a:off x="838200" y="1429699"/>
            <a:ext cx="10515600" cy="4351338"/>
          </a:xfrm>
        </p:spPr>
        <p:txBody>
          <a:bodyPr/>
          <a:lstStyle/>
          <a:p>
            <a:r>
              <a:rPr lang="en-US" sz="3200" dirty="0"/>
              <a:t>You have to use the GE Rubrics</a:t>
            </a:r>
          </a:p>
          <a:p>
            <a:r>
              <a:rPr lang="en-US" sz="3200" dirty="0"/>
              <a:t>You have to be able to assess students individually – which means you can’t really use a group written paper to assess written communication</a:t>
            </a:r>
          </a:p>
          <a:p>
            <a:r>
              <a:rPr lang="en-US" sz="3200" dirty="0"/>
              <a:t>You can’t use grades</a:t>
            </a:r>
          </a:p>
          <a:p>
            <a:r>
              <a:rPr lang="en-US" sz="3200" dirty="0"/>
              <a:t>For an overview to assessment check out the Assessment PowerPoint on the GE Website</a:t>
            </a:r>
          </a:p>
          <a:p>
            <a:endParaRPr lang="en-US" dirty="0"/>
          </a:p>
        </p:txBody>
      </p:sp>
      <p:pic>
        <p:nvPicPr>
          <p:cNvPr id="4" name="Picture 3">
            <a:extLst>
              <a:ext uri="{FF2B5EF4-FFF2-40B4-BE49-F238E27FC236}">
                <a16:creationId xmlns:a16="http://schemas.microsoft.com/office/drawing/2014/main" id="{5591AFB7-D6C2-4F33-AD4C-C6A1465431B3}"/>
              </a:ext>
            </a:extLst>
          </p:cNvPr>
          <p:cNvPicPr>
            <a:picLocks noChangeAspect="1"/>
          </p:cNvPicPr>
          <p:nvPr/>
        </p:nvPicPr>
        <p:blipFill>
          <a:blip r:embed="rId2"/>
          <a:stretch>
            <a:fillRect/>
          </a:stretch>
        </p:blipFill>
        <p:spPr>
          <a:xfrm>
            <a:off x="4110087" y="4984926"/>
            <a:ext cx="6070861" cy="1873074"/>
          </a:xfrm>
          <a:prstGeom prst="rect">
            <a:avLst/>
          </a:prstGeom>
        </p:spPr>
      </p:pic>
    </p:spTree>
    <p:extLst>
      <p:ext uri="{BB962C8B-B14F-4D97-AF65-F5344CB8AC3E}">
        <p14:creationId xmlns:p14="http://schemas.microsoft.com/office/powerpoint/2010/main" val="398436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AF86-5C3C-4B76-BFB7-5AE980846E16}"/>
              </a:ext>
            </a:extLst>
          </p:cNvPr>
          <p:cNvSpPr>
            <a:spLocks noGrp="1"/>
          </p:cNvSpPr>
          <p:nvPr>
            <p:ph type="title"/>
          </p:nvPr>
        </p:nvSpPr>
        <p:spPr/>
        <p:txBody>
          <a:bodyPr/>
          <a:lstStyle/>
          <a:p>
            <a:r>
              <a:rPr lang="en-US" b="1" dirty="0">
                <a:solidFill>
                  <a:srgbClr val="00B050"/>
                </a:solidFill>
              </a:rPr>
              <a:t>SPECIAL TOPICS COURSES</a:t>
            </a:r>
          </a:p>
        </p:txBody>
      </p:sp>
      <p:sp>
        <p:nvSpPr>
          <p:cNvPr id="3" name="Content Placeholder 2">
            <a:extLst>
              <a:ext uri="{FF2B5EF4-FFF2-40B4-BE49-F238E27FC236}">
                <a16:creationId xmlns:a16="http://schemas.microsoft.com/office/drawing/2014/main" id="{637C636D-8CD8-43DD-993D-9F15DAA682D2}"/>
              </a:ext>
            </a:extLst>
          </p:cNvPr>
          <p:cNvSpPr>
            <a:spLocks noGrp="1"/>
          </p:cNvSpPr>
          <p:nvPr>
            <p:ph idx="1"/>
          </p:nvPr>
        </p:nvSpPr>
        <p:spPr/>
        <p:txBody>
          <a:bodyPr/>
          <a:lstStyle/>
          <a:p>
            <a:pPr marL="0" indent="0">
              <a:buNone/>
            </a:pPr>
            <a:r>
              <a:rPr lang="en-US" dirty="0"/>
              <a:t>Special Topics courses are designed to let you “test drive” a course before you propose it for a permanent course number in SAIL.</a:t>
            </a:r>
          </a:p>
          <a:p>
            <a:endParaRPr lang="en-US" dirty="0"/>
          </a:p>
          <a:p>
            <a:r>
              <a:rPr lang="en-US" dirty="0"/>
              <a:t>You can propose a Special Topics course (180, 280, 380, 480) for GE</a:t>
            </a:r>
          </a:p>
          <a:p>
            <a:r>
              <a:rPr lang="en-US" dirty="0"/>
              <a:t>You can only offer the course twice before it must go to SAIL</a:t>
            </a:r>
          </a:p>
          <a:p>
            <a:r>
              <a:rPr lang="en-US" dirty="0"/>
              <a:t>GE approval is for one semester</a:t>
            </a:r>
          </a:p>
          <a:p>
            <a:r>
              <a:rPr lang="en-US" dirty="0"/>
              <a:t>The Special Topics Form happens outside of SAIL (it is a streamlined version of SAIL)</a:t>
            </a:r>
          </a:p>
          <a:p>
            <a:r>
              <a:rPr lang="en-US" dirty="0"/>
              <a:t>All the GE “rules” apply to the Special Topics course</a:t>
            </a:r>
          </a:p>
          <a:p>
            <a:pPr marL="0" indent="0">
              <a:buNone/>
            </a:pPr>
            <a:endParaRPr lang="en-US" dirty="0"/>
          </a:p>
        </p:txBody>
      </p:sp>
    </p:spTree>
    <p:extLst>
      <p:ext uri="{BB962C8B-B14F-4D97-AF65-F5344CB8AC3E}">
        <p14:creationId xmlns:p14="http://schemas.microsoft.com/office/powerpoint/2010/main" val="38675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2AF03-E211-4B49-BABA-980D2F835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32" y="191268"/>
            <a:ext cx="2922295" cy="3781425"/>
          </a:xfrm>
          <a:prstGeom prst="rect">
            <a:avLst/>
          </a:prstGeom>
        </p:spPr>
      </p:pic>
      <p:pic>
        <p:nvPicPr>
          <p:cNvPr id="3" name="Picture 2">
            <a:extLst>
              <a:ext uri="{FF2B5EF4-FFF2-40B4-BE49-F238E27FC236}">
                <a16:creationId xmlns:a16="http://schemas.microsoft.com/office/drawing/2014/main" id="{72904B0F-1565-43E1-986A-4D4C439B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353" y="693020"/>
            <a:ext cx="2929269" cy="3800475"/>
          </a:xfrm>
          <a:prstGeom prst="rect">
            <a:avLst/>
          </a:prstGeom>
        </p:spPr>
      </p:pic>
      <p:pic>
        <p:nvPicPr>
          <p:cNvPr id="4" name="Picture 3">
            <a:extLst>
              <a:ext uri="{FF2B5EF4-FFF2-40B4-BE49-F238E27FC236}">
                <a16:creationId xmlns:a16="http://schemas.microsoft.com/office/drawing/2014/main" id="{7FD41638-7A1F-432A-9D8A-435C849B2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008" y="1266493"/>
            <a:ext cx="2914650" cy="3794070"/>
          </a:xfrm>
          <a:prstGeom prst="rect">
            <a:avLst/>
          </a:prstGeom>
        </p:spPr>
      </p:pic>
      <p:pic>
        <p:nvPicPr>
          <p:cNvPr id="5" name="Picture 4">
            <a:extLst>
              <a:ext uri="{FF2B5EF4-FFF2-40B4-BE49-F238E27FC236}">
                <a16:creationId xmlns:a16="http://schemas.microsoft.com/office/drawing/2014/main" id="{699EC70A-28F0-4F09-BB60-5965318F9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1233" y="2296021"/>
            <a:ext cx="2847975" cy="3642474"/>
          </a:xfrm>
          <a:prstGeom prst="rect">
            <a:avLst/>
          </a:prstGeom>
        </p:spPr>
      </p:pic>
      <p:sp>
        <p:nvSpPr>
          <p:cNvPr id="6" name="TextBox 5">
            <a:extLst>
              <a:ext uri="{FF2B5EF4-FFF2-40B4-BE49-F238E27FC236}">
                <a16:creationId xmlns:a16="http://schemas.microsoft.com/office/drawing/2014/main" id="{69CE41B4-8F77-4B44-8DC1-57248D1CD742}"/>
              </a:ext>
            </a:extLst>
          </p:cNvPr>
          <p:cNvSpPr txBox="1"/>
          <p:nvPr/>
        </p:nvSpPr>
        <p:spPr>
          <a:xfrm>
            <a:off x="288368" y="5111955"/>
            <a:ext cx="8356011" cy="584775"/>
          </a:xfrm>
          <a:prstGeom prst="rect">
            <a:avLst/>
          </a:prstGeom>
          <a:noFill/>
        </p:spPr>
        <p:txBody>
          <a:bodyPr wrap="square" rtlCol="0">
            <a:spAutoFit/>
          </a:bodyPr>
          <a:lstStyle/>
          <a:p>
            <a:r>
              <a:rPr lang="en-US" sz="3200" kern="1200" dirty="0">
                <a:solidFill>
                  <a:schemeClr val="tx1"/>
                </a:solidFill>
                <a:latin typeface="+mn-lt"/>
                <a:ea typeface="+mn-ea"/>
                <a:cs typeface="+mn-cs"/>
              </a:rPr>
              <a:t>Each GE Category has 1-3 Knowledge outcomes</a:t>
            </a:r>
          </a:p>
        </p:txBody>
      </p:sp>
      <p:sp>
        <p:nvSpPr>
          <p:cNvPr id="8" name="TextBox 7">
            <a:extLst>
              <a:ext uri="{FF2B5EF4-FFF2-40B4-BE49-F238E27FC236}">
                <a16:creationId xmlns:a16="http://schemas.microsoft.com/office/drawing/2014/main" id="{7F6DE1AE-977A-48EC-A2B2-74E6A6A938B6}"/>
              </a:ext>
            </a:extLst>
          </p:cNvPr>
          <p:cNvSpPr txBox="1"/>
          <p:nvPr/>
        </p:nvSpPr>
        <p:spPr>
          <a:xfrm>
            <a:off x="288368" y="6009406"/>
            <a:ext cx="7752697" cy="584775"/>
          </a:xfrm>
          <a:prstGeom prst="rect">
            <a:avLst/>
          </a:prstGeom>
          <a:noFill/>
        </p:spPr>
        <p:txBody>
          <a:bodyPr wrap="square" rtlCol="0">
            <a:spAutoFit/>
          </a:bodyPr>
          <a:lstStyle/>
          <a:p>
            <a:r>
              <a:rPr lang="en-US" sz="3200" kern="1200" dirty="0">
                <a:solidFill>
                  <a:schemeClr val="tx1"/>
                </a:solidFill>
                <a:latin typeface="+mn-lt"/>
                <a:ea typeface="+mn-ea"/>
                <a:cs typeface="+mn-cs"/>
              </a:rPr>
              <a:t>Each GE Category has 2-3 Skills outcomes</a:t>
            </a:r>
          </a:p>
        </p:txBody>
      </p:sp>
    </p:spTree>
    <p:extLst>
      <p:ext uri="{BB962C8B-B14F-4D97-AF65-F5344CB8AC3E}">
        <p14:creationId xmlns:p14="http://schemas.microsoft.com/office/powerpoint/2010/main" val="91723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F8019-0D65-4D71-A863-FBB404102271}"/>
              </a:ext>
            </a:extLst>
          </p:cNvPr>
          <p:cNvSpPr/>
          <p:nvPr/>
        </p:nvSpPr>
        <p:spPr>
          <a:xfrm>
            <a:off x="1084083" y="415601"/>
            <a:ext cx="9973558" cy="5693866"/>
          </a:xfrm>
          <a:prstGeom prst="rect">
            <a:avLst/>
          </a:prstGeom>
        </p:spPr>
        <p:txBody>
          <a:bodyPr wrap="square">
            <a:spAutoFit/>
          </a:bodyPr>
          <a:lstStyle/>
          <a:p>
            <a:r>
              <a:rPr lang="en-US" sz="2400" b="1" i="0" cap="all" dirty="0">
                <a:effectLst/>
                <a:latin typeface="Lato"/>
              </a:rPr>
              <a:t>FOUNDATIONS [100-200 Level]</a:t>
            </a:r>
          </a:p>
          <a:p>
            <a:endParaRPr lang="en-US" sz="2400" b="1" i="0" cap="all" dirty="0">
              <a:effectLst/>
              <a:latin typeface="Lato"/>
            </a:endParaRPr>
          </a:p>
          <a:p>
            <a:r>
              <a:rPr lang="en-US" sz="2400" b="0" i="0" dirty="0">
                <a:effectLst/>
                <a:latin typeface="Lato"/>
              </a:rPr>
              <a:t>…the major areas of human thought and endeavor. These courses present the academic disciplines as different ways of looking at the world, introduce you to the varied methods used to create knowledge, and acquaint you with major questions and principles of the field. </a:t>
            </a:r>
          </a:p>
          <a:p>
            <a:endParaRPr lang="en-US" sz="2000" b="0" i="0" dirty="0">
              <a:solidFill>
                <a:srgbClr val="232323"/>
              </a:solidFill>
              <a:effectLst/>
              <a:latin typeface="Lato"/>
            </a:endParaRPr>
          </a:p>
          <a:p>
            <a:pPr marL="285750" indent="-285750">
              <a:buFont typeface="Arial" panose="020B0604020202020204" pitchFamily="34" charset="0"/>
              <a:buChar char="•"/>
            </a:pPr>
            <a:r>
              <a:rPr lang="en-US" sz="2000" b="0" i="1" dirty="0">
                <a:effectLst/>
                <a:latin typeface="Lato"/>
              </a:rPr>
              <a:t>Arts</a:t>
            </a:r>
          </a:p>
          <a:p>
            <a:pPr marL="285750" indent="-285750">
              <a:buFont typeface="Arial" panose="020B0604020202020204" pitchFamily="34" charset="0"/>
              <a:buChar char="•"/>
            </a:pPr>
            <a:r>
              <a:rPr lang="en-US" sz="2000" b="0" i="1" dirty="0">
                <a:effectLst/>
                <a:latin typeface="Lato"/>
              </a:rPr>
              <a:t>Historical Analysis</a:t>
            </a:r>
          </a:p>
          <a:p>
            <a:pPr marL="285750" indent="-285750">
              <a:buFont typeface="Arial" panose="020B0604020202020204" pitchFamily="34" charset="0"/>
              <a:buChar char="•"/>
            </a:pPr>
            <a:r>
              <a:rPr lang="en-US" sz="2000" b="0" i="1" dirty="0">
                <a:effectLst/>
                <a:latin typeface="Lato"/>
              </a:rPr>
              <a:t>Mathematical Sciences </a:t>
            </a:r>
          </a:p>
          <a:p>
            <a:pPr marL="285750" indent="-285750">
              <a:buFont typeface="Arial" panose="020B0604020202020204" pitchFamily="34" charset="0"/>
              <a:buChar char="•"/>
            </a:pPr>
            <a:r>
              <a:rPr lang="en-US" sz="2000" b="0" i="1" dirty="0">
                <a:effectLst/>
                <a:latin typeface="Lato"/>
              </a:rPr>
              <a:t>Physical Sciences </a:t>
            </a:r>
          </a:p>
          <a:p>
            <a:pPr marL="285750" indent="-285750">
              <a:buFont typeface="Arial" panose="020B0604020202020204" pitchFamily="34" charset="0"/>
              <a:buChar char="•"/>
            </a:pPr>
            <a:r>
              <a:rPr lang="en-US" sz="2000" b="0" i="1" dirty="0">
                <a:effectLst/>
                <a:latin typeface="Lato"/>
              </a:rPr>
              <a:t>Life Sciences</a:t>
            </a:r>
          </a:p>
          <a:p>
            <a:pPr marL="285750" indent="-285750">
              <a:buFont typeface="Arial" panose="020B0604020202020204" pitchFamily="34" charset="0"/>
              <a:buChar char="•"/>
            </a:pPr>
            <a:r>
              <a:rPr lang="en-US" sz="2000" b="0" i="1" dirty="0">
                <a:effectLst/>
                <a:latin typeface="Lato"/>
              </a:rPr>
              <a:t>Philosophy and Literature </a:t>
            </a:r>
          </a:p>
          <a:p>
            <a:pPr marL="285750" indent="-285750">
              <a:buFont typeface="Arial" panose="020B0604020202020204" pitchFamily="34" charset="0"/>
              <a:buChar char="•"/>
            </a:pPr>
            <a:r>
              <a:rPr lang="en-US" sz="2000" b="0" i="1" dirty="0">
                <a:effectLst/>
                <a:latin typeface="Lato"/>
              </a:rPr>
              <a:t>Social and Behavioral Sciences (2 courses from 2 different prefixes)</a:t>
            </a:r>
          </a:p>
          <a:p>
            <a:pPr marL="285750" indent="-285750">
              <a:buFont typeface="Arial" panose="020B0604020202020204" pitchFamily="34" charset="0"/>
              <a:buChar char="•"/>
            </a:pPr>
            <a:r>
              <a:rPr lang="en-US" sz="2000" b="0" i="1" dirty="0">
                <a:effectLst/>
                <a:latin typeface="Lato"/>
              </a:rPr>
              <a:t>Writing</a:t>
            </a:r>
          </a:p>
          <a:p>
            <a:pPr marL="285750" indent="-285750">
              <a:buFont typeface="Arial" panose="020B0604020202020204" pitchFamily="34" charset="0"/>
              <a:buChar char="•"/>
            </a:pPr>
            <a:endParaRPr lang="en-US" sz="2000" dirty="0">
              <a:latin typeface="Lato"/>
            </a:endParaRPr>
          </a:p>
          <a:p>
            <a:r>
              <a:rPr lang="en-US" sz="2000" b="1" i="0" dirty="0">
                <a:solidFill>
                  <a:schemeClr val="accent1">
                    <a:lumMod val="75000"/>
                  </a:schemeClr>
                </a:solidFill>
                <a:effectLst/>
                <a:latin typeface="Lato"/>
              </a:rPr>
              <a:t>Faculty must teach 2-3 Knowledge and 2 Skills outcomes</a:t>
            </a:r>
            <a:endParaRPr lang="en-US" b="1" i="0" dirty="0">
              <a:solidFill>
                <a:srgbClr val="232323"/>
              </a:solidFill>
              <a:effectLst/>
              <a:latin typeface="Lato"/>
            </a:endParaRPr>
          </a:p>
        </p:txBody>
      </p:sp>
    </p:spTree>
    <p:extLst>
      <p:ext uri="{BB962C8B-B14F-4D97-AF65-F5344CB8AC3E}">
        <p14:creationId xmlns:p14="http://schemas.microsoft.com/office/powerpoint/2010/main" val="150343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39263-7C23-4CB5-9E42-328C20CCE93C}"/>
              </a:ext>
            </a:extLst>
          </p:cNvPr>
          <p:cNvSpPr/>
          <p:nvPr/>
        </p:nvSpPr>
        <p:spPr>
          <a:xfrm>
            <a:off x="527901" y="1272620"/>
            <a:ext cx="11557261" cy="4708981"/>
          </a:xfrm>
          <a:prstGeom prst="rect">
            <a:avLst/>
          </a:prstGeom>
        </p:spPr>
        <p:txBody>
          <a:bodyPr wrap="square">
            <a:spAutoFit/>
          </a:bodyPr>
          <a:lstStyle/>
          <a:p>
            <a:r>
              <a:rPr lang="en-US" sz="2400" b="1" i="0" cap="all" dirty="0">
                <a:effectLst/>
                <a:latin typeface="Lato"/>
              </a:rPr>
              <a:t>CULTURES </a:t>
            </a:r>
            <a:r>
              <a:rPr lang="en-US" sz="2400" b="1" i="0" dirty="0">
                <a:effectLst/>
                <a:latin typeface="Lato"/>
              </a:rPr>
              <a:t>[100-400 level]</a:t>
            </a:r>
          </a:p>
          <a:p>
            <a:endParaRPr lang="en-US" sz="2400" b="1" i="0" cap="all" dirty="0">
              <a:effectLst/>
              <a:latin typeface="Lato"/>
            </a:endParaRPr>
          </a:p>
          <a:p>
            <a:r>
              <a:rPr lang="en-US" sz="2400" b="0" i="0" dirty="0">
                <a:effectLst/>
                <a:latin typeface="Lato"/>
              </a:rPr>
              <a:t>…recognize yourself as a cultural being, and to understand the diverse ways in which people organize life and perceive the world. It enhances your ability to live and work intelligently, responsibly, and cooperatively in a multicultural nation and an interdependent world. </a:t>
            </a:r>
          </a:p>
          <a:p>
            <a:endParaRPr lang="en-US" sz="2400" dirty="0">
              <a:latin typeface="Lato"/>
            </a:endParaRPr>
          </a:p>
          <a:p>
            <a:pPr marL="285750" indent="-285750">
              <a:buFont typeface="Arial" panose="020B0604020202020204" pitchFamily="34" charset="0"/>
              <a:buChar char="•"/>
            </a:pPr>
            <a:r>
              <a:rPr lang="en-US" sz="2400" b="0" i="1" dirty="0">
                <a:effectLst/>
                <a:latin typeface="Lato"/>
              </a:rPr>
              <a:t>Global Perspectives </a:t>
            </a:r>
          </a:p>
          <a:p>
            <a:pPr marL="285750" indent="-285750">
              <a:buFont typeface="Arial" panose="020B0604020202020204" pitchFamily="34" charset="0"/>
              <a:buChar char="•"/>
            </a:pPr>
            <a:r>
              <a:rPr lang="en-US" sz="2400" b="0" i="1" dirty="0">
                <a:effectLst/>
                <a:latin typeface="Lato"/>
              </a:rPr>
              <a:t>U.S. Diversity</a:t>
            </a:r>
          </a:p>
          <a:p>
            <a:endParaRPr lang="en-US" sz="2000" b="0" i="1" dirty="0">
              <a:effectLst/>
              <a:latin typeface="Lato"/>
            </a:endParaRPr>
          </a:p>
          <a:p>
            <a:endParaRPr lang="en-US" sz="2000" i="1" dirty="0">
              <a:latin typeface="Lato"/>
            </a:endParaRPr>
          </a:p>
          <a:p>
            <a:endParaRPr lang="en-US" sz="2000" b="0" i="1" dirty="0">
              <a:effectLst/>
              <a:latin typeface="Lato"/>
            </a:endParaRPr>
          </a:p>
          <a:p>
            <a:r>
              <a:rPr lang="en-US" sz="2400" b="1" dirty="0">
                <a:solidFill>
                  <a:schemeClr val="accent1">
                    <a:lumMod val="75000"/>
                  </a:schemeClr>
                </a:solidFill>
                <a:latin typeface="Lato"/>
              </a:rPr>
              <a:t>Faculty must teach 2-3 Knowledge and 2 Skills outcomes</a:t>
            </a:r>
            <a:endParaRPr lang="en-US" sz="2400" b="1" i="1" dirty="0">
              <a:solidFill>
                <a:srgbClr val="232323"/>
              </a:solidFill>
              <a:effectLst/>
              <a:latin typeface="Lato"/>
            </a:endParaRPr>
          </a:p>
        </p:txBody>
      </p:sp>
    </p:spTree>
    <p:extLst>
      <p:ext uri="{BB962C8B-B14F-4D97-AF65-F5344CB8AC3E}">
        <p14:creationId xmlns:p14="http://schemas.microsoft.com/office/powerpoint/2010/main" val="87602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487558-089B-4C47-9B2B-91E15CF6232A}"/>
              </a:ext>
            </a:extLst>
          </p:cNvPr>
          <p:cNvSpPr/>
          <p:nvPr/>
        </p:nvSpPr>
        <p:spPr>
          <a:xfrm>
            <a:off x="546755" y="1075552"/>
            <a:ext cx="11208470" cy="6370975"/>
          </a:xfrm>
          <a:prstGeom prst="rect">
            <a:avLst/>
          </a:prstGeom>
        </p:spPr>
        <p:txBody>
          <a:bodyPr wrap="square">
            <a:spAutoFit/>
          </a:bodyPr>
          <a:lstStyle/>
          <a:p>
            <a:r>
              <a:rPr lang="en-US" sz="2400" b="1" i="0" cap="all" dirty="0">
                <a:effectLst/>
                <a:latin typeface="Lato"/>
              </a:rPr>
              <a:t>ISSUES </a:t>
            </a:r>
            <a:r>
              <a:rPr lang="en-US" sz="2400" b="1" i="0" dirty="0">
                <a:effectLst/>
                <a:latin typeface="Lato"/>
              </a:rPr>
              <a:t>[300-400 level]</a:t>
            </a:r>
          </a:p>
          <a:p>
            <a:endParaRPr lang="en-US" sz="2400" b="1" i="0" dirty="0">
              <a:effectLst/>
              <a:latin typeface="Lato"/>
            </a:endParaRPr>
          </a:p>
          <a:p>
            <a:r>
              <a:rPr lang="en-US" sz="2400" b="0" i="0" dirty="0">
                <a:effectLst/>
                <a:latin typeface="Lato"/>
              </a:rPr>
              <a:t>…integrate learning and co-curricular experiences to build connections between prior understanding and new learning. Issues courses are problem-solving courses that encourage cross-disciplinary collaboration within each class. They also develop your understanding of some of the most compelling issues of our time: globalization, health, human rights, identity, sustainability, and the connected topics of information, innovation, or technology.</a:t>
            </a:r>
          </a:p>
          <a:p>
            <a:endParaRPr lang="en-US" sz="2400" b="0" i="0" dirty="0">
              <a:effectLst/>
              <a:latin typeface="Lato"/>
            </a:endParaRPr>
          </a:p>
          <a:p>
            <a:pPr marL="285750" indent="-285750">
              <a:buFont typeface="Arial" panose="020B0604020202020204" pitchFamily="34" charset="0"/>
              <a:buChar char="•"/>
            </a:pPr>
            <a:r>
              <a:rPr lang="en-US" sz="2400" i="1" dirty="0">
                <a:latin typeface="Lato"/>
              </a:rPr>
              <a:t>2 Issues courses</a:t>
            </a:r>
          </a:p>
          <a:p>
            <a:pPr marL="285750" indent="-285750">
              <a:buFont typeface="Arial" panose="020B0604020202020204" pitchFamily="34" charset="0"/>
              <a:buChar char="•"/>
            </a:pPr>
            <a:endParaRPr lang="en-US" sz="2400" i="1" dirty="0">
              <a:latin typeface="Lato"/>
            </a:endParaRPr>
          </a:p>
          <a:p>
            <a:r>
              <a:rPr lang="en-US" sz="2400" b="1" dirty="0">
                <a:solidFill>
                  <a:schemeClr val="accent1">
                    <a:lumMod val="75000"/>
                  </a:schemeClr>
                </a:solidFill>
                <a:latin typeface="Lato"/>
              </a:rPr>
              <a:t>Faculty must teach 1 Knowledge and 3 Skills outcomes</a:t>
            </a:r>
          </a:p>
          <a:p>
            <a:endParaRPr lang="en-US" sz="2400" dirty="0">
              <a:solidFill>
                <a:schemeClr val="accent1">
                  <a:lumMod val="75000"/>
                </a:schemeClr>
              </a:solidFill>
              <a:latin typeface="Lato"/>
            </a:endParaRPr>
          </a:p>
          <a:p>
            <a:r>
              <a:rPr lang="en-US" sz="2400" dirty="0">
                <a:solidFill>
                  <a:srgbClr val="FF0000"/>
                </a:solidFill>
                <a:latin typeface="Lato"/>
              </a:rPr>
              <a:t>Issues are the unique aspect of our GE Program – a critical aspect of the course is teaching the skills of collaboration, problem solving and integration – at the upper division level</a:t>
            </a:r>
          </a:p>
          <a:p>
            <a:endParaRPr lang="en-US" sz="2400" b="0" i="0" dirty="0">
              <a:effectLst/>
              <a:latin typeface="Lato"/>
            </a:endParaRPr>
          </a:p>
        </p:txBody>
      </p:sp>
    </p:spTree>
    <p:extLst>
      <p:ext uri="{BB962C8B-B14F-4D97-AF65-F5344CB8AC3E}">
        <p14:creationId xmlns:p14="http://schemas.microsoft.com/office/powerpoint/2010/main" val="106571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41C3-C217-4427-9267-A3FEA0A78659}"/>
              </a:ext>
            </a:extLst>
          </p:cNvPr>
          <p:cNvSpPr>
            <a:spLocks noGrp="1"/>
          </p:cNvSpPr>
          <p:nvPr>
            <p:ph type="title"/>
          </p:nvPr>
        </p:nvSpPr>
        <p:spPr/>
        <p:txBody>
          <a:bodyPr/>
          <a:lstStyle/>
          <a:p>
            <a:r>
              <a:rPr lang="en-US" b="1" dirty="0">
                <a:solidFill>
                  <a:srgbClr val="00B050"/>
                </a:solidFill>
              </a:rPr>
              <a:t>“Double-dipping”</a:t>
            </a:r>
          </a:p>
        </p:txBody>
      </p:sp>
      <p:sp>
        <p:nvSpPr>
          <p:cNvPr id="3" name="Content Placeholder 2">
            <a:extLst>
              <a:ext uri="{FF2B5EF4-FFF2-40B4-BE49-F238E27FC236}">
                <a16:creationId xmlns:a16="http://schemas.microsoft.com/office/drawing/2014/main" id="{DBE17A0E-8F7B-4E9B-9A03-B13D383B773C}"/>
              </a:ext>
            </a:extLst>
          </p:cNvPr>
          <p:cNvSpPr>
            <a:spLocks noGrp="1"/>
          </p:cNvSpPr>
          <p:nvPr>
            <p:ph idx="1"/>
          </p:nvPr>
        </p:nvSpPr>
        <p:spPr>
          <a:xfrm>
            <a:off x="838200" y="1470581"/>
            <a:ext cx="10515600" cy="4706382"/>
          </a:xfrm>
        </p:spPr>
        <p:txBody>
          <a:bodyPr>
            <a:normAutofit/>
          </a:bodyPr>
          <a:lstStyle/>
          <a:p>
            <a:r>
              <a:rPr lang="en-US" sz="3200" dirty="0"/>
              <a:t>Courses can “double-dip” – be in 2 GE categories</a:t>
            </a:r>
          </a:p>
          <a:p>
            <a:pPr lvl="1"/>
            <a:r>
              <a:rPr lang="en-US" sz="3200" dirty="0"/>
              <a:t>Foundations + Cultures</a:t>
            </a:r>
          </a:p>
          <a:p>
            <a:pPr lvl="1"/>
            <a:r>
              <a:rPr lang="en-US" sz="3200" dirty="0"/>
              <a:t>Issues + Cultures</a:t>
            </a:r>
          </a:p>
          <a:p>
            <a:pPr marL="0" indent="0">
              <a:buNone/>
            </a:pPr>
            <a:r>
              <a:rPr lang="en-US" sz="3200" dirty="0"/>
              <a:t>                                    </a:t>
            </a:r>
          </a:p>
          <a:p>
            <a:r>
              <a:rPr lang="en-US" sz="3200" dirty="0"/>
              <a:t>Courses </a:t>
            </a:r>
            <a:r>
              <a:rPr lang="en-US" sz="3200" dirty="0">
                <a:highlight>
                  <a:srgbClr val="FF0000"/>
                </a:highlight>
              </a:rPr>
              <a:t>cannot</a:t>
            </a:r>
          </a:p>
          <a:p>
            <a:pPr lvl="1"/>
            <a:r>
              <a:rPr lang="en-US" sz="3200" dirty="0"/>
              <a:t>Be in 2 GE Foundations</a:t>
            </a:r>
          </a:p>
          <a:p>
            <a:pPr lvl="1"/>
            <a:r>
              <a:rPr lang="en-US" sz="3200" dirty="0"/>
              <a:t>Double-dip between Foundations and Issues</a:t>
            </a:r>
          </a:p>
        </p:txBody>
      </p:sp>
      <p:pic>
        <p:nvPicPr>
          <p:cNvPr id="4" name="Picture 3">
            <a:extLst>
              <a:ext uri="{FF2B5EF4-FFF2-40B4-BE49-F238E27FC236}">
                <a16:creationId xmlns:a16="http://schemas.microsoft.com/office/drawing/2014/main" id="{EE683250-547C-4847-8FB7-B1225C065877}"/>
              </a:ext>
            </a:extLst>
          </p:cNvPr>
          <p:cNvPicPr>
            <a:picLocks noChangeAspect="1"/>
          </p:cNvPicPr>
          <p:nvPr/>
        </p:nvPicPr>
        <p:blipFill rotWithShape="1">
          <a:blip r:embed="rId2">
            <a:extLst>
              <a:ext uri="{28A0092B-C50C-407E-A947-70E740481C1C}">
                <a14:useLocalDpi xmlns:a14="http://schemas.microsoft.com/office/drawing/2010/main" val="0"/>
              </a:ext>
            </a:extLst>
          </a:blip>
          <a:srcRect t="20344" b="20229"/>
          <a:stretch/>
        </p:blipFill>
        <p:spPr>
          <a:xfrm>
            <a:off x="347974" y="5755058"/>
            <a:ext cx="2694262" cy="737817"/>
          </a:xfrm>
          <a:prstGeom prst="rect">
            <a:avLst/>
          </a:prstGeom>
        </p:spPr>
      </p:pic>
      <p:sp>
        <p:nvSpPr>
          <p:cNvPr id="5" name="Rectangle 4">
            <a:extLst>
              <a:ext uri="{FF2B5EF4-FFF2-40B4-BE49-F238E27FC236}">
                <a16:creationId xmlns:a16="http://schemas.microsoft.com/office/drawing/2014/main" id="{9BA0C15C-68F4-4F89-83F7-F71396DDB22F}"/>
              </a:ext>
            </a:extLst>
          </p:cNvPr>
          <p:cNvSpPr/>
          <p:nvPr/>
        </p:nvSpPr>
        <p:spPr>
          <a:xfrm>
            <a:off x="3302522" y="5846544"/>
            <a:ext cx="8541504" cy="830997"/>
          </a:xfrm>
          <a:prstGeom prst="rect">
            <a:avLst/>
          </a:prstGeom>
        </p:spPr>
        <p:txBody>
          <a:bodyPr wrap="square">
            <a:spAutoFit/>
          </a:bodyPr>
          <a:lstStyle/>
          <a:p>
            <a:r>
              <a:rPr lang="en-US" sz="2400" dirty="0"/>
              <a:t>You will be responsible to TEACH and ASSESS Knowledge and Skills outcomes in BOTH categories if your course “double-dips”</a:t>
            </a:r>
          </a:p>
        </p:txBody>
      </p:sp>
    </p:spTree>
    <p:extLst>
      <p:ext uri="{BB962C8B-B14F-4D97-AF65-F5344CB8AC3E}">
        <p14:creationId xmlns:p14="http://schemas.microsoft.com/office/powerpoint/2010/main" val="134254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D0BE-5CB4-4420-9DE3-8FEAB75E8492}"/>
              </a:ext>
            </a:extLst>
          </p:cNvPr>
          <p:cNvSpPr>
            <a:spLocks noGrp="1"/>
          </p:cNvSpPr>
          <p:nvPr>
            <p:ph type="title"/>
          </p:nvPr>
        </p:nvSpPr>
        <p:spPr/>
        <p:txBody>
          <a:bodyPr/>
          <a:lstStyle/>
          <a:p>
            <a:r>
              <a:rPr lang="en-US" b="1" dirty="0">
                <a:solidFill>
                  <a:srgbClr val="00B050"/>
                </a:solidFill>
              </a:rPr>
              <a:t>Prerequisites</a:t>
            </a:r>
          </a:p>
        </p:txBody>
      </p:sp>
      <p:sp>
        <p:nvSpPr>
          <p:cNvPr id="3" name="Content Placeholder 2">
            <a:extLst>
              <a:ext uri="{FF2B5EF4-FFF2-40B4-BE49-F238E27FC236}">
                <a16:creationId xmlns:a16="http://schemas.microsoft.com/office/drawing/2014/main" id="{EAFE4A5B-6FEF-48EB-B412-CACFFE8E01EB}"/>
              </a:ext>
            </a:extLst>
          </p:cNvPr>
          <p:cNvSpPr>
            <a:spLocks noGrp="1"/>
          </p:cNvSpPr>
          <p:nvPr>
            <p:ph idx="1"/>
          </p:nvPr>
        </p:nvSpPr>
        <p:spPr/>
        <p:txBody>
          <a:bodyPr>
            <a:noAutofit/>
          </a:bodyPr>
          <a:lstStyle/>
          <a:p>
            <a:r>
              <a:rPr lang="en-US" dirty="0"/>
              <a:t>Foundations provide foundational knowledge so they have few prerequisites</a:t>
            </a:r>
          </a:p>
          <a:p>
            <a:pPr lvl="1"/>
            <a:r>
              <a:rPr lang="en-US" sz="2800" dirty="0"/>
              <a:t>Occasionally WRT 150 is a prerequisite.</a:t>
            </a:r>
          </a:p>
          <a:p>
            <a:pPr marL="457200" lvl="1" indent="0">
              <a:buNone/>
            </a:pPr>
            <a:endParaRPr lang="en-US" sz="2800" dirty="0"/>
          </a:p>
          <a:p>
            <a:r>
              <a:rPr lang="en-US" dirty="0"/>
              <a:t>All Issues courses must have Junior standing</a:t>
            </a:r>
          </a:p>
          <a:p>
            <a:pPr lvl="1"/>
            <a:r>
              <a:rPr lang="en-US" sz="2800" dirty="0"/>
              <a:t>You can have few other prerequisites.</a:t>
            </a:r>
          </a:p>
          <a:p>
            <a:pPr lvl="1"/>
            <a:r>
              <a:rPr lang="en-US" sz="2800" dirty="0"/>
              <a:t>You can have “completion of X GE Foundation” but most students have completed every Foundation before Issues.</a:t>
            </a:r>
          </a:p>
          <a:p>
            <a:pPr lvl="1"/>
            <a:r>
              <a:rPr lang="en-US" sz="2800" dirty="0"/>
              <a:t>You cannot restrict the course to a major or minor.</a:t>
            </a:r>
          </a:p>
        </p:txBody>
      </p:sp>
    </p:spTree>
    <p:extLst>
      <p:ext uri="{BB962C8B-B14F-4D97-AF65-F5344CB8AC3E}">
        <p14:creationId xmlns:p14="http://schemas.microsoft.com/office/powerpoint/2010/main" val="161369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655F-EAED-4010-B6C0-E53F4F72A937}"/>
              </a:ext>
            </a:extLst>
          </p:cNvPr>
          <p:cNvSpPr>
            <a:spLocks noGrp="1"/>
          </p:cNvSpPr>
          <p:nvPr>
            <p:ph type="ctrTitle"/>
          </p:nvPr>
        </p:nvSpPr>
        <p:spPr/>
        <p:txBody>
          <a:bodyPr>
            <a:normAutofit/>
          </a:bodyPr>
          <a:lstStyle/>
          <a:p>
            <a:r>
              <a:rPr lang="en-US" b="1" dirty="0">
                <a:solidFill>
                  <a:srgbClr val="3333FF"/>
                </a:solidFill>
              </a:rPr>
              <a:t>CHOOSING A GE CATEGORY</a:t>
            </a:r>
          </a:p>
        </p:txBody>
      </p:sp>
    </p:spTree>
    <p:extLst>
      <p:ext uri="{BB962C8B-B14F-4D97-AF65-F5344CB8AC3E}">
        <p14:creationId xmlns:p14="http://schemas.microsoft.com/office/powerpoint/2010/main" val="375462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1416</Words>
  <Application>Microsoft Office PowerPoint</Application>
  <PresentationFormat>Widescreen</PresentationFormat>
  <Paragraphs>154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Berlin Sans FB</vt:lpstr>
      <vt:lpstr>Calibri</vt:lpstr>
      <vt:lpstr>Calibri Light</vt:lpstr>
      <vt:lpstr>Lato</vt:lpstr>
      <vt:lpstr>Office Theme</vt:lpstr>
      <vt:lpstr>PowerPoint Presentation</vt:lpstr>
      <vt:lpstr>OVERVIEW</vt:lpstr>
      <vt:lpstr>PowerPoint Presentation</vt:lpstr>
      <vt:lpstr>PowerPoint Presentation</vt:lpstr>
      <vt:lpstr>PowerPoint Presentation</vt:lpstr>
      <vt:lpstr>PowerPoint Presentation</vt:lpstr>
      <vt:lpstr>“Double-dipping”</vt:lpstr>
      <vt:lpstr>Prerequisites</vt:lpstr>
      <vt:lpstr>CHOOSING A GE CATEGORY</vt:lpstr>
      <vt:lpstr>1. Look at the level of your course</vt:lpstr>
      <vt:lpstr>2. Read the category description in the GE Handbook</vt:lpstr>
      <vt:lpstr>3.  Read the Knowledge outcomes</vt:lpstr>
      <vt:lpstr>4. Choose the Skills outcomes associated with your category</vt:lpstr>
      <vt:lpstr>PowerPoint Presentation</vt:lpstr>
      <vt:lpstr>PowerPoint Presentation</vt:lpstr>
      <vt:lpstr>SAIL</vt:lpstr>
      <vt:lpstr>The SAIL Process</vt:lpstr>
      <vt:lpstr>Why is the SAIL process slow?</vt:lpstr>
      <vt:lpstr>Deadlines for submission</vt:lpstr>
      <vt:lpstr>SAIL 101</vt:lpstr>
      <vt:lpstr>PowerPoint Presentation</vt:lpstr>
      <vt:lpstr>GE FORM</vt:lpstr>
      <vt:lpstr>TIP:  Write for your audience</vt:lpstr>
      <vt:lpstr>TIP:  Teaching vs. Assessing</vt:lpstr>
      <vt:lpstr>TIP:  Teaching the Skills</vt:lpstr>
      <vt:lpstr>TIP:  Assessing student learning</vt:lpstr>
      <vt:lpstr>SPECIAL TOPICS COURSES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*Griff* Griffin</dc:creator>
  <cp:lastModifiedBy>Jennifer Cathey</cp:lastModifiedBy>
  <cp:revision>74</cp:revision>
  <dcterms:created xsi:type="dcterms:W3CDTF">2021-06-21T15:23:26Z</dcterms:created>
  <dcterms:modified xsi:type="dcterms:W3CDTF">2022-07-12T19:09:03Z</dcterms:modified>
</cp:coreProperties>
</file>