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tags/tag4.xml" ContentType="application/vnd.openxmlformats-officedocument.presentationml.tags+xml"/>
  <Override PartName="/ppt/notesSlides/notesSlide11.xml" ContentType="application/vnd.openxmlformats-officedocument.presentationml.notesSlide+xml"/>
  <Override PartName="/ppt/charts/chart6.xml" ContentType="application/vnd.openxmlformats-officedocument.drawingml.chart+xml"/>
  <Override PartName="/ppt/tags/tag5.xml" ContentType="application/vnd.openxmlformats-officedocument.presentationml.tags+xml"/>
  <Override PartName="/ppt/notesSlides/notesSlide12.xml" ContentType="application/vnd.openxmlformats-officedocument.presentationml.notesSlide+xml"/>
  <Override PartName="/ppt/charts/chart7.xml" ContentType="application/vnd.openxmlformats-officedocument.drawingml.chart+xml"/>
  <Override PartName="/ppt/tags/tag6.xml" ContentType="application/vnd.openxmlformats-officedocument.presentationml.tags+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tags/tag7.xml" ContentType="application/vnd.openxmlformats-officedocument.presentationml.tags+xml"/>
  <Override PartName="/ppt/notesSlides/notesSlide17.xml" ContentType="application/vnd.openxmlformats-officedocument.presentationml.notesSlide+xml"/>
  <Override PartName="/ppt/charts/chart11.xml" ContentType="application/vnd.openxmlformats-officedocument.drawingml.chart+xml"/>
  <Override PartName="/ppt/tags/tag8.xml" ContentType="application/vnd.openxmlformats-officedocument.presentationml.tags+xml"/>
  <Override PartName="/ppt/notesSlides/notesSlide18.xml" ContentType="application/vnd.openxmlformats-officedocument.presentationml.notesSlide+xml"/>
  <Override PartName="/ppt/charts/chart12.xml" ContentType="application/vnd.openxmlformats-officedocument.drawingml.chart+xml"/>
  <Override PartName="/ppt/notesSlides/notesSlide19.xml" ContentType="application/vnd.openxmlformats-officedocument.presentationml.notesSlide+xml"/>
  <Override PartName="/ppt/tags/tag9.xml" ContentType="application/vnd.openxmlformats-officedocument.presentationml.tags+xml"/>
  <Override PartName="/ppt/notesSlides/notesSlide20.xml" ContentType="application/vnd.openxmlformats-officedocument.presentationml.notesSlide+xml"/>
  <Override PartName="/ppt/charts/chart13.xml" ContentType="application/vnd.openxmlformats-officedocument.drawingml.chart+xml"/>
  <Override PartName="/ppt/tags/tag10.xml" ContentType="application/vnd.openxmlformats-officedocument.presentationml.tags+xml"/>
  <Override PartName="/ppt/notesSlides/notesSlide21.xml" ContentType="application/vnd.openxmlformats-officedocument.presentationml.notesSlide+xml"/>
  <Override PartName="/ppt/charts/chart14.xml" ContentType="application/vnd.openxmlformats-officedocument.drawingml.chart+xml"/>
  <Override PartName="/ppt/tags/tag11.xml" ContentType="application/vnd.openxmlformats-officedocument.presentationml.tags+xml"/>
  <Override PartName="/ppt/notesSlides/notesSlide22.xml" ContentType="application/vnd.openxmlformats-officedocument.presentationml.notesSlide+xml"/>
  <Override PartName="/ppt/charts/chart15.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6.xml" ContentType="application/vnd.openxmlformats-officedocument.drawingml.chart+xml"/>
  <Override PartName="/ppt/notesSlides/notesSlide25.xml" ContentType="application/vnd.openxmlformats-officedocument.presentationml.notesSlide+xml"/>
  <Override PartName="/ppt/tags/tag12.xml" ContentType="application/vnd.openxmlformats-officedocument.presentationml.tags+xml"/>
  <Override PartName="/ppt/notesSlides/notesSlide26.xml" ContentType="application/vnd.openxmlformats-officedocument.presentationml.notesSlide+xml"/>
  <Override PartName="/ppt/charts/chart17.xml" ContentType="application/vnd.openxmlformats-officedocument.drawingml.chart+xml"/>
  <Override PartName="/ppt/tags/tag13.xml" ContentType="application/vnd.openxmlformats-officedocument.presentationml.tags+xml"/>
  <Override PartName="/ppt/notesSlides/notesSlide27.xml" ContentType="application/vnd.openxmlformats-officedocument.presentationml.notesSlide+xml"/>
  <Override PartName="/ppt/charts/chart18.xml" ContentType="application/vnd.openxmlformats-officedocument.drawingml.chart+xml"/>
  <Override PartName="/ppt/notesSlides/notesSlide28.xml" ContentType="application/vnd.openxmlformats-officedocument.presentationml.notesSlide+xml"/>
  <Override PartName="/ppt/tags/tag14.xml" ContentType="application/vnd.openxmlformats-officedocument.presentationml.tags+xml"/>
  <Override PartName="/ppt/notesSlides/notesSlide29.xml" ContentType="application/vnd.openxmlformats-officedocument.presentationml.notesSlide+xml"/>
  <Override PartName="/ppt/charts/chart19.xml" ContentType="application/vnd.openxmlformats-officedocument.drawingml.chart+xml"/>
  <Override PartName="/ppt/tags/tag15.xml" ContentType="application/vnd.openxmlformats-officedocument.presentationml.tags+xml"/>
  <Override PartName="/ppt/notesSlides/notesSlide30.xml" ContentType="application/vnd.openxmlformats-officedocument.presentationml.notesSlide+xml"/>
  <Override PartName="/ppt/charts/chart20.xml" ContentType="application/vnd.openxmlformats-officedocument.drawingml.chart+xml"/>
  <Override PartName="/ppt/notesSlides/notesSlide31.xml" ContentType="application/vnd.openxmlformats-officedocument.presentationml.notesSlide+xml"/>
  <Override PartName="/ppt/tags/tag16.xml" ContentType="application/vnd.openxmlformats-officedocument.presentationml.tags+xml"/>
  <Override PartName="/ppt/notesSlides/notesSlide32.xml" ContentType="application/vnd.openxmlformats-officedocument.presentationml.notesSlide+xml"/>
  <Override PartName="/ppt/charts/chart21.xml" ContentType="application/vnd.openxmlformats-officedocument.drawingml.chart+xml"/>
  <Override PartName="/ppt/tags/tag17.xml" ContentType="application/vnd.openxmlformats-officedocument.presentationml.tags+xml"/>
  <Override PartName="/ppt/notesSlides/notesSlide33.xml" ContentType="application/vnd.openxmlformats-officedocument.presentationml.notesSlide+xml"/>
  <Override PartName="/ppt/charts/chart22.xml" ContentType="application/vnd.openxmlformats-officedocument.drawingml.chart+xml"/>
  <Override PartName="/ppt/tags/tag18.xml" ContentType="application/vnd.openxmlformats-officedocument.presentationml.tags+xml"/>
  <Override PartName="/ppt/notesSlides/notesSlide34.xml" ContentType="application/vnd.openxmlformats-officedocument.presentationml.notesSlide+xml"/>
  <Override PartName="/ppt/charts/chart23.xml" ContentType="application/vnd.openxmlformats-officedocument.drawingml.chart+xml"/>
  <Override PartName="/ppt/tags/tag19.xml" ContentType="application/vnd.openxmlformats-officedocument.presentationml.tags+xml"/>
  <Override PartName="/ppt/notesSlides/notesSlide35.xml" ContentType="application/vnd.openxmlformats-officedocument.presentationml.notesSlide+xml"/>
  <Override PartName="/ppt/charts/chart24.xml" ContentType="application/vnd.openxmlformats-officedocument.drawingml.chart+xml"/>
  <Override PartName="/ppt/tags/tag20.xml" ContentType="application/vnd.openxmlformats-officedocument.presentationml.tags+xml"/>
  <Override PartName="/ppt/notesSlides/notesSlide36.xml" ContentType="application/vnd.openxmlformats-officedocument.presentationml.notesSlide+xml"/>
  <Override PartName="/ppt/charts/chart25.xml" ContentType="application/vnd.openxmlformats-officedocument.drawingml.chart+xml"/>
  <Override PartName="/ppt/notesSlides/notesSlide37.xml" ContentType="application/vnd.openxmlformats-officedocument.presentationml.notesSlide+xml"/>
  <Override PartName="/ppt/charts/chart26.xml" ContentType="application/vnd.openxmlformats-officedocument.drawingml.chart+xml"/>
  <Override PartName="/ppt/tags/tag21.xml" ContentType="application/vnd.openxmlformats-officedocument.presentationml.tags+xml"/>
  <Override PartName="/ppt/notesSlides/notesSlide38.xml" ContentType="application/vnd.openxmlformats-officedocument.presentationml.notesSlide+xml"/>
  <Override PartName="/ppt/charts/chart27.xml" ContentType="application/vnd.openxmlformats-officedocument.drawingml.chart+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1"/>
  </p:notesMasterIdLst>
  <p:handoutMasterIdLst>
    <p:handoutMasterId r:id="rId42"/>
  </p:handoutMasterIdLst>
  <p:sldIdLst>
    <p:sldId id="256" r:id="rId2"/>
    <p:sldId id="469" r:id="rId3"/>
    <p:sldId id="456" r:id="rId4"/>
    <p:sldId id="601" r:id="rId5"/>
    <p:sldId id="676" r:id="rId6"/>
    <p:sldId id="670" r:id="rId7"/>
    <p:sldId id="671" r:id="rId8"/>
    <p:sldId id="672" r:id="rId9"/>
    <p:sldId id="261" r:id="rId10"/>
    <p:sldId id="673" r:id="rId11"/>
    <p:sldId id="649" r:id="rId12"/>
    <p:sldId id="653" r:id="rId13"/>
    <p:sldId id="640" r:id="rId14"/>
    <p:sldId id="644" r:id="rId15"/>
    <p:sldId id="651" r:id="rId16"/>
    <p:sldId id="645" r:id="rId17"/>
    <p:sldId id="652" r:id="rId18"/>
    <p:sldId id="679" r:id="rId19"/>
    <p:sldId id="655" r:id="rId20"/>
    <p:sldId id="680" r:id="rId21"/>
    <p:sldId id="681" r:id="rId22"/>
    <p:sldId id="642" r:id="rId23"/>
    <p:sldId id="686" r:id="rId24"/>
    <p:sldId id="615" r:id="rId25"/>
    <p:sldId id="658" r:id="rId26"/>
    <p:sldId id="659" r:id="rId27"/>
    <p:sldId id="684" r:id="rId28"/>
    <p:sldId id="685" r:id="rId29"/>
    <p:sldId id="628" r:id="rId30"/>
    <p:sldId id="682" r:id="rId31"/>
    <p:sldId id="662" r:id="rId32"/>
    <p:sldId id="677" r:id="rId33"/>
    <p:sldId id="666" r:id="rId34"/>
    <p:sldId id="664" r:id="rId35"/>
    <p:sldId id="678" r:id="rId36"/>
    <p:sldId id="497" r:id="rId37"/>
    <p:sldId id="507" r:id="rId38"/>
    <p:sldId id="667" r:id="rId39"/>
    <p:sldId id="281" r:id="rId40"/>
  </p:sldIdLst>
  <p:sldSz cx="9144000" cy="6858000" type="screen4x3"/>
  <p:notesSz cx="6997700" cy="9283700"/>
  <p:defaultTextStyle>
    <a:defPPr>
      <a:defRPr lang="en-US"/>
    </a:defPPr>
    <a:lvl1pPr algn="l" rtl="0" eaLnBrk="0" fontAlgn="base" hangingPunct="0">
      <a:spcBef>
        <a:spcPct val="0"/>
      </a:spcBef>
      <a:spcAft>
        <a:spcPct val="0"/>
      </a:spcAft>
      <a:defRPr sz="2000"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u="sng" kern="1200">
        <a:solidFill>
          <a:schemeClr val="tx1"/>
        </a:solidFill>
        <a:latin typeface="Garamond" pitchFamily="18" charset="0"/>
        <a:ea typeface="+mn-ea"/>
        <a:cs typeface="+mn-cs"/>
      </a:defRPr>
    </a:lvl5pPr>
    <a:lvl6pPr marL="2286000" algn="l" defTabSz="914400" rtl="0" eaLnBrk="1" latinLnBrk="0" hangingPunct="1">
      <a:defRPr sz="2000" u="sng" kern="1200">
        <a:solidFill>
          <a:schemeClr val="tx1"/>
        </a:solidFill>
        <a:latin typeface="Garamond" pitchFamily="18" charset="0"/>
        <a:ea typeface="+mn-ea"/>
        <a:cs typeface="+mn-cs"/>
      </a:defRPr>
    </a:lvl6pPr>
    <a:lvl7pPr marL="2743200" algn="l" defTabSz="914400" rtl="0" eaLnBrk="1" latinLnBrk="0" hangingPunct="1">
      <a:defRPr sz="2000" u="sng" kern="1200">
        <a:solidFill>
          <a:schemeClr val="tx1"/>
        </a:solidFill>
        <a:latin typeface="Garamond" pitchFamily="18" charset="0"/>
        <a:ea typeface="+mn-ea"/>
        <a:cs typeface="+mn-cs"/>
      </a:defRPr>
    </a:lvl7pPr>
    <a:lvl8pPr marL="3200400" algn="l" defTabSz="914400" rtl="0" eaLnBrk="1" latinLnBrk="0" hangingPunct="1">
      <a:defRPr sz="2000" u="sng" kern="1200">
        <a:solidFill>
          <a:schemeClr val="tx1"/>
        </a:solidFill>
        <a:latin typeface="Garamond" pitchFamily="18" charset="0"/>
        <a:ea typeface="+mn-ea"/>
        <a:cs typeface="+mn-cs"/>
      </a:defRPr>
    </a:lvl8pPr>
    <a:lvl9pPr marL="3657600" algn="l" defTabSz="914400" rtl="0" eaLnBrk="1" latinLnBrk="0" hangingPunct="1">
      <a:defRPr sz="2000" u="sng"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A44"/>
    <a:srgbClr val="AFC98D"/>
    <a:srgbClr val="789D4A"/>
    <a:srgbClr val="7289BF"/>
    <a:srgbClr val="FFE265"/>
    <a:srgbClr val="FFC50D"/>
    <a:srgbClr val="FFCC29"/>
    <a:srgbClr val="FFA59B"/>
    <a:srgbClr val="FFFFFF"/>
    <a:srgbClr val="C5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727" autoAdjust="0"/>
    <p:restoredTop sz="76143" autoAdjust="0"/>
  </p:normalViewPr>
  <p:slideViewPr>
    <p:cSldViewPr>
      <p:cViewPr varScale="1">
        <p:scale>
          <a:sx n="73" d="100"/>
          <a:sy n="73" d="100"/>
        </p:scale>
        <p:origin x="66" y="1410"/>
      </p:cViewPr>
      <p:guideLst>
        <p:guide orient="horz" pos="2160"/>
        <p:guide pos="2880"/>
      </p:guideLst>
    </p:cSldViewPr>
  </p:slideViewPr>
  <p:outlineViewPr>
    <p:cViewPr>
      <p:scale>
        <a:sx n="33" d="100"/>
        <a:sy n="33" d="100"/>
      </p:scale>
      <p:origin x="0" y="0"/>
    </p:cViewPr>
  </p:outlineViewPr>
  <p:notesTextViewPr>
    <p:cViewPr>
      <p:scale>
        <a:sx n="93" d="100"/>
        <a:sy n="93" d="100"/>
      </p:scale>
      <p:origin x="0" y="0"/>
    </p:cViewPr>
  </p:notesTextViewPr>
  <p:sorterViewPr>
    <p:cViewPr>
      <p:scale>
        <a:sx n="75" d="100"/>
        <a:sy n="75" d="100"/>
      </p:scale>
      <p:origin x="0" y="0"/>
    </p:cViewPr>
  </p:sorterViewPr>
  <p:notesViewPr>
    <p:cSldViewPr>
      <p:cViewPr varScale="1">
        <p:scale>
          <a:sx n="84" d="100"/>
          <a:sy n="84" d="100"/>
        </p:scale>
        <p:origin x="-3132" y="-84"/>
      </p:cViewPr>
      <p:guideLst>
        <p:guide orient="horz" pos="2924"/>
        <p:guide pos="22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sz="2000" b="0" i="0">
                <a:solidFill>
                  <a:schemeClr val="tx2"/>
                </a:solidFill>
                <a:latin typeface="Franklin Gothic Medium" panose="020B0603020102020204" pitchFamily="34" charset="0"/>
              </a:defRPr>
            </a:pPr>
            <a:r>
              <a:rPr lang="en-US" sz="2000" b="0" i="0" dirty="0">
                <a:solidFill>
                  <a:schemeClr val="tx2"/>
                </a:solidFill>
                <a:latin typeface="Franklin Gothic Medium" panose="020B0603020102020204" pitchFamily="34" charset="0"/>
              </a:rPr>
              <a:t>Gender</a:t>
            </a:r>
          </a:p>
        </c:rich>
      </c:tx>
      <c:layout>
        <c:manualLayout>
          <c:xMode val="edge"/>
          <c:yMode val="edge"/>
          <c:x val="0.33783982594280976"/>
          <c:y val="1.6949152542372881E-2"/>
        </c:manualLayout>
      </c:layout>
      <c:overlay val="0"/>
    </c:title>
    <c:autoTitleDeleted val="0"/>
    <c:plotArea>
      <c:layout>
        <c:manualLayout>
          <c:layoutTarget val="inner"/>
          <c:xMode val="edge"/>
          <c:yMode val="edge"/>
          <c:x val="9.2008789598974544E-2"/>
          <c:y val="0.17614189540218655"/>
          <c:w val="0.78738281387750098"/>
          <c:h val="0.48348490813648903"/>
        </c:manualLayout>
      </c:layout>
      <c:pieChart>
        <c:varyColors val="1"/>
        <c:ser>
          <c:idx val="0"/>
          <c:order val="0"/>
          <c:tx>
            <c:strRef>
              <c:f>Sheet1!$B$1</c:f>
              <c:strCache>
                <c:ptCount val="1"/>
                <c:pt idx="0">
                  <c:v>Institution</c:v>
                </c:pt>
              </c:strCache>
            </c:strRef>
          </c:tx>
          <c:spPr>
            <a:solidFill>
              <a:schemeClr val="accent5"/>
            </a:solidFill>
          </c:spPr>
          <c:dPt>
            <c:idx val="0"/>
            <c:bubble3D val="0"/>
            <c:spPr>
              <a:solidFill>
                <a:schemeClr val="tx2"/>
              </a:solidFill>
            </c:spPr>
            <c:extLst>
              <c:ext xmlns:c16="http://schemas.microsoft.com/office/drawing/2014/chart" uri="{C3380CC4-5D6E-409C-BE32-E72D297353CC}">
                <c16:uniqueId val="{00000001-9D77-4162-9650-74829CAE907F}"/>
              </c:ext>
            </c:extLst>
          </c:dPt>
          <c:dPt>
            <c:idx val="1"/>
            <c:bubble3D val="0"/>
            <c:extLst>
              <c:ext xmlns:c16="http://schemas.microsoft.com/office/drawing/2014/chart" uri="{C3380CC4-5D6E-409C-BE32-E72D297353CC}">
                <c16:uniqueId val="{00000002-9D77-4162-9650-74829CAE907F}"/>
              </c:ext>
            </c:extLst>
          </c:dPt>
          <c:dLbls>
            <c:numFmt formatCode="0.0%" sourceLinked="0"/>
            <c:spPr>
              <a:noFill/>
              <a:ln>
                <a:noFill/>
              </a:ln>
              <a:effectLst/>
            </c:spPr>
            <c:txPr>
              <a:bodyPr/>
              <a:lstStyle/>
              <a:p>
                <a:pPr>
                  <a:defRPr b="1"/>
                </a:pPr>
                <a:endParaRPr lang="en-US"/>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Sheet1!$A$2:$A$3</c:f>
              <c:strCache>
                <c:ptCount val="2"/>
                <c:pt idx="0">
                  <c:v>Man/Trans Man</c:v>
                </c:pt>
                <c:pt idx="1">
                  <c:v>Woman/Trans Woman</c:v>
                </c:pt>
              </c:strCache>
            </c:strRef>
          </c:cat>
          <c:val>
            <c:numRef>
              <c:f>Sheet1!$B$2:$B$3</c:f>
              <c:numCache>
                <c:formatCode>0.0%</c:formatCode>
                <c:ptCount val="2"/>
                <c:pt idx="0">
                  <c:v>0.50900000000000001</c:v>
                </c:pt>
                <c:pt idx="1">
                  <c:v>0.49099999999999999</c:v>
                </c:pt>
              </c:numCache>
            </c:numRef>
          </c:val>
          <c:extLst>
            <c:ext xmlns:c16="http://schemas.microsoft.com/office/drawing/2014/chart" uri="{C3380CC4-5D6E-409C-BE32-E72D297353CC}">
              <c16:uniqueId val="{00000003-9D77-4162-9650-74829CAE907F}"/>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17218607542478243"/>
          <c:y val="0.71230170381244717"/>
          <c:w val="0.63756485381187811"/>
          <c:h val="0.21977845989590283"/>
        </c:manualLayout>
      </c:layout>
      <c:overlay val="0"/>
      <c:txPr>
        <a:bodyPr/>
        <a:lstStyle/>
        <a:p>
          <a:pPr>
            <a:defRPr sz="1400" b="1">
              <a:solidFill>
                <a:schemeClr val="tx2"/>
              </a:solidFill>
            </a:defRPr>
          </a:pPr>
          <a:endParaRPr lang="en-US"/>
        </a:p>
      </c:txPr>
    </c:legend>
    <c:plotVisOnly val="1"/>
    <c:dispBlanksAs val="zero"/>
    <c:showDLblsOverMax val="0"/>
  </c:chart>
  <c:txPr>
    <a:bodyPr/>
    <a:lstStyle/>
    <a:p>
      <a:pPr>
        <a:defRPr sz="1800">
          <a:solidFill>
            <a:schemeClr val="bg1"/>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Sheet1!$B$2:$B$4</c:f>
              <c:numCache>
                <c:formatCode>0.0</c:formatCode>
                <c:ptCount val="3"/>
                <c:pt idx="0">
                  <c:v>50.33</c:v>
                </c:pt>
                <c:pt idx="1">
                  <c:v>51.99</c:v>
                </c:pt>
                <c:pt idx="2">
                  <c:v>48.82</c:v>
                </c:pt>
              </c:numCache>
            </c:numRef>
          </c:val>
          <c:extLst>
            <c:ext xmlns:c16="http://schemas.microsoft.com/office/drawing/2014/chart" uri="{C3380CC4-5D6E-409C-BE32-E72D297353CC}">
              <c16:uniqueId val="{00000000-2B5D-4258-A51B-6602EEC19413}"/>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Sheet1!$C$2:$C$4</c:f>
              <c:numCache>
                <c:formatCode>0.0</c:formatCode>
                <c:ptCount val="3"/>
                <c:pt idx="0">
                  <c:v>49.61</c:v>
                </c:pt>
                <c:pt idx="1">
                  <c:v>50.49</c:v>
                </c:pt>
                <c:pt idx="2">
                  <c:v>48.75</c:v>
                </c:pt>
              </c:numCache>
            </c:numRef>
          </c:val>
          <c:extLst>
            <c:ext xmlns:c16="http://schemas.microsoft.com/office/drawing/2014/chart" uri="{C3380CC4-5D6E-409C-BE32-E72D297353CC}">
              <c16:uniqueId val="{00000001-2B5D-4258-A51B-6602EEC19413}"/>
            </c:ext>
          </c:extLst>
        </c:ser>
        <c:dLbls>
          <c:showLegendKey val="0"/>
          <c:showVal val="0"/>
          <c:showCatName val="0"/>
          <c:showSerName val="0"/>
          <c:showPercent val="0"/>
          <c:showBubbleSize val="0"/>
        </c:dLbls>
        <c:gapWidth val="50"/>
        <c:axId val="48074752"/>
        <c:axId val="46903232"/>
      </c:barChart>
      <c:catAx>
        <c:axId val="48074752"/>
        <c:scaling>
          <c:orientation val="minMax"/>
        </c:scaling>
        <c:delete val="0"/>
        <c:axPos val="b"/>
        <c:numFmt formatCode="General" sourceLinked="1"/>
        <c:majorTickMark val="none"/>
        <c:minorTickMark val="none"/>
        <c:tickLblPos val="nextTo"/>
        <c:crossAx val="46903232"/>
        <c:crosses val="autoZero"/>
        <c:auto val="1"/>
        <c:lblAlgn val="ctr"/>
        <c:lblOffset val="100"/>
        <c:noMultiLvlLbl val="0"/>
      </c:catAx>
      <c:valAx>
        <c:axId val="46903232"/>
        <c:scaling>
          <c:orientation val="minMax"/>
          <c:max val="60"/>
          <c:min val="40"/>
        </c:scaling>
        <c:delete val="0"/>
        <c:axPos val="l"/>
        <c:numFmt formatCode="#,##0" sourceLinked="0"/>
        <c:majorTickMark val="none"/>
        <c:minorTickMark val="none"/>
        <c:tickLblPos val="nextTo"/>
        <c:crossAx val="48074752"/>
        <c:crosses val="autoZero"/>
        <c:crossBetween val="between"/>
        <c:majorUnit val="2"/>
      </c:valAx>
      <c:spPr>
        <a:noFill/>
        <a:ln w="25386">
          <a:noFill/>
        </a:ln>
      </c:spPr>
    </c:plotArea>
    <c:plotVisOnly val="1"/>
    <c:dispBlanksAs val="gap"/>
    <c:showDLblsOverMax val="0"/>
  </c:chart>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C450-4A39-AF21-D6195E2E8C94}"/>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C450-4A39-AF21-D6195E2E8C94}"/>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C450-4A39-AF21-D6195E2E8C94}"/>
              </c:ext>
            </c:extLst>
          </c:dPt>
          <c:dPt>
            <c:idx val="7"/>
            <c:invertIfNegative val="0"/>
            <c:bubble3D val="0"/>
            <c:spPr>
              <a:solidFill>
                <a:schemeClr val="tx2"/>
              </a:solidFill>
              <a:ln w="3175">
                <a:solidFill>
                  <a:schemeClr val="tx2"/>
                </a:solidFill>
              </a:ln>
            </c:spPr>
            <c:extLst>
              <c:ext xmlns:c16="http://schemas.microsoft.com/office/drawing/2014/chart" uri="{C3380CC4-5D6E-409C-BE32-E72D297353CC}">
                <c16:uniqueId val="{00000007-C450-4A39-AF21-D6195E2E8C94}"/>
              </c:ext>
            </c:extLst>
          </c:dPt>
          <c:dPt>
            <c:idx val="9"/>
            <c:invertIfNegative val="0"/>
            <c:bubble3D val="0"/>
            <c:extLst>
              <c:ext xmlns:c16="http://schemas.microsoft.com/office/drawing/2014/chart" uri="{C3380CC4-5D6E-409C-BE32-E72D297353CC}">
                <c16:uniqueId val="{00000009-C450-4A39-AF21-D6195E2E8C94}"/>
              </c:ext>
            </c:extLst>
          </c:dPt>
          <c:dPt>
            <c:idx val="11"/>
            <c:invertIfNegative val="0"/>
            <c:bubble3D val="0"/>
            <c:extLst>
              <c:ext xmlns:c16="http://schemas.microsoft.com/office/drawing/2014/chart" uri="{C3380CC4-5D6E-409C-BE32-E72D297353CC}">
                <c16:uniqueId val="{0000000B-C450-4A39-AF21-D6195E2E8C94}"/>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Conducted research or writing on international/global issues</c:v>
                </c:pt>
                <c:pt idx="1">
                  <c:v>comp </c:v>
                </c:pt>
                <c:pt idx="2">
                  <c:v>Conducted research or writing on racial or ethnic minorities</c:v>
                </c:pt>
                <c:pt idx="3">
                  <c:v>comp</c:v>
                </c:pt>
                <c:pt idx="4">
                  <c:v>Conducted research or writing on women or gender issues</c:v>
                </c:pt>
                <c:pt idx="5">
                  <c:v>comp</c:v>
                </c:pt>
                <c:pt idx="6">
                  <c:v>Conducted academic research that spans multiple disciplines</c:v>
                </c:pt>
                <c:pt idx="7">
                  <c:v>Comp</c:v>
                </c:pt>
              </c:strCache>
            </c:strRef>
          </c:cat>
          <c:val>
            <c:numRef>
              <c:f>Sheet1!$B$2:$B$9</c:f>
              <c:numCache>
                <c:formatCode>0.0%</c:formatCode>
                <c:ptCount val="8"/>
                <c:pt idx="0">
                  <c:v>0.34</c:v>
                </c:pt>
                <c:pt idx="1">
                  <c:v>0.34100000000000003</c:v>
                </c:pt>
                <c:pt idx="2">
                  <c:v>0.24199999999999999</c:v>
                </c:pt>
                <c:pt idx="3">
                  <c:v>0.27800000000000002</c:v>
                </c:pt>
                <c:pt idx="4">
                  <c:v>0.23499999999999999</c:v>
                </c:pt>
                <c:pt idx="5">
                  <c:v>0.26800000000000002</c:v>
                </c:pt>
                <c:pt idx="6">
                  <c:v>0.65500000000000003</c:v>
                </c:pt>
                <c:pt idx="7">
                  <c:v>0.65900000000000003</c:v>
                </c:pt>
              </c:numCache>
            </c:numRef>
          </c:val>
          <c:extLst>
            <c:ext xmlns:c16="http://schemas.microsoft.com/office/drawing/2014/chart" uri="{C3380CC4-5D6E-409C-BE32-E72D297353CC}">
              <c16:uniqueId val="{0000000C-C450-4A39-AF21-D6195E2E8C94}"/>
            </c:ext>
          </c:extLst>
        </c:ser>
        <c:dLbls>
          <c:showLegendKey val="0"/>
          <c:showVal val="0"/>
          <c:showCatName val="0"/>
          <c:showSerName val="0"/>
          <c:showPercent val="0"/>
          <c:showBubbleSize val="0"/>
        </c:dLbls>
        <c:gapWidth val="70"/>
        <c:overlap val="100"/>
        <c:axId val="48309760"/>
        <c:axId val="46905536"/>
      </c:barChart>
      <c:catAx>
        <c:axId val="4830976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6905536"/>
        <c:crosses val="autoZero"/>
        <c:auto val="1"/>
        <c:lblAlgn val="ctr"/>
        <c:lblOffset val="100"/>
        <c:tickLblSkip val="2"/>
        <c:tickMarkSkip val="2"/>
        <c:noMultiLvlLbl val="0"/>
      </c:catAx>
      <c:valAx>
        <c:axId val="46905536"/>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8309760"/>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Sheet1!$B$2:$B$7</c:f>
              <c:numCache>
                <c:formatCode>0.0%</c:formatCode>
                <c:ptCount val="6"/>
                <c:pt idx="0">
                  <c:v>9.9000000000000005E-2</c:v>
                </c:pt>
                <c:pt idx="1">
                  <c:v>9.1999999999999998E-2</c:v>
                </c:pt>
                <c:pt idx="2">
                  <c:v>0.18</c:v>
                </c:pt>
                <c:pt idx="3">
                  <c:v>0.16200000000000001</c:v>
                </c:pt>
                <c:pt idx="4">
                  <c:v>4.4999999999999998E-2</c:v>
                </c:pt>
                <c:pt idx="5">
                  <c:v>4.8000000000000001E-2</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Engaged undergraduates on your research project</c:v>
                </c:pt>
                <c:pt idx="1">
                  <c:v>comp</c:v>
                </c:pt>
                <c:pt idx="2">
                  <c:v>Worked with undergraduates on their research project(s</c:v>
                </c:pt>
                <c:pt idx="3">
                  <c:v>comp</c:v>
                </c:pt>
                <c:pt idx="4">
                  <c:v>Presented with undergraduates at conferences
</c:v>
                </c:pt>
                <c:pt idx="5">
                  <c:v>comp</c:v>
                </c:pt>
              </c:strCache>
            </c:strRef>
          </c:cat>
          <c:val>
            <c:numRef>
              <c:f>Sheet1!$C$2:$C$7</c:f>
              <c:numCache>
                <c:formatCode>0.0%</c:formatCode>
                <c:ptCount val="6"/>
                <c:pt idx="0">
                  <c:v>0.124</c:v>
                </c:pt>
                <c:pt idx="1">
                  <c:v>0.114</c:v>
                </c:pt>
                <c:pt idx="2">
                  <c:v>0.13300000000000001</c:v>
                </c:pt>
                <c:pt idx="3">
                  <c:v>0.159</c:v>
                </c:pt>
                <c:pt idx="4">
                  <c:v>6.7000000000000004E-2</c:v>
                </c:pt>
                <c:pt idx="5">
                  <c:v>6.0999999999999999E-2</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Sheet1!$C$2:$C$9</c:f>
              <c:numCache>
                <c:formatCode>0.0%</c:formatCode>
                <c:ptCount val="8"/>
                <c:pt idx="0">
                  <c:v>0.42599999999999999</c:v>
                </c:pt>
                <c:pt idx="1">
                  <c:v>0.433</c:v>
                </c:pt>
                <c:pt idx="2">
                  <c:v>0.54300000000000004</c:v>
                </c:pt>
                <c:pt idx="3">
                  <c:v>0.42499999999999999</c:v>
                </c:pt>
                <c:pt idx="4">
                  <c:v>0.38100000000000001</c:v>
                </c:pt>
                <c:pt idx="5">
                  <c:v>0.34300000000000003</c:v>
                </c:pt>
                <c:pt idx="6">
                  <c:v>0.38900000000000001</c:v>
                </c:pt>
                <c:pt idx="7">
                  <c:v>0.43</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Autonomy and independence</c:v>
                </c:pt>
                <c:pt idx="1">
                  <c:v>comp</c:v>
                </c:pt>
                <c:pt idx="2">
                  <c:v>Teaching load</c:v>
                </c:pt>
                <c:pt idx="3">
                  <c:v>comp</c:v>
                </c:pt>
                <c:pt idx="4">
                  <c:v>Departmental Leadership</c:v>
                </c:pt>
                <c:pt idx="5">
                  <c:v>comp</c:v>
                </c:pt>
                <c:pt idx="6">
                  <c:v>Departmental Support for Work</c:v>
                </c:pt>
                <c:pt idx="7">
                  <c:v>comp</c:v>
                </c:pt>
              </c:strCache>
            </c:strRef>
          </c:cat>
          <c:val>
            <c:numRef>
              <c:f>Sheet1!$B$2:$B$9</c:f>
              <c:numCache>
                <c:formatCode>0.0%</c:formatCode>
                <c:ptCount val="8"/>
                <c:pt idx="0">
                  <c:v>0.42199999999999999</c:v>
                </c:pt>
                <c:pt idx="1">
                  <c:v>0.41599999999999998</c:v>
                </c:pt>
                <c:pt idx="2">
                  <c:v>0.17</c:v>
                </c:pt>
                <c:pt idx="3">
                  <c:v>0.113</c:v>
                </c:pt>
                <c:pt idx="4">
                  <c:v>0.33200000000000002</c:v>
                </c:pt>
                <c:pt idx="5">
                  <c:v>0.39</c:v>
                </c:pt>
                <c:pt idx="6">
                  <c:v>0.26400000000000001</c:v>
                </c:pt>
                <c:pt idx="7">
                  <c:v>0.246</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Satisfied</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Sheet1!$C$2:$C$9</c:f>
              <c:numCache>
                <c:formatCode>0.0%</c:formatCode>
                <c:ptCount val="8"/>
                <c:pt idx="0">
                  <c:v>0.53100000000000003</c:v>
                </c:pt>
                <c:pt idx="1">
                  <c:v>0.40799999999999997</c:v>
                </c:pt>
                <c:pt idx="2">
                  <c:v>0.44400000000000001</c:v>
                </c:pt>
                <c:pt idx="3">
                  <c:v>0.47599999999999998</c:v>
                </c:pt>
                <c:pt idx="4">
                  <c:v>0.49099999999999999</c:v>
                </c:pt>
                <c:pt idx="5">
                  <c:v>0.41399999999999998</c:v>
                </c:pt>
                <c:pt idx="6">
                  <c:v>0.48</c:v>
                </c:pt>
                <c:pt idx="7">
                  <c:v>0.49399999999999999</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Very Satisfied</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Salary</c:v>
                </c:pt>
                <c:pt idx="1">
                  <c:v>comp</c:v>
                </c:pt>
                <c:pt idx="2">
                  <c:v>Retirement Benefits</c:v>
                </c:pt>
                <c:pt idx="3">
                  <c:v>comp</c:v>
                </c:pt>
                <c:pt idx="4">
                  <c:v>Opportunity for scholarly pursuits</c:v>
                </c:pt>
                <c:pt idx="5">
                  <c:v>comp</c:v>
                </c:pt>
                <c:pt idx="6">
                  <c:v>Leave Policies</c:v>
                </c:pt>
                <c:pt idx="7">
                  <c:v>comp</c:v>
                </c:pt>
              </c:strCache>
            </c:strRef>
          </c:cat>
          <c:val>
            <c:numRef>
              <c:f>Sheet1!$B$2:$B$9</c:f>
              <c:numCache>
                <c:formatCode>0.0%</c:formatCode>
                <c:ptCount val="8"/>
                <c:pt idx="0">
                  <c:v>0.192</c:v>
                </c:pt>
                <c:pt idx="1">
                  <c:v>9.4E-2</c:v>
                </c:pt>
                <c:pt idx="2">
                  <c:v>0.40600000000000003</c:v>
                </c:pt>
                <c:pt idx="3">
                  <c:v>0.29499999999999998</c:v>
                </c:pt>
                <c:pt idx="4">
                  <c:v>0.125</c:v>
                </c:pt>
                <c:pt idx="5">
                  <c:v>9.8000000000000004E-2</c:v>
                </c:pt>
                <c:pt idx="6">
                  <c:v>0.189</c:v>
                </c:pt>
                <c:pt idx="7">
                  <c:v>0.188</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Satisfied</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8363-4AFA-A4ED-0BACCDC891AD}"/>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8363-4AFA-A4ED-0BACCDC891AD}"/>
              </c:ext>
            </c:extLst>
          </c:dPt>
          <c:dPt>
            <c:idx val="2"/>
            <c:invertIfNegative val="0"/>
            <c:bubble3D val="0"/>
            <c:extLst>
              <c:ext xmlns:c16="http://schemas.microsoft.com/office/drawing/2014/chart" uri="{C3380CC4-5D6E-409C-BE32-E72D297353CC}">
                <c16:uniqueId val="{00000003-8363-4AFA-A4ED-0BACCDC891AD}"/>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8363-4AFA-A4ED-0BACCDC891AD}"/>
              </c:ext>
            </c:extLst>
          </c:dPt>
          <c:dPt>
            <c:idx val="4"/>
            <c:invertIfNegative val="0"/>
            <c:bubble3D val="0"/>
            <c:extLst>
              <c:ext xmlns:c16="http://schemas.microsoft.com/office/drawing/2014/chart" uri="{C3380CC4-5D6E-409C-BE32-E72D297353CC}">
                <c16:uniqueId val="{00000005-8363-4AFA-A4ED-0BACCDC891AD}"/>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8363-4AFA-A4ED-0BACCDC891AD}"/>
              </c:ext>
            </c:extLst>
          </c:dPt>
          <c:dPt>
            <c:idx val="6"/>
            <c:invertIfNegative val="0"/>
            <c:bubble3D val="0"/>
            <c:extLst>
              <c:ext xmlns:c16="http://schemas.microsoft.com/office/drawing/2014/chart" uri="{C3380CC4-5D6E-409C-BE32-E72D297353CC}">
                <c16:uniqueId val="{00000007-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Sheet1!$B$2:$B$7</c:f>
              <c:numCache>
                <c:formatCode>0.0%</c:formatCode>
                <c:ptCount val="6"/>
                <c:pt idx="0">
                  <c:v>0.438</c:v>
                </c:pt>
                <c:pt idx="1">
                  <c:v>0.38100000000000001</c:v>
                </c:pt>
                <c:pt idx="2">
                  <c:v>0.46</c:v>
                </c:pt>
                <c:pt idx="3">
                  <c:v>0.503</c:v>
                </c:pt>
                <c:pt idx="4">
                  <c:v>0.53300000000000003</c:v>
                </c:pt>
                <c:pt idx="5">
                  <c:v>0.56000000000000005</c:v>
                </c:pt>
              </c:numCache>
            </c:numRef>
          </c:val>
          <c:extLst>
            <c:ext xmlns:c16="http://schemas.microsoft.com/office/drawing/2014/chart" uri="{C3380CC4-5D6E-409C-BE32-E72D297353CC}">
              <c16:uniqueId val="{00000008-8363-4AFA-A4ED-0BACCDC891AD}"/>
            </c:ext>
          </c:extLst>
        </c:ser>
        <c:ser>
          <c:idx val="0"/>
          <c:order val="1"/>
          <c:tx>
            <c:strRef>
              <c:f>Sheet1!$C$1</c:f>
              <c:strCache>
                <c:ptCount val="1"/>
                <c:pt idx="0">
                  <c:v>Very Satisfied</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8363-4AFA-A4ED-0BACCDC891AD}"/>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8363-4AFA-A4ED-0BACCDC891AD}"/>
              </c:ext>
            </c:extLst>
          </c:dPt>
          <c:dPt>
            <c:idx val="2"/>
            <c:invertIfNegative val="0"/>
            <c:bubble3D val="0"/>
            <c:extLst>
              <c:ext xmlns:c16="http://schemas.microsoft.com/office/drawing/2014/chart" uri="{C3380CC4-5D6E-409C-BE32-E72D297353CC}">
                <c16:uniqueId val="{0000000E-8363-4AFA-A4ED-0BACCDC891AD}"/>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8363-4AFA-A4ED-0BACCDC891AD}"/>
              </c:ext>
            </c:extLst>
          </c:dPt>
          <c:dPt>
            <c:idx val="4"/>
            <c:invertIfNegative val="0"/>
            <c:bubble3D val="0"/>
            <c:extLst>
              <c:ext xmlns:c16="http://schemas.microsoft.com/office/drawing/2014/chart" uri="{C3380CC4-5D6E-409C-BE32-E72D297353CC}">
                <c16:uniqueId val="{00000012-8363-4AFA-A4ED-0BACCDC891AD}"/>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8363-4AFA-A4ED-0BACCDC891AD}"/>
              </c:ext>
            </c:extLst>
          </c:dPt>
          <c:dPt>
            <c:idx val="6"/>
            <c:invertIfNegative val="0"/>
            <c:bubble3D val="0"/>
            <c:extLst>
              <c:ext xmlns:c16="http://schemas.microsoft.com/office/drawing/2014/chart" uri="{C3380CC4-5D6E-409C-BE32-E72D297353CC}">
                <c16:uniqueId val="{00000016-8363-4AFA-A4ED-0BACCDC891AD}"/>
              </c:ext>
            </c:extLst>
          </c:dPt>
          <c:dPt>
            <c:idx val="7"/>
            <c:invertIfNegative val="0"/>
            <c:bubble3D val="0"/>
            <c:extLst>
              <c:ext xmlns:c16="http://schemas.microsoft.com/office/drawing/2014/chart" uri="{C3380CC4-5D6E-409C-BE32-E72D297353CC}">
                <c16:uniqueId val="{00000018-8363-4AFA-A4ED-0BACCDC891AD}"/>
              </c:ext>
            </c:extLst>
          </c:dPt>
          <c:dPt>
            <c:idx val="9"/>
            <c:invertIfNegative val="0"/>
            <c:bubble3D val="0"/>
            <c:extLst>
              <c:ext xmlns:c16="http://schemas.microsoft.com/office/drawing/2014/chart" uri="{C3380CC4-5D6E-409C-BE32-E72D297353CC}">
                <c16:uniqueId val="{0000001A-8363-4AFA-A4ED-0BACCDC891AD}"/>
              </c:ext>
            </c:extLst>
          </c:dPt>
          <c:dPt>
            <c:idx val="11"/>
            <c:invertIfNegative val="0"/>
            <c:bubble3D val="0"/>
            <c:extLst>
              <c:ext xmlns:c16="http://schemas.microsoft.com/office/drawing/2014/chart" uri="{C3380CC4-5D6E-409C-BE32-E72D297353CC}">
                <c16:uniqueId val="{0000001C-8363-4AFA-A4ED-0BACCDC891AD}"/>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Relative equity of salary and job benefits</c:v>
                </c:pt>
                <c:pt idx="1">
                  <c:v>comp</c:v>
                </c:pt>
                <c:pt idx="2">
                  <c:v>Flexibility in relation to family matters or emergencies</c:v>
                </c:pt>
                <c:pt idx="3">
                  <c:v>comp</c:v>
                </c:pt>
                <c:pt idx="4">
                  <c:v>Overall job</c:v>
                </c:pt>
                <c:pt idx="5">
                  <c:v>comp</c:v>
                </c:pt>
              </c:strCache>
            </c:strRef>
          </c:cat>
          <c:val>
            <c:numRef>
              <c:f>Sheet1!$C$2:$C$7</c:f>
              <c:numCache>
                <c:formatCode>0.0%</c:formatCode>
                <c:ptCount val="6"/>
                <c:pt idx="0">
                  <c:v>0.128</c:v>
                </c:pt>
                <c:pt idx="1">
                  <c:v>0.08</c:v>
                </c:pt>
                <c:pt idx="2">
                  <c:v>0.38600000000000001</c:v>
                </c:pt>
                <c:pt idx="3">
                  <c:v>0.33100000000000002</c:v>
                </c:pt>
                <c:pt idx="4">
                  <c:v>0.28000000000000003</c:v>
                </c:pt>
                <c:pt idx="5">
                  <c:v>0.214</c:v>
                </c:pt>
              </c:numCache>
            </c:numRef>
          </c:val>
          <c:extLst>
            <c:ext xmlns:c16="http://schemas.microsoft.com/office/drawing/2014/chart" uri="{C3380CC4-5D6E-409C-BE32-E72D297353CC}">
              <c16:uniqueId val="{0000001D-8363-4AFA-A4ED-0BACCDC891AD}"/>
            </c:ext>
          </c:extLst>
        </c:ser>
        <c:dLbls>
          <c:showLegendKey val="0"/>
          <c:showVal val="0"/>
          <c:showCatName val="0"/>
          <c:showSerName val="0"/>
          <c:showPercent val="0"/>
          <c:showBubbleSize val="0"/>
        </c:dLbls>
        <c:gapWidth val="70"/>
        <c:overlap val="100"/>
        <c:axId val="48922624"/>
        <c:axId val="48416448"/>
      </c:barChart>
      <c:catAx>
        <c:axId val="4892262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8416448"/>
        <c:crosses val="autoZero"/>
        <c:auto val="1"/>
        <c:lblAlgn val="ctr"/>
        <c:lblOffset val="100"/>
        <c:tickLblSkip val="2"/>
        <c:tickMarkSkip val="2"/>
        <c:noMultiLvlLbl val="0"/>
      </c:catAx>
      <c:valAx>
        <c:axId val="4841644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892262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clustered"/>
        <c:varyColors val="0"/>
        <c:ser>
          <c:idx val="1"/>
          <c:order val="0"/>
          <c:tx>
            <c:strRef>
              <c:f>Sheet1!$B$1</c:f>
              <c:strCache>
                <c:ptCount val="1"/>
                <c:pt idx="0">
                  <c:v>Your Institution</c:v>
                </c:pt>
              </c:strCache>
            </c:strRef>
          </c:tx>
          <c:spPr>
            <a:solidFill>
              <a:schemeClr val="accent5"/>
            </a:solidFill>
            <a:ln w="3175">
              <a:solidFill>
                <a:schemeClr val="tx2"/>
              </a:solidFill>
            </a:ln>
          </c:spPr>
          <c:invertIfNegative val="0"/>
          <c:dLbls>
            <c:numFmt formatCode="0.0%" sourceLinked="0"/>
            <c:spPr>
              <a:noFill/>
              <a:ln w="19098">
                <a:noFill/>
              </a:ln>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Sheet1!$B$2:$B$6</c:f>
              <c:numCache>
                <c:formatCode>0.0%</c:formatCode>
                <c:ptCount val="5"/>
                <c:pt idx="0">
                  <c:v>0.45</c:v>
                </c:pt>
                <c:pt idx="1">
                  <c:v>0.35699999999999998</c:v>
                </c:pt>
                <c:pt idx="2">
                  <c:v>0.14099999999999999</c:v>
                </c:pt>
                <c:pt idx="3">
                  <c:v>3.1E-2</c:v>
                </c:pt>
                <c:pt idx="4">
                  <c:v>2.1000000000000001E-2</c:v>
                </c:pt>
              </c:numCache>
            </c:numRef>
          </c:val>
          <c:extLst>
            <c:ext xmlns:c16="http://schemas.microsoft.com/office/drawing/2014/chart" uri="{C3380CC4-5D6E-409C-BE32-E72D297353CC}">
              <c16:uniqueId val="{00000000-269C-4EE7-A2A6-BC6507F54404}"/>
            </c:ext>
          </c:extLst>
        </c:ser>
        <c:ser>
          <c:idx val="0"/>
          <c:order val="1"/>
          <c:tx>
            <c:strRef>
              <c:f>Sheet1!$C$1</c:f>
              <c:strCache>
                <c:ptCount val="1"/>
                <c:pt idx="0">
                  <c:v>Comp Grou</c:v>
                </c:pt>
              </c:strCache>
            </c:strRef>
          </c:tx>
          <c:spPr>
            <a:solidFill>
              <a:schemeClr val="tx2"/>
            </a:solidFill>
            <a:ln w="3175">
              <a:solidFill>
                <a:schemeClr val="tx2"/>
              </a:solidFill>
            </a:ln>
          </c:spPr>
          <c:invertIfNegative val="0"/>
          <c:dLbls>
            <c:numFmt formatCode="0.0%" sourceLinked="0"/>
            <c:spPr>
              <a:noFill/>
              <a:ln w="19098">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Definitely Less</c:v>
                </c:pt>
                <c:pt idx="1">
                  <c:v>Probably Yes</c:v>
                </c:pt>
                <c:pt idx="2">
                  <c:v>Not sure</c:v>
                </c:pt>
                <c:pt idx="3">
                  <c:v>Probably No</c:v>
                </c:pt>
                <c:pt idx="4">
                  <c:v>Definitely No</c:v>
                </c:pt>
              </c:strCache>
            </c:strRef>
          </c:cat>
          <c:val>
            <c:numRef>
              <c:f>Sheet1!$C$2:$C$6</c:f>
              <c:numCache>
                <c:formatCode>0.0%</c:formatCode>
                <c:ptCount val="5"/>
                <c:pt idx="0">
                  <c:v>0.438</c:v>
                </c:pt>
                <c:pt idx="1">
                  <c:v>0.35199999999999998</c:v>
                </c:pt>
                <c:pt idx="2">
                  <c:v>0.13300000000000001</c:v>
                </c:pt>
                <c:pt idx="3">
                  <c:v>5.0999999999999997E-2</c:v>
                </c:pt>
                <c:pt idx="4">
                  <c:v>2.5000000000000001E-2</c:v>
                </c:pt>
              </c:numCache>
            </c:numRef>
          </c:val>
          <c:extLst>
            <c:ext xmlns:c16="http://schemas.microsoft.com/office/drawing/2014/chart" uri="{C3380CC4-5D6E-409C-BE32-E72D297353CC}">
              <c16:uniqueId val="{00000001-269C-4EE7-A2A6-BC6507F54404}"/>
            </c:ext>
          </c:extLst>
        </c:ser>
        <c:dLbls>
          <c:showLegendKey val="0"/>
          <c:showVal val="0"/>
          <c:showCatName val="0"/>
          <c:showSerName val="0"/>
          <c:showPercent val="0"/>
          <c:showBubbleSize val="0"/>
        </c:dLbls>
        <c:gapWidth val="70"/>
        <c:axId val="49264128"/>
        <c:axId val="49504256"/>
      </c:barChart>
      <c:catAx>
        <c:axId val="49264128"/>
        <c:scaling>
          <c:orientation val="minMax"/>
        </c:scaling>
        <c:delete val="0"/>
        <c:axPos val="b"/>
        <c:numFmt formatCode="General" sourceLinked="0"/>
        <c:majorTickMark val="none"/>
        <c:minorTickMark val="none"/>
        <c:tickLblPos val="none"/>
        <c:crossAx val="49504256"/>
        <c:crosses val="autoZero"/>
        <c:auto val="1"/>
        <c:lblAlgn val="ctr"/>
        <c:lblOffset val="100"/>
        <c:noMultiLvlLbl val="0"/>
      </c:catAx>
      <c:valAx>
        <c:axId val="4950425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9264128"/>
        <c:crosses val="autoZero"/>
        <c:crossBetween val="between"/>
        <c:majorUnit val="0.1"/>
      </c:valAx>
      <c:spPr>
        <a:noFill/>
        <a:ln w="25398">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Sheet1!$B$2:$B$4</c:f>
              <c:numCache>
                <c:formatCode>0.00</c:formatCode>
                <c:ptCount val="3"/>
                <c:pt idx="0">
                  <c:v>51.01</c:v>
                </c:pt>
                <c:pt idx="1">
                  <c:v>49.99</c:v>
                </c:pt>
                <c:pt idx="2">
                  <c:v>52.04</c:v>
                </c:pt>
              </c:numCache>
            </c:numRef>
          </c:val>
          <c:extLst>
            <c:ext xmlns:c16="http://schemas.microsoft.com/office/drawing/2014/chart" uri="{C3380CC4-5D6E-409C-BE32-E72D297353CC}">
              <c16:uniqueId val="{00000000-8A8C-45BC-84CC-2262B96E7AC8}"/>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Sheet1!$C$2:$C$4</c:f>
              <c:numCache>
                <c:formatCode>0.00</c:formatCode>
                <c:ptCount val="3"/>
                <c:pt idx="0">
                  <c:v>51.59</c:v>
                </c:pt>
                <c:pt idx="1">
                  <c:v>50.69</c:v>
                </c:pt>
                <c:pt idx="2">
                  <c:v>52.5</c:v>
                </c:pt>
              </c:numCache>
            </c:numRef>
          </c:val>
          <c:extLst>
            <c:ext xmlns:c16="http://schemas.microsoft.com/office/drawing/2014/chart" uri="{C3380CC4-5D6E-409C-BE32-E72D297353CC}">
              <c16:uniqueId val="{00000001-8A8C-45BC-84CC-2262B96E7AC8}"/>
            </c:ext>
          </c:extLst>
        </c:ser>
        <c:dLbls>
          <c:showLegendKey val="0"/>
          <c:showVal val="0"/>
          <c:showCatName val="0"/>
          <c:showSerName val="0"/>
          <c:showPercent val="0"/>
          <c:showBubbleSize val="0"/>
        </c:dLbls>
        <c:gapWidth val="50"/>
        <c:axId val="49112576"/>
        <c:axId val="49506560"/>
      </c:barChart>
      <c:catAx>
        <c:axId val="49112576"/>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49506560"/>
        <c:crosses val="autoZero"/>
        <c:auto val="1"/>
        <c:lblAlgn val="ctr"/>
        <c:lblOffset val="100"/>
        <c:tickLblSkip val="1"/>
        <c:tickMarkSkip val="1"/>
        <c:noMultiLvlLbl val="0"/>
      </c:catAx>
      <c:valAx>
        <c:axId val="49506560"/>
        <c:scaling>
          <c:orientation val="minMax"/>
          <c:max val="8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49112576"/>
        <c:crosses val="autoZero"/>
        <c:crossBetween val="between"/>
        <c:majorUnit val="4"/>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chemeClr val="tx2"/>
          </a:solidFill>
          <a:latin typeface="+mn-lt"/>
          <a:ea typeface="+mn-ea"/>
          <a:cs typeface="+mn-cs"/>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5FF5-4369-B358-FB4E940C817A}"/>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5FF5-4369-B358-FB4E940C817A}"/>
              </c:ext>
            </c:extLst>
          </c:dPt>
          <c:dPt>
            <c:idx val="2"/>
            <c:invertIfNegative val="0"/>
            <c:bubble3D val="0"/>
            <c:extLst>
              <c:ext xmlns:c16="http://schemas.microsoft.com/office/drawing/2014/chart" uri="{C3380CC4-5D6E-409C-BE32-E72D297353CC}">
                <c16:uniqueId val="{00000003-5FF5-4369-B358-FB4E940C817A}"/>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5FF5-4369-B358-FB4E940C817A}"/>
              </c:ext>
            </c:extLst>
          </c:dPt>
          <c:dPt>
            <c:idx val="4"/>
            <c:invertIfNegative val="0"/>
            <c:bubble3D val="0"/>
            <c:extLst>
              <c:ext xmlns:c16="http://schemas.microsoft.com/office/drawing/2014/chart" uri="{C3380CC4-5D6E-409C-BE32-E72D297353CC}">
                <c16:uniqueId val="{00000005-5FF5-4369-B358-FB4E940C817A}"/>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5FF5-4369-B358-FB4E940C817A}"/>
              </c:ext>
            </c:extLst>
          </c:dPt>
          <c:dPt>
            <c:idx val="6"/>
            <c:invertIfNegative val="0"/>
            <c:bubble3D val="0"/>
            <c:extLst>
              <c:ext xmlns:c16="http://schemas.microsoft.com/office/drawing/2014/chart" uri="{C3380CC4-5D6E-409C-BE32-E72D297353CC}">
                <c16:uniqueId val="{00000007-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Stress due to discrimination (all)</c:v>
                </c:pt>
                <c:pt idx="1">
                  <c:v>comp</c:v>
                </c:pt>
                <c:pt idx="2">
                  <c:v>Stress due to discrimination (men/trans men)</c:v>
                </c:pt>
                <c:pt idx="3">
                  <c:v>comp</c:v>
                </c:pt>
                <c:pt idx="4">
                  <c:v>Stress due to discrimination (women/trans women)</c:v>
                </c:pt>
                <c:pt idx="5">
                  <c:v>comp</c:v>
                </c:pt>
              </c:strCache>
            </c:strRef>
          </c:cat>
          <c:val>
            <c:numRef>
              <c:f>Sheet1!$B$2:$B$7</c:f>
              <c:numCache>
                <c:formatCode>0.0%</c:formatCode>
                <c:ptCount val="6"/>
                <c:pt idx="0">
                  <c:v>0.23499999999999999</c:v>
                </c:pt>
                <c:pt idx="1">
                  <c:v>0.24199999999999999</c:v>
                </c:pt>
                <c:pt idx="2">
                  <c:v>0.14699999999999999</c:v>
                </c:pt>
                <c:pt idx="3">
                  <c:v>0.158</c:v>
                </c:pt>
                <c:pt idx="4">
                  <c:v>0.32300000000000001</c:v>
                </c:pt>
                <c:pt idx="5">
                  <c:v>0.32200000000000001</c:v>
                </c:pt>
              </c:numCache>
            </c:numRef>
          </c:val>
          <c:extLst>
            <c:ext xmlns:c16="http://schemas.microsoft.com/office/drawing/2014/chart" uri="{C3380CC4-5D6E-409C-BE32-E72D297353CC}">
              <c16:uniqueId val="{00000008-5FF5-4369-B358-FB4E940C817A}"/>
            </c:ext>
          </c:extLst>
        </c:ser>
        <c:ser>
          <c:idx val="0"/>
          <c:order val="1"/>
          <c:tx>
            <c:strRef>
              <c:f>Sheet1!$C$1</c:f>
              <c:strCache>
                <c:ptCount val="1"/>
                <c:pt idx="0">
                  <c:v>Extensive</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5FF5-4369-B358-FB4E940C817A}"/>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5FF5-4369-B358-FB4E940C817A}"/>
              </c:ext>
            </c:extLst>
          </c:dPt>
          <c:dPt>
            <c:idx val="2"/>
            <c:invertIfNegative val="0"/>
            <c:bubble3D val="0"/>
            <c:extLst>
              <c:ext xmlns:c16="http://schemas.microsoft.com/office/drawing/2014/chart" uri="{C3380CC4-5D6E-409C-BE32-E72D297353CC}">
                <c16:uniqueId val="{0000000E-5FF5-4369-B358-FB4E940C817A}"/>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5FF5-4369-B358-FB4E940C817A}"/>
              </c:ext>
            </c:extLst>
          </c:dPt>
          <c:dPt>
            <c:idx val="4"/>
            <c:invertIfNegative val="0"/>
            <c:bubble3D val="0"/>
            <c:extLst>
              <c:ext xmlns:c16="http://schemas.microsoft.com/office/drawing/2014/chart" uri="{C3380CC4-5D6E-409C-BE32-E72D297353CC}">
                <c16:uniqueId val="{00000012-5FF5-4369-B358-FB4E940C817A}"/>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5FF5-4369-B358-FB4E940C817A}"/>
              </c:ext>
            </c:extLst>
          </c:dPt>
          <c:dPt>
            <c:idx val="6"/>
            <c:invertIfNegative val="0"/>
            <c:bubble3D val="0"/>
            <c:extLst>
              <c:ext xmlns:c16="http://schemas.microsoft.com/office/drawing/2014/chart" uri="{C3380CC4-5D6E-409C-BE32-E72D297353CC}">
                <c16:uniqueId val="{00000016-5FF5-4369-B358-FB4E940C817A}"/>
              </c:ext>
            </c:extLst>
          </c:dPt>
          <c:dPt>
            <c:idx val="7"/>
            <c:invertIfNegative val="0"/>
            <c:bubble3D val="0"/>
            <c:extLst>
              <c:ext xmlns:c16="http://schemas.microsoft.com/office/drawing/2014/chart" uri="{C3380CC4-5D6E-409C-BE32-E72D297353CC}">
                <c16:uniqueId val="{00000018-5FF5-4369-B358-FB4E940C817A}"/>
              </c:ext>
            </c:extLst>
          </c:dPt>
          <c:dPt>
            <c:idx val="9"/>
            <c:invertIfNegative val="0"/>
            <c:bubble3D val="0"/>
            <c:extLst>
              <c:ext xmlns:c16="http://schemas.microsoft.com/office/drawing/2014/chart" uri="{C3380CC4-5D6E-409C-BE32-E72D297353CC}">
                <c16:uniqueId val="{0000001A-5FF5-4369-B358-FB4E940C817A}"/>
              </c:ext>
            </c:extLst>
          </c:dPt>
          <c:dPt>
            <c:idx val="11"/>
            <c:invertIfNegative val="0"/>
            <c:bubble3D val="0"/>
            <c:extLst>
              <c:ext xmlns:c16="http://schemas.microsoft.com/office/drawing/2014/chart" uri="{C3380CC4-5D6E-409C-BE32-E72D297353CC}">
                <c16:uniqueId val="{0000001C-5FF5-4369-B358-FB4E940C817A}"/>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Stress due to discrimination (all)</c:v>
                </c:pt>
                <c:pt idx="1">
                  <c:v>comp</c:v>
                </c:pt>
                <c:pt idx="2">
                  <c:v>Stress due to discrimination (men/trans men)</c:v>
                </c:pt>
                <c:pt idx="3">
                  <c:v>comp</c:v>
                </c:pt>
                <c:pt idx="4">
                  <c:v>Stress due to discrimination (women/trans women)</c:v>
                </c:pt>
                <c:pt idx="5">
                  <c:v>comp</c:v>
                </c:pt>
              </c:strCache>
            </c:strRef>
          </c:cat>
          <c:val>
            <c:numRef>
              <c:f>Sheet1!$C$2:$C$7</c:f>
              <c:numCache>
                <c:formatCode>0.0%</c:formatCode>
                <c:ptCount val="6"/>
                <c:pt idx="0">
                  <c:v>0.10199999999999999</c:v>
                </c:pt>
                <c:pt idx="1">
                  <c:v>0.09</c:v>
                </c:pt>
                <c:pt idx="2">
                  <c:v>4.2999999999999997E-2</c:v>
                </c:pt>
                <c:pt idx="3">
                  <c:v>0.05</c:v>
                </c:pt>
                <c:pt idx="4">
                  <c:v>0.13700000000000001</c:v>
                </c:pt>
                <c:pt idx="5">
                  <c:v>0.128</c:v>
                </c:pt>
              </c:numCache>
            </c:numRef>
          </c:val>
          <c:extLst>
            <c:ext xmlns:c16="http://schemas.microsoft.com/office/drawing/2014/chart" uri="{C3380CC4-5D6E-409C-BE32-E72D297353CC}">
              <c16:uniqueId val="{0000001D-5FF5-4369-B358-FB4E940C817A}"/>
            </c:ext>
          </c:extLst>
        </c:ser>
        <c:dLbls>
          <c:showLegendKey val="0"/>
          <c:showVal val="0"/>
          <c:showCatName val="0"/>
          <c:showSerName val="0"/>
          <c:showPercent val="0"/>
          <c:showBubbleSize val="0"/>
        </c:dLbls>
        <c:gapWidth val="70"/>
        <c:overlap val="100"/>
        <c:axId val="49370112"/>
        <c:axId val="49508864"/>
      </c:barChart>
      <c:catAx>
        <c:axId val="49370112"/>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508864"/>
        <c:crosses val="autoZero"/>
        <c:auto val="1"/>
        <c:lblAlgn val="ctr"/>
        <c:lblOffset val="100"/>
        <c:tickLblSkip val="2"/>
        <c:tickMarkSkip val="2"/>
        <c:noMultiLvlLbl val="0"/>
      </c:catAx>
      <c:valAx>
        <c:axId val="49508864"/>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49370112"/>
        <c:crosses val="autoZero"/>
        <c:crossBetween val="between"/>
        <c:majorUnit val="0.1"/>
      </c:valAx>
      <c:spPr>
        <a:solidFill>
          <a:schemeClr val="bg1"/>
        </a:solid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059B-4805-AFEE-519A50E4944B}"/>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059B-4805-AFEE-519A50E4944B}"/>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059B-4805-AFEE-519A50E4944B}"/>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059B-4805-AFEE-519A50E4944B}"/>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059B-4805-AFEE-519A50E4944B}"/>
              </c:ext>
            </c:extLst>
          </c:dPt>
          <c:dPt>
            <c:idx val="11"/>
            <c:invertIfNegative val="0"/>
            <c:bubble3D val="0"/>
            <c:extLst>
              <c:ext xmlns:c16="http://schemas.microsoft.com/office/drawing/2014/chart" uri="{C3380CC4-5D6E-409C-BE32-E72D297353CC}">
                <c16:uniqueId val="{0000000B-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Sheet1!$B$2:$B$11</c:f>
              <c:numCache>
                <c:formatCode>0.0%</c:formatCode>
                <c:ptCount val="10"/>
                <c:pt idx="0">
                  <c:v>0.54900000000000004</c:v>
                </c:pt>
                <c:pt idx="1">
                  <c:v>0.499</c:v>
                </c:pt>
                <c:pt idx="2">
                  <c:v>0.377</c:v>
                </c:pt>
                <c:pt idx="3">
                  <c:v>0.40799999999999997</c:v>
                </c:pt>
                <c:pt idx="4">
                  <c:v>0.17100000000000001</c:v>
                </c:pt>
                <c:pt idx="5">
                  <c:v>0.23599999999999999</c:v>
                </c:pt>
                <c:pt idx="6">
                  <c:v>0.46200000000000002</c:v>
                </c:pt>
                <c:pt idx="7">
                  <c:v>0.49299999999999999</c:v>
                </c:pt>
                <c:pt idx="8">
                  <c:v>0.5</c:v>
                </c:pt>
                <c:pt idx="9">
                  <c:v>0.46300000000000002</c:v>
                </c:pt>
              </c:numCache>
            </c:numRef>
          </c:val>
          <c:extLst>
            <c:ext xmlns:c16="http://schemas.microsoft.com/office/drawing/2014/chart" uri="{C3380CC4-5D6E-409C-BE32-E72D297353CC}">
              <c16:uniqueId val="{0000000C-059B-4805-AFEE-519A50E4944B}"/>
            </c:ext>
          </c:extLst>
        </c:ser>
        <c:ser>
          <c:idx val="0"/>
          <c:order val="1"/>
          <c:tx>
            <c:strRef>
              <c:f>Sheet1!$C$1</c:f>
              <c:strCache>
                <c:ptCount val="1"/>
                <c:pt idx="0">
                  <c:v>Extensive</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059B-4805-AFEE-519A50E4944B}"/>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059B-4805-AFEE-519A50E4944B}"/>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059B-4805-AFEE-519A50E4944B}"/>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059B-4805-AFEE-519A50E4944B}"/>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059B-4805-AFEE-519A50E4944B}"/>
              </c:ext>
            </c:extLst>
          </c:dPt>
          <c:dPt>
            <c:idx val="11"/>
            <c:invertIfNegative val="0"/>
            <c:bubble3D val="0"/>
            <c:extLst>
              <c:ext xmlns:c16="http://schemas.microsoft.com/office/drawing/2014/chart" uri="{C3380CC4-5D6E-409C-BE32-E72D297353CC}">
                <c16:uniqueId val="{00000018-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Research or publishing demands</c:v>
                </c:pt>
                <c:pt idx="1">
                  <c:v>comp</c:v>
                </c:pt>
                <c:pt idx="2">
                  <c:v>Review/promotion process</c:v>
                </c:pt>
                <c:pt idx="3">
                  <c:v>comp</c:v>
                </c:pt>
                <c:pt idx="4">
                  <c:v>Job security</c:v>
                </c:pt>
                <c:pt idx="5">
                  <c:v>comp</c:v>
                </c:pt>
                <c:pt idx="6">
                  <c:v>Increased work responsibilities</c:v>
                </c:pt>
                <c:pt idx="7">
                  <c:v>comp</c:v>
                </c:pt>
                <c:pt idx="8">
                  <c:v>Institutional budget cuts</c:v>
                </c:pt>
                <c:pt idx="9">
                  <c:v>comp</c:v>
                </c:pt>
              </c:strCache>
            </c:strRef>
          </c:cat>
          <c:val>
            <c:numRef>
              <c:f>Sheet1!$C$2:$C$11</c:f>
              <c:numCache>
                <c:formatCode>0.0%</c:formatCode>
                <c:ptCount val="10"/>
                <c:pt idx="0">
                  <c:v>0.186</c:v>
                </c:pt>
                <c:pt idx="1">
                  <c:v>0.16700000000000001</c:v>
                </c:pt>
                <c:pt idx="2">
                  <c:v>0.21299999999999999</c:v>
                </c:pt>
                <c:pt idx="3">
                  <c:v>0.19600000000000001</c:v>
                </c:pt>
                <c:pt idx="4">
                  <c:v>8.4000000000000005E-2</c:v>
                </c:pt>
                <c:pt idx="5">
                  <c:v>9.0999999999999998E-2</c:v>
                </c:pt>
                <c:pt idx="6">
                  <c:v>0.28899999999999998</c:v>
                </c:pt>
                <c:pt idx="7">
                  <c:v>0.28599999999999998</c:v>
                </c:pt>
                <c:pt idx="8">
                  <c:v>0.22500000000000001</c:v>
                </c:pt>
                <c:pt idx="9">
                  <c:v>0.28299999999999997</c:v>
                </c:pt>
              </c:numCache>
            </c:numRef>
          </c:val>
          <c:extLst>
            <c:ext xmlns:c16="http://schemas.microsoft.com/office/drawing/2014/chart" uri="{C3380CC4-5D6E-409C-BE32-E72D297353CC}">
              <c16:uniqueId val="{00000019-059B-4805-AFEE-519A50E4944B}"/>
            </c:ext>
          </c:extLst>
        </c:ser>
        <c:dLbls>
          <c:showLegendKey val="0"/>
          <c:showVal val="0"/>
          <c:showCatName val="0"/>
          <c:showSerName val="0"/>
          <c:showPercent val="0"/>
          <c:showBubbleSize val="0"/>
        </c:dLbls>
        <c:gapWidth val="33"/>
        <c:overlap val="100"/>
        <c:axId val="49788416"/>
        <c:axId val="49511744"/>
      </c:barChart>
      <c:catAx>
        <c:axId val="49788416"/>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9511744"/>
        <c:crosses val="autoZero"/>
        <c:auto val="1"/>
        <c:lblAlgn val="ctr"/>
        <c:lblOffset val="100"/>
        <c:tickMarkSkip val="2"/>
        <c:noMultiLvlLbl val="0"/>
      </c:catAx>
      <c:valAx>
        <c:axId val="49511744"/>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978841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dirty="0">
                <a:latin typeface="Franklin Gothic Medium" panose="020B0603020102020204" pitchFamily="34" charset="0"/>
              </a:rPr>
              <a:t>Race/Ethnicity </a:t>
            </a:r>
          </a:p>
        </c:rich>
      </c:tx>
      <c:layout>
        <c:manualLayout>
          <c:xMode val="edge"/>
          <c:yMode val="edge"/>
          <c:x val="0.36830760464152507"/>
          <c:y val="3.1141940590759487E-4"/>
        </c:manualLayout>
      </c:layout>
      <c:overlay val="0"/>
    </c:title>
    <c:autoTitleDeleted val="0"/>
    <c:plotArea>
      <c:layout>
        <c:manualLayout>
          <c:layoutTarget val="inner"/>
          <c:xMode val="edge"/>
          <c:yMode val="edge"/>
          <c:x val="0.21410790749961242"/>
          <c:y val="7.1030658946186626E-2"/>
          <c:w val="0.84782024642754006"/>
          <c:h val="0.66216695541143678"/>
        </c:manualLayout>
      </c:layout>
      <c:barChart>
        <c:barDir val="col"/>
        <c:grouping val="clustered"/>
        <c:varyColors val="0"/>
        <c:ser>
          <c:idx val="0"/>
          <c:order val="0"/>
          <c:spPr>
            <a:solidFill>
              <a:schemeClr val="accent5"/>
            </a:solidFill>
            <a:ln w="3175">
              <a:solidFill>
                <a:schemeClr val="tx2"/>
              </a:solidFill>
            </a:ln>
          </c:spPr>
          <c:invertIfNegative val="0"/>
          <c:dLbls>
            <c:numFmt formatCode="0.0%" sourceLinked="0"/>
            <c:spPr>
              <a:noFill/>
              <a:ln w="21370">
                <a:noFill/>
              </a:ln>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Asian/Pacific Islander</c:v>
                </c:pt>
                <c:pt idx="1">
                  <c:v>Native American/Alaska Native</c:v>
                </c:pt>
                <c:pt idx="2">
                  <c:v>Black/African American</c:v>
                </c:pt>
                <c:pt idx="3">
                  <c:v>Latina/o/x</c:v>
                </c:pt>
                <c:pt idx="4">
                  <c:v>White</c:v>
                </c:pt>
                <c:pt idx="5">
                  <c:v>Other Race/Ethnicity</c:v>
                </c:pt>
                <c:pt idx="6">
                  <c:v>Two or More Races/Ethnicities</c:v>
                </c:pt>
              </c:strCache>
            </c:strRef>
          </c:cat>
          <c:val>
            <c:numRef>
              <c:f>Sheet1!$B$2:$B$8</c:f>
              <c:numCache>
                <c:formatCode>0.0%</c:formatCode>
                <c:ptCount val="7"/>
                <c:pt idx="0">
                  <c:v>7.0999999999999994E-2</c:v>
                </c:pt>
                <c:pt idx="1">
                  <c:v>0</c:v>
                </c:pt>
                <c:pt idx="2">
                  <c:v>1.4E-2</c:v>
                </c:pt>
                <c:pt idx="3">
                  <c:v>2.1000000000000001E-2</c:v>
                </c:pt>
                <c:pt idx="4">
                  <c:v>0.85499999999999998</c:v>
                </c:pt>
                <c:pt idx="5">
                  <c:v>1.0999999999999999E-2</c:v>
                </c:pt>
                <c:pt idx="6">
                  <c:v>2.8000000000000001E-2</c:v>
                </c:pt>
              </c:numCache>
            </c:numRef>
          </c:val>
          <c:extLst>
            <c:ext xmlns:c16="http://schemas.microsoft.com/office/drawing/2014/chart" uri="{C3380CC4-5D6E-409C-BE32-E72D297353CC}">
              <c16:uniqueId val="{00000000-A2BF-4AB3-8D00-4DD135AE00A6}"/>
            </c:ext>
          </c:extLst>
        </c:ser>
        <c:dLbls>
          <c:showLegendKey val="0"/>
          <c:showVal val="1"/>
          <c:showCatName val="0"/>
          <c:showSerName val="0"/>
          <c:showPercent val="0"/>
          <c:showBubbleSize val="0"/>
        </c:dLbls>
        <c:gapWidth val="50"/>
        <c:axId val="47143424"/>
        <c:axId val="39532736"/>
      </c:barChart>
      <c:catAx>
        <c:axId val="47143424"/>
        <c:scaling>
          <c:orientation val="minMax"/>
        </c:scaling>
        <c:delete val="0"/>
        <c:axPos val="b"/>
        <c:numFmt formatCode="General" sourceLinked="1"/>
        <c:majorTickMark val="out"/>
        <c:minorTickMark val="none"/>
        <c:tickLblPos val="nextTo"/>
        <c:txPr>
          <a:bodyPr rot="-2100000" vert="horz" anchor="t" anchorCtr="0"/>
          <a:lstStyle/>
          <a:p>
            <a:pPr>
              <a:defRPr/>
            </a:pPr>
            <a:endParaRPr lang="en-US"/>
          </a:p>
        </c:txPr>
        <c:crossAx val="39532736"/>
        <c:crosses val="autoZero"/>
        <c:auto val="1"/>
        <c:lblAlgn val="ctr"/>
        <c:lblOffset val="100"/>
        <c:tickLblSkip val="1"/>
        <c:tickMarkSkip val="1"/>
        <c:noMultiLvlLbl val="0"/>
      </c:catAx>
      <c:valAx>
        <c:axId val="39532736"/>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47143424"/>
        <c:crosses val="autoZero"/>
        <c:crossBetween val="between"/>
        <c:majorUnit val="0.1"/>
        <c:minorUnit val="4.0000000000000008E-2"/>
      </c:valAx>
      <c:spPr>
        <a:noFill/>
        <a:ln w="25403">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Somewhat</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059B-4805-AFEE-519A50E4944B}"/>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059B-4805-AFEE-519A50E4944B}"/>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059B-4805-AFEE-519A50E4944B}"/>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059B-4805-AFEE-519A50E4944B}"/>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059B-4805-AFEE-519A50E4944B}"/>
              </c:ext>
            </c:extLst>
          </c:dPt>
          <c:dPt>
            <c:idx val="11"/>
            <c:invertIfNegative val="0"/>
            <c:bubble3D val="0"/>
            <c:extLst>
              <c:ext xmlns:c16="http://schemas.microsoft.com/office/drawing/2014/chart" uri="{C3380CC4-5D6E-409C-BE32-E72D297353CC}">
                <c16:uniqueId val="{0000000B-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My physical health </c:v>
                </c:pt>
                <c:pt idx="1">
                  <c:v>comp</c:v>
                </c:pt>
                <c:pt idx="2">
                  <c:v>My emotional well-being </c:v>
                </c:pt>
                <c:pt idx="3">
                  <c:v>comp</c:v>
                </c:pt>
                <c:pt idx="4">
                  <c:v>Lack of personal time </c:v>
                </c:pt>
                <c:pt idx="5">
                  <c:v>comp</c:v>
                </c:pt>
                <c:pt idx="6">
                  <c:v>Managing household responsibilities</c:v>
                </c:pt>
                <c:pt idx="7">
                  <c:v>comp</c:v>
                </c:pt>
              </c:strCache>
            </c:strRef>
          </c:cat>
          <c:val>
            <c:numRef>
              <c:f>Sheet1!$B$2:$B$9</c:f>
              <c:numCache>
                <c:formatCode>0.0%</c:formatCode>
                <c:ptCount val="8"/>
                <c:pt idx="0">
                  <c:v>0.502</c:v>
                </c:pt>
                <c:pt idx="1">
                  <c:v>0.49399999999999999</c:v>
                </c:pt>
                <c:pt idx="2">
                  <c:v>0.51400000000000001</c:v>
                </c:pt>
                <c:pt idx="3">
                  <c:v>0.52100000000000002</c:v>
                </c:pt>
                <c:pt idx="4">
                  <c:v>0.502</c:v>
                </c:pt>
                <c:pt idx="5">
                  <c:v>0.44700000000000001</c:v>
                </c:pt>
                <c:pt idx="6">
                  <c:v>0.54400000000000004</c:v>
                </c:pt>
                <c:pt idx="7">
                  <c:v>0.57299999999999995</c:v>
                </c:pt>
              </c:numCache>
            </c:numRef>
          </c:val>
          <c:extLst>
            <c:ext xmlns:c16="http://schemas.microsoft.com/office/drawing/2014/chart" uri="{C3380CC4-5D6E-409C-BE32-E72D297353CC}">
              <c16:uniqueId val="{0000000C-059B-4805-AFEE-519A50E4944B}"/>
            </c:ext>
          </c:extLst>
        </c:ser>
        <c:ser>
          <c:idx val="0"/>
          <c:order val="1"/>
          <c:tx>
            <c:strRef>
              <c:f>Sheet1!$C$1</c:f>
              <c:strCache>
                <c:ptCount val="1"/>
                <c:pt idx="0">
                  <c:v>Extensive</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059B-4805-AFEE-519A50E4944B}"/>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059B-4805-AFEE-519A50E4944B}"/>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059B-4805-AFEE-519A50E4944B}"/>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059B-4805-AFEE-519A50E4944B}"/>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059B-4805-AFEE-519A50E4944B}"/>
              </c:ext>
            </c:extLst>
          </c:dPt>
          <c:dPt>
            <c:idx val="11"/>
            <c:invertIfNegative val="0"/>
            <c:bubble3D val="0"/>
            <c:extLst>
              <c:ext xmlns:c16="http://schemas.microsoft.com/office/drawing/2014/chart" uri="{C3380CC4-5D6E-409C-BE32-E72D297353CC}">
                <c16:uniqueId val="{00000018-059B-4805-AFEE-519A50E4944B}"/>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My physical health </c:v>
                </c:pt>
                <c:pt idx="1">
                  <c:v>comp</c:v>
                </c:pt>
                <c:pt idx="2">
                  <c:v>My emotional well-being </c:v>
                </c:pt>
                <c:pt idx="3">
                  <c:v>comp</c:v>
                </c:pt>
                <c:pt idx="4">
                  <c:v>Lack of personal time </c:v>
                </c:pt>
                <c:pt idx="5">
                  <c:v>comp</c:v>
                </c:pt>
                <c:pt idx="6">
                  <c:v>Managing household responsibilities</c:v>
                </c:pt>
                <c:pt idx="7">
                  <c:v>comp</c:v>
                </c:pt>
              </c:strCache>
            </c:strRef>
          </c:cat>
          <c:val>
            <c:numRef>
              <c:f>Sheet1!$C$2:$C$9</c:f>
              <c:numCache>
                <c:formatCode>0.0%</c:formatCode>
                <c:ptCount val="8"/>
                <c:pt idx="0">
                  <c:v>0.14499999999999999</c:v>
                </c:pt>
                <c:pt idx="1">
                  <c:v>0.13600000000000001</c:v>
                </c:pt>
                <c:pt idx="2">
                  <c:v>0.183</c:v>
                </c:pt>
                <c:pt idx="3">
                  <c:v>0.17399999999999999</c:v>
                </c:pt>
                <c:pt idx="4">
                  <c:v>0.26700000000000002</c:v>
                </c:pt>
                <c:pt idx="5">
                  <c:v>0.30599999999999999</c:v>
                </c:pt>
                <c:pt idx="6">
                  <c:v>0.23300000000000001</c:v>
                </c:pt>
                <c:pt idx="7">
                  <c:v>0.21099999999999999</c:v>
                </c:pt>
              </c:numCache>
            </c:numRef>
          </c:val>
          <c:extLst>
            <c:ext xmlns:c16="http://schemas.microsoft.com/office/drawing/2014/chart" uri="{C3380CC4-5D6E-409C-BE32-E72D297353CC}">
              <c16:uniqueId val="{00000019-059B-4805-AFEE-519A50E4944B}"/>
            </c:ext>
          </c:extLst>
        </c:ser>
        <c:dLbls>
          <c:showLegendKey val="0"/>
          <c:showVal val="0"/>
          <c:showCatName val="0"/>
          <c:showSerName val="0"/>
          <c:showPercent val="0"/>
          <c:showBubbleSize val="0"/>
        </c:dLbls>
        <c:gapWidth val="33"/>
        <c:overlap val="100"/>
        <c:axId val="49788416"/>
        <c:axId val="49511744"/>
      </c:barChart>
      <c:catAx>
        <c:axId val="49788416"/>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9511744"/>
        <c:crosses val="autoZero"/>
        <c:auto val="1"/>
        <c:lblAlgn val="ctr"/>
        <c:lblOffset val="100"/>
        <c:tickMarkSkip val="2"/>
        <c:noMultiLvlLbl val="0"/>
      </c:catAx>
      <c:valAx>
        <c:axId val="49511744"/>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978841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Sheet1!$B$2:$B$7</c:f>
              <c:numCache>
                <c:formatCode>0.0%</c:formatCode>
                <c:ptCount val="6"/>
                <c:pt idx="0">
                  <c:v>0.4</c:v>
                </c:pt>
                <c:pt idx="1">
                  <c:v>0.38700000000000001</c:v>
                </c:pt>
                <c:pt idx="2">
                  <c:v>0.378</c:v>
                </c:pt>
                <c:pt idx="3">
                  <c:v>0.34899999999999998</c:v>
                </c:pt>
                <c:pt idx="4">
                  <c:v>0.378</c:v>
                </c:pt>
                <c:pt idx="5">
                  <c:v>0.33300000000000002</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Recruit more minority students</c:v>
                </c:pt>
                <c:pt idx="1">
                  <c:v>comp</c:v>
                </c:pt>
                <c:pt idx="2">
                  <c:v>Promote gender diversity in the faculty and administration</c:v>
                </c:pt>
                <c:pt idx="3">
                  <c:v>comp</c:v>
                </c:pt>
                <c:pt idx="4">
                  <c:v>Promote racial and ethnic diversity in the faculty and administration</c:v>
                </c:pt>
                <c:pt idx="5">
                  <c:v>comp</c:v>
                </c:pt>
              </c:strCache>
            </c:strRef>
          </c:cat>
          <c:val>
            <c:numRef>
              <c:f>Sheet1!$C$2:$C$7</c:f>
              <c:numCache>
                <c:formatCode>0.0%</c:formatCode>
                <c:ptCount val="6"/>
                <c:pt idx="0">
                  <c:v>0.13400000000000001</c:v>
                </c:pt>
                <c:pt idx="1">
                  <c:v>0.158</c:v>
                </c:pt>
                <c:pt idx="2">
                  <c:v>0.155</c:v>
                </c:pt>
                <c:pt idx="3">
                  <c:v>0.16200000000000001</c:v>
                </c:pt>
                <c:pt idx="4">
                  <c:v>0.16200000000000001</c:v>
                </c:pt>
                <c:pt idx="5">
                  <c:v>0.20399999999999999</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071040"/>
        <c:axId val="49213376"/>
      </c:barChart>
      <c:catAx>
        <c:axId val="50071040"/>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49213376"/>
        <c:crosses val="autoZero"/>
        <c:auto val="1"/>
        <c:lblAlgn val="ctr"/>
        <c:lblOffset val="100"/>
        <c:tickLblSkip val="2"/>
        <c:tickMarkSkip val="2"/>
        <c:noMultiLvlLbl val="0"/>
      </c:catAx>
      <c:valAx>
        <c:axId val="49213376"/>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071040"/>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EA7E-4FAF-9ED6-1BBA93A7810A}"/>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EA7E-4FAF-9ED6-1BBA93A7810A}"/>
              </c:ext>
            </c:extLst>
          </c:dPt>
          <c:dPt>
            <c:idx val="2"/>
            <c:invertIfNegative val="0"/>
            <c:bubble3D val="0"/>
            <c:extLst>
              <c:ext xmlns:c16="http://schemas.microsoft.com/office/drawing/2014/chart" uri="{C3380CC4-5D6E-409C-BE32-E72D297353CC}">
                <c16:uniqueId val="{00000005-EA7E-4FAF-9ED6-1BBA93A7810A}"/>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EA7E-4FAF-9ED6-1BBA93A7810A}"/>
              </c:ext>
            </c:extLst>
          </c:dPt>
          <c:dPt>
            <c:idx val="4"/>
            <c:invertIfNegative val="0"/>
            <c:bubble3D val="0"/>
            <c:extLst>
              <c:ext xmlns:c16="http://schemas.microsoft.com/office/drawing/2014/chart" uri="{C3380CC4-5D6E-409C-BE32-E72D297353CC}">
                <c16:uniqueId val="{00000009-EA7E-4FAF-9ED6-1BBA93A7810A}"/>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EA7E-4FAF-9ED6-1BBA93A7810A}"/>
              </c:ext>
            </c:extLst>
          </c:dPt>
          <c:dPt>
            <c:idx val="6"/>
            <c:invertIfNegative val="0"/>
            <c:bubble3D val="0"/>
            <c:extLst>
              <c:ext xmlns:c16="http://schemas.microsoft.com/office/drawing/2014/chart" uri="{C3380CC4-5D6E-409C-BE32-E72D297353CC}">
                <c16:uniqueId val="{0000000D-EA7E-4FAF-9ED6-1BBA93A7810A}"/>
              </c:ext>
            </c:extLst>
          </c:dPt>
          <c:dPt>
            <c:idx val="7"/>
            <c:invertIfNegative val="0"/>
            <c:bubble3D val="0"/>
            <c:extLst>
              <c:ext xmlns:c16="http://schemas.microsoft.com/office/drawing/2014/chart" uri="{C3380CC4-5D6E-409C-BE32-E72D297353CC}">
                <c16:uniqueId val="{0000000F-EA7E-4FAF-9ED6-1BBA93A7810A}"/>
              </c:ext>
            </c:extLst>
          </c:dPt>
          <c:dPt>
            <c:idx val="9"/>
            <c:invertIfNegative val="0"/>
            <c:bubble3D val="0"/>
            <c:extLst>
              <c:ext xmlns:c16="http://schemas.microsoft.com/office/drawing/2014/chart" uri="{C3380CC4-5D6E-409C-BE32-E72D297353CC}">
                <c16:uniqueId val="{00000011-EA7E-4FAF-9ED6-1BBA93A7810A}"/>
              </c:ext>
            </c:extLst>
          </c:dPt>
          <c:dPt>
            <c:idx val="11"/>
            <c:invertIfNegative val="0"/>
            <c:bubble3D val="0"/>
            <c:extLst>
              <c:ext xmlns:c16="http://schemas.microsoft.com/office/drawing/2014/chart" uri="{C3380CC4-5D6E-409C-BE32-E72D297353CC}">
                <c16:uniqueId val="{00000013-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Sheet1!$C$2:$C$7</c:f>
              <c:numCache>
                <c:formatCode>0.0%</c:formatCode>
                <c:ptCount val="6"/>
                <c:pt idx="0">
                  <c:v>0.502</c:v>
                </c:pt>
                <c:pt idx="1">
                  <c:v>0.46100000000000002</c:v>
                </c:pt>
                <c:pt idx="2">
                  <c:v>0.58599999999999997</c:v>
                </c:pt>
                <c:pt idx="3">
                  <c:v>0.51400000000000001</c:v>
                </c:pt>
                <c:pt idx="4">
                  <c:v>0.498</c:v>
                </c:pt>
                <c:pt idx="5">
                  <c:v>0.44500000000000001</c:v>
                </c:pt>
              </c:numCache>
            </c:numRef>
          </c:val>
          <c:extLst>
            <c:ext xmlns:c16="http://schemas.microsoft.com/office/drawing/2014/chart" uri="{C3380CC4-5D6E-409C-BE32-E72D297353CC}">
              <c16:uniqueId val="{00000014-EA7E-4FAF-9ED6-1BBA93A7810A}"/>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EA7E-4FAF-9ED6-1BBA93A7810A}"/>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EA7E-4FAF-9ED6-1BBA93A7810A}"/>
              </c:ext>
            </c:extLst>
          </c:dPt>
          <c:dPt>
            <c:idx val="2"/>
            <c:invertIfNegative val="0"/>
            <c:bubble3D val="0"/>
            <c:extLst>
              <c:ext xmlns:c16="http://schemas.microsoft.com/office/drawing/2014/chart" uri="{C3380CC4-5D6E-409C-BE32-E72D297353CC}">
                <c16:uniqueId val="{0000001A-EA7E-4FAF-9ED6-1BBA93A7810A}"/>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EA7E-4FAF-9ED6-1BBA93A7810A}"/>
              </c:ext>
            </c:extLst>
          </c:dPt>
          <c:dPt>
            <c:idx val="4"/>
            <c:invertIfNegative val="0"/>
            <c:bubble3D val="0"/>
            <c:extLst>
              <c:ext xmlns:c16="http://schemas.microsoft.com/office/drawing/2014/chart" uri="{C3380CC4-5D6E-409C-BE32-E72D297353CC}">
                <c16:uniqueId val="{0000001E-EA7E-4FAF-9ED6-1BBA93A7810A}"/>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EA7E-4FAF-9ED6-1BBA93A7810A}"/>
              </c:ext>
            </c:extLst>
          </c:dPt>
          <c:dPt>
            <c:idx val="6"/>
            <c:invertIfNegative val="0"/>
            <c:bubble3D val="0"/>
            <c:extLst>
              <c:ext xmlns:c16="http://schemas.microsoft.com/office/drawing/2014/chart" uri="{C3380CC4-5D6E-409C-BE32-E72D297353CC}">
                <c16:uniqueId val="{00000022-EA7E-4FAF-9ED6-1BBA93A7810A}"/>
              </c:ext>
            </c:extLst>
          </c:dPt>
          <c:dPt>
            <c:idx val="7"/>
            <c:invertIfNegative val="0"/>
            <c:bubble3D val="0"/>
            <c:extLst>
              <c:ext xmlns:c16="http://schemas.microsoft.com/office/drawing/2014/chart" uri="{C3380CC4-5D6E-409C-BE32-E72D297353CC}">
                <c16:uniqueId val="{00000024-EA7E-4FAF-9ED6-1BBA93A7810A}"/>
              </c:ext>
            </c:extLst>
          </c:dPt>
          <c:dPt>
            <c:idx val="9"/>
            <c:invertIfNegative val="0"/>
            <c:bubble3D val="0"/>
            <c:extLst>
              <c:ext xmlns:c16="http://schemas.microsoft.com/office/drawing/2014/chart" uri="{C3380CC4-5D6E-409C-BE32-E72D297353CC}">
                <c16:uniqueId val="{00000026-EA7E-4FAF-9ED6-1BBA93A7810A}"/>
              </c:ext>
            </c:extLst>
          </c:dPt>
          <c:dPt>
            <c:idx val="11"/>
            <c:invertIfNegative val="0"/>
            <c:bubble3D val="0"/>
            <c:extLst>
              <c:ext xmlns:c16="http://schemas.microsoft.com/office/drawing/2014/chart" uri="{C3380CC4-5D6E-409C-BE32-E72D297353CC}">
                <c16:uniqueId val="{00000028-EA7E-4FAF-9ED6-1BBA93A7810A}"/>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This institution has effective hiring practices and policies that increase faculty diversity</c:v>
                </c:pt>
                <c:pt idx="1">
                  <c:v>comp</c:v>
                </c:pt>
                <c:pt idx="2">
                  <c:v>This institution takes responsibility for educating underprepared students</c:v>
                </c:pt>
                <c:pt idx="3">
                  <c:v>comp</c:v>
                </c:pt>
                <c:pt idx="4">
                  <c:v>Faculty are not prepared to deal with conflict over diversity issues in the classroom</c:v>
                </c:pt>
                <c:pt idx="5">
                  <c:v>comp</c:v>
                </c:pt>
              </c:strCache>
            </c:strRef>
          </c:cat>
          <c:val>
            <c:numRef>
              <c:f>Sheet1!$B$2:$B$7</c:f>
              <c:numCache>
                <c:formatCode>0.0%</c:formatCode>
                <c:ptCount val="6"/>
                <c:pt idx="0">
                  <c:v>0.224</c:v>
                </c:pt>
                <c:pt idx="1">
                  <c:v>0.19500000000000001</c:v>
                </c:pt>
                <c:pt idx="2">
                  <c:v>0.19500000000000001</c:v>
                </c:pt>
                <c:pt idx="3">
                  <c:v>0.157</c:v>
                </c:pt>
                <c:pt idx="4">
                  <c:v>0.105</c:v>
                </c:pt>
                <c:pt idx="5">
                  <c:v>0.109</c:v>
                </c:pt>
              </c:numCache>
            </c:numRef>
          </c:val>
          <c:extLst>
            <c:ext xmlns:c16="http://schemas.microsoft.com/office/drawing/2014/chart" uri="{C3380CC4-5D6E-409C-BE32-E72D297353CC}">
              <c16:uniqueId val="{00000029-EA7E-4FAF-9ED6-1BBA93A7810A}"/>
            </c:ext>
          </c:extLst>
        </c:ser>
        <c:dLbls>
          <c:showLegendKey val="0"/>
          <c:showVal val="0"/>
          <c:showCatName val="0"/>
          <c:showSerName val="0"/>
          <c:showPercent val="0"/>
          <c:showBubbleSize val="0"/>
        </c:dLbls>
        <c:gapWidth val="70"/>
        <c:overlap val="100"/>
        <c:axId val="50167296"/>
        <c:axId val="49215680"/>
      </c:barChart>
      <c:catAx>
        <c:axId val="50167296"/>
        <c:scaling>
          <c:orientation val="minMax"/>
        </c:scaling>
        <c:delete val="0"/>
        <c:axPos val="b"/>
        <c:majorGridlines/>
        <c:numFmt formatCode="General" sourceLinked="0"/>
        <c:majorTickMark val="none"/>
        <c:minorTickMark val="none"/>
        <c:tickLblPos val="none"/>
        <c:crossAx val="49215680"/>
        <c:crosses val="autoZero"/>
        <c:auto val="1"/>
        <c:lblAlgn val="ctr"/>
        <c:lblOffset val="100"/>
        <c:tickLblSkip val="2"/>
        <c:tickMarkSkip val="2"/>
        <c:noMultiLvlLbl val="0"/>
      </c:catAx>
      <c:valAx>
        <c:axId val="49215680"/>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16729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453445723130904"/>
          <c:y val="0.11189024982988199"/>
          <c:w val="0.71200417255535409"/>
          <c:h val="0.77732818119958014"/>
        </c:manualLayout>
      </c:layout>
      <c:barChart>
        <c:barDir val="col"/>
        <c:grouping val="clustered"/>
        <c:varyColors val="0"/>
        <c:ser>
          <c:idx val="2"/>
          <c:order val="0"/>
          <c:tx>
            <c:strRef>
              <c:f>Sheet1!$B$1</c:f>
              <c:strCache>
                <c:ptCount val="1"/>
                <c:pt idx="0">
                  <c:v>Institution</c:v>
                </c:pt>
              </c:strCache>
            </c:strRef>
          </c:tx>
          <c:spPr>
            <a:solidFill>
              <a:schemeClr val="accent5"/>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Sheet1!$B$2:$B$4</c:f>
              <c:numCache>
                <c:formatCode>0.00</c:formatCode>
                <c:ptCount val="3"/>
                <c:pt idx="0">
                  <c:v>51.32</c:v>
                </c:pt>
                <c:pt idx="1">
                  <c:v>51.54</c:v>
                </c:pt>
                <c:pt idx="2">
                  <c:v>51.5</c:v>
                </c:pt>
              </c:numCache>
            </c:numRef>
          </c:val>
          <c:extLst>
            <c:ext xmlns:c16="http://schemas.microsoft.com/office/drawing/2014/chart" uri="{C3380CC4-5D6E-409C-BE32-E72D297353CC}">
              <c16:uniqueId val="{00000000-493E-4151-99BB-FA93C628894E}"/>
            </c:ext>
          </c:extLst>
        </c:ser>
        <c:ser>
          <c:idx val="0"/>
          <c:order val="1"/>
          <c:tx>
            <c:strRef>
              <c:f>Sheet1!$C$1</c:f>
              <c:strCache>
                <c:ptCount val="1"/>
                <c:pt idx="0">
                  <c:v>Comparison</c:v>
                </c:pt>
              </c:strCache>
            </c:strRef>
          </c:tx>
          <c:spPr>
            <a:solidFill>
              <a:schemeClr val="tx2"/>
            </a:solidFill>
            <a:ln w="3169">
              <a:solidFill>
                <a:schemeClr val="tx2"/>
              </a:solidFill>
            </a:ln>
          </c:spPr>
          <c:invertIfNegative val="0"/>
          <c:dLbls>
            <c:numFmt formatCode="#,##0.0" sourceLinked="0"/>
            <c:spPr>
              <a:noFill/>
              <a:ln w="27694">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Sheet1!$C$2:$C$4</c:f>
              <c:numCache>
                <c:formatCode>0.00</c:formatCode>
                <c:ptCount val="3"/>
                <c:pt idx="0">
                  <c:v>50.04</c:v>
                </c:pt>
                <c:pt idx="1">
                  <c:v>49.86</c:v>
                </c:pt>
                <c:pt idx="2">
                  <c:v>50.22</c:v>
                </c:pt>
              </c:numCache>
            </c:numRef>
          </c:val>
          <c:extLst>
            <c:ext xmlns:c16="http://schemas.microsoft.com/office/drawing/2014/chart" uri="{C3380CC4-5D6E-409C-BE32-E72D297353CC}">
              <c16:uniqueId val="{00000001-493E-4151-99BB-FA93C628894E}"/>
            </c:ext>
          </c:extLst>
        </c:ser>
        <c:dLbls>
          <c:showLegendKey val="0"/>
          <c:showVal val="0"/>
          <c:showCatName val="0"/>
          <c:showSerName val="0"/>
          <c:showPercent val="0"/>
          <c:showBubbleSize val="0"/>
        </c:dLbls>
        <c:gapWidth val="50"/>
        <c:axId val="50317824"/>
        <c:axId val="50038464"/>
      </c:barChart>
      <c:catAx>
        <c:axId val="50317824"/>
        <c:scaling>
          <c:orientation val="minMax"/>
        </c:scaling>
        <c:delete val="0"/>
        <c:axPos val="b"/>
        <c:numFmt formatCode="General" sourceLinked="1"/>
        <c:majorTickMark val="none"/>
        <c:minorTickMark val="none"/>
        <c:tickLblPos val="nextTo"/>
        <c:spPr>
          <a:ln w="3463">
            <a:solidFill>
              <a:schemeClr val="tx1"/>
            </a:solidFill>
            <a:prstDash val="solid"/>
          </a:ln>
        </c:spPr>
        <c:txPr>
          <a:bodyPr rot="0" vert="horz"/>
          <a:lstStyle/>
          <a:p>
            <a:pPr rtl="0">
              <a:defRPr/>
            </a:pPr>
            <a:endParaRPr lang="en-US"/>
          </a:p>
        </c:txPr>
        <c:crossAx val="50038464"/>
        <c:crosses val="autoZero"/>
        <c:auto val="1"/>
        <c:lblAlgn val="ctr"/>
        <c:lblOffset val="100"/>
        <c:tickLblSkip val="1"/>
        <c:tickMarkSkip val="1"/>
        <c:noMultiLvlLbl val="0"/>
      </c:catAx>
      <c:valAx>
        <c:axId val="50038464"/>
        <c:scaling>
          <c:orientation val="minMax"/>
          <c:max val="80"/>
          <c:min val="40"/>
        </c:scaling>
        <c:delete val="0"/>
        <c:axPos val="l"/>
        <c:numFmt formatCode="#,##0" sourceLinked="0"/>
        <c:majorTickMark val="none"/>
        <c:minorTickMark val="none"/>
        <c:tickLblPos val="nextTo"/>
        <c:spPr>
          <a:ln w="3463">
            <a:solidFill>
              <a:schemeClr val="tx1"/>
            </a:solidFill>
            <a:prstDash val="solid"/>
          </a:ln>
        </c:spPr>
        <c:txPr>
          <a:bodyPr rot="0" vert="horz"/>
          <a:lstStyle/>
          <a:p>
            <a:pPr>
              <a:defRPr/>
            </a:pPr>
            <a:endParaRPr lang="en-US"/>
          </a:p>
        </c:txPr>
        <c:crossAx val="50317824"/>
        <c:crosses val="autoZero"/>
        <c:crossBetween val="between"/>
        <c:majorUnit val="4"/>
        <c:minorUnit val="4.0000000000000008E-2"/>
      </c:valAx>
      <c:spPr>
        <a:noFill/>
        <a:ln w="25386">
          <a:noFill/>
        </a:ln>
      </c:spPr>
    </c:plotArea>
    <c:plotVisOnly val="1"/>
    <c:dispBlanksAs val="gap"/>
    <c:showDLblsOverMax val="0"/>
  </c:chart>
  <c:spPr>
    <a:noFill/>
    <a:ln>
      <a:noFill/>
    </a:ln>
  </c:spPr>
  <c:txPr>
    <a:bodyPr/>
    <a:lstStyle/>
    <a:p>
      <a:pPr algn="ctr">
        <a:defRPr lang="en-US" sz="1200" b="1" i="0" u="none" strike="noStrike" kern="1200" baseline="0">
          <a:solidFill>
            <a:srgbClr val="7680AC">
              <a:lumMod val="50000"/>
            </a:srgbClr>
          </a:solidFill>
          <a:latin typeface="+mn-lt"/>
          <a:ea typeface="+mn-ea"/>
          <a:cs typeface="+mn-cs"/>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562660355657908E-2"/>
          <c:y val="4.2328576115485607E-2"/>
          <c:w val="0.94143733964434184"/>
          <c:h val="0.93333852799649997"/>
        </c:manualLayout>
      </c:layout>
      <c:barChart>
        <c:barDir val="col"/>
        <c:grouping val="stacked"/>
        <c:varyColors val="0"/>
        <c:ser>
          <c:idx val="1"/>
          <c:order val="0"/>
          <c:tx>
            <c:strRef>
              <c:f>Sheet1!$B$1</c:f>
              <c:strCache>
                <c:ptCount val="1"/>
                <c:pt idx="0">
                  <c:v>High Priority</c:v>
                </c:pt>
              </c:strCache>
            </c:strRef>
          </c:tx>
          <c:spPr>
            <a:solidFill>
              <a:schemeClr val="accent5">
                <a:lumMod val="60000"/>
                <a:lumOff val="40000"/>
              </a:schemeClr>
            </a:solidFill>
            <a:ln w="3155">
              <a:solidFill>
                <a:schemeClr val="tx2"/>
              </a:solidFill>
            </a:ln>
          </c:spPr>
          <c:invertIfNegative val="0"/>
          <c:dPt>
            <c:idx val="0"/>
            <c:invertIfNegative val="0"/>
            <c:bubble3D val="0"/>
            <c:extLst>
              <c:ext xmlns:c16="http://schemas.microsoft.com/office/drawing/2014/chart" uri="{C3380CC4-5D6E-409C-BE32-E72D297353CC}">
                <c16:uniqueId val="{00000001-6F17-4C9A-B4A1-E9A54DC36199}"/>
              </c:ext>
            </c:extLst>
          </c:dPt>
          <c:dPt>
            <c:idx val="1"/>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E-6F17-4C9A-B4A1-E9A54DC36199}"/>
              </c:ext>
            </c:extLst>
          </c:dPt>
          <c:dPt>
            <c:idx val="2"/>
            <c:invertIfNegative val="0"/>
            <c:bubble3D val="0"/>
            <c:extLst>
              <c:ext xmlns:c16="http://schemas.microsoft.com/office/drawing/2014/chart" uri="{C3380CC4-5D6E-409C-BE32-E72D297353CC}">
                <c16:uniqueId val="{00000003-6F17-4C9A-B4A1-E9A54DC36199}"/>
              </c:ext>
            </c:extLst>
          </c:dPt>
          <c:dPt>
            <c:idx val="3"/>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1F-6F17-4C9A-B4A1-E9A54DC36199}"/>
              </c:ext>
            </c:extLst>
          </c:dPt>
          <c:dPt>
            <c:idx val="4"/>
            <c:invertIfNegative val="0"/>
            <c:bubble3D val="0"/>
            <c:extLst>
              <c:ext xmlns:c16="http://schemas.microsoft.com/office/drawing/2014/chart" uri="{C3380CC4-5D6E-409C-BE32-E72D297353CC}">
                <c16:uniqueId val="{00000005-6F17-4C9A-B4A1-E9A54DC36199}"/>
              </c:ext>
            </c:extLst>
          </c:dPt>
          <c:dPt>
            <c:idx val="5"/>
            <c:invertIfNegative val="0"/>
            <c:bubble3D val="0"/>
            <c:spPr>
              <a:solidFill>
                <a:schemeClr val="tx2">
                  <a:lumMod val="50000"/>
                  <a:lumOff val="50000"/>
                </a:schemeClr>
              </a:solidFill>
              <a:ln w="3155">
                <a:solidFill>
                  <a:schemeClr val="tx2"/>
                </a:solidFill>
              </a:ln>
            </c:spPr>
            <c:extLst>
              <c:ext xmlns:c16="http://schemas.microsoft.com/office/drawing/2014/chart" uri="{C3380CC4-5D6E-409C-BE32-E72D297353CC}">
                <c16:uniqueId val="{00000020-6F17-4C9A-B4A1-E9A54DC36199}"/>
              </c:ext>
            </c:extLst>
          </c:dPt>
          <c:dPt>
            <c:idx val="6"/>
            <c:invertIfNegative val="0"/>
            <c:bubble3D val="0"/>
            <c:extLst>
              <c:ext xmlns:c16="http://schemas.microsoft.com/office/drawing/2014/chart" uri="{C3380CC4-5D6E-409C-BE32-E72D297353CC}">
                <c16:uniqueId val="{00000007-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Sheet1!$B$2:$B$7</c:f>
              <c:numCache>
                <c:formatCode>0.0%</c:formatCode>
                <c:ptCount val="6"/>
                <c:pt idx="0">
                  <c:v>0.434</c:v>
                </c:pt>
                <c:pt idx="1">
                  <c:v>0.435</c:v>
                </c:pt>
                <c:pt idx="2">
                  <c:v>0.125</c:v>
                </c:pt>
                <c:pt idx="3">
                  <c:v>0.14699999999999999</c:v>
                </c:pt>
                <c:pt idx="4">
                  <c:v>0.11700000000000001</c:v>
                </c:pt>
                <c:pt idx="5">
                  <c:v>0.193</c:v>
                </c:pt>
              </c:numCache>
            </c:numRef>
          </c:val>
          <c:extLst>
            <c:ext xmlns:c16="http://schemas.microsoft.com/office/drawing/2014/chart" uri="{C3380CC4-5D6E-409C-BE32-E72D297353CC}">
              <c16:uniqueId val="{00000008-6F17-4C9A-B4A1-E9A54DC36199}"/>
            </c:ext>
          </c:extLst>
        </c:ser>
        <c:ser>
          <c:idx val="0"/>
          <c:order val="1"/>
          <c:tx>
            <c:strRef>
              <c:f>Sheet1!$C$1</c:f>
              <c:strCache>
                <c:ptCount val="1"/>
                <c:pt idx="0">
                  <c:v>Highest Priority</c:v>
                </c:pt>
              </c:strCache>
            </c:strRef>
          </c:tx>
          <c:spPr>
            <a:solidFill>
              <a:schemeClr val="accent5"/>
            </a:solidFill>
            <a:ln w="3155">
              <a:solidFill>
                <a:schemeClr val="tx2"/>
              </a:solidFill>
            </a:ln>
          </c:spPr>
          <c:invertIfNegative val="0"/>
          <c:dPt>
            <c:idx val="0"/>
            <c:invertIfNegative val="0"/>
            <c:bubble3D val="0"/>
            <c:extLst>
              <c:ext xmlns:c16="http://schemas.microsoft.com/office/drawing/2014/chart" uri="{C3380CC4-5D6E-409C-BE32-E72D297353CC}">
                <c16:uniqueId val="{0000000A-6F17-4C9A-B4A1-E9A54DC36199}"/>
              </c:ext>
            </c:extLst>
          </c:dPt>
          <c:dPt>
            <c:idx val="1"/>
            <c:invertIfNegative val="0"/>
            <c:bubble3D val="0"/>
            <c:spPr>
              <a:solidFill>
                <a:schemeClr val="tx2"/>
              </a:solidFill>
              <a:ln w="3155">
                <a:solidFill>
                  <a:schemeClr val="tx2"/>
                </a:solidFill>
              </a:ln>
            </c:spPr>
            <c:extLst>
              <c:ext xmlns:c16="http://schemas.microsoft.com/office/drawing/2014/chart" uri="{C3380CC4-5D6E-409C-BE32-E72D297353CC}">
                <c16:uniqueId val="{0000000C-6F17-4C9A-B4A1-E9A54DC36199}"/>
              </c:ext>
            </c:extLst>
          </c:dPt>
          <c:dPt>
            <c:idx val="2"/>
            <c:invertIfNegative val="0"/>
            <c:bubble3D val="0"/>
            <c:extLst>
              <c:ext xmlns:c16="http://schemas.microsoft.com/office/drawing/2014/chart" uri="{C3380CC4-5D6E-409C-BE32-E72D297353CC}">
                <c16:uniqueId val="{0000000E-6F17-4C9A-B4A1-E9A54DC36199}"/>
              </c:ext>
            </c:extLst>
          </c:dPt>
          <c:dPt>
            <c:idx val="3"/>
            <c:invertIfNegative val="0"/>
            <c:bubble3D val="0"/>
            <c:spPr>
              <a:solidFill>
                <a:schemeClr val="tx2"/>
              </a:solidFill>
              <a:ln w="3155">
                <a:solidFill>
                  <a:schemeClr val="tx2"/>
                </a:solidFill>
              </a:ln>
            </c:spPr>
            <c:extLst>
              <c:ext xmlns:c16="http://schemas.microsoft.com/office/drawing/2014/chart" uri="{C3380CC4-5D6E-409C-BE32-E72D297353CC}">
                <c16:uniqueId val="{00000010-6F17-4C9A-B4A1-E9A54DC36199}"/>
              </c:ext>
            </c:extLst>
          </c:dPt>
          <c:dPt>
            <c:idx val="4"/>
            <c:invertIfNegative val="0"/>
            <c:bubble3D val="0"/>
            <c:extLst>
              <c:ext xmlns:c16="http://schemas.microsoft.com/office/drawing/2014/chart" uri="{C3380CC4-5D6E-409C-BE32-E72D297353CC}">
                <c16:uniqueId val="{00000012-6F17-4C9A-B4A1-E9A54DC36199}"/>
              </c:ext>
            </c:extLst>
          </c:dPt>
          <c:dPt>
            <c:idx val="5"/>
            <c:invertIfNegative val="0"/>
            <c:bubble3D val="0"/>
            <c:spPr>
              <a:solidFill>
                <a:schemeClr val="tx2"/>
              </a:solidFill>
              <a:ln w="3155">
                <a:solidFill>
                  <a:schemeClr val="tx2"/>
                </a:solidFill>
              </a:ln>
            </c:spPr>
            <c:extLst>
              <c:ext xmlns:c16="http://schemas.microsoft.com/office/drawing/2014/chart" uri="{C3380CC4-5D6E-409C-BE32-E72D297353CC}">
                <c16:uniqueId val="{00000014-6F17-4C9A-B4A1-E9A54DC36199}"/>
              </c:ext>
            </c:extLst>
          </c:dPt>
          <c:dPt>
            <c:idx val="6"/>
            <c:invertIfNegative val="0"/>
            <c:bubble3D val="0"/>
            <c:extLst>
              <c:ext xmlns:c16="http://schemas.microsoft.com/office/drawing/2014/chart" uri="{C3380CC4-5D6E-409C-BE32-E72D297353CC}">
                <c16:uniqueId val="{00000016-6F17-4C9A-B4A1-E9A54DC36199}"/>
              </c:ext>
            </c:extLst>
          </c:dPt>
          <c:dPt>
            <c:idx val="7"/>
            <c:invertIfNegative val="0"/>
            <c:bubble3D val="0"/>
            <c:extLst>
              <c:ext xmlns:c16="http://schemas.microsoft.com/office/drawing/2014/chart" uri="{C3380CC4-5D6E-409C-BE32-E72D297353CC}">
                <c16:uniqueId val="{00000018-6F17-4C9A-B4A1-E9A54DC36199}"/>
              </c:ext>
            </c:extLst>
          </c:dPt>
          <c:dPt>
            <c:idx val="9"/>
            <c:invertIfNegative val="0"/>
            <c:bubble3D val="0"/>
            <c:extLst>
              <c:ext xmlns:c16="http://schemas.microsoft.com/office/drawing/2014/chart" uri="{C3380CC4-5D6E-409C-BE32-E72D297353CC}">
                <c16:uniqueId val="{0000001A-6F17-4C9A-B4A1-E9A54DC36199}"/>
              </c:ext>
            </c:extLst>
          </c:dPt>
          <c:dPt>
            <c:idx val="11"/>
            <c:invertIfNegative val="0"/>
            <c:bubble3D val="0"/>
            <c:extLst>
              <c:ext xmlns:c16="http://schemas.microsoft.com/office/drawing/2014/chart" uri="{C3380CC4-5D6E-409C-BE32-E72D297353CC}">
                <c16:uniqueId val="{0000001C-6F17-4C9A-B4A1-E9A54DC36199}"/>
              </c:ext>
            </c:extLst>
          </c:dPt>
          <c:dLbls>
            <c:numFmt formatCode="0.0%" sourceLinked="0"/>
            <c:spPr>
              <a:noFill/>
              <a:ln w="18873">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Increase or maintain institutional prestige</c:v>
                </c:pt>
                <c:pt idx="1">
                  <c:v>comp</c:v>
                </c:pt>
                <c:pt idx="2">
                  <c:v>Hire faculty “stars”</c:v>
                </c:pt>
                <c:pt idx="3">
                  <c:v>comp</c:v>
                </c:pt>
                <c:pt idx="4">
                  <c:v>Increase the selectivity of the student body through more competitive admissions criteria</c:v>
                </c:pt>
                <c:pt idx="5">
                  <c:v>comp</c:v>
                </c:pt>
              </c:strCache>
            </c:strRef>
          </c:cat>
          <c:val>
            <c:numRef>
              <c:f>Sheet1!$C$2:$C$7</c:f>
              <c:numCache>
                <c:formatCode>0.0%</c:formatCode>
                <c:ptCount val="6"/>
                <c:pt idx="0">
                  <c:v>0.13100000000000001</c:v>
                </c:pt>
                <c:pt idx="1">
                  <c:v>0.20599999999999999</c:v>
                </c:pt>
                <c:pt idx="2">
                  <c:v>7.0000000000000001E-3</c:v>
                </c:pt>
                <c:pt idx="3">
                  <c:v>4.1000000000000002E-2</c:v>
                </c:pt>
                <c:pt idx="4">
                  <c:v>3.1E-2</c:v>
                </c:pt>
                <c:pt idx="5">
                  <c:v>0.05</c:v>
                </c:pt>
              </c:numCache>
            </c:numRef>
          </c:val>
          <c:extLst>
            <c:ext xmlns:c16="http://schemas.microsoft.com/office/drawing/2014/chart" uri="{C3380CC4-5D6E-409C-BE32-E72D297353CC}">
              <c16:uniqueId val="{0000001D-6F17-4C9A-B4A1-E9A54DC36199}"/>
            </c:ext>
          </c:extLst>
        </c:ser>
        <c:dLbls>
          <c:showLegendKey val="0"/>
          <c:showVal val="0"/>
          <c:showCatName val="0"/>
          <c:showSerName val="0"/>
          <c:showPercent val="0"/>
          <c:showBubbleSize val="0"/>
        </c:dLbls>
        <c:gapWidth val="70"/>
        <c:overlap val="100"/>
        <c:axId val="50691584"/>
        <c:axId val="50040768"/>
      </c:barChart>
      <c:catAx>
        <c:axId val="50691584"/>
        <c:scaling>
          <c:orientation val="minMax"/>
        </c:scaling>
        <c:delete val="0"/>
        <c:axPos val="b"/>
        <c:majorGridlines/>
        <c:numFmt formatCode="General" sourceLinked="0"/>
        <c:majorTickMark val="none"/>
        <c:minorTickMark val="none"/>
        <c:tickLblPos val="none"/>
        <c:spPr>
          <a:ln w="2367">
            <a:solidFill>
              <a:schemeClr val="tx1"/>
            </a:solidFill>
            <a:prstDash val="solid"/>
          </a:ln>
        </c:spPr>
        <c:crossAx val="50040768"/>
        <c:crosses val="autoZero"/>
        <c:auto val="1"/>
        <c:lblAlgn val="ctr"/>
        <c:lblOffset val="100"/>
        <c:tickLblSkip val="2"/>
        <c:tickMarkSkip val="2"/>
        <c:noMultiLvlLbl val="0"/>
      </c:catAx>
      <c:valAx>
        <c:axId val="50040768"/>
        <c:scaling>
          <c:orientation val="minMax"/>
          <c:max val="1"/>
          <c:min val="0"/>
        </c:scaling>
        <c:delete val="0"/>
        <c:axPos val="l"/>
        <c:numFmt formatCode="0%" sourceLinked="0"/>
        <c:majorTickMark val="none"/>
        <c:minorTickMark val="none"/>
        <c:tickLblPos val="nextTo"/>
        <c:spPr>
          <a:ln w="2367">
            <a:solidFill>
              <a:schemeClr val="tx1"/>
            </a:solidFill>
            <a:prstDash val="solid"/>
          </a:ln>
        </c:spPr>
        <c:txPr>
          <a:bodyPr rot="0" vert="horz"/>
          <a:lstStyle/>
          <a:p>
            <a:pPr>
              <a:defRPr/>
            </a:pPr>
            <a:endParaRPr lang="en-US"/>
          </a:p>
        </c:txPr>
        <c:crossAx val="50691584"/>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52552419711608E-2"/>
          <c:y val="4.2679625984251991E-2"/>
          <c:w val="0.9554474475802901"/>
          <c:h val="0.93629374453193293"/>
        </c:manualLayout>
      </c:layout>
      <c:barChart>
        <c:barDir val="col"/>
        <c:grouping val="stacked"/>
        <c:varyColors val="0"/>
        <c:ser>
          <c:idx val="1"/>
          <c:order val="0"/>
          <c:tx>
            <c:strRef>
              <c:f>Sheet1!$C$1</c:f>
              <c:strCache>
                <c:ptCount val="1"/>
                <c:pt idx="0">
                  <c:v>Strongly Agree</c:v>
                </c:pt>
              </c:strCache>
            </c:strRef>
          </c:tx>
          <c:spPr>
            <a:solidFill>
              <a:schemeClr val="accent5">
                <a:lumMod val="60000"/>
                <a:lumOff val="40000"/>
              </a:schemeClr>
            </a:solidFill>
            <a:ln w="3173">
              <a:solidFill>
                <a:schemeClr val="tx2"/>
              </a:solidFill>
            </a:ln>
          </c:spPr>
          <c:invertIfNegative val="0"/>
          <c:dPt>
            <c:idx val="0"/>
            <c:invertIfNegative val="0"/>
            <c:bubble3D val="0"/>
            <c:extLst>
              <c:ext xmlns:c16="http://schemas.microsoft.com/office/drawing/2014/chart" uri="{C3380CC4-5D6E-409C-BE32-E72D297353CC}">
                <c16:uniqueId val="{00000001-32DC-409F-BCF0-0B2BD6A8561D}"/>
              </c:ext>
            </c:extLst>
          </c:dPt>
          <c:dPt>
            <c:idx val="1"/>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3-32DC-409F-BCF0-0B2BD6A8561D}"/>
              </c:ext>
            </c:extLst>
          </c:dPt>
          <c:dPt>
            <c:idx val="2"/>
            <c:invertIfNegative val="0"/>
            <c:bubble3D val="0"/>
            <c:extLst>
              <c:ext xmlns:c16="http://schemas.microsoft.com/office/drawing/2014/chart" uri="{C3380CC4-5D6E-409C-BE32-E72D297353CC}">
                <c16:uniqueId val="{00000005-32DC-409F-BCF0-0B2BD6A8561D}"/>
              </c:ext>
            </c:extLst>
          </c:dPt>
          <c:dPt>
            <c:idx val="3"/>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7-32DC-409F-BCF0-0B2BD6A8561D}"/>
              </c:ext>
            </c:extLst>
          </c:dPt>
          <c:dPt>
            <c:idx val="4"/>
            <c:invertIfNegative val="0"/>
            <c:bubble3D val="0"/>
            <c:extLst>
              <c:ext xmlns:c16="http://schemas.microsoft.com/office/drawing/2014/chart" uri="{C3380CC4-5D6E-409C-BE32-E72D297353CC}">
                <c16:uniqueId val="{00000009-32DC-409F-BCF0-0B2BD6A8561D}"/>
              </c:ext>
            </c:extLst>
          </c:dPt>
          <c:dPt>
            <c:idx val="5"/>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B-32DC-409F-BCF0-0B2BD6A8561D}"/>
              </c:ext>
            </c:extLst>
          </c:dPt>
          <c:dPt>
            <c:idx val="6"/>
            <c:invertIfNegative val="0"/>
            <c:bubble3D val="0"/>
            <c:extLst>
              <c:ext xmlns:c16="http://schemas.microsoft.com/office/drawing/2014/chart" uri="{C3380CC4-5D6E-409C-BE32-E72D297353CC}">
                <c16:uniqueId val="{0000000D-32DC-409F-BCF0-0B2BD6A8561D}"/>
              </c:ext>
            </c:extLst>
          </c:dPt>
          <c:dPt>
            <c:idx val="7"/>
            <c:invertIfNegative val="0"/>
            <c:bubble3D val="0"/>
            <c:spPr>
              <a:solidFill>
                <a:schemeClr val="tx2">
                  <a:lumMod val="50000"/>
                  <a:lumOff val="50000"/>
                </a:schemeClr>
              </a:solidFill>
              <a:ln w="3173">
                <a:solidFill>
                  <a:schemeClr val="tx2"/>
                </a:solidFill>
              </a:ln>
            </c:spPr>
            <c:extLst>
              <c:ext xmlns:c16="http://schemas.microsoft.com/office/drawing/2014/chart" uri="{C3380CC4-5D6E-409C-BE32-E72D297353CC}">
                <c16:uniqueId val="{0000000F-32DC-409F-BCF0-0B2BD6A8561D}"/>
              </c:ext>
            </c:extLst>
          </c:dPt>
          <c:dPt>
            <c:idx val="9"/>
            <c:invertIfNegative val="0"/>
            <c:bubble3D val="0"/>
            <c:extLst>
              <c:ext xmlns:c16="http://schemas.microsoft.com/office/drawing/2014/chart" uri="{C3380CC4-5D6E-409C-BE32-E72D297353CC}">
                <c16:uniqueId val="{00000011-32DC-409F-BCF0-0B2BD6A8561D}"/>
              </c:ext>
            </c:extLst>
          </c:dPt>
          <c:dPt>
            <c:idx val="11"/>
            <c:invertIfNegative val="0"/>
            <c:bubble3D val="0"/>
            <c:extLst>
              <c:ext xmlns:c16="http://schemas.microsoft.com/office/drawing/2014/chart" uri="{C3380CC4-5D6E-409C-BE32-E72D297353CC}">
                <c16:uniqueId val="{00000013-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Sheet1!$C$2:$C$9</c:f>
              <c:numCache>
                <c:formatCode>0.0%</c:formatCode>
                <c:ptCount val="8"/>
                <c:pt idx="0">
                  <c:v>0.21099999999999999</c:v>
                </c:pt>
                <c:pt idx="1">
                  <c:v>0.182</c:v>
                </c:pt>
                <c:pt idx="2">
                  <c:v>0.44500000000000001</c:v>
                </c:pt>
                <c:pt idx="3">
                  <c:v>0.44</c:v>
                </c:pt>
                <c:pt idx="4">
                  <c:v>0.37</c:v>
                </c:pt>
                <c:pt idx="5">
                  <c:v>0.36099999999999999</c:v>
                </c:pt>
                <c:pt idx="6">
                  <c:v>0.37</c:v>
                </c:pt>
                <c:pt idx="7">
                  <c:v>0.36599999999999999</c:v>
                </c:pt>
              </c:numCache>
            </c:numRef>
          </c:val>
          <c:extLst>
            <c:ext xmlns:c16="http://schemas.microsoft.com/office/drawing/2014/chart" uri="{C3380CC4-5D6E-409C-BE32-E72D297353CC}">
              <c16:uniqueId val="{00000014-32DC-409F-BCF0-0B2BD6A8561D}"/>
            </c:ext>
          </c:extLst>
        </c:ser>
        <c:ser>
          <c:idx val="0"/>
          <c:order val="1"/>
          <c:tx>
            <c:strRef>
              <c:f>Sheet1!$B$1</c:f>
              <c:strCache>
                <c:ptCount val="1"/>
                <c:pt idx="0">
                  <c:v>Somewhat Agree</c:v>
                </c:pt>
              </c:strCache>
            </c:strRef>
          </c:tx>
          <c:spPr>
            <a:solidFill>
              <a:schemeClr val="accent5"/>
            </a:solidFill>
            <a:ln w="3173">
              <a:solidFill>
                <a:schemeClr val="tx2"/>
              </a:solidFill>
            </a:ln>
          </c:spPr>
          <c:invertIfNegative val="0"/>
          <c:dPt>
            <c:idx val="0"/>
            <c:invertIfNegative val="0"/>
            <c:bubble3D val="0"/>
            <c:extLst>
              <c:ext xmlns:c16="http://schemas.microsoft.com/office/drawing/2014/chart" uri="{C3380CC4-5D6E-409C-BE32-E72D297353CC}">
                <c16:uniqueId val="{00000016-32DC-409F-BCF0-0B2BD6A8561D}"/>
              </c:ext>
            </c:extLst>
          </c:dPt>
          <c:dPt>
            <c:idx val="1"/>
            <c:invertIfNegative val="0"/>
            <c:bubble3D val="0"/>
            <c:spPr>
              <a:solidFill>
                <a:schemeClr val="tx2"/>
              </a:solidFill>
              <a:ln w="3173">
                <a:solidFill>
                  <a:schemeClr val="tx2"/>
                </a:solidFill>
              </a:ln>
            </c:spPr>
            <c:extLst>
              <c:ext xmlns:c16="http://schemas.microsoft.com/office/drawing/2014/chart" uri="{C3380CC4-5D6E-409C-BE32-E72D297353CC}">
                <c16:uniqueId val="{00000018-32DC-409F-BCF0-0B2BD6A8561D}"/>
              </c:ext>
            </c:extLst>
          </c:dPt>
          <c:dPt>
            <c:idx val="2"/>
            <c:invertIfNegative val="0"/>
            <c:bubble3D val="0"/>
            <c:extLst>
              <c:ext xmlns:c16="http://schemas.microsoft.com/office/drawing/2014/chart" uri="{C3380CC4-5D6E-409C-BE32-E72D297353CC}">
                <c16:uniqueId val="{0000001A-32DC-409F-BCF0-0B2BD6A8561D}"/>
              </c:ext>
            </c:extLst>
          </c:dPt>
          <c:dPt>
            <c:idx val="3"/>
            <c:invertIfNegative val="0"/>
            <c:bubble3D val="0"/>
            <c:spPr>
              <a:solidFill>
                <a:schemeClr val="tx2"/>
              </a:solidFill>
              <a:ln w="3173">
                <a:solidFill>
                  <a:schemeClr val="tx2"/>
                </a:solidFill>
              </a:ln>
            </c:spPr>
            <c:extLst>
              <c:ext xmlns:c16="http://schemas.microsoft.com/office/drawing/2014/chart" uri="{C3380CC4-5D6E-409C-BE32-E72D297353CC}">
                <c16:uniqueId val="{0000001C-32DC-409F-BCF0-0B2BD6A8561D}"/>
              </c:ext>
            </c:extLst>
          </c:dPt>
          <c:dPt>
            <c:idx val="4"/>
            <c:invertIfNegative val="0"/>
            <c:bubble3D val="0"/>
            <c:extLst>
              <c:ext xmlns:c16="http://schemas.microsoft.com/office/drawing/2014/chart" uri="{C3380CC4-5D6E-409C-BE32-E72D297353CC}">
                <c16:uniqueId val="{0000001E-32DC-409F-BCF0-0B2BD6A8561D}"/>
              </c:ext>
            </c:extLst>
          </c:dPt>
          <c:dPt>
            <c:idx val="5"/>
            <c:invertIfNegative val="0"/>
            <c:bubble3D val="0"/>
            <c:spPr>
              <a:solidFill>
                <a:schemeClr val="tx2"/>
              </a:solidFill>
              <a:ln w="3173">
                <a:solidFill>
                  <a:schemeClr val="tx2"/>
                </a:solidFill>
              </a:ln>
            </c:spPr>
            <c:extLst>
              <c:ext xmlns:c16="http://schemas.microsoft.com/office/drawing/2014/chart" uri="{C3380CC4-5D6E-409C-BE32-E72D297353CC}">
                <c16:uniqueId val="{00000020-32DC-409F-BCF0-0B2BD6A8561D}"/>
              </c:ext>
            </c:extLst>
          </c:dPt>
          <c:dPt>
            <c:idx val="6"/>
            <c:invertIfNegative val="0"/>
            <c:bubble3D val="0"/>
            <c:extLst>
              <c:ext xmlns:c16="http://schemas.microsoft.com/office/drawing/2014/chart" uri="{C3380CC4-5D6E-409C-BE32-E72D297353CC}">
                <c16:uniqueId val="{00000022-32DC-409F-BCF0-0B2BD6A8561D}"/>
              </c:ext>
            </c:extLst>
          </c:dPt>
          <c:dPt>
            <c:idx val="7"/>
            <c:invertIfNegative val="0"/>
            <c:bubble3D val="0"/>
            <c:spPr>
              <a:solidFill>
                <a:schemeClr val="tx2"/>
              </a:solidFill>
              <a:ln w="3173">
                <a:solidFill>
                  <a:schemeClr val="tx2"/>
                </a:solidFill>
              </a:ln>
            </c:spPr>
            <c:extLst>
              <c:ext xmlns:c16="http://schemas.microsoft.com/office/drawing/2014/chart" uri="{C3380CC4-5D6E-409C-BE32-E72D297353CC}">
                <c16:uniqueId val="{00000024-32DC-409F-BCF0-0B2BD6A8561D}"/>
              </c:ext>
            </c:extLst>
          </c:dPt>
          <c:dPt>
            <c:idx val="9"/>
            <c:invertIfNegative val="0"/>
            <c:bubble3D val="0"/>
            <c:extLst>
              <c:ext xmlns:c16="http://schemas.microsoft.com/office/drawing/2014/chart" uri="{C3380CC4-5D6E-409C-BE32-E72D297353CC}">
                <c16:uniqueId val="{00000026-32DC-409F-BCF0-0B2BD6A8561D}"/>
              </c:ext>
            </c:extLst>
          </c:dPt>
          <c:dPt>
            <c:idx val="11"/>
            <c:invertIfNegative val="0"/>
            <c:bubble3D val="0"/>
            <c:extLst>
              <c:ext xmlns:c16="http://schemas.microsoft.com/office/drawing/2014/chart" uri="{C3380CC4-5D6E-409C-BE32-E72D297353CC}">
                <c16:uniqueId val="{00000028-32DC-409F-BCF0-0B2BD6A8561D}"/>
              </c:ext>
            </c:extLst>
          </c:dPt>
          <c:dLbls>
            <c:numFmt formatCode="0.0%" sourceLinked="0"/>
            <c:spPr>
              <a:noFill/>
              <a:ln w="18980">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There is a lot of campus racial conflict here</c:v>
                </c:pt>
                <c:pt idx="1">
                  <c:v>comp</c:v>
                </c:pt>
                <c:pt idx="2">
                  <c:v>My research is valued by faculty in my department</c:v>
                </c:pt>
                <c:pt idx="3">
                  <c:v>comp</c:v>
                </c:pt>
                <c:pt idx="4">
                  <c:v>My teaching is valued by faculty in my department</c:v>
                </c:pt>
                <c:pt idx="5">
                  <c:v>comp</c:v>
                </c:pt>
                <c:pt idx="6">
                  <c:v>My service is valued by faculty in my department</c:v>
                </c:pt>
                <c:pt idx="7">
                  <c:v>comp</c:v>
                </c:pt>
              </c:strCache>
            </c:strRef>
          </c:cat>
          <c:val>
            <c:numRef>
              <c:f>Sheet1!$B$2:$B$9</c:f>
              <c:numCache>
                <c:formatCode>0.0%</c:formatCode>
                <c:ptCount val="8"/>
                <c:pt idx="0">
                  <c:v>4.2999999999999997E-2</c:v>
                </c:pt>
                <c:pt idx="1">
                  <c:v>5.0999999999999997E-2</c:v>
                </c:pt>
                <c:pt idx="2">
                  <c:v>0.26900000000000002</c:v>
                </c:pt>
                <c:pt idx="3">
                  <c:v>0.29899999999999999</c:v>
                </c:pt>
                <c:pt idx="4">
                  <c:v>0.51500000000000001</c:v>
                </c:pt>
                <c:pt idx="5">
                  <c:v>0.52800000000000002</c:v>
                </c:pt>
                <c:pt idx="6">
                  <c:v>0.41599999999999998</c:v>
                </c:pt>
                <c:pt idx="7">
                  <c:v>0.46700000000000003</c:v>
                </c:pt>
              </c:numCache>
            </c:numRef>
          </c:val>
          <c:extLst>
            <c:ext xmlns:c16="http://schemas.microsoft.com/office/drawing/2014/chart" uri="{C3380CC4-5D6E-409C-BE32-E72D297353CC}">
              <c16:uniqueId val="{00000029-32DC-409F-BCF0-0B2BD6A8561D}"/>
            </c:ext>
          </c:extLst>
        </c:ser>
        <c:dLbls>
          <c:showLegendKey val="0"/>
          <c:showVal val="0"/>
          <c:showCatName val="0"/>
          <c:showSerName val="0"/>
          <c:showPercent val="0"/>
          <c:showBubbleSize val="0"/>
        </c:dLbls>
        <c:gapWidth val="70"/>
        <c:overlap val="100"/>
        <c:axId val="50899456"/>
        <c:axId val="50043648"/>
      </c:barChart>
      <c:catAx>
        <c:axId val="50899456"/>
        <c:scaling>
          <c:orientation val="minMax"/>
        </c:scaling>
        <c:delete val="0"/>
        <c:axPos val="b"/>
        <c:majorGridlines/>
        <c:numFmt formatCode="General" sourceLinked="0"/>
        <c:majorTickMark val="none"/>
        <c:minorTickMark val="none"/>
        <c:tickLblPos val="none"/>
        <c:crossAx val="50043648"/>
        <c:crosses val="autoZero"/>
        <c:auto val="1"/>
        <c:lblAlgn val="ctr"/>
        <c:lblOffset val="100"/>
        <c:tickLblSkip val="2"/>
        <c:tickMarkSkip val="2"/>
        <c:noMultiLvlLbl val="0"/>
      </c:catAx>
      <c:valAx>
        <c:axId val="50043648"/>
        <c:scaling>
          <c:orientation val="minMax"/>
          <c:max val="1"/>
          <c:min val="0"/>
        </c:scaling>
        <c:delete val="0"/>
        <c:axPos val="l"/>
        <c:numFmt formatCode="0%" sourceLinked="0"/>
        <c:majorTickMark val="none"/>
        <c:minorTickMark val="none"/>
        <c:tickLblPos val="nextTo"/>
        <c:txPr>
          <a:bodyPr rot="0" vert="horz"/>
          <a:lstStyle/>
          <a:p>
            <a:pPr>
              <a:defRPr/>
            </a:pPr>
            <a:endParaRPr lang="en-US"/>
          </a:p>
        </c:txPr>
        <c:crossAx val="50899456"/>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098E-2"/>
          <c:y val="2.8790786948176595E-2"/>
          <c:w val="0.94561598224195298"/>
          <c:h val="0.9328214971209301"/>
        </c:manualLayout>
      </c:layout>
      <c:barChart>
        <c:barDir val="col"/>
        <c:grouping val="stacked"/>
        <c:varyColors val="0"/>
        <c:ser>
          <c:idx val="1"/>
          <c:order val="0"/>
          <c:tx>
            <c:strRef>
              <c:f>Sheet1!$C$1</c:f>
              <c:strCache>
                <c:ptCount val="1"/>
                <c:pt idx="0">
                  <c:v>Somewhat Agree</c:v>
                </c:pt>
              </c:strCache>
            </c:strRef>
          </c:tx>
          <c:spPr>
            <a:solidFill>
              <a:schemeClr val="accent5">
                <a:lumMod val="60000"/>
                <a:lumOff val="40000"/>
              </a:schemeClr>
            </a:solidFill>
            <a:ln w="3175">
              <a:solidFill>
                <a:schemeClr val="tx2"/>
              </a:solidFill>
            </a:ln>
          </c:spPr>
          <c:invertIfNegative val="0"/>
          <c:dPt>
            <c:idx val="1"/>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1-A8C0-4D16-A673-781A2141E683}"/>
              </c:ext>
            </c:extLst>
          </c:dPt>
          <c:dPt>
            <c:idx val="3"/>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3-A8C0-4D16-A673-781A2141E683}"/>
              </c:ext>
            </c:extLst>
          </c:dPt>
          <c:dPt>
            <c:idx val="5"/>
            <c:invertIfNegative val="0"/>
            <c:bubble3D val="0"/>
            <c:spPr>
              <a:solidFill>
                <a:schemeClr val="tx2">
                  <a:lumMod val="50000"/>
                  <a:lumOff val="50000"/>
                </a:schemeClr>
              </a:solidFill>
              <a:ln w="3175">
                <a:solidFill>
                  <a:schemeClr val="tx2"/>
                </a:solidFill>
              </a:ln>
            </c:spPr>
            <c:extLst>
              <c:ext xmlns:c16="http://schemas.microsoft.com/office/drawing/2014/chart" uri="{C3380CC4-5D6E-409C-BE32-E72D297353CC}">
                <c16:uniqueId val="{00000005-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Sheet1!$C$2:$C$7</c:f>
              <c:numCache>
                <c:formatCode>0.0%</c:formatCode>
                <c:ptCount val="6"/>
                <c:pt idx="0">
                  <c:v>0.29899999999999999</c:v>
                </c:pt>
                <c:pt idx="1">
                  <c:v>0.379</c:v>
                </c:pt>
                <c:pt idx="2">
                  <c:v>0.53500000000000003</c:v>
                </c:pt>
                <c:pt idx="3">
                  <c:v>0.48299999999999998</c:v>
                </c:pt>
                <c:pt idx="4">
                  <c:v>0.54500000000000004</c:v>
                </c:pt>
                <c:pt idx="5">
                  <c:v>0.51300000000000001</c:v>
                </c:pt>
              </c:numCache>
            </c:numRef>
          </c:val>
          <c:extLst>
            <c:ext xmlns:c16="http://schemas.microsoft.com/office/drawing/2014/chart" uri="{C3380CC4-5D6E-409C-BE32-E72D297353CC}">
              <c16:uniqueId val="{00000006-A8C0-4D16-A673-781A2141E683}"/>
            </c:ext>
          </c:extLst>
        </c:ser>
        <c:ser>
          <c:idx val="0"/>
          <c:order val="1"/>
          <c:tx>
            <c:strRef>
              <c:f>Sheet1!$B$1</c:f>
              <c:strCache>
                <c:ptCount val="1"/>
                <c:pt idx="0">
                  <c:v>Strongly Agree</c:v>
                </c:pt>
              </c:strCache>
            </c:strRef>
          </c:tx>
          <c:spPr>
            <a:solidFill>
              <a:schemeClr val="accent5"/>
            </a:solidFill>
            <a:ln w="3175">
              <a:solidFill>
                <a:schemeClr val="tx2"/>
              </a:solidFill>
            </a:ln>
          </c:spPr>
          <c:invertIfNegative val="0"/>
          <c:dPt>
            <c:idx val="0"/>
            <c:invertIfNegative val="0"/>
            <c:bubble3D val="0"/>
            <c:extLst>
              <c:ext xmlns:c16="http://schemas.microsoft.com/office/drawing/2014/chart" uri="{C3380CC4-5D6E-409C-BE32-E72D297353CC}">
                <c16:uniqueId val="{00000008-A8C0-4D16-A673-781A2141E683}"/>
              </c:ext>
            </c:extLst>
          </c:dPt>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A-A8C0-4D16-A673-781A2141E683}"/>
              </c:ext>
            </c:extLst>
          </c:dPt>
          <c:dPt>
            <c:idx val="2"/>
            <c:invertIfNegative val="0"/>
            <c:bubble3D val="0"/>
            <c:extLst>
              <c:ext xmlns:c16="http://schemas.microsoft.com/office/drawing/2014/chart" uri="{C3380CC4-5D6E-409C-BE32-E72D297353CC}">
                <c16:uniqueId val="{0000000C-A8C0-4D16-A673-781A2141E683}"/>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E-A8C0-4D16-A673-781A2141E683}"/>
              </c:ext>
            </c:extLst>
          </c:dPt>
          <c:dPt>
            <c:idx val="4"/>
            <c:invertIfNegative val="0"/>
            <c:bubble3D val="0"/>
            <c:extLst>
              <c:ext xmlns:c16="http://schemas.microsoft.com/office/drawing/2014/chart" uri="{C3380CC4-5D6E-409C-BE32-E72D297353CC}">
                <c16:uniqueId val="{00000010-A8C0-4D16-A673-781A2141E683}"/>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12-A8C0-4D16-A673-781A2141E683}"/>
              </c:ext>
            </c:extLst>
          </c:dPt>
          <c:dPt>
            <c:idx val="7"/>
            <c:invertIfNegative val="0"/>
            <c:bubble3D val="0"/>
            <c:extLst>
              <c:ext xmlns:c16="http://schemas.microsoft.com/office/drawing/2014/chart" uri="{C3380CC4-5D6E-409C-BE32-E72D297353CC}">
                <c16:uniqueId val="{00000014-A8C0-4D16-A673-781A2141E683}"/>
              </c:ext>
            </c:extLst>
          </c:dPt>
          <c:dPt>
            <c:idx val="9"/>
            <c:invertIfNegative val="0"/>
            <c:bubble3D val="0"/>
            <c:extLst>
              <c:ext xmlns:c16="http://schemas.microsoft.com/office/drawing/2014/chart" uri="{C3380CC4-5D6E-409C-BE32-E72D297353CC}">
                <c16:uniqueId val="{00000016-A8C0-4D16-A673-781A2141E683}"/>
              </c:ext>
            </c:extLst>
          </c:dPt>
          <c:dPt>
            <c:idx val="11"/>
            <c:invertIfNegative val="0"/>
            <c:bubble3D val="0"/>
            <c:extLst>
              <c:ext xmlns:c16="http://schemas.microsoft.com/office/drawing/2014/chart" uri="{C3380CC4-5D6E-409C-BE32-E72D297353CC}">
                <c16:uniqueId val="{00000018-A8C0-4D16-A673-781A2141E683}"/>
              </c:ext>
            </c:extLst>
          </c:dPt>
          <c:dLbls>
            <c:numFmt formatCode="0.0%" sourceLinked="0"/>
            <c:spPr>
              <a:noFill/>
              <a:ln w="1903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The faculty are typically at odds with campus administration</c:v>
                </c:pt>
                <c:pt idx="1">
                  <c:v>comp</c:v>
                </c:pt>
                <c:pt idx="2">
                  <c:v>Administrators consider faculty concerns when making policy</c:v>
                </c:pt>
                <c:pt idx="3">
                  <c:v>comp</c:v>
                </c:pt>
                <c:pt idx="4">
                  <c:v>Faculty are sufficiently involved in campus decision making
Faculty are sufficiently involved in campus decision making</c:v>
                </c:pt>
                <c:pt idx="5">
                  <c:v>comp</c:v>
                </c:pt>
              </c:strCache>
            </c:strRef>
          </c:cat>
          <c:val>
            <c:numRef>
              <c:f>Sheet1!$B$2:$B$7</c:f>
              <c:numCache>
                <c:formatCode>0.0%</c:formatCode>
                <c:ptCount val="6"/>
                <c:pt idx="0">
                  <c:v>0.04</c:v>
                </c:pt>
                <c:pt idx="1">
                  <c:v>0.126</c:v>
                </c:pt>
                <c:pt idx="2">
                  <c:v>0.11</c:v>
                </c:pt>
                <c:pt idx="3">
                  <c:v>0.10199999999999999</c:v>
                </c:pt>
                <c:pt idx="4">
                  <c:v>0.155</c:v>
                </c:pt>
                <c:pt idx="5">
                  <c:v>0.13900000000000001</c:v>
                </c:pt>
              </c:numCache>
            </c:numRef>
          </c:val>
          <c:extLst>
            <c:ext xmlns:c16="http://schemas.microsoft.com/office/drawing/2014/chart" uri="{C3380CC4-5D6E-409C-BE32-E72D297353CC}">
              <c16:uniqueId val="{00000019-A8C0-4D16-A673-781A2141E683}"/>
            </c:ext>
          </c:extLst>
        </c:ser>
        <c:dLbls>
          <c:showLegendKey val="0"/>
          <c:showVal val="0"/>
          <c:showCatName val="0"/>
          <c:showSerName val="0"/>
          <c:showPercent val="0"/>
          <c:showBubbleSize val="0"/>
        </c:dLbls>
        <c:gapWidth val="70"/>
        <c:overlap val="100"/>
        <c:axId val="50944000"/>
        <c:axId val="50041344"/>
      </c:barChart>
      <c:catAx>
        <c:axId val="50944000"/>
        <c:scaling>
          <c:orientation val="minMax"/>
        </c:scaling>
        <c:delete val="0"/>
        <c:axPos val="b"/>
        <c:majorGridlines/>
        <c:numFmt formatCode="General" sourceLinked="0"/>
        <c:majorTickMark val="none"/>
        <c:minorTickMark val="none"/>
        <c:tickLblPos val="none"/>
        <c:spPr>
          <a:ln w="2384">
            <a:solidFill>
              <a:schemeClr val="tx1"/>
            </a:solidFill>
            <a:prstDash val="solid"/>
          </a:ln>
        </c:spPr>
        <c:crossAx val="50041344"/>
        <c:crosses val="autoZero"/>
        <c:auto val="1"/>
        <c:lblAlgn val="ctr"/>
        <c:lblOffset val="100"/>
        <c:tickLblSkip val="2"/>
        <c:tickMarkSkip val="2"/>
        <c:noMultiLvlLbl val="0"/>
      </c:catAx>
      <c:valAx>
        <c:axId val="50041344"/>
        <c:scaling>
          <c:orientation val="minMax"/>
          <c:max val="1"/>
          <c:min val="0"/>
        </c:scaling>
        <c:delete val="0"/>
        <c:axPos val="l"/>
        <c:numFmt formatCode="0%" sourceLinked="0"/>
        <c:majorTickMark val="none"/>
        <c:minorTickMark val="none"/>
        <c:tickLblPos val="nextTo"/>
        <c:spPr>
          <a:ln w="2384">
            <a:solidFill>
              <a:schemeClr val="tx1"/>
            </a:solidFill>
            <a:prstDash val="solid"/>
          </a:ln>
        </c:spPr>
        <c:txPr>
          <a:bodyPr rot="0" vert="horz"/>
          <a:lstStyle/>
          <a:p>
            <a:pPr>
              <a:defRPr/>
            </a:pPr>
            <a:endParaRPr lang="en-US"/>
          </a:p>
        </c:txPr>
        <c:crossAx val="50944000"/>
        <c:crosses val="autoZero"/>
        <c:crossBetween val="between"/>
        <c:majorUnit val="0.1"/>
      </c:valAx>
      <c:spPr>
        <a:noFill/>
        <a:ln w="25398">
          <a:noFill/>
        </a:ln>
      </c:spPr>
    </c:plotArea>
    <c:plotVisOnly val="1"/>
    <c:dispBlanksAs val="gap"/>
    <c:showDLblsOverMax val="0"/>
  </c:chart>
  <c:spPr>
    <a:noFill/>
    <a:ln>
      <a:noFill/>
    </a:ln>
  </c:spPr>
  <c:txPr>
    <a:bodyPr/>
    <a:lstStyle/>
    <a:p>
      <a:pPr>
        <a:defRPr sz="1196"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accent5"/>
            </a:solidFill>
            <a:ln w="3175">
              <a:solidFill>
                <a:schemeClr val="tx2"/>
              </a:solidFill>
            </a:ln>
          </c:spPr>
          <c:invertIfNegative val="0"/>
          <c:dPt>
            <c:idx val="1"/>
            <c:invertIfNegative val="0"/>
            <c:bubble3D val="0"/>
            <c:spPr>
              <a:solidFill>
                <a:schemeClr val="tx2"/>
              </a:solidFill>
              <a:ln w="3175">
                <a:solidFill>
                  <a:schemeClr val="tx2"/>
                </a:solidFill>
              </a:ln>
            </c:spPr>
            <c:extLst>
              <c:ext xmlns:c16="http://schemas.microsoft.com/office/drawing/2014/chart" uri="{C3380CC4-5D6E-409C-BE32-E72D297353CC}">
                <c16:uniqueId val="{00000001-4B11-4398-876B-E79A65406E55}"/>
              </c:ext>
            </c:extLst>
          </c:dPt>
          <c:dPt>
            <c:idx val="3"/>
            <c:invertIfNegative val="0"/>
            <c:bubble3D val="0"/>
            <c:spPr>
              <a:solidFill>
                <a:schemeClr val="tx2"/>
              </a:solidFill>
              <a:ln w="3175">
                <a:solidFill>
                  <a:schemeClr val="tx2"/>
                </a:solidFill>
              </a:ln>
            </c:spPr>
            <c:extLst>
              <c:ext xmlns:c16="http://schemas.microsoft.com/office/drawing/2014/chart" uri="{C3380CC4-5D6E-409C-BE32-E72D297353CC}">
                <c16:uniqueId val="{00000003-4B11-4398-876B-E79A65406E55}"/>
              </c:ext>
            </c:extLst>
          </c:dPt>
          <c:dPt>
            <c:idx val="5"/>
            <c:invertIfNegative val="0"/>
            <c:bubble3D val="0"/>
            <c:spPr>
              <a:solidFill>
                <a:schemeClr val="tx2"/>
              </a:solidFill>
              <a:ln w="3175">
                <a:solidFill>
                  <a:schemeClr val="tx2"/>
                </a:solidFill>
              </a:ln>
            </c:spPr>
            <c:extLst>
              <c:ext xmlns:c16="http://schemas.microsoft.com/office/drawing/2014/chart" uri="{C3380CC4-5D6E-409C-BE32-E72D297353CC}">
                <c16:uniqueId val="{00000005-4B11-4398-876B-E79A65406E55}"/>
              </c:ext>
            </c:extLst>
          </c:dPt>
          <c:dPt>
            <c:idx val="7"/>
            <c:invertIfNegative val="0"/>
            <c:bubble3D val="0"/>
            <c:extLst>
              <c:ext xmlns:c16="http://schemas.microsoft.com/office/drawing/2014/chart" uri="{C3380CC4-5D6E-409C-BE32-E72D297353CC}">
                <c16:uniqueId val="{00000007-4B11-4398-876B-E79A65406E55}"/>
              </c:ext>
            </c:extLst>
          </c:dPt>
          <c:dPt>
            <c:idx val="9"/>
            <c:invertIfNegative val="0"/>
            <c:bubble3D val="0"/>
            <c:extLst>
              <c:ext xmlns:c16="http://schemas.microsoft.com/office/drawing/2014/chart" uri="{C3380CC4-5D6E-409C-BE32-E72D297353CC}">
                <c16:uniqueId val="{00000009-4B11-4398-876B-E79A65406E55}"/>
              </c:ext>
            </c:extLst>
          </c:dPt>
          <c:dPt>
            <c:idx val="11"/>
            <c:invertIfNegative val="0"/>
            <c:bubble3D val="0"/>
            <c:extLst>
              <c:ext xmlns:c16="http://schemas.microsoft.com/office/drawing/2014/chart" uri="{C3380CC4-5D6E-409C-BE32-E72D297353CC}">
                <c16:uniqueId val="{0000000B-4B11-4398-876B-E79A65406E55}"/>
              </c:ext>
            </c:extLst>
          </c:dPt>
          <c:dLbls>
            <c:numFmt formatCode="0.0%" sourceLinked="0"/>
            <c:spPr>
              <a:noFill/>
              <a:ln w="19004">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Considered leaving academe for another job?</c:v>
                </c:pt>
                <c:pt idx="1">
                  <c:v>comp </c:v>
                </c:pt>
                <c:pt idx="2">
                  <c:v>Considered leaving this institution for another?</c:v>
                </c:pt>
                <c:pt idx="3">
                  <c:v>comp</c:v>
                </c:pt>
                <c:pt idx="4">
                  <c:v>Considering retiring within the next three years?</c:v>
                </c:pt>
                <c:pt idx="5">
                  <c:v>comp</c:v>
                </c:pt>
              </c:strCache>
            </c:strRef>
          </c:cat>
          <c:val>
            <c:numRef>
              <c:f>Sheet1!$B$2:$B$7</c:f>
              <c:numCache>
                <c:formatCode>0.0%</c:formatCode>
                <c:ptCount val="6"/>
                <c:pt idx="0">
                  <c:v>0.41399999999999998</c:v>
                </c:pt>
                <c:pt idx="1">
                  <c:v>0.39700000000000002</c:v>
                </c:pt>
                <c:pt idx="2">
                  <c:v>0.373</c:v>
                </c:pt>
                <c:pt idx="3">
                  <c:v>0.442</c:v>
                </c:pt>
                <c:pt idx="4">
                  <c:v>9.4E-2</c:v>
                </c:pt>
                <c:pt idx="5">
                  <c:v>0.112</c:v>
                </c:pt>
              </c:numCache>
            </c:numRef>
          </c:val>
          <c:extLst>
            <c:ext xmlns:c16="http://schemas.microsoft.com/office/drawing/2014/chart" uri="{C3380CC4-5D6E-409C-BE32-E72D297353CC}">
              <c16:uniqueId val="{0000000C-4B11-4398-876B-E79A65406E55}"/>
            </c:ext>
          </c:extLst>
        </c:ser>
        <c:dLbls>
          <c:showLegendKey val="0"/>
          <c:showVal val="0"/>
          <c:showCatName val="0"/>
          <c:showSerName val="0"/>
          <c:showPercent val="0"/>
          <c:showBubbleSize val="0"/>
        </c:dLbls>
        <c:gapWidth val="70"/>
        <c:overlap val="100"/>
        <c:axId val="51630080"/>
        <c:axId val="50778048"/>
      </c:barChart>
      <c:catAx>
        <c:axId val="51630080"/>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50778048"/>
        <c:crosses val="autoZero"/>
        <c:auto val="1"/>
        <c:lblAlgn val="ctr"/>
        <c:lblOffset val="100"/>
        <c:tickLblSkip val="2"/>
        <c:tickMarkSkip val="2"/>
        <c:noMultiLvlLbl val="0"/>
      </c:catAx>
      <c:valAx>
        <c:axId val="50778048"/>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51630080"/>
        <c:crosses val="autoZero"/>
        <c:crossBetween val="between"/>
        <c:majorUnit val="0.1"/>
      </c:valAx>
      <c:spPr>
        <a:noFill/>
        <a:ln w="25400">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Comparison Group</c:v>
                </c:pt>
              </c:strCache>
            </c:strRef>
          </c:tx>
          <c:spPr>
            <a:solidFill>
              <a:schemeClr val="tx2"/>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Two or More Races/Ethnicities</c:v>
                </c:pt>
                <c:pt idx="1">
                  <c:v>Other Race/Ethnicity</c:v>
                </c:pt>
                <c:pt idx="2">
                  <c:v>White </c:v>
                </c:pt>
                <c:pt idx="3">
                  <c:v>Latina/o/x</c:v>
                </c:pt>
                <c:pt idx="4">
                  <c:v>Black/African American</c:v>
                </c:pt>
                <c:pt idx="5">
                  <c:v>Native American/Alaska Native</c:v>
                </c:pt>
                <c:pt idx="6">
                  <c:v>Asian /Pacific Islander</c:v>
                </c:pt>
              </c:strCache>
            </c:strRef>
          </c:cat>
          <c:val>
            <c:numRef>
              <c:f>Sheet1!$B$2:$B$8</c:f>
              <c:numCache>
                <c:formatCode>0.0%</c:formatCode>
                <c:ptCount val="7"/>
                <c:pt idx="0">
                  <c:v>4.4999999999999998E-2</c:v>
                </c:pt>
                <c:pt idx="1">
                  <c:v>1.7999999999999999E-2</c:v>
                </c:pt>
                <c:pt idx="2">
                  <c:v>0.77900000000000003</c:v>
                </c:pt>
                <c:pt idx="3">
                  <c:v>4.2000000000000003E-2</c:v>
                </c:pt>
                <c:pt idx="4">
                  <c:v>2.3E-2</c:v>
                </c:pt>
                <c:pt idx="5">
                  <c:v>0</c:v>
                </c:pt>
                <c:pt idx="6">
                  <c:v>9.4E-2</c:v>
                </c:pt>
              </c:numCache>
            </c:numRef>
          </c:val>
          <c:extLst>
            <c:ext xmlns:c16="http://schemas.microsoft.com/office/drawing/2014/chart" uri="{C3380CC4-5D6E-409C-BE32-E72D297353CC}">
              <c16:uniqueId val="{00000000-30DE-48AA-B0AC-6EA5BD666A7E}"/>
            </c:ext>
          </c:extLst>
        </c:ser>
        <c:ser>
          <c:idx val="1"/>
          <c:order val="1"/>
          <c:tx>
            <c:strRef>
              <c:f>Sheet1!$C$1</c:f>
              <c:strCache>
                <c:ptCount val="1"/>
                <c:pt idx="0">
                  <c:v>Your Institution</c:v>
                </c:pt>
              </c:strCache>
            </c:strRef>
          </c:tx>
          <c:spPr>
            <a:solidFill>
              <a:schemeClr val="accent5"/>
            </a:solidFill>
            <a:ln>
              <a:solidFill>
                <a:schemeClr val="tx2"/>
              </a:solidFill>
            </a:ln>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Two or More Races/Ethnicities</c:v>
                </c:pt>
                <c:pt idx="1">
                  <c:v>Other Race/Ethnicity</c:v>
                </c:pt>
                <c:pt idx="2">
                  <c:v>White </c:v>
                </c:pt>
                <c:pt idx="3">
                  <c:v>Latina/o/x</c:v>
                </c:pt>
                <c:pt idx="4">
                  <c:v>Black/African American</c:v>
                </c:pt>
                <c:pt idx="5">
                  <c:v>Native American/Alaska Native</c:v>
                </c:pt>
                <c:pt idx="6">
                  <c:v>Asian /Pacific Islander</c:v>
                </c:pt>
              </c:strCache>
            </c:strRef>
          </c:cat>
          <c:val>
            <c:numRef>
              <c:f>Sheet1!$C$2:$C$8</c:f>
              <c:numCache>
                <c:formatCode>0.0%</c:formatCode>
                <c:ptCount val="7"/>
                <c:pt idx="0">
                  <c:v>2.8000000000000001E-2</c:v>
                </c:pt>
                <c:pt idx="1">
                  <c:v>1.0999999999999999E-2</c:v>
                </c:pt>
                <c:pt idx="2">
                  <c:v>0.85499999999999998</c:v>
                </c:pt>
                <c:pt idx="3">
                  <c:v>2.1000000000000001E-2</c:v>
                </c:pt>
                <c:pt idx="4">
                  <c:v>1.4E-2</c:v>
                </c:pt>
                <c:pt idx="5">
                  <c:v>0</c:v>
                </c:pt>
                <c:pt idx="6">
                  <c:v>7.0999999999999994E-2</c:v>
                </c:pt>
              </c:numCache>
            </c:numRef>
          </c:val>
          <c:extLst>
            <c:ext xmlns:c16="http://schemas.microsoft.com/office/drawing/2014/chart" uri="{C3380CC4-5D6E-409C-BE32-E72D297353CC}">
              <c16:uniqueId val="{00000001-30DE-48AA-B0AC-6EA5BD666A7E}"/>
            </c:ext>
          </c:extLst>
        </c:ser>
        <c:dLbls>
          <c:showLegendKey val="0"/>
          <c:showVal val="1"/>
          <c:showCatName val="0"/>
          <c:showSerName val="0"/>
          <c:showPercent val="0"/>
          <c:showBubbleSize val="0"/>
        </c:dLbls>
        <c:gapWidth val="34"/>
        <c:axId val="46467584"/>
        <c:axId val="43377216"/>
      </c:barChart>
      <c:catAx>
        <c:axId val="46467584"/>
        <c:scaling>
          <c:orientation val="minMax"/>
        </c:scaling>
        <c:delete val="0"/>
        <c:axPos val="l"/>
        <c:numFmt formatCode="General" sourceLinked="0"/>
        <c:majorTickMark val="out"/>
        <c:minorTickMark val="none"/>
        <c:tickLblPos val="nextTo"/>
        <c:txPr>
          <a:bodyPr/>
          <a:lstStyle/>
          <a:p>
            <a:pPr>
              <a:defRPr sz="1200" b="1"/>
            </a:pPr>
            <a:endParaRPr lang="en-US"/>
          </a:p>
        </c:txPr>
        <c:crossAx val="43377216"/>
        <c:crosses val="autoZero"/>
        <c:auto val="1"/>
        <c:lblAlgn val="ctr"/>
        <c:lblOffset val="100"/>
        <c:noMultiLvlLbl val="0"/>
      </c:catAx>
      <c:valAx>
        <c:axId val="43377216"/>
        <c:scaling>
          <c:orientation val="minMax"/>
          <c:max val="1"/>
          <c:min val="0"/>
        </c:scaling>
        <c:delete val="0"/>
        <c:axPos val="b"/>
        <c:numFmt formatCode="0%" sourceLinked="0"/>
        <c:majorTickMark val="out"/>
        <c:minorTickMark val="none"/>
        <c:tickLblPos val="nextTo"/>
        <c:crossAx val="46467584"/>
        <c:crosses val="autoZero"/>
        <c:crossBetween val="between"/>
        <c:majorUnit val="0.1"/>
      </c:valAx>
    </c:plotArea>
    <c:legend>
      <c:legendPos val="b"/>
      <c:overlay val="0"/>
      <c:txPr>
        <a:bodyPr/>
        <a:lstStyle/>
        <a:p>
          <a:pPr>
            <a:defRPr sz="1200" b="1"/>
          </a:pPr>
          <a:endParaRPr lang="en-US"/>
        </a:p>
      </c:txPr>
    </c:legend>
    <c:plotVisOnly val="1"/>
    <c:dispBlanksAs val="gap"/>
    <c:showDLblsOverMax val="0"/>
  </c:chart>
  <c:txPr>
    <a:bodyPr/>
    <a:lstStyle/>
    <a:p>
      <a:pPr>
        <a:defRPr sz="1400">
          <a:solidFill>
            <a:schemeClr val="tx2"/>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i="0">
                <a:latin typeface="Franklin Gothic Medium" panose="020B0603020102020204" pitchFamily="34" charset="0"/>
              </a:defRPr>
            </a:pPr>
            <a:r>
              <a:rPr lang="en-US" sz="2000" b="0" i="0" dirty="0">
                <a:latin typeface="Franklin Gothic Medium" panose="020B0603020102020204" pitchFamily="34" charset="0"/>
              </a:rPr>
              <a:t>Academic Department (Aggregated)</a:t>
            </a:r>
          </a:p>
        </c:rich>
      </c:tx>
      <c:overlay val="0"/>
    </c:title>
    <c:autoTitleDeleted val="0"/>
    <c:plotArea>
      <c:layout>
        <c:manualLayout>
          <c:layoutTarget val="inner"/>
          <c:xMode val="edge"/>
          <c:yMode val="edge"/>
          <c:x val="0.23306554586082304"/>
          <c:y val="0.10219412964994011"/>
          <c:w val="0.71520470197635089"/>
          <c:h val="0.76661760201821882"/>
        </c:manualLayout>
      </c:layout>
      <c:barChart>
        <c:barDir val="bar"/>
        <c:grouping val="clustered"/>
        <c:varyColors val="0"/>
        <c:ser>
          <c:idx val="1"/>
          <c:order val="0"/>
          <c:tx>
            <c:strRef>
              <c:f>Sheet1!$C$1</c:f>
              <c:strCache>
                <c:ptCount val="1"/>
                <c:pt idx="0">
                  <c:v>Women/Trans Women</c:v>
                </c:pt>
              </c:strCache>
            </c:strRef>
          </c:tx>
          <c:spPr>
            <a:solidFill>
              <a:schemeClr val="accent5"/>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Sheet1!$C$2:$C$16</c:f>
              <c:numCache>
                <c:formatCode>0.00%</c:formatCode>
                <c:ptCount val="15"/>
                <c:pt idx="0">
                  <c:v>0.16200000000000001</c:v>
                </c:pt>
                <c:pt idx="1">
                  <c:v>1.4999999999999999E-2</c:v>
                </c:pt>
                <c:pt idx="2">
                  <c:v>0.13100000000000001</c:v>
                </c:pt>
                <c:pt idx="3">
                  <c:v>9.1999999999999998E-2</c:v>
                </c:pt>
                <c:pt idx="4">
                  <c:v>8.5000000000000006E-2</c:v>
                </c:pt>
                <c:pt idx="5">
                  <c:v>9.1999999999999998E-2</c:v>
                </c:pt>
                <c:pt idx="6">
                  <c:v>6.9000000000000006E-2</c:v>
                </c:pt>
                <c:pt idx="7">
                  <c:v>3.1E-2</c:v>
                </c:pt>
                <c:pt idx="8">
                  <c:v>0.108</c:v>
                </c:pt>
                <c:pt idx="9">
                  <c:v>3.1E-2</c:v>
                </c:pt>
                <c:pt idx="10">
                  <c:v>1.4999999999999999E-2</c:v>
                </c:pt>
                <c:pt idx="11">
                  <c:v>4.5999999999999999E-2</c:v>
                </c:pt>
                <c:pt idx="12">
                  <c:v>3.1E-2</c:v>
                </c:pt>
                <c:pt idx="13">
                  <c:v>8.5000000000000006E-2</c:v>
                </c:pt>
                <c:pt idx="14">
                  <c:v>8.0000000000000002E-3</c:v>
                </c:pt>
              </c:numCache>
            </c:numRef>
          </c:val>
          <c:extLst>
            <c:ext xmlns:c16="http://schemas.microsoft.com/office/drawing/2014/chart" uri="{C3380CC4-5D6E-409C-BE32-E72D297353CC}">
              <c16:uniqueId val="{00000000-7A57-4853-A69A-57AB048978D8}"/>
            </c:ext>
          </c:extLst>
        </c:ser>
        <c:ser>
          <c:idx val="0"/>
          <c:order val="1"/>
          <c:tx>
            <c:strRef>
              <c:f>Sheet1!$B$1</c:f>
              <c:strCache>
                <c:ptCount val="1"/>
                <c:pt idx="0">
                  <c:v>Men/Trans Men</c:v>
                </c:pt>
              </c:strCache>
            </c:strRef>
          </c:tx>
          <c:spPr>
            <a:solidFill>
              <a:schemeClr val="tx2"/>
            </a:solidFill>
            <a:ln>
              <a:solidFill>
                <a:schemeClr val="tx2"/>
              </a:solidFill>
            </a:ln>
          </c:spPr>
          <c:invertIfNegative val="0"/>
          <c:dLbls>
            <c:numFmt formatCode="0.0%" sourceLinked="0"/>
            <c:spPr>
              <a:noFill/>
              <a:ln w="25386">
                <a:noFill/>
              </a:ln>
            </c:spPr>
            <c:txPr>
              <a:bodyPr/>
              <a:lstStyle/>
              <a:p>
                <a:pPr>
                  <a:defRPr sz="10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Other Non-technical</c:v>
                </c:pt>
                <c:pt idx="1">
                  <c:v>Other Technical</c:v>
                </c:pt>
                <c:pt idx="2">
                  <c:v>Social Sciences</c:v>
                </c:pt>
                <c:pt idx="3">
                  <c:v>Physical Sciences</c:v>
                </c:pt>
                <c:pt idx="4">
                  <c:v>Mathematics or Statistics</c:v>
                </c:pt>
                <c:pt idx="5">
                  <c:v>Fine Arts</c:v>
                </c:pt>
                <c:pt idx="6">
                  <c:v>Humanities</c:v>
                </c:pt>
                <c:pt idx="7">
                  <c:v>History or Political Science</c:v>
                </c:pt>
                <c:pt idx="8">
                  <c:v>Health-related</c:v>
                </c:pt>
                <c:pt idx="9">
                  <c:v>English</c:v>
                </c:pt>
                <c:pt idx="10">
                  <c:v>Engineering</c:v>
                </c:pt>
                <c:pt idx="11">
                  <c:v>Education</c:v>
                </c:pt>
                <c:pt idx="12">
                  <c:v>Business</c:v>
                </c:pt>
                <c:pt idx="13">
                  <c:v>Biological Sciences</c:v>
                </c:pt>
                <c:pt idx="14">
                  <c:v>   Agriculture or Forestry</c:v>
                </c:pt>
              </c:strCache>
            </c:strRef>
          </c:cat>
          <c:val>
            <c:numRef>
              <c:f>Sheet1!$B$2:$B$16</c:f>
              <c:numCache>
                <c:formatCode>0.00%</c:formatCode>
                <c:ptCount val="15"/>
                <c:pt idx="0">
                  <c:v>0.14799999999999999</c:v>
                </c:pt>
                <c:pt idx="1">
                  <c:v>0.111</c:v>
                </c:pt>
                <c:pt idx="2">
                  <c:v>0.104</c:v>
                </c:pt>
                <c:pt idx="3">
                  <c:v>8.8999999999999996E-2</c:v>
                </c:pt>
                <c:pt idx="4">
                  <c:v>0.104</c:v>
                </c:pt>
                <c:pt idx="5">
                  <c:v>3.6999999999999998E-2</c:v>
                </c:pt>
                <c:pt idx="6">
                  <c:v>8.1000000000000003E-2</c:v>
                </c:pt>
                <c:pt idx="7">
                  <c:v>4.3999999999999997E-2</c:v>
                </c:pt>
                <c:pt idx="8">
                  <c:v>0</c:v>
                </c:pt>
                <c:pt idx="9">
                  <c:v>4.3999999999999997E-2</c:v>
                </c:pt>
                <c:pt idx="10">
                  <c:v>7.3999999999999996E-2</c:v>
                </c:pt>
                <c:pt idx="11">
                  <c:v>1.4999999999999999E-2</c:v>
                </c:pt>
                <c:pt idx="12">
                  <c:v>5.8999999999999997E-2</c:v>
                </c:pt>
                <c:pt idx="13">
                  <c:v>7.3999999999999996E-2</c:v>
                </c:pt>
                <c:pt idx="14">
                  <c:v>1.4999999999999999E-2</c:v>
                </c:pt>
              </c:numCache>
            </c:numRef>
          </c:val>
          <c:extLst>
            <c:ext xmlns:c16="http://schemas.microsoft.com/office/drawing/2014/chart" uri="{C3380CC4-5D6E-409C-BE32-E72D297353CC}">
              <c16:uniqueId val="{00000001-7A57-4853-A69A-57AB048978D8}"/>
            </c:ext>
          </c:extLst>
        </c:ser>
        <c:dLbls>
          <c:showLegendKey val="0"/>
          <c:showVal val="0"/>
          <c:showCatName val="0"/>
          <c:showSerName val="0"/>
          <c:showPercent val="0"/>
          <c:showBubbleSize val="0"/>
        </c:dLbls>
        <c:gapWidth val="88"/>
        <c:overlap val="-29"/>
        <c:axId val="46468608"/>
        <c:axId val="43379520"/>
      </c:barChart>
      <c:catAx>
        <c:axId val="46468608"/>
        <c:scaling>
          <c:orientation val="minMax"/>
        </c:scaling>
        <c:delete val="0"/>
        <c:axPos val="l"/>
        <c:numFmt formatCode="General" sourceLinked="1"/>
        <c:majorTickMark val="out"/>
        <c:minorTickMark val="none"/>
        <c:tickLblPos val="nextTo"/>
        <c:txPr>
          <a:bodyPr/>
          <a:lstStyle/>
          <a:p>
            <a:pPr>
              <a:defRPr b="1"/>
            </a:pPr>
            <a:endParaRPr lang="en-US"/>
          </a:p>
        </c:txPr>
        <c:crossAx val="43379520"/>
        <c:crosses val="autoZero"/>
        <c:auto val="1"/>
        <c:lblAlgn val="ctr"/>
        <c:lblOffset val="100"/>
        <c:noMultiLvlLbl val="0"/>
      </c:catAx>
      <c:valAx>
        <c:axId val="43379520"/>
        <c:scaling>
          <c:orientation val="minMax"/>
          <c:max val="1"/>
          <c:min val="0"/>
        </c:scaling>
        <c:delete val="0"/>
        <c:axPos val="b"/>
        <c:numFmt formatCode="0%" sourceLinked="0"/>
        <c:majorTickMark val="out"/>
        <c:minorTickMark val="none"/>
        <c:tickLblPos val="nextTo"/>
        <c:crossAx val="46468608"/>
        <c:crosses val="autoZero"/>
        <c:crossBetween val="between"/>
        <c:majorUnit val="0.1"/>
        <c:minorUnit val="1.0000000000000002E-2"/>
      </c:valAx>
      <c:spPr>
        <a:noFill/>
        <a:ln w="25410">
          <a:noFill/>
        </a:ln>
      </c:spPr>
    </c:plotArea>
    <c:legend>
      <c:legendPos val="b"/>
      <c:layout>
        <c:manualLayout>
          <c:xMode val="edge"/>
          <c:yMode val="edge"/>
          <c:x val="0.24005905511811024"/>
          <c:y val="0.93613395379303799"/>
          <c:w val="0.51773767862350539"/>
          <c:h val="5.5138852877358993E-2"/>
        </c:manualLayout>
      </c:layout>
      <c:overlay val="0"/>
      <c:txPr>
        <a:bodyPr/>
        <a:lstStyle/>
        <a:p>
          <a:pPr>
            <a:defRPr b="1"/>
          </a:pPr>
          <a:endParaRPr lang="en-US"/>
        </a:p>
      </c:txPr>
    </c:legend>
    <c:plotVisOnly val="1"/>
    <c:dispBlanksAs val="gap"/>
    <c:showDLblsOverMax val="0"/>
  </c:chart>
  <c:txPr>
    <a:bodyPr/>
    <a:lstStyle/>
    <a:p>
      <a:pPr>
        <a:defRPr sz="1200">
          <a:solidFill>
            <a:schemeClr val="tx2"/>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Sheet1!$B$1</c:f>
              <c:strCache>
                <c:ptCount val="1"/>
                <c:pt idx="0">
                  <c:v>Your Institution</c:v>
                </c:pt>
              </c:strCache>
            </c:strRef>
          </c:tx>
          <c:spPr>
            <a:solidFill>
              <a:schemeClr val="accent5"/>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Sheet1!$B$2:$B$4</c:f>
              <c:numCache>
                <c:formatCode>0.0</c:formatCode>
                <c:ptCount val="3"/>
                <c:pt idx="0">
                  <c:v>51.96</c:v>
                </c:pt>
                <c:pt idx="1">
                  <c:v>50.24</c:v>
                </c:pt>
                <c:pt idx="2">
                  <c:v>53.47</c:v>
                </c:pt>
              </c:numCache>
            </c:numRef>
          </c:val>
          <c:extLst>
            <c:ext xmlns:c16="http://schemas.microsoft.com/office/drawing/2014/chart" uri="{C3380CC4-5D6E-409C-BE32-E72D297353CC}">
              <c16:uniqueId val="{00000000-E596-499F-BACE-B73A3C9C0FD0}"/>
            </c:ext>
          </c:extLst>
        </c:ser>
        <c:ser>
          <c:idx val="1"/>
          <c:order val="1"/>
          <c:tx>
            <c:strRef>
              <c:f>Sheet1!$C$1</c:f>
              <c:strCache>
                <c:ptCount val="1"/>
                <c:pt idx="0">
                  <c:v>Comparison Group</c:v>
                </c:pt>
              </c:strCache>
            </c:strRef>
          </c:tx>
          <c:spPr>
            <a:solidFill>
              <a:schemeClr val="tx2"/>
            </a:solidFill>
            <a:ln>
              <a:solidFill>
                <a:schemeClr val="tx2"/>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Faculty</c:v>
                </c:pt>
                <c:pt idx="1">
                  <c:v>Men/Trans Men</c:v>
                </c:pt>
                <c:pt idx="2">
                  <c:v>Women/Trans Women</c:v>
                </c:pt>
              </c:strCache>
            </c:strRef>
          </c:cat>
          <c:val>
            <c:numRef>
              <c:f>Sheet1!$C$2:$C$4</c:f>
              <c:numCache>
                <c:formatCode>0.0</c:formatCode>
                <c:ptCount val="3"/>
                <c:pt idx="0">
                  <c:v>52.02</c:v>
                </c:pt>
                <c:pt idx="1">
                  <c:v>50.5</c:v>
                </c:pt>
                <c:pt idx="2">
                  <c:v>53.51</c:v>
                </c:pt>
              </c:numCache>
            </c:numRef>
          </c:val>
          <c:extLst>
            <c:ext xmlns:c16="http://schemas.microsoft.com/office/drawing/2014/chart" uri="{C3380CC4-5D6E-409C-BE32-E72D297353CC}">
              <c16:uniqueId val="{00000001-E596-499F-BACE-B73A3C9C0FD0}"/>
            </c:ext>
          </c:extLst>
        </c:ser>
        <c:dLbls>
          <c:showLegendKey val="0"/>
          <c:showVal val="1"/>
          <c:showCatName val="0"/>
          <c:showSerName val="0"/>
          <c:showPercent val="0"/>
          <c:showBubbleSize val="0"/>
        </c:dLbls>
        <c:gapWidth val="50"/>
        <c:axId val="47759872"/>
        <c:axId val="43382976"/>
      </c:barChart>
      <c:catAx>
        <c:axId val="47759872"/>
        <c:scaling>
          <c:orientation val="minMax"/>
        </c:scaling>
        <c:delete val="0"/>
        <c:axPos val="b"/>
        <c:numFmt formatCode="General" sourceLinked="1"/>
        <c:majorTickMark val="none"/>
        <c:minorTickMark val="none"/>
        <c:tickLblPos val="nextTo"/>
        <c:crossAx val="43382976"/>
        <c:crosses val="autoZero"/>
        <c:auto val="1"/>
        <c:lblAlgn val="ctr"/>
        <c:lblOffset val="100"/>
        <c:noMultiLvlLbl val="0"/>
      </c:catAx>
      <c:valAx>
        <c:axId val="43382976"/>
        <c:scaling>
          <c:orientation val="minMax"/>
          <c:max val="80"/>
          <c:min val="40"/>
        </c:scaling>
        <c:delete val="0"/>
        <c:axPos val="l"/>
        <c:numFmt formatCode="#,##0" sourceLinked="0"/>
        <c:majorTickMark val="none"/>
        <c:minorTickMark val="none"/>
        <c:tickLblPos val="nextTo"/>
        <c:crossAx val="47759872"/>
        <c:crosses val="autoZero"/>
        <c:crossBetween val="between"/>
        <c:majorUnit val="4"/>
      </c:valAx>
      <c:spPr>
        <a:noFill/>
        <a:ln w="25386">
          <a:noFill/>
        </a:ln>
      </c:spPr>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8687-4111-893D-99078A335863}"/>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8687-4111-893D-99078A335863}"/>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8687-4111-893D-99078A335863}"/>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8687-4111-893D-99078A335863}"/>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8687-4111-893D-99078A335863}"/>
              </c:ext>
            </c:extLst>
          </c:dPt>
          <c:dPt>
            <c:idx val="1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B-8687-4111-893D-99078A335863}"/>
              </c:ext>
            </c:extLst>
          </c:dPt>
          <c:dLbls>
            <c:numFmt formatCode="0.0%" sourceLinked="0"/>
            <c:spPr>
              <a:noFill/>
              <a:ln w="18956">
                <a:noFill/>
              </a:ln>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Sheet1!$B$2:$B$11</c:f>
              <c:numCache>
                <c:formatCode>0.0%</c:formatCode>
                <c:ptCount val="10"/>
                <c:pt idx="0">
                  <c:v>0.20200000000000001</c:v>
                </c:pt>
                <c:pt idx="1">
                  <c:v>0.17799999999999999</c:v>
                </c:pt>
                <c:pt idx="2">
                  <c:v>0.221</c:v>
                </c:pt>
                <c:pt idx="3">
                  <c:v>0.21</c:v>
                </c:pt>
                <c:pt idx="4">
                  <c:v>0.372</c:v>
                </c:pt>
                <c:pt idx="5">
                  <c:v>0.34899999999999998</c:v>
                </c:pt>
                <c:pt idx="6">
                  <c:v>0.48399999999999999</c:v>
                </c:pt>
                <c:pt idx="7">
                  <c:v>0.45800000000000002</c:v>
                </c:pt>
                <c:pt idx="8">
                  <c:v>0.2</c:v>
                </c:pt>
                <c:pt idx="9">
                  <c:v>0.19500000000000001</c:v>
                </c:pt>
              </c:numCache>
            </c:numRef>
          </c:val>
          <c:extLst>
            <c:ext xmlns:c16="http://schemas.microsoft.com/office/drawing/2014/chart" uri="{C3380CC4-5D6E-409C-BE32-E72D297353CC}">
              <c16:uniqueId val="{0000000C-8687-4111-893D-99078A335863}"/>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8687-4111-893D-99078A335863}"/>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8687-4111-893D-99078A335863}"/>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8687-4111-893D-99078A335863}"/>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8687-4111-893D-99078A335863}"/>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8687-4111-893D-99078A335863}"/>
              </c:ext>
            </c:extLst>
          </c:dPt>
          <c:dPt>
            <c:idx val="11"/>
            <c:invertIfNegative val="0"/>
            <c:bubble3D val="0"/>
            <c:spPr>
              <a:solidFill>
                <a:schemeClr val="tx2"/>
              </a:solidFill>
              <a:ln w="3171">
                <a:solidFill>
                  <a:schemeClr val="tx2"/>
                </a:solidFill>
              </a:ln>
            </c:spPr>
            <c:extLst>
              <c:ext xmlns:c16="http://schemas.microsoft.com/office/drawing/2014/chart" uri="{C3380CC4-5D6E-409C-BE32-E72D297353CC}">
                <c16:uniqueId val="{00000018-8687-4111-893D-99078A335863}"/>
              </c:ext>
            </c:extLst>
          </c:dPt>
          <c:dLbls>
            <c:numFmt formatCode="0.0%" sourceLinked="0"/>
            <c:spPr>
              <a:noFill/>
              <a:ln w="18956">
                <a:noFill/>
              </a:ln>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Support their opinions with a logical argument</c:v>
                </c:pt>
                <c:pt idx="1">
                  <c:v>comp</c:v>
                </c:pt>
                <c:pt idx="2">
                  <c:v>Seek solutions to problems and explain them to others</c:v>
                </c:pt>
                <c:pt idx="3">
                  <c:v>comp</c:v>
                </c:pt>
                <c:pt idx="4">
                  <c:v>Look up scientific research articles and resources</c:v>
                </c:pt>
                <c:pt idx="5">
                  <c:v>comp</c:v>
                </c:pt>
                <c:pt idx="6">
                  <c:v>Explore topics on their own, even though it was not required for class</c:v>
                </c:pt>
                <c:pt idx="7">
                  <c:v>comp</c:v>
                </c:pt>
                <c:pt idx="8">
                  <c:v>Accept mistakes as part of the learning process</c:v>
                </c:pt>
                <c:pt idx="9">
                  <c:v>comp</c:v>
                </c:pt>
              </c:strCache>
            </c:strRef>
          </c:cat>
          <c:val>
            <c:numRef>
              <c:f>Sheet1!$C$2:$C$11</c:f>
              <c:numCache>
                <c:formatCode>0.0%</c:formatCode>
                <c:ptCount val="10"/>
                <c:pt idx="0">
                  <c:v>0.77400000000000002</c:v>
                </c:pt>
                <c:pt idx="1">
                  <c:v>0.8</c:v>
                </c:pt>
                <c:pt idx="2">
                  <c:v>0.76200000000000001</c:v>
                </c:pt>
                <c:pt idx="3">
                  <c:v>0.76300000000000001</c:v>
                </c:pt>
                <c:pt idx="4">
                  <c:v>0.49099999999999999</c:v>
                </c:pt>
                <c:pt idx="5">
                  <c:v>0.52500000000000002</c:v>
                </c:pt>
                <c:pt idx="6">
                  <c:v>0.47499999999999998</c:v>
                </c:pt>
                <c:pt idx="7">
                  <c:v>0.502</c:v>
                </c:pt>
                <c:pt idx="8">
                  <c:v>0.78800000000000003</c:v>
                </c:pt>
                <c:pt idx="9">
                  <c:v>0.79100000000000004</c:v>
                </c:pt>
              </c:numCache>
            </c:numRef>
          </c:val>
          <c:extLst>
            <c:ext xmlns:c16="http://schemas.microsoft.com/office/drawing/2014/chart" uri="{C3380CC4-5D6E-409C-BE32-E72D297353CC}">
              <c16:uniqueId val="{00000019-8687-4111-893D-99078A335863}"/>
            </c:ext>
          </c:extLst>
        </c:ser>
        <c:dLbls>
          <c:showLegendKey val="0"/>
          <c:showVal val="0"/>
          <c:showCatName val="0"/>
          <c:showSerName val="0"/>
          <c:showPercent val="0"/>
          <c:showBubbleSize val="0"/>
        </c:dLbls>
        <c:gapWidth val="33"/>
        <c:overlap val="100"/>
        <c:axId val="47761408"/>
        <c:axId val="47530560"/>
      </c:barChart>
      <c:catAx>
        <c:axId val="47761408"/>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0560"/>
        <c:crosses val="autoZero"/>
        <c:auto val="1"/>
        <c:lblAlgn val="ctr"/>
        <c:lblOffset val="100"/>
        <c:tickMarkSkip val="2"/>
        <c:noMultiLvlLbl val="0"/>
      </c:catAx>
      <c:valAx>
        <c:axId val="47530560"/>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7761408"/>
        <c:crosses val="autoZero"/>
        <c:crossBetween val="between"/>
        <c:majorUnit val="0.1"/>
      </c:valAx>
      <c:spPr>
        <a:noFill/>
        <a:ln w="25384">
          <a:noFill/>
        </a:ln>
      </c:spPr>
    </c:plotArea>
    <c:plotVisOnly val="1"/>
    <c:dispBlanksAs val="gap"/>
    <c:showDLblsOverMax val="0"/>
  </c:chart>
  <c:spPr>
    <a:noFill/>
    <a:ln>
      <a:noFill/>
    </a:ln>
  </c:spPr>
  <c:txPr>
    <a:bodyPr/>
    <a:lstStyle/>
    <a:p>
      <a:pPr>
        <a:defRPr sz="120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180637883748323E-2"/>
          <c:y val="3.7012795275590607E-2"/>
          <c:w val="0.93581936211625194"/>
          <c:h val="0.93575623359581106"/>
        </c:manualLayout>
      </c:layout>
      <c:barChart>
        <c:barDir val="col"/>
        <c:grouping val="stacked"/>
        <c:varyColors val="0"/>
        <c:ser>
          <c:idx val="1"/>
          <c:order val="0"/>
          <c:tx>
            <c:strRef>
              <c:f>Sheet1!$B$1</c:f>
              <c:strCache>
                <c:ptCount val="1"/>
                <c:pt idx="0">
                  <c:v>Occasionally</c:v>
                </c:pt>
              </c:strCache>
            </c:strRef>
          </c:tx>
          <c:spPr>
            <a:solidFill>
              <a:schemeClr val="accent5">
                <a:lumMod val="60000"/>
                <a:lumOff val="40000"/>
              </a:schemeClr>
            </a:solidFill>
            <a:ln w="3171">
              <a:solidFill>
                <a:schemeClr val="tx2"/>
              </a:solidFill>
            </a:ln>
          </c:spPr>
          <c:invertIfNegative val="0"/>
          <c:dPt>
            <c:idx val="1"/>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1-D3FD-4D64-8EBF-C855CBC27DCC}"/>
              </c:ext>
            </c:extLst>
          </c:dPt>
          <c:dPt>
            <c:idx val="3"/>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3-D3FD-4D64-8EBF-C855CBC27DCC}"/>
              </c:ext>
            </c:extLst>
          </c:dPt>
          <c:dPt>
            <c:idx val="5"/>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5-D3FD-4D64-8EBF-C855CBC27DCC}"/>
              </c:ext>
            </c:extLst>
          </c:dPt>
          <c:dPt>
            <c:idx val="7"/>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7-D3FD-4D64-8EBF-C855CBC27DCC}"/>
              </c:ext>
            </c:extLst>
          </c:dPt>
          <c:dPt>
            <c:idx val="9"/>
            <c:invertIfNegative val="0"/>
            <c:bubble3D val="0"/>
            <c:spPr>
              <a:solidFill>
                <a:schemeClr val="tx2">
                  <a:lumMod val="50000"/>
                  <a:lumOff val="50000"/>
                </a:schemeClr>
              </a:solidFill>
              <a:ln w="3171">
                <a:solidFill>
                  <a:schemeClr val="tx2"/>
                </a:solidFill>
              </a:ln>
            </c:spPr>
            <c:extLst>
              <c:ext xmlns:c16="http://schemas.microsoft.com/office/drawing/2014/chart" uri="{C3380CC4-5D6E-409C-BE32-E72D297353CC}">
                <c16:uniqueId val="{00000009-D3FD-4D64-8EBF-C855CBC27DCC}"/>
              </c:ext>
            </c:extLst>
          </c:dPt>
          <c:dPt>
            <c:idx val="11"/>
            <c:invertIfNegative val="0"/>
            <c:bubble3D val="0"/>
            <c:extLst>
              <c:ext xmlns:c16="http://schemas.microsoft.com/office/drawing/2014/chart" uri="{C3380CC4-5D6E-409C-BE32-E72D297353CC}">
                <c16:uniqueId val="{0000000B-D3FD-4D64-8EBF-C855CBC27DCC}"/>
              </c:ext>
            </c:extLst>
          </c:dPt>
          <c:dLbls>
            <c:numFmt formatCode="0.0%" sourceLinked="0"/>
            <c:spPr>
              <a:noFill/>
              <a:ln w="18956">
                <a:noFill/>
              </a:ln>
            </c:spPr>
            <c:txPr>
              <a:bodyPr/>
              <a:lstStyle/>
              <a:p>
                <a:pPr>
                  <a:defRPr sz="12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Sheet1!$B$2:$B$11</c:f>
              <c:numCache>
                <c:formatCode>0.0%</c:formatCode>
                <c:ptCount val="10"/>
                <c:pt idx="0">
                  <c:v>0.43099999999999999</c:v>
                </c:pt>
                <c:pt idx="1">
                  <c:v>0.42299999999999999</c:v>
                </c:pt>
                <c:pt idx="2">
                  <c:v>0.46</c:v>
                </c:pt>
                <c:pt idx="3">
                  <c:v>0.42699999999999999</c:v>
                </c:pt>
                <c:pt idx="4">
                  <c:v>0.33400000000000002</c:v>
                </c:pt>
                <c:pt idx="5">
                  <c:v>0.34499999999999997</c:v>
                </c:pt>
                <c:pt idx="6">
                  <c:v>0.41899999999999998</c:v>
                </c:pt>
                <c:pt idx="7">
                  <c:v>0.39300000000000002</c:v>
                </c:pt>
                <c:pt idx="8">
                  <c:v>0.215</c:v>
                </c:pt>
                <c:pt idx="9">
                  <c:v>0.19900000000000001</c:v>
                </c:pt>
              </c:numCache>
            </c:numRef>
          </c:val>
          <c:extLst>
            <c:ext xmlns:c16="http://schemas.microsoft.com/office/drawing/2014/chart" uri="{C3380CC4-5D6E-409C-BE32-E72D297353CC}">
              <c16:uniqueId val="{0000000C-D3FD-4D64-8EBF-C855CBC27DCC}"/>
            </c:ext>
          </c:extLst>
        </c:ser>
        <c:ser>
          <c:idx val="0"/>
          <c:order val="1"/>
          <c:tx>
            <c:strRef>
              <c:f>Sheet1!$C$1</c:f>
              <c:strCache>
                <c:ptCount val="1"/>
                <c:pt idx="0">
                  <c:v>Frequently</c:v>
                </c:pt>
              </c:strCache>
            </c:strRef>
          </c:tx>
          <c:spPr>
            <a:solidFill>
              <a:schemeClr val="accent5"/>
            </a:solidFill>
            <a:ln w="3171">
              <a:solidFill>
                <a:schemeClr val="tx2"/>
              </a:solidFill>
            </a:ln>
          </c:spPr>
          <c:invertIfNegative val="0"/>
          <c:dPt>
            <c:idx val="1"/>
            <c:invertIfNegative val="0"/>
            <c:bubble3D val="0"/>
            <c:spPr>
              <a:solidFill>
                <a:schemeClr val="tx2"/>
              </a:solidFill>
              <a:ln w="3171">
                <a:solidFill>
                  <a:schemeClr val="tx2"/>
                </a:solidFill>
              </a:ln>
            </c:spPr>
            <c:extLst>
              <c:ext xmlns:c16="http://schemas.microsoft.com/office/drawing/2014/chart" uri="{C3380CC4-5D6E-409C-BE32-E72D297353CC}">
                <c16:uniqueId val="{0000000E-D3FD-4D64-8EBF-C855CBC27DCC}"/>
              </c:ext>
            </c:extLst>
          </c:dPt>
          <c:dPt>
            <c:idx val="3"/>
            <c:invertIfNegative val="0"/>
            <c:bubble3D val="0"/>
            <c:spPr>
              <a:solidFill>
                <a:schemeClr val="tx2"/>
              </a:solidFill>
              <a:ln w="3171">
                <a:solidFill>
                  <a:schemeClr val="tx2"/>
                </a:solidFill>
              </a:ln>
            </c:spPr>
            <c:extLst>
              <c:ext xmlns:c16="http://schemas.microsoft.com/office/drawing/2014/chart" uri="{C3380CC4-5D6E-409C-BE32-E72D297353CC}">
                <c16:uniqueId val="{00000010-D3FD-4D64-8EBF-C855CBC27DCC}"/>
              </c:ext>
            </c:extLst>
          </c:dPt>
          <c:dPt>
            <c:idx val="5"/>
            <c:invertIfNegative val="0"/>
            <c:bubble3D val="0"/>
            <c:spPr>
              <a:solidFill>
                <a:schemeClr val="tx2"/>
              </a:solidFill>
              <a:ln w="3171">
                <a:solidFill>
                  <a:schemeClr val="tx2"/>
                </a:solidFill>
              </a:ln>
            </c:spPr>
            <c:extLst>
              <c:ext xmlns:c16="http://schemas.microsoft.com/office/drawing/2014/chart" uri="{C3380CC4-5D6E-409C-BE32-E72D297353CC}">
                <c16:uniqueId val="{00000012-D3FD-4D64-8EBF-C855CBC27DCC}"/>
              </c:ext>
            </c:extLst>
          </c:dPt>
          <c:dPt>
            <c:idx val="7"/>
            <c:invertIfNegative val="0"/>
            <c:bubble3D val="0"/>
            <c:spPr>
              <a:solidFill>
                <a:schemeClr val="tx2"/>
              </a:solidFill>
              <a:ln w="3171">
                <a:solidFill>
                  <a:schemeClr val="tx2"/>
                </a:solidFill>
              </a:ln>
            </c:spPr>
            <c:extLst>
              <c:ext xmlns:c16="http://schemas.microsoft.com/office/drawing/2014/chart" uri="{C3380CC4-5D6E-409C-BE32-E72D297353CC}">
                <c16:uniqueId val="{00000014-D3FD-4D64-8EBF-C855CBC27DCC}"/>
              </c:ext>
            </c:extLst>
          </c:dPt>
          <c:dPt>
            <c:idx val="9"/>
            <c:invertIfNegative val="0"/>
            <c:bubble3D val="0"/>
            <c:spPr>
              <a:solidFill>
                <a:schemeClr val="tx2"/>
              </a:solidFill>
              <a:ln w="3171">
                <a:solidFill>
                  <a:schemeClr val="tx2"/>
                </a:solidFill>
              </a:ln>
            </c:spPr>
            <c:extLst>
              <c:ext xmlns:c16="http://schemas.microsoft.com/office/drawing/2014/chart" uri="{C3380CC4-5D6E-409C-BE32-E72D297353CC}">
                <c16:uniqueId val="{00000016-D3FD-4D64-8EBF-C855CBC27DCC}"/>
              </c:ext>
            </c:extLst>
          </c:dPt>
          <c:dPt>
            <c:idx val="11"/>
            <c:invertIfNegative val="0"/>
            <c:bubble3D val="0"/>
            <c:extLst>
              <c:ext xmlns:c16="http://schemas.microsoft.com/office/drawing/2014/chart" uri="{C3380CC4-5D6E-409C-BE32-E72D297353CC}">
                <c16:uniqueId val="{00000018-D3FD-4D64-8EBF-C855CBC27DCC}"/>
              </c:ext>
            </c:extLst>
          </c:dPt>
          <c:dLbls>
            <c:numFmt formatCode="0.0%" sourceLinked="0"/>
            <c:spPr>
              <a:noFill/>
              <a:ln w="18956">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Videos or podcasts</c:v>
                </c:pt>
                <c:pt idx="1">
                  <c:v>comp</c:v>
                </c:pt>
                <c:pt idx="2">
                  <c:v>Simulations/animations</c:v>
                </c:pt>
                <c:pt idx="3">
                  <c:v>comp</c:v>
                </c:pt>
                <c:pt idx="4">
                  <c:v>Online homework or virtual labs</c:v>
                </c:pt>
                <c:pt idx="5">
                  <c:v>comp</c:v>
                </c:pt>
                <c:pt idx="6">
                  <c:v>Online discussion boards</c:v>
                </c:pt>
                <c:pt idx="7">
                  <c:v>comp</c:v>
                </c:pt>
                <c:pt idx="8">
                  <c:v>Audience response systems to gauge students' understanding (e.g. clickers)</c:v>
                </c:pt>
                <c:pt idx="9">
                  <c:v>comp</c:v>
                </c:pt>
              </c:strCache>
            </c:strRef>
          </c:cat>
          <c:val>
            <c:numRef>
              <c:f>Sheet1!$C$2:$C$11</c:f>
              <c:numCache>
                <c:formatCode>0.0%</c:formatCode>
                <c:ptCount val="10"/>
                <c:pt idx="0">
                  <c:v>0.46400000000000002</c:v>
                </c:pt>
                <c:pt idx="1">
                  <c:v>0.46800000000000003</c:v>
                </c:pt>
                <c:pt idx="2">
                  <c:v>0.21299999999999999</c:v>
                </c:pt>
                <c:pt idx="3">
                  <c:v>0.19500000000000001</c:v>
                </c:pt>
                <c:pt idx="4">
                  <c:v>0.36399999999999999</c:v>
                </c:pt>
                <c:pt idx="5">
                  <c:v>0.34</c:v>
                </c:pt>
                <c:pt idx="6">
                  <c:v>0.19600000000000001</c:v>
                </c:pt>
                <c:pt idx="7">
                  <c:v>0.184</c:v>
                </c:pt>
                <c:pt idx="8">
                  <c:v>8.7999999999999995E-2</c:v>
                </c:pt>
                <c:pt idx="9">
                  <c:v>8.2000000000000003E-2</c:v>
                </c:pt>
              </c:numCache>
            </c:numRef>
          </c:val>
          <c:extLst>
            <c:ext xmlns:c16="http://schemas.microsoft.com/office/drawing/2014/chart" uri="{C3380CC4-5D6E-409C-BE32-E72D297353CC}">
              <c16:uniqueId val="{00000019-D3FD-4D64-8EBF-C855CBC27DCC}"/>
            </c:ext>
          </c:extLst>
        </c:ser>
        <c:dLbls>
          <c:showLegendKey val="0"/>
          <c:showVal val="0"/>
          <c:showCatName val="0"/>
          <c:showSerName val="0"/>
          <c:showPercent val="0"/>
          <c:showBubbleSize val="0"/>
        </c:dLbls>
        <c:gapWidth val="33"/>
        <c:overlap val="100"/>
        <c:axId val="46731264"/>
        <c:axId val="47534016"/>
      </c:barChart>
      <c:catAx>
        <c:axId val="46731264"/>
        <c:scaling>
          <c:orientation val="minMax"/>
        </c:scaling>
        <c:delete val="0"/>
        <c:axPos val="b"/>
        <c:majorGridlines/>
        <c:numFmt formatCode="General" sourceLinked="0"/>
        <c:majorTickMark val="none"/>
        <c:minorTickMark val="none"/>
        <c:tickLblPos val="none"/>
        <c:spPr>
          <a:noFill/>
          <a:ln w="0">
            <a:solidFill>
              <a:schemeClr val="tx1"/>
            </a:solidFill>
            <a:prstDash val="solid"/>
          </a:ln>
        </c:spPr>
        <c:crossAx val="47534016"/>
        <c:crosses val="autoZero"/>
        <c:auto val="1"/>
        <c:lblAlgn val="ctr"/>
        <c:lblOffset val="100"/>
        <c:tickMarkSkip val="2"/>
        <c:noMultiLvlLbl val="0"/>
      </c:catAx>
      <c:valAx>
        <c:axId val="47534016"/>
        <c:scaling>
          <c:orientation val="minMax"/>
          <c:max val="1"/>
          <c:min val="0"/>
        </c:scaling>
        <c:delete val="0"/>
        <c:axPos val="l"/>
        <c:numFmt formatCode="0%" sourceLinked="0"/>
        <c:majorTickMark val="none"/>
        <c:minorTickMark val="none"/>
        <c:tickLblPos val="nextTo"/>
        <c:spPr>
          <a:ln w="2378">
            <a:solidFill>
              <a:schemeClr val="tx1"/>
            </a:solidFill>
            <a:prstDash val="solid"/>
          </a:ln>
        </c:spPr>
        <c:txPr>
          <a:bodyPr rot="0" vert="horz"/>
          <a:lstStyle/>
          <a:p>
            <a:pPr>
              <a:defRPr/>
            </a:pPr>
            <a:endParaRPr lang="en-US"/>
          </a:p>
        </c:txPr>
        <c:crossAx val="46731264"/>
        <c:crosses val="autoZero"/>
        <c:crossBetween val="between"/>
        <c:majorUnit val="0.1"/>
      </c:valAx>
      <c:spPr>
        <a:noFill/>
        <a:ln w="25384">
          <a:noFill/>
        </a:ln>
      </c:spPr>
    </c:plotArea>
    <c:plotVisOnly val="1"/>
    <c:dispBlanksAs val="gap"/>
    <c:showDLblsOverMax val="0"/>
  </c:chart>
  <c:spPr>
    <a:noFill/>
    <a:ln>
      <a:noFill/>
    </a:ln>
  </c:spPr>
  <c:txPr>
    <a:bodyPr/>
    <a:lstStyle/>
    <a:p>
      <a:pPr>
        <a:defRPr sz="1190"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493895671476209E-2"/>
          <c:y val="2.8790786948176595E-2"/>
          <c:w val="0.94561598224195298"/>
          <c:h val="0.9328214971209301"/>
        </c:manualLayout>
      </c:layout>
      <c:barChart>
        <c:barDir val="col"/>
        <c:grouping val="stacked"/>
        <c:varyColors val="0"/>
        <c:ser>
          <c:idx val="0"/>
          <c:order val="0"/>
          <c:spPr>
            <a:solidFill>
              <a:schemeClr val="tx2"/>
            </a:solidFill>
            <a:ln w="3175">
              <a:solidFill>
                <a:schemeClr val="tx2"/>
              </a:solidFill>
            </a:ln>
          </c:spPr>
          <c:invertIfNegative val="0"/>
          <c:dPt>
            <c:idx val="0"/>
            <c:invertIfNegative val="0"/>
            <c:bubble3D val="0"/>
            <c:spPr>
              <a:solidFill>
                <a:schemeClr val="accent5"/>
              </a:solidFill>
              <a:ln w="3175">
                <a:solidFill>
                  <a:schemeClr val="tx2"/>
                </a:solidFill>
              </a:ln>
            </c:spPr>
            <c:extLst>
              <c:ext xmlns:c16="http://schemas.microsoft.com/office/drawing/2014/chart" uri="{C3380CC4-5D6E-409C-BE32-E72D297353CC}">
                <c16:uniqueId val="{0000000D-8D6A-4174-AB5B-832196AC67D0}"/>
              </c:ext>
            </c:extLst>
          </c:dPt>
          <c:dPt>
            <c:idx val="1"/>
            <c:invertIfNegative val="0"/>
            <c:bubble3D val="0"/>
            <c:extLst>
              <c:ext xmlns:c16="http://schemas.microsoft.com/office/drawing/2014/chart" uri="{C3380CC4-5D6E-409C-BE32-E72D297353CC}">
                <c16:uniqueId val="{00000001-8D6A-4174-AB5B-832196AC67D0}"/>
              </c:ext>
            </c:extLst>
          </c:dPt>
          <c:dPt>
            <c:idx val="2"/>
            <c:invertIfNegative val="0"/>
            <c:bubble3D val="0"/>
            <c:spPr>
              <a:solidFill>
                <a:schemeClr val="accent5"/>
              </a:solidFill>
              <a:ln w="3175">
                <a:solidFill>
                  <a:schemeClr val="tx2"/>
                </a:solidFill>
              </a:ln>
            </c:spPr>
            <c:extLst>
              <c:ext xmlns:c16="http://schemas.microsoft.com/office/drawing/2014/chart" uri="{C3380CC4-5D6E-409C-BE32-E72D297353CC}">
                <c16:uniqueId val="{0000000E-8D6A-4174-AB5B-832196AC67D0}"/>
              </c:ext>
            </c:extLst>
          </c:dPt>
          <c:dPt>
            <c:idx val="3"/>
            <c:invertIfNegative val="0"/>
            <c:bubble3D val="0"/>
            <c:extLst>
              <c:ext xmlns:c16="http://schemas.microsoft.com/office/drawing/2014/chart" uri="{C3380CC4-5D6E-409C-BE32-E72D297353CC}">
                <c16:uniqueId val="{00000003-8D6A-4174-AB5B-832196AC67D0}"/>
              </c:ext>
            </c:extLst>
          </c:dPt>
          <c:dPt>
            <c:idx val="4"/>
            <c:invertIfNegative val="0"/>
            <c:bubble3D val="0"/>
            <c:spPr>
              <a:solidFill>
                <a:schemeClr val="accent5"/>
              </a:solidFill>
              <a:ln w="3175">
                <a:solidFill>
                  <a:schemeClr val="tx2"/>
                </a:solidFill>
              </a:ln>
            </c:spPr>
            <c:extLst>
              <c:ext xmlns:c16="http://schemas.microsoft.com/office/drawing/2014/chart" uri="{C3380CC4-5D6E-409C-BE32-E72D297353CC}">
                <c16:uniqueId val="{0000000F-8D6A-4174-AB5B-832196AC67D0}"/>
              </c:ext>
            </c:extLst>
          </c:dPt>
          <c:dPt>
            <c:idx val="5"/>
            <c:invertIfNegative val="0"/>
            <c:bubble3D val="0"/>
            <c:extLst>
              <c:ext xmlns:c16="http://schemas.microsoft.com/office/drawing/2014/chart" uri="{C3380CC4-5D6E-409C-BE32-E72D297353CC}">
                <c16:uniqueId val="{00000005-8D6A-4174-AB5B-832196AC67D0}"/>
              </c:ext>
            </c:extLst>
          </c:dPt>
          <c:dPt>
            <c:idx val="6"/>
            <c:invertIfNegative val="0"/>
            <c:bubble3D val="0"/>
            <c:spPr>
              <a:solidFill>
                <a:schemeClr val="accent5"/>
              </a:solidFill>
              <a:ln w="3175">
                <a:solidFill>
                  <a:schemeClr val="tx2"/>
                </a:solidFill>
              </a:ln>
            </c:spPr>
            <c:extLst>
              <c:ext xmlns:c16="http://schemas.microsoft.com/office/drawing/2014/chart" uri="{C3380CC4-5D6E-409C-BE32-E72D297353CC}">
                <c16:uniqueId val="{00000010-8D6A-4174-AB5B-832196AC67D0}"/>
              </c:ext>
            </c:extLst>
          </c:dPt>
          <c:dPt>
            <c:idx val="7"/>
            <c:invertIfNegative val="0"/>
            <c:bubble3D val="0"/>
            <c:extLst>
              <c:ext xmlns:c16="http://schemas.microsoft.com/office/drawing/2014/chart" uri="{C3380CC4-5D6E-409C-BE32-E72D297353CC}">
                <c16:uniqueId val="{00000007-8D6A-4174-AB5B-832196AC67D0}"/>
              </c:ext>
            </c:extLst>
          </c:dPt>
          <c:dPt>
            <c:idx val="9"/>
            <c:invertIfNegative val="0"/>
            <c:bubble3D val="0"/>
            <c:extLst>
              <c:ext xmlns:c16="http://schemas.microsoft.com/office/drawing/2014/chart" uri="{C3380CC4-5D6E-409C-BE32-E72D297353CC}">
                <c16:uniqueId val="{00000009-8D6A-4174-AB5B-832196AC67D0}"/>
              </c:ext>
            </c:extLst>
          </c:dPt>
          <c:dPt>
            <c:idx val="11"/>
            <c:invertIfNegative val="0"/>
            <c:bubble3D val="0"/>
            <c:extLst>
              <c:ext xmlns:c16="http://schemas.microsoft.com/office/drawing/2014/chart" uri="{C3380CC4-5D6E-409C-BE32-E72D297353CC}">
                <c16:uniqueId val="{0000000B-8D6A-4174-AB5B-832196AC67D0}"/>
              </c:ext>
            </c:extLst>
          </c:dPt>
          <c:dLbls>
            <c:numFmt formatCode="0.0%" sourceLinked="0"/>
            <c:spPr>
              <a:noFill/>
              <a:ln w="19004">
                <a:noFill/>
              </a:ln>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Taught an honors course</c:v>
                </c:pt>
                <c:pt idx="1">
                  <c:v>comp </c:v>
                </c:pt>
                <c:pt idx="2">
                  <c:v>Taught a seminar for first-year students</c:v>
                </c:pt>
                <c:pt idx="3">
                  <c:v>comp</c:v>
                </c:pt>
                <c:pt idx="4">
                  <c:v>Taught an area studies course (e.g., women's studies, ethnic studies, LGBTQ studies)</c:v>
                </c:pt>
                <c:pt idx="5">
                  <c:v>comp</c:v>
                </c:pt>
                <c:pt idx="6">
                  <c:v>Taught a service learning course</c:v>
                </c:pt>
                <c:pt idx="7">
                  <c:v>comp</c:v>
                </c:pt>
              </c:strCache>
            </c:strRef>
          </c:cat>
          <c:val>
            <c:numRef>
              <c:f>Sheet1!$B$2:$B$9</c:f>
              <c:numCache>
                <c:formatCode>0.0%</c:formatCode>
                <c:ptCount val="8"/>
                <c:pt idx="0">
                  <c:v>0.14199999999999999</c:v>
                </c:pt>
                <c:pt idx="1">
                  <c:v>0.16400000000000001</c:v>
                </c:pt>
                <c:pt idx="2">
                  <c:v>0.111</c:v>
                </c:pt>
                <c:pt idx="3">
                  <c:v>0.192</c:v>
                </c:pt>
                <c:pt idx="4">
                  <c:v>0.11899999999999999</c:v>
                </c:pt>
                <c:pt idx="5">
                  <c:v>0.127</c:v>
                </c:pt>
                <c:pt idx="6">
                  <c:v>0.17299999999999999</c:v>
                </c:pt>
                <c:pt idx="7">
                  <c:v>0.16400000000000001</c:v>
                </c:pt>
              </c:numCache>
            </c:numRef>
          </c:val>
          <c:extLst>
            <c:ext xmlns:c16="http://schemas.microsoft.com/office/drawing/2014/chart" uri="{C3380CC4-5D6E-409C-BE32-E72D297353CC}">
              <c16:uniqueId val="{0000000C-8D6A-4174-AB5B-832196AC67D0}"/>
            </c:ext>
          </c:extLst>
        </c:ser>
        <c:dLbls>
          <c:showLegendKey val="0"/>
          <c:showVal val="0"/>
          <c:showCatName val="0"/>
          <c:showSerName val="0"/>
          <c:showPercent val="0"/>
          <c:showBubbleSize val="0"/>
        </c:dLbls>
        <c:gapWidth val="70"/>
        <c:overlap val="100"/>
        <c:axId val="46849024"/>
        <c:axId val="47534592"/>
      </c:barChart>
      <c:catAx>
        <c:axId val="46849024"/>
        <c:scaling>
          <c:orientation val="minMax"/>
        </c:scaling>
        <c:delete val="0"/>
        <c:axPos val="b"/>
        <c:majorGridlines/>
        <c:numFmt formatCode="General" sourceLinked="0"/>
        <c:majorTickMark val="none"/>
        <c:minorTickMark val="none"/>
        <c:tickLblPos val="none"/>
        <c:spPr>
          <a:ln w="2382">
            <a:solidFill>
              <a:schemeClr val="tx1"/>
            </a:solidFill>
            <a:prstDash val="solid"/>
          </a:ln>
        </c:spPr>
        <c:crossAx val="47534592"/>
        <c:crosses val="autoZero"/>
        <c:auto val="1"/>
        <c:lblAlgn val="ctr"/>
        <c:lblOffset val="100"/>
        <c:tickLblSkip val="2"/>
        <c:tickMarkSkip val="2"/>
        <c:noMultiLvlLbl val="0"/>
      </c:catAx>
      <c:valAx>
        <c:axId val="47534592"/>
        <c:scaling>
          <c:orientation val="minMax"/>
          <c:max val="1"/>
          <c:min val="0"/>
        </c:scaling>
        <c:delete val="0"/>
        <c:axPos val="l"/>
        <c:numFmt formatCode="0%" sourceLinked="0"/>
        <c:majorTickMark val="none"/>
        <c:minorTickMark val="none"/>
        <c:tickLblPos val="nextTo"/>
        <c:spPr>
          <a:ln w="2382">
            <a:solidFill>
              <a:schemeClr val="tx1"/>
            </a:solidFill>
            <a:prstDash val="solid"/>
          </a:ln>
        </c:spPr>
        <c:txPr>
          <a:bodyPr rot="0" vert="horz"/>
          <a:lstStyle/>
          <a:p>
            <a:pPr>
              <a:defRPr/>
            </a:pPr>
            <a:endParaRPr lang="en-US"/>
          </a:p>
        </c:txPr>
        <c:crossAx val="46849024"/>
        <c:crosses val="autoZero"/>
        <c:crossBetween val="between"/>
        <c:majorUnit val="0.1"/>
      </c:valAx>
      <c:spPr>
        <a:noFill/>
        <a:ln w="25400">
          <a:noFill/>
        </a:ln>
      </c:spPr>
    </c:plotArea>
    <c:plotVisOnly val="1"/>
    <c:dispBlanksAs val="gap"/>
    <c:showDLblsOverMax val="0"/>
  </c:chart>
  <c:spPr>
    <a:noFill/>
    <a:ln>
      <a:noFill/>
    </a:ln>
  </c:spPr>
  <c:txPr>
    <a:bodyPr/>
    <a:lstStyle/>
    <a:p>
      <a:pPr>
        <a:defRPr sz="1193" b="1" i="0" u="none" strike="noStrike" baseline="0">
          <a:solidFill>
            <a:schemeClr val="tx2"/>
          </a:solidFill>
          <a:latin typeface="Garamond"/>
          <a:ea typeface="Garamond"/>
          <a:cs typeface="Garamond"/>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5"/>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Lecturer/Instructor</c:v>
                </c:pt>
                <c:pt idx="1">
                  <c:v>Assistant Professor</c:v>
                </c:pt>
                <c:pt idx="2">
                  <c:v>Associate Professor</c:v>
                </c:pt>
                <c:pt idx="3">
                  <c:v>Professor</c:v>
                </c:pt>
              </c:strCache>
            </c:strRef>
          </c:cat>
          <c:val>
            <c:numRef>
              <c:f>Sheet1!$B$2:$B$5</c:f>
              <c:numCache>
                <c:formatCode>0.0%</c:formatCode>
                <c:ptCount val="4"/>
                <c:pt idx="0">
                  <c:v>0.60899999999999999</c:v>
                </c:pt>
                <c:pt idx="1">
                  <c:v>0.25600000000000001</c:v>
                </c:pt>
                <c:pt idx="2">
                  <c:v>0.154</c:v>
                </c:pt>
                <c:pt idx="3">
                  <c:v>9.9000000000000005E-2</c:v>
                </c:pt>
              </c:numCache>
            </c:numRef>
          </c:val>
          <c:extLst>
            <c:ext xmlns:c16="http://schemas.microsoft.com/office/drawing/2014/chart" uri="{C3380CC4-5D6E-409C-BE32-E72D297353CC}">
              <c16:uniqueId val="{00000000-BDD7-452B-8928-38FCF27F694C}"/>
            </c:ext>
          </c:extLst>
        </c:ser>
        <c:ser>
          <c:idx val="1"/>
          <c:order val="1"/>
          <c:tx>
            <c:strRef>
              <c:f>Sheet1!$C$1</c:f>
              <c:strCache>
                <c:ptCount val="1"/>
                <c:pt idx="0">
                  <c:v>Comparison</c:v>
                </c:pt>
              </c:strCache>
            </c:strRef>
          </c:tx>
          <c:spPr>
            <a:solidFill>
              <a:schemeClr val="tx2"/>
            </a:solidFill>
            <a:ln>
              <a:solidFill>
                <a:schemeClr val="tx2"/>
              </a:solidFill>
            </a:ln>
          </c:spPr>
          <c:invertIfNegative val="0"/>
          <c:dLbls>
            <c:spPr>
              <a:noFill/>
              <a:ln>
                <a:noFill/>
              </a:ln>
              <a:effectLst/>
            </c:spPr>
            <c:txPr>
              <a:bodyPr/>
              <a:lstStyle/>
              <a:p>
                <a:pPr algn="ct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Lecturer/Instructor</c:v>
                </c:pt>
                <c:pt idx="1">
                  <c:v>Assistant Professor</c:v>
                </c:pt>
                <c:pt idx="2">
                  <c:v>Associate Professor</c:v>
                </c:pt>
                <c:pt idx="3">
                  <c:v>Professor</c:v>
                </c:pt>
              </c:strCache>
            </c:strRef>
          </c:cat>
          <c:val>
            <c:numRef>
              <c:f>Sheet1!$C$2:$C$5</c:f>
              <c:numCache>
                <c:formatCode>0.0%</c:formatCode>
                <c:ptCount val="4"/>
                <c:pt idx="0">
                  <c:v>0.63900000000000001</c:v>
                </c:pt>
                <c:pt idx="1">
                  <c:v>0.307</c:v>
                </c:pt>
                <c:pt idx="2">
                  <c:v>0.23400000000000001</c:v>
                </c:pt>
                <c:pt idx="3">
                  <c:v>0.23699999999999999</c:v>
                </c:pt>
              </c:numCache>
            </c:numRef>
          </c:val>
          <c:extLst>
            <c:ext xmlns:c16="http://schemas.microsoft.com/office/drawing/2014/chart" uri="{C3380CC4-5D6E-409C-BE32-E72D297353CC}">
              <c16:uniqueId val="{00000001-BDD7-452B-8928-38FCF27F694C}"/>
            </c:ext>
          </c:extLst>
        </c:ser>
        <c:dLbls>
          <c:showLegendKey val="0"/>
          <c:showVal val="0"/>
          <c:showCatName val="0"/>
          <c:showSerName val="0"/>
          <c:showPercent val="0"/>
          <c:showBubbleSize val="0"/>
        </c:dLbls>
        <c:gapWidth val="50"/>
        <c:axId val="48525312"/>
        <c:axId val="47537472"/>
      </c:barChart>
      <c:catAx>
        <c:axId val="48525312"/>
        <c:scaling>
          <c:orientation val="minMax"/>
        </c:scaling>
        <c:delete val="0"/>
        <c:axPos val="b"/>
        <c:numFmt formatCode="General" sourceLinked="0"/>
        <c:majorTickMark val="none"/>
        <c:minorTickMark val="none"/>
        <c:tickLblPos val="nextTo"/>
        <c:crossAx val="47537472"/>
        <c:crosses val="autoZero"/>
        <c:auto val="1"/>
        <c:lblAlgn val="ctr"/>
        <c:lblOffset val="100"/>
        <c:noMultiLvlLbl val="0"/>
      </c:catAx>
      <c:valAx>
        <c:axId val="47537472"/>
        <c:scaling>
          <c:orientation val="minMax"/>
          <c:max val="1"/>
          <c:min val="0"/>
        </c:scaling>
        <c:delete val="0"/>
        <c:axPos val="l"/>
        <c:numFmt formatCode="0%" sourceLinked="0"/>
        <c:majorTickMark val="none"/>
        <c:minorTickMark val="none"/>
        <c:tickLblPos val="nextTo"/>
        <c:crossAx val="48525312"/>
        <c:crosses val="autoZero"/>
        <c:crossBetween val="between"/>
        <c:minorUnit val="0.2"/>
      </c:valAx>
    </c:plotArea>
    <c:plotVisOnly val="1"/>
    <c:dispBlanksAs val="gap"/>
    <c:showDLblsOverMax val="0"/>
  </c:chart>
  <c:txPr>
    <a:bodyPr/>
    <a:lstStyle/>
    <a:p>
      <a:pPr algn="ctr">
        <a:defRPr lang="en-US" sz="1395" b="1" i="0" u="none" strike="noStrike" kern="1200" baseline="0">
          <a:solidFill>
            <a:schemeClr val="tx2"/>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3" name="Rectangle 3"/>
          <p:cNvSpPr>
            <a:spLocks noGrp="1" noChangeArrowheads="1"/>
          </p:cNvSpPr>
          <p:nvPr>
            <p:ph type="dt" sz="quarter"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8F00532B-46EB-47C9-94A6-2572C8FBB1DA}" type="slidenum">
              <a:rPr lang="en-US"/>
              <a:pPr>
                <a:defRPr/>
              </a:pPr>
              <a:t>‹#›</a:t>
            </a:fld>
            <a:endParaRPr lang="en-US" dirty="0"/>
          </a:p>
        </p:txBody>
      </p:sp>
    </p:spTree>
    <p:extLst>
      <p:ext uri="{BB962C8B-B14F-4D97-AF65-F5344CB8AC3E}">
        <p14:creationId xmlns:p14="http://schemas.microsoft.com/office/powerpoint/2010/main" val="1065032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defTabSz="903334" eaLnBrk="1" hangingPunct="1">
              <a:defRPr sz="1200" u="none">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3146" y="0"/>
            <a:ext cx="3032971" cy="464503"/>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lvl1pPr algn="r" defTabSz="903334" eaLnBrk="1" hangingPunct="1">
              <a:defRPr sz="1200" u="none">
                <a:latin typeface="Arial" charset="0"/>
              </a:defRPr>
            </a:lvl1pPr>
          </a:lstStyle>
          <a:p>
            <a:pPr>
              <a:defRPr/>
            </a:pPr>
            <a:endParaRPr lang="en-US" dirty="0"/>
          </a:p>
        </p:txBody>
      </p:sp>
      <p:sp>
        <p:nvSpPr>
          <p:cNvPr id="56324" name="Rectangle 4"/>
          <p:cNvSpPr>
            <a:spLocks noGrp="1" noRot="1" noChangeAspect="1" noChangeArrowheads="1" noTextEdit="1"/>
          </p:cNvSpPr>
          <p:nvPr>
            <p:ph type="sldImg" idx="2"/>
          </p:nvPr>
        </p:nvSpPr>
        <p:spPr bwMode="auto">
          <a:xfrm>
            <a:off x="1177925" y="693738"/>
            <a:ext cx="4643438" cy="3484562"/>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404" y="4410392"/>
            <a:ext cx="5596892" cy="4177348"/>
          </a:xfrm>
          <a:prstGeom prst="rect">
            <a:avLst/>
          </a:prstGeom>
          <a:noFill/>
          <a:ln w="9525">
            <a:noFill/>
            <a:miter lim="800000"/>
            <a:headEnd/>
            <a:tailEnd/>
          </a:ln>
        </p:spPr>
        <p:txBody>
          <a:bodyPr vert="horz" wrap="square" lIns="91258" tIns="45628" rIns="91258" bIns="456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0"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defTabSz="903334" eaLnBrk="1" hangingPunct="1">
              <a:defRPr sz="1200" u="none">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3146" y="8817612"/>
            <a:ext cx="3032971" cy="464503"/>
          </a:xfrm>
          <a:prstGeom prst="rect">
            <a:avLst/>
          </a:prstGeom>
          <a:noFill/>
          <a:ln w="9525">
            <a:noFill/>
            <a:miter lim="800000"/>
            <a:headEnd/>
            <a:tailEnd/>
          </a:ln>
        </p:spPr>
        <p:txBody>
          <a:bodyPr vert="horz" wrap="square" lIns="91258" tIns="45628" rIns="91258" bIns="45628" numCol="1" anchor="b" anchorCtr="0" compatLnSpc="1">
            <a:prstTxWarp prst="textNoShape">
              <a:avLst/>
            </a:prstTxWarp>
          </a:bodyPr>
          <a:lstStyle>
            <a:lvl1pPr algn="r" defTabSz="903334" eaLnBrk="1" hangingPunct="1">
              <a:defRPr sz="1200" u="none">
                <a:latin typeface="Arial" charset="0"/>
              </a:defRPr>
            </a:lvl1pPr>
          </a:lstStyle>
          <a:p>
            <a:pPr>
              <a:defRPr/>
            </a:pPr>
            <a:fld id="{089FA3A3-FC42-4EDD-885C-91D9694657DB}" type="slidenum">
              <a:rPr lang="en-US"/>
              <a:pPr>
                <a:defRPr/>
              </a:pPr>
              <a:t>‹#›</a:t>
            </a:fld>
            <a:endParaRPr lang="en-US" dirty="0"/>
          </a:p>
        </p:txBody>
      </p:sp>
    </p:spTree>
    <p:extLst>
      <p:ext uri="{BB962C8B-B14F-4D97-AF65-F5344CB8AC3E}">
        <p14:creationId xmlns:p14="http://schemas.microsoft.com/office/powerpoint/2010/main" val="22802921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a:p>
        </p:txBody>
      </p:sp>
      <p:sp>
        <p:nvSpPr>
          <p:cNvPr id="57348" name="Slide Number Placeholder 3"/>
          <p:cNvSpPr>
            <a:spLocks noGrp="1"/>
          </p:cNvSpPr>
          <p:nvPr>
            <p:ph type="sldNum" sz="quarter" idx="5"/>
          </p:nvPr>
        </p:nvSpPr>
        <p:spPr>
          <a:noFill/>
        </p:spPr>
        <p:txBody>
          <a:bodyPr/>
          <a:lstStyle/>
          <a:p>
            <a:pPr defTabSz="901843"/>
            <a:fld id="{66C31495-1962-4FFD-9D77-83C98B69E852}" type="slidenum">
              <a:rPr lang="en-US" smtClean="0"/>
              <a:pPr defTabSz="901843"/>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Mean comparisons for your institution and comparison group are shown for all faculty, broken out by gender.</a:t>
            </a:r>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10</a:t>
            </a:fld>
            <a:endParaRPr lang="en-US" dirty="0"/>
          </a:p>
        </p:txBody>
      </p:sp>
    </p:spTree>
    <p:extLst>
      <p:ext uri="{BB962C8B-B14F-4D97-AF65-F5344CB8AC3E}">
        <p14:creationId xmlns:p14="http://schemas.microsoft.com/office/powerpoint/2010/main" val="3319505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11</a:t>
            </a:fld>
            <a:endParaRPr lang="en-US" sz="1200" u="none" dirty="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“In your interactions with undergraduates, how often in the past year did you encourage them to:”</a:t>
            </a:r>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12</a:t>
            </a:fld>
            <a:endParaRPr lang="en-US" sz="1200" u="none" dirty="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dirty="0"/>
              <a:t>The question stem for these items is: “How frequently</a:t>
            </a:r>
            <a:r>
              <a:rPr lang="en-US" baseline="0" dirty="0"/>
              <a:t> do you incorporate the following forms of technology into your courses?</a:t>
            </a:r>
            <a:r>
              <a:rPr lang="en-US" dirty="0"/>
              <a:t>”</a:t>
            </a:r>
          </a:p>
          <a:p>
            <a:pPr eaLnBrk="1" hangingPunct="1"/>
            <a:endParaRPr lang="en-US" dirty="0"/>
          </a:p>
          <a:p>
            <a:pPr eaLnBrk="1" hangingPunct="1"/>
            <a:endParaRPr lang="en-US" dirty="0"/>
          </a:p>
          <a:p>
            <a:pPr eaLnBrk="1" hangingPunct="1"/>
            <a:r>
              <a:rPr lang="en-US" dirty="0"/>
              <a:t>Item response options include “Frequently,” “Occasionally,” and “Not at All.” Only the first two responses are shown here.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13</a:t>
            </a:fld>
            <a:endParaRPr lang="en-US" sz="1200" u="none" dirty="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a:t>
            </a:r>
            <a:r>
              <a:rPr lang="en-US" baseline="0" dirty="0"/>
              <a:t> the past three years, have you:</a:t>
            </a:r>
            <a:r>
              <a:rPr lang="en-US" dirty="0"/>
              <a:t>”</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FEF42341-2851-4E09-B5D3-6901722B7722}" type="slidenum">
              <a:rPr lang="en-US" sz="1200" u="none">
                <a:latin typeface="Arial" charset="0"/>
              </a:rPr>
              <a:pPr algn="r" defTabSz="901843" eaLnBrk="1" hangingPunct="1"/>
              <a:t>14</a:t>
            </a:fld>
            <a:endParaRPr lang="en-US" sz="1200" u="none" dirty="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by rank.</a:t>
            </a:r>
          </a:p>
          <a:p>
            <a:pPr eaLnBrk="1" hangingPunct="1"/>
            <a:endParaRPr lang="en-US" dirty="0"/>
          </a:p>
          <a:p>
            <a:pPr eaLnBrk="1" hangingPunct="1"/>
            <a:r>
              <a:rPr lang="en-US" dirty="0"/>
              <a:t>The</a:t>
            </a:r>
            <a:r>
              <a:rPr lang="en-US" baseline="0" dirty="0"/>
              <a:t> question stem for this item is: “How many courses are you teaching this term?”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15</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7579E8A2-6F63-4807-B3AC-AD1DBE081148}" type="slidenum">
              <a:rPr lang="en-US" sz="1200" u="none">
                <a:latin typeface="Arial" charset="0"/>
              </a:rPr>
              <a:pPr algn="r" defTabSz="901843" eaLnBrk="1" hangingPunct="1"/>
              <a:t>16</a:t>
            </a:fld>
            <a:endParaRPr lang="en-US" sz="1200" u="none" dirty="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faculty, broken out by gender.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17</a:t>
            </a:fld>
            <a:endParaRPr lang="en-US" sz="1200" u="none" dirty="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r>
              <a:rPr lang="en-US" dirty="0"/>
              <a:t>The question stem for this item is: “During the past three years, have you:”</a:t>
            </a:r>
          </a:p>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18</a:t>
            </a:fld>
            <a:endParaRPr lang="en-US" sz="1200" u="none" dirty="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this item is: “In the past year, to what extent have you:”</a:t>
            </a:r>
          </a:p>
          <a:p>
            <a:pPr eaLnBrk="1" hangingPunct="1"/>
            <a:endParaRPr lang="en-US" dirty="0"/>
          </a:p>
          <a:p>
            <a:pPr eaLnBrk="1" hangingPunct="1"/>
            <a:r>
              <a:rPr lang="en-US" dirty="0"/>
              <a:t>Response options are: “To a Very Large Extent,” “To a Large Extent,” “To Some Extent,” “To a Small Extent,” and “Not at All”</a:t>
            </a:r>
          </a:p>
          <a:p>
            <a:pPr eaLnBrk="1" hangingPunct="1"/>
            <a:r>
              <a:rPr lang="en-US" dirty="0"/>
              <a:t>The percent of respondents who marked “To a Very Large Extent” and “To a Large Extent” are shown.</a:t>
            </a:r>
          </a:p>
          <a:p>
            <a:pPr eaLnBrk="1" hangingPunct="1"/>
            <a:endParaRPr lang="en-US" dirty="0"/>
          </a:p>
        </p:txBody>
      </p:sp>
    </p:spTree>
    <p:extLst>
      <p:ext uri="{BB962C8B-B14F-4D97-AF65-F5344CB8AC3E}">
        <p14:creationId xmlns:p14="http://schemas.microsoft.com/office/powerpoint/2010/main" val="94231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19</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a:p>
        </p:txBody>
      </p:sp>
      <p:sp>
        <p:nvSpPr>
          <p:cNvPr id="58372" name="Slide Number Placeholder 3"/>
          <p:cNvSpPr txBox="1">
            <a:spLocks noGrp="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B780EA-8C76-4D9B-B74F-A2085F8D6DEE}" type="slidenum">
              <a:rPr lang="en-US" sz="1200" u="none">
                <a:latin typeface="Arial" charset="0"/>
              </a:rPr>
              <a:pPr algn="r" defTabSz="901843" eaLnBrk="1" hangingPunct="1"/>
              <a:t>2</a:t>
            </a:fld>
            <a:endParaRPr lang="en-US" sz="1200" u="none" dirty="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20</a:t>
            </a:fld>
            <a:endParaRPr lang="en-US" sz="1200" u="none" dirty="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this item is: “How satisfied are you with the following aspects of your job?”</a:t>
            </a:r>
          </a:p>
          <a:p>
            <a:pPr eaLnBrk="1" hangingPunct="1"/>
            <a:endParaRPr lang="en-US" dirty="0"/>
          </a:p>
          <a:p>
            <a:pPr eaLnBrk="1" hangingPunct="1"/>
            <a:r>
              <a:rPr lang="en-US" dirty="0"/>
              <a:t>Response options are: “Very Satisfied,” “Satisfied,” “Marginally Satisfied,” and “Not Satisfied”</a:t>
            </a:r>
          </a:p>
          <a:p>
            <a:pPr eaLnBrk="1" hangingPunct="1"/>
            <a:r>
              <a:rPr lang="en-US" dirty="0"/>
              <a:t>The percent of respondents who marked “Very Satisfied” and “Satisfied” are shown.</a:t>
            </a:r>
          </a:p>
        </p:txBody>
      </p:sp>
    </p:spTree>
    <p:extLst>
      <p:ext uri="{BB962C8B-B14F-4D97-AF65-F5344CB8AC3E}">
        <p14:creationId xmlns:p14="http://schemas.microsoft.com/office/powerpoint/2010/main" val="4265640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21</a:t>
            </a:fld>
            <a:endParaRPr lang="en-US" sz="1200" u="none" dirty="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this item is: “How satisfied are you with the following aspects of your job?”</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“Very Satisfied,” “Satisfied,” “Marginally Satisfied,” and “Not Satisfied”</a:t>
            </a:r>
          </a:p>
          <a:p>
            <a:pPr eaLnBrk="1" hangingPunct="1"/>
            <a:r>
              <a:rPr lang="en-US" dirty="0"/>
              <a:t>The percent of respondents who marked “Very Satisfied” and “Satisfied” are shown.</a:t>
            </a:r>
          </a:p>
          <a:p>
            <a:pPr eaLnBrk="1" hangingPunct="1"/>
            <a:endParaRPr lang="en-US" dirty="0"/>
          </a:p>
          <a:p>
            <a:pPr eaLnBrk="1" hangingPunct="1"/>
            <a:endParaRPr lang="en-US" dirty="0"/>
          </a:p>
        </p:txBody>
      </p:sp>
    </p:spTree>
    <p:extLst>
      <p:ext uri="{BB962C8B-B14F-4D97-AF65-F5344CB8AC3E}">
        <p14:creationId xmlns:p14="http://schemas.microsoft.com/office/powerpoint/2010/main" val="763987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22</a:t>
            </a:fld>
            <a:endParaRPr lang="en-US" sz="1200" u="none" dirty="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this item is: “How satisfied are you with the following aspects of your job?”</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Response options are: “Very Satisfied,” “Satisfied,” “Marginally Satisfied,” and “Not Satisfied”</a:t>
            </a:r>
          </a:p>
          <a:p>
            <a:pPr eaLnBrk="1" hangingPunct="1"/>
            <a:r>
              <a:rPr lang="en-US" dirty="0"/>
              <a:t>The percent of respondents who marked “Very Satisfied” and “Satisfied” are shown.</a:t>
            </a:r>
          </a:p>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baseline="0" dirty="0">
                <a:solidFill>
                  <a:schemeClr val="tx1"/>
                </a:solidFill>
                <a:effectLst/>
                <a:latin typeface="Arial" charset="0"/>
                <a:ea typeface="+mn-ea"/>
                <a:cs typeface="+mn-cs"/>
              </a:rPr>
              <a:t>Table cells may have a “—”  if </a:t>
            </a:r>
            <a:r>
              <a:rPr lang="en-US" sz="1200" b="0" i="0" kern="1200" dirty="0">
                <a:solidFill>
                  <a:schemeClr val="tx1"/>
                </a:solidFill>
                <a:effectLst/>
                <a:latin typeface="Arial" charset="0"/>
                <a:ea typeface="+mn-ea"/>
                <a:cs typeface="+mn-cs"/>
              </a:rPr>
              <a:t>there were fewer than five faculty at your institution in this group who responded to the question; therefore, data for this cell are suppressed.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23</a:t>
            </a:fld>
            <a:endParaRPr lang="en-US" dirty="0"/>
          </a:p>
        </p:txBody>
      </p:sp>
    </p:spTree>
    <p:extLst>
      <p:ext uri="{BB962C8B-B14F-4D97-AF65-F5344CB8AC3E}">
        <p14:creationId xmlns:p14="http://schemas.microsoft.com/office/powerpoint/2010/main" val="853651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BF676398-8DAC-461D-B9FC-CD76A0778F07}" type="slidenum">
              <a:rPr lang="en-US" sz="1200" u="none">
                <a:latin typeface="Arial" charset="0"/>
              </a:rPr>
              <a:pPr algn="r" defTabSz="901843" eaLnBrk="1" hangingPunct="1"/>
              <a:t>24</a:t>
            </a:fld>
            <a:endParaRPr lang="en-US" sz="1200" u="none" dirty="0">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25</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26</a:t>
            </a:fld>
            <a:endParaRPr lang="en-US" sz="1200" u="none" dirty="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 undergraduate faculty, broken out by gender.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27</a:t>
            </a:fld>
            <a:endParaRPr lang="en-US" sz="1200" u="none" dirty="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r>
              <a:rPr lang="fr-FR" dirty="0"/>
              <a:t>Discrimination (e.g., prejudice, racism, sexism, homophobia, </a:t>
            </a:r>
            <a:r>
              <a:rPr lang="en-US" noProof="0" dirty="0"/>
              <a:t>transphobia</a:t>
            </a:r>
            <a:r>
              <a:rPr lang="fr-FR" dirty="0"/>
              <a:t>)</a:t>
            </a:r>
            <a:br>
              <a:rPr lang="en-US" dirty="0"/>
            </a:br>
            <a:endParaRPr lang="en-US" dirty="0"/>
          </a:p>
          <a:p>
            <a:pPr eaLnBrk="1" hangingPunct="1"/>
            <a:r>
              <a:rPr lang="en-US" dirty="0"/>
              <a:t>Item response options include “Extensive,” “Somewhat,” “Not at All,” and “Not Applicable.” “Not Applicable” treated as missing. Only the first two responses are shown here.</a:t>
            </a:r>
          </a:p>
          <a:p>
            <a:pPr eaLnBrk="1" hangingPunct="1"/>
            <a:endParaRPr lang="en-US" dirty="0"/>
          </a:p>
        </p:txBody>
      </p:sp>
    </p:spTree>
    <p:extLst>
      <p:ext uri="{BB962C8B-B14F-4D97-AF65-F5344CB8AC3E}">
        <p14:creationId xmlns:p14="http://schemas.microsoft.com/office/powerpoint/2010/main" val="9662576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baseline="0" dirty="0">
                <a:solidFill>
                  <a:schemeClr val="tx1"/>
                </a:solidFill>
                <a:effectLst/>
                <a:latin typeface="Arial" charset="0"/>
                <a:ea typeface="+mn-ea"/>
                <a:cs typeface="+mn-cs"/>
              </a:rPr>
              <a:t>Table cells may have a “—”  if </a:t>
            </a:r>
            <a:r>
              <a:rPr lang="en-US" sz="1200" b="0" i="0" kern="1200" dirty="0">
                <a:solidFill>
                  <a:schemeClr val="tx1"/>
                </a:solidFill>
                <a:effectLst/>
                <a:latin typeface="Arial" charset="0"/>
                <a:ea typeface="+mn-ea"/>
                <a:cs typeface="+mn-cs"/>
              </a:rPr>
              <a:t>there were fewer than five faculty at your institution in this group who responded to the question; therefore, data for this cell are suppressed.</a:t>
            </a:r>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28</a:t>
            </a:fld>
            <a:endParaRPr lang="en-US" dirty="0"/>
          </a:p>
        </p:txBody>
      </p:sp>
    </p:spTree>
    <p:extLst>
      <p:ext uri="{BB962C8B-B14F-4D97-AF65-F5344CB8AC3E}">
        <p14:creationId xmlns:p14="http://schemas.microsoft.com/office/powerpoint/2010/main" val="29943758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29</a:t>
            </a:fld>
            <a:endParaRPr lang="en-US" sz="1200" u="none" dirty="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endParaRPr lang="en-US" dirty="0"/>
          </a:p>
          <a:p>
            <a:pPr eaLnBrk="1" hangingPunct="1"/>
            <a:r>
              <a:rPr lang="en-US" dirty="0"/>
              <a:t>Item response options include “Extensive,” “Somewhat,” “Not at All,” and “Not Applicable.” Only the first two responses are shown here.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dirty="0"/>
          </a:p>
        </p:txBody>
      </p:sp>
      <p:sp>
        <p:nvSpPr>
          <p:cNvPr id="59396" name="Slide Number Placeholder 3"/>
          <p:cNvSpPr>
            <a:spLocks noGrp="1"/>
          </p:cNvSpPr>
          <p:nvPr>
            <p:ph type="sldNum" sz="quarter" idx="5"/>
          </p:nvPr>
        </p:nvSpPr>
        <p:spPr>
          <a:noFill/>
        </p:spPr>
        <p:txBody>
          <a:bodyPr/>
          <a:lstStyle/>
          <a:p>
            <a:pPr defTabSz="901843"/>
            <a:fld id="{85F7DC21-DDDB-40A7-B2C3-9E23EFB705EF}" type="slidenum">
              <a:rPr lang="en-US" smtClean="0"/>
              <a:pPr defTabSz="901843"/>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A2B45F03-D3BF-4DB6-97ED-4FC2904F6A32}" type="slidenum">
              <a:rPr lang="en-US" sz="1200" u="none">
                <a:latin typeface="Arial" charset="0"/>
              </a:rPr>
              <a:pPr algn="r" defTabSz="901843" eaLnBrk="1" hangingPunct="1"/>
              <a:t>30</a:t>
            </a:fld>
            <a:endParaRPr lang="en-US" sz="1200" u="none" dirty="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question stem for these items is: “Please indicate the extent to which each of the following has been a source of stress for you</a:t>
            </a:r>
            <a:r>
              <a:rPr lang="en-US" baseline="0" dirty="0"/>
              <a:t> during the past year</a:t>
            </a:r>
            <a:r>
              <a:rPr lang="en-US" dirty="0"/>
              <a:t>:”</a:t>
            </a:r>
          </a:p>
          <a:p>
            <a:pPr eaLnBrk="1" hangingPunct="1"/>
            <a:endParaRPr lang="en-US" dirty="0"/>
          </a:p>
          <a:p>
            <a:pPr eaLnBrk="1" hangingPunct="1"/>
            <a:r>
              <a:rPr lang="en-US" dirty="0"/>
              <a:t>Item response options include “Extensive,” “Somewhat,” “Not at All,” and “Not Applicable.” Only the first two responses are shown here.</a:t>
            </a:r>
          </a:p>
        </p:txBody>
      </p:sp>
    </p:spTree>
    <p:extLst>
      <p:ext uri="{BB962C8B-B14F-4D97-AF65-F5344CB8AC3E}">
        <p14:creationId xmlns:p14="http://schemas.microsoft.com/office/powerpoint/2010/main" val="15861260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31</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32</a:t>
            </a:fld>
            <a:endParaRPr lang="en-US" sz="1200" u="none" dirty="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40024398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33</a:t>
            </a:fld>
            <a:endParaRPr lang="en-US" sz="1200" u="none" dirty="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“Indicate</a:t>
            </a:r>
            <a:r>
              <a:rPr lang="en-US" baseline="0" dirty="0"/>
              <a:t> the extent to which you agree or disagree with each of the following:”</a:t>
            </a:r>
            <a:endParaRPr lang="en-US" dirty="0"/>
          </a:p>
          <a:p>
            <a:pPr eaLnBrk="1" hangingPunct="1"/>
            <a:endParaRPr lang="en-US" dirty="0"/>
          </a:p>
          <a:p>
            <a:pPr eaLnBrk="1" hangingPunct="1"/>
            <a:r>
              <a:rPr lang="en-US" dirty="0"/>
              <a:t>Item response options include “Strongly Agree,” “Somewhat Agree,”  “Somewhat</a:t>
            </a:r>
            <a:r>
              <a:rPr lang="en-US" baseline="0" dirty="0"/>
              <a:t> Disagree</a:t>
            </a:r>
            <a:r>
              <a:rPr lang="en-US" dirty="0"/>
              <a:t>,” and “Strongly</a:t>
            </a:r>
            <a:r>
              <a:rPr lang="en-US" baseline="0" dirty="0"/>
              <a:t> Disagree</a:t>
            </a:r>
            <a:r>
              <a:rPr lang="en-US" dirty="0"/>
              <a:t>.” Only the first two responses are shown here.</a:t>
            </a:r>
          </a:p>
          <a:p>
            <a:pPr eaLnBrk="1" hangingPunct="1"/>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9D52368-FE6F-46C2-A4A8-36A20E2C0FEB}" type="slidenum">
              <a:rPr lang="en-US" sz="1200" u="none">
                <a:latin typeface="Arial" charset="0"/>
              </a:rPr>
              <a:pPr algn="r" defTabSz="901843" eaLnBrk="1" hangingPunct="1"/>
              <a:t>34</a:t>
            </a:fld>
            <a:endParaRPr lang="en-US" sz="1200" u="none" dirty="0">
              <a:latin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full-time</a:t>
            </a:r>
            <a:r>
              <a:rPr lang="en-US" baseline="0" dirty="0"/>
              <a:t> undergraduate faculty</a:t>
            </a:r>
            <a:r>
              <a:rPr lang="en-US" dirty="0"/>
              <a:t>, broken out by gender.</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6876F58C-EAFC-43F0-A2D1-1513E07A771C}" type="slidenum">
              <a:rPr lang="en-US" sz="1200" u="none">
                <a:latin typeface="Arial" charset="0"/>
              </a:rPr>
              <a:pPr algn="r" defTabSz="901843" eaLnBrk="1" hangingPunct="1"/>
              <a:t>35</a:t>
            </a:fld>
            <a:endParaRPr lang="en-US" sz="1200" u="none" dirty="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dirty="0"/>
              <a:t>The question stem for these items is: “Indicate how important you believe each priority listed below is at your college or university</a:t>
            </a:r>
            <a:r>
              <a:rPr lang="en-US" baseline="0" dirty="0"/>
              <a:t>:</a:t>
            </a:r>
            <a:r>
              <a:rPr lang="en-US" dirty="0"/>
              <a:t>”</a:t>
            </a:r>
          </a:p>
          <a:p>
            <a:pPr eaLnBrk="1" hangingPunct="1"/>
            <a:br>
              <a:rPr lang="en-US" dirty="0"/>
            </a:br>
            <a:r>
              <a:rPr lang="en-US" dirty="0"/>
              <a:t>Item response options include “Highest Priority,” “High Priority,” “Medium Priority,” and “Low Priority.” Only the first two responses are shown here.</a:t>
            </a:r>
          </a:p>
          <a:p>
            <a:pPr eaLnBrk="1" hangingPunct="1"/>
            <a:endParaRPr lang="en-US" dirty="0"/>
          </a:p>
        </p:txBody>
      </p:sp>
    </p:spTree>
    <p:extLst>
      <p:ext uri="{BB962C8B-B14F-4D97-AF65-F5344CB8AC3E}">
        <p14:creationId xmlns:p14="http://schemas.microsoft.com/office/powerpoint/2010/main" val="20004431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C98E6576-61AB-42C7-8C0A-A1CC1F1CA3E9}" type="slidenum">
              <a:rPr lang="en-US" sz="1200" u="none">
                <a:latin typeface="Arial" charset="0"/>
              </a:rPr>
              <a:pPr algn="r" defTabSz="901843" eaLnBrk="1" hangingPunct="1"/>
              <a:t>36</a:t>
            </a:fld>
            <a:endParaRPr lang="en-US" sz="1200" u="none" dirty="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r>
              <a:rPr lang="en-US" dirty="0"/>
              <a:t>The question stem for these items is: “Indicate the extent to which you</a:t>
            </a:r>
            <a:r>
              <a:rPr lang="en-US" baseline="0" dirty="0"/>
              <a:t> agree or disagree with each of the following:”</a:t>
            </a:r>
            <a:endParaRPr lang="en-US" dirty="0"/>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“Somewhat Disagree,” and “Strongly Disagree.”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DE9E4445-4056-466D-B589-74083DBBB619}" type="slidenum">
              <a:rPr lang="en-US" sz="1200" u="none">
                <a:latin typeface="Arial" charset="0"/>
              </a:rPr>
              <a:pPr algn="r" defTabSz="901843" eaLnBrk="1" hangingPunct="1"/>
              <a:t>37</a:t>
            </a:fld>
            <a:endParaRPr lang="en-US" sz="1200" u="none" dirty="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dirty="0"/>
              <a:t>The question stem for these items is: “Indicate the extent to which you</a:t>
            </a:r>
            <a:r>
              <a:rPr lang="en-US" baseline="0" dirty="0"/>
              <a:t> agree or disagree with each of the following:”</a:t>
            </a:r>
            <a:endParaRPr lang="en-US" dirty="0"/>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Item response options include “Strongly Agree,” “Somewhat Agree,”  “Somewhat</a:t>
            </a:r>
            <a:r>
              <a:rPr lang="en-US" baseline="0" dirty="0"/>
              <a:t> Disagree</a:t>
            </a:r>
            <a:r>
              <a:rPr lang="en-US" dirty="0"/>
              <a:t>,” and “Strongly Disagree.” Only the first two responses are shown here.</a:t>
            </a:r>
          </a:p>
          <a:p>
            <a:pPr eaLnBrk="1" hangingPunct="1"/>
            <a:endParaRPr lang="en-US" dirty="0"/>
          </a:p>
          <a:p>
            <a:pPr eaLnBrk="1" hangingPunct="1"/>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63146" y="8817612"/>
            <a:ext cx="3032971" cy="464503"/>
          </a:xfrm>
          <a:prstGeom prst="rect">
            <a:avLst/>
          </a:prstGeom>
          <a:noFill/>
          <a:ln w="9525">
            <a:noFill/>
            <a:miter lim="800000"/>
            <a:headEnd/>
            <a:tailEnd/>
          </a:ln>
        </p:spPr>
        <p:txBody>
          <a:bodyPr lIns="91258" tIns="45628" rIns="91258" bIns="45628" anchor="b"/>
          <a:lstStyle/>
          <a:p>
            <a:pPr algn="r" defTabSz="901843" eaLnBrk="1" hangingPunct="1"/>
            <a:fld id="{95CF266C-AF8A-46D0-A37B-3BB5CD42EC3F}" type="slidenum">
              <a:rPr lang="en-US" sz="1200" u="none">
                <a:latin typeface="Arial" charset="0"/>
              </a:rPr>
              <a:pPr algn="r" defTabSz="901843" eaLnBrk="1" hangingPunct="1"/>
              <a:t>38</a:t>
            </a:fld>
            <a:endParaRPr lang="en-US" sz="1200" u="none" dirty="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dirty="0"/>
          </a:p>
          <a:p>
            <a:pPr eaLnBrk="1" hangingPunct="1"/>
            <a:r>
              <a:rPr lang="en-US" dirty="0"/>
              <a:t>The percent of respondents who marked “Yes” is shown.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01843"/>
            <a:fld id="{EDB4EBEC-B7F9-4904-A685-C02E85E9C0C8}" type="slidenum">
              <a:rPr lang="en-US" smtClean="0"/>
              <a:pPr defTabSz="901843"/>
              <a:t>39</a:t>
            </a:fld>
            <a:endParaRPr lang="en-US" dirty="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931759" y="4408807"/>
            <a:ext cx="5134182" cy="4178933"/>
          </a:xfrm>
          <a:noFill/>
          <a:ln/>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sz="1100" dirty="0"/>
              <a:t>Constructs are reported for all full-time undergraduate faculty, and are also broken out by “Men/Trans Men” and “Women/Trans Women.” Bar graphs depicting mean scores are shown for your institution and comparison group. CIRP constructs have been scaled to a population mean of 50 with a standard deviation of 10.  </a:t>
            </a:r>
          </a:p>
          <a:p>
            <a:endParaRPr lang="en-US" sz="1100" dirty="0"/>
          </a:p>
          <a:p>
            <a:r>
              <a:rPr lang="en-US" sz="1100" dirty="0"/>
              <a:t>More detailed information on constructs can be found at https://www.heri.ucla.edu/PDFs/constructs/FAC2016Appendix.pdf.</a:t>
            </a:r>
          </a:p>
          <a:p>
            <a:endParaRPr lang="en-US" sz="1100" dirty="0">
              <a:solidFill>
                <a:srgbClr val="FF0000"/>
              </a:solidFill>
            </a:endParaRPr>
          </a:p>
          <a:p>
            <a:endParaRPr lang="en-US" sz="1100" dirty="0"/>
          </a:p>
        </p:txBody>
      </p:sp>
      <p:sp>
        <p:nvSpPr>
          <p:cNvPr id="60420" name="Slide Number Placeholder 3"/>
          <p:cNvSpPr>
            <a:spLocks noGrp="1"/>
          </p:cNvSpPr>
          <p:nvPr>
            <p:ph type="sldNum" sz="quarter" idx="5"/>
          </p:nvPr>
        </p:nvSpPr>
        <p:spPr>
          <a:noFill/>
        </p:spPr>
        <p:txBody>
          <a:bodyPr/>
          <a:lstStyle/>
          <a:p>
            <a:pPr defTabSz="901843"/>
            <a:fld id="{E4279BAA-2C60-4663-92CC-684164663330}" type="slidenum">
              <a:rPr lang="en-US" smtClean="0"/>
              <a:pPr defTabSz="901843"/>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5</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491882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6</a:t>
            </a:fld>
            <a:endParaRPr lang="en-US" dirty="0"/>
          </a:p>
        </p:txBody>
      </p:sp>
    </p:spTree>
    <p:extLst>
      <p:ext uri="{BB962C8B-B14F-4D97-AF65-F5344CB8AC3E}">
        <p14:creationId xmlns:p14="http://schemas.microsoft.com/office/powerpoint/2010/main" val="3743249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7</a:t>
            </a:fld>
            <a:endParaRPr lang="en-US" dirty="0"/>
          </a:p>
        </p:txBody>
      </p:sp>
    </p:spTree>
    <p:extLst>
      <p:ext uri="{BB962C8B-B14F-4D97-AF65-F5344CB8AC3E}">
        <p14:creationId xmlns:p14="http://schemas.microsoft.com/office/powerpoint/2010/main" val="965867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89FA3A3-FC42-4EDD-885C-91D9694657DB}" type="slidenum">
              <a:rPr lang="en-US" smtClean="0"/>
              <a:pPr>
                <a:defRPr/>
              </a:pPr>
              <a:t>8</a:t>
            </a:fld>
            <a:endParaRPr lang="en-US" dirty="0"/>
          </a:p>
        </p:txBody>
      </p:sp>
    </p:spTree>
    <p:extLst>
      <p:ext uri="{BB962C8B-B14F-4D97-AF65-F5344CB8AC3E}">
        <p14:creationId xmlns:p14="http://schemas.microsoft.com/office/powerpoint/2010/main" val="2131420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01843"/>
            <a:fld id="{DABC0DEF-AE43-4EF1-946F-CB8AA0517050}" type="slidenum">
              <a:rPr lang="en-US" smtClean="0"/>
              <a:pPr defTabSz="901843"/>
              <a:t>9</a:t>
            </a:fld>
            <a:endParaRPr lang="en-US" dirty="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solidFill>
                  <a:schemeClr val="accent5"/>
                </a:solidFill>
              </a:defRPr>
            </a:lvl1pPr>
          </a:lstStyle>
          <a:p>
            <a:r>
              <a:rPr lang="en-US" dirty="0"/>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sz="2600" b="1">
                <a:effectLst/>
              </a:defRPr>
            </a:lvl1pPr>
          </a:lstStyle>
          <a:p>
            <a:r>
              <a:rPr lang="en-US" dirty="0"/>
              <a:t>Click to edit Master subtitle style</a:t>
            </a:r>
          </a:p>
        </p:txBody>
      </p:sp>
      <p:sp>
        <p:nvSpPr>
          <p:cNvPr id="5"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endParaRPr lang="en-US" dirty="0"/>
          </a:p>
        </p:txBody>
      </p:sp>
      <p:sp>
        <p:nvSpPr>
          <p:cNvPr id="6"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dirty="0"/>
              <a:t>2016-2017 HERI Faculty Survey</a:t>
            </a:r>
          </a:p>
        </p:txBody>
      </p:sp>
      <p:sp>
        <p:nvSpPr>
          <p:cNvPr id="7" name="Rectangle 25"/>
          <p:cNvSpPr>
            <a:spLocks noGrp="1" noChangeArrowheads="1"/>
          </p:cNvSpPr>
          <p:nvPr>
            <p:ph type="sldNum" sz="quarter" idx="12"/>
          </p:nvPr>
        </p:nvSpPr>
        <p:spPr/>
        <p:txBody>
          <a:bodyPr/>
          <a:lstStyle>
            <a:lvl1pPr>
              <a:defRPr/>
            </a:lvl1pPr>
          </a:lstStyle>
          <a:p>
            <a:pPr>
              <a:defRPr/>
            </a:pPr>
            <a:fld id="{7092BCF1-1328-4AE7-B48C-E9A84CF00A5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F837FC3E-CD2C-49F2-914A-6C0C633AD8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A2345506-D0F1-4ADE-BD4E-ECF7E58A9CE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25D6ADC6-371E-4D07-BEDE-9B492F1765E5}"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5" name="Rectangle 18"/>
          <p:cNvSpPr>
            <a:spLocks noGrp="1" noChangeArrowheads="1"/>
          </p:cNvSpPr>
          <p:nvPr>
            <p:ph type="ctrTitle" sz="quarter"/>
          </p:nvPr>
        </p:nvSpPr>
        <p:spPr>
          <a:xfrm>
            <a:off x="685800" y="1768475"/>
            <a:ext cx="7772400" cy="1736725"/>
          </a:xfrm>
        </p:spPr>
        <p:txBody>
          <a:bodyPr anchor="b"/>
          <a:lstStyle>
            <a:lvl1pPr>
              <a:defRPr sz="3600">
                <a:solidFill>
                  <a:schemeClr val="accent5"/>
                </a:solidFill>
              </a:defRPr>
            </a:lvl1pPr>
          </a:lstStyle>
          <a:p>
            <a:r>
              <a:rPr lang="en-US" dirty="0"/>
              <a:t>Click to edit Master title style</a:t>
            </a:r>
          </a:p>
        </p:txBody>
      </p:sp>
      <p:sp>
        <p:nvSpPr>
          <p:cNvPr id="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sz="2600" b="1">
                <a:effectLst/>
              </a:defRPr>
            </a:lvl1pPr>
          </a:lstStyle>
          <a:p>
            <a:r>
              <a:rPr lang="en-US" dirty="0"/>
              <a:t>Click to edit Master subtitle style</a:t>
            </a:r>
          </a:p>
        </p:txBody>
      </p:sp>
    </p:spTree>
    <p:extLst>
      <p:ext uri="{BB962C8B-B14F-4D97-AF65-F5344CB8AC3E}">
        <p14:creationId xmlns:p14="http://schemas.microsoft.com/office/powerpoint/2010/main" val="3285007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dirty="0"/>
              <a:t>2016-2017 HERI Faculty Survey</a:t>
            </a:r>
          </a:p>
        </p:txBody>
      </p:sp>
      <p:sp>
        <p:nvSpPr>
          <p:cNvPr id="4" name="Slide Number Placeholder 3"/>
          <p:cNvSpPr>
            <a:spLocks noGrp="1"/>
          </p:cNvSpPr>
          <p:nvPr>
            <p:ph type="sldNum" sz="quarter" idx="11"/>
          </p:nvPr>
        </p:nvSpPr>
        <p:spPr/>
        <p:txBody>
          <a:bodyPr/>
          <a:lstStyle/>
          <a:p>
            <a:pPr>
              <a:defRPr/>
            </a:pPr>
            <a:fld id="{86632639-7880-4B36-89C3-D2511E1DDB7B}" type="slidenum">
              <a:rPr lang="en-US" smtClean="0"/>
              <a:pPr>
                <a:defRPr/>
              </a:pPr>
              <a:t>‹#›</a:t>
            </a:fld>
            <a:endParaRPr lang="en-US" dirty="0"/>
          </a:p>
        </p:txBody>
      </p:sp>
    </p:spTree>
    <p:extLst>
      <p:ext uri="{BB962C8B-B14F-4D97-AF65-F5344CB8AC3E}">
        <p14:creationId xmlns:p14="http://schemas.microsoft.com/office/powerpoint/2010/main" val="223398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solidFill>
                <a:effectLst/>
                <a:latin typeface="Franklin Gothic Book" panose="020B0503020102020204" pitchFamily="34" charset="0"/>
              </a:defRPr>
            </a:lvl1pPr>
            <a:lvl2pPr>
              <a:defRPr>
                <a:effectLst/>
                <a:latin typeface="Franklin Gothic Book" panose="020B0503020102020204" pitchFamily="34" charset="0"/>
              </a:defRPr>
            </a:lvl2pPr>
            <a:lvl3pPr>
              <a:defRPr>
                <a:effectLst/>
                <a:latin typeface="Franklin Gothic Book" panose="020B0503020102020204" pitchFamily="34" charset="0"/>
              </a:defRPr>
            </a:lvl3pPr>
            <a:lvl4pPr>
              <a:defRPr>
                <a:effectLst/>
                <a:latin typeface="Franklin Gothic Book" panose="020B0503020102020204" pitchFamily="34" charset="0"/>
              </a:defRPr>
            </a:lvl4pPr>
            <a:lvl5pPr>
              <a:defRPr>
                <a:effectLst/>
                <a:latin typeface="Franklin Gothic Book" panose="020B05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BC948261-BA7A-449B-AFF2-6BAF73509D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5" name="Rectangle 25"/>
          <p:cNvSpPr>
            <a:spLocks noGrp="1" noChangeArrowheads="1"/>
          </p:cNvSpPr>
          <p:nvPr>
            <p:ph type="sldNum" sz="quarter" idx="11"/>
          </p:nvPr>
        </p:nvSpPr>
        <p:spPr>
          <a:ln/>
        </p:spPr>
        <p:txBody>
          <a:bodyPr/>
          <a:lstStyle>
            <a:lvl1pPr>
              <a:defRPr/>
            </a:lvl1pPr>
          </a:lstStyle>
          <a:p>
            <a:pPr>
              <a:defRPr/>
            </a:pPr>
            <a:fld id="{517A8D27-E786-4DE5-93B5-7651E3EC958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solidFill>
                  <a:schemeClr val="tx2"/>
                </a:solidFill>
                <a:effectLst/>
                <a:latin typeface="Franklin Gothic Book" panose="020B0503020102020204" pitchFamily="34" charset="0"/>
              </a:defRPr>
            </a:lvl1pPr>
            <a:lvl2pPr>
              <a:defRPr sz="2400">
                <a:solidFill>
                  <a:schemeClr val="tx2"/>
                </a:solidFill>
                <a:effectLst/>
                <a:latin typeface="Franklin Gothic Book" panose="020B0503020102020204" pitchFamily="34" charset="0"/>
              </a:defRPr>
            </a:lvl2pPr>
            <a:lvl3pPr>
              <a:defRPr sz="2000">
                <a:solidFill>
                  <a:schemeClr val="tx2"/>
                </a:solidFill>
                <a:effectLst/>
                <a:latin typeface="Franklin Gothic Book" panose="020B0503020102020204" pitchFamily="34" charset="0"/>
              </a:defRPr>
            </a:lvl3pPr>
            <a:lvl4pPr>
              <a:defRPr sz="1800">
                <a:solidFill>
                  <a:schemeClr val="tx2"/>
                </a:solidFill>
                <a:effectLst/>
                <a:latin typeface="Franklin Gothic Book" panose="020B0503020102020204" pitchFamily="34" charset="0"/>
              </a:defRPr>
            </a:lvl4pPr>
            <a:lvl5pPr>
              <a:defRPr sz="1800">
                <a:solidFill>
                  <a:schemeClr val="tx2"/>
                </a:solidFill>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495800"/>
          </a:xfrm>
        </p:spPr>
        <p:txBody>
          <a:bodyPr/>
          <a:lstStyle>
            <a:lvl1pPr>
              <a:defRPr sz="2800">
                <a:effectLst/>
                <a:latin typeface="Franklin Gothic Book" panose="020B0503020102020204" pitchFamily="34" charset="0"/>
              </a:defRPr>
            </a:lvl1pPr>
            <a:lvl2pPr>
              <a:defRPr sz="2400">
                <a:effectLst/>
                <a:latin typeface="Franklin Gothic Book" panose="020B0503020102020204" pitchFamily="34" charset="0"/>
              </a:defRPr>
            </a:lvl2pPr>
            <a:lvl3pPr>
              <a:defRPr sz="2000">
                <a:effectLst/>
                <a:latin typeface="Franklin Gothic Book" panose="020B0503020102020204" pitchFamily="34" charset="0"/>
              </a:defRPr>
            </a:lvl3pPr>
            <a:lvl4pPr>
              <a:defRPr sz="1800">
                <a:effectLst/>
                <a:latin typeface="Franklin Gothic Book" panose="020B0503020102020204" pitchFamily="34" charset="0"/>
              </a:defRPr>
            </a:lvl4pPr>
            <a:lvl5pPr>
              <a:defRPr sz="1800">
                <a:effectLst/>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D71C6D19-50F5-4908-8E2F-5A9DE754AD9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8" name="Rectangle 25"/>
          <p:cNvSpPr>
            <a:spLocks noGrp="1" noChangeArrowheads="1"/>
          </p:cNvSpPr>
          <p:nvPr>
            <p:ph type="sldNum" sz="quarter" idx="11"/>
          </p:nvPr>
        </p:nvSpPr>
        <p:spPr>
          <a:ln/>
        </p:spPr>
        <p:txBody>
          <a:bodyPr/>
          <a:lstStyle>
            <a:lvl1pPr>
              <a:defRPr/>
            </a:lvl1pPr>
          </a:lstStyle>
          <a:p>
            <a:pPr>
              <a:defRPr/>
            </a:pPr>
            <a:fld id="{6BEE7808-5C01-43CF-A1C9-EE01514086E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4" name="Rectangle 25"/>
          <p:cNvSpPr>
            <a:spLocks noGrp="1" noChangeArrowheads="1"/>
          </p:cNvSpPr>
          <p:nvPr>
            <p:ph type="sldNum" sz="quarter" idx="11"/>
          </p:nvPr>
        </p:nvSpPr>
        <p:spPr>
          <a:ln/>
        </p:spPr>
        <p:txBody>
          <a:bodyPr/>
          <a:lstStyle>
            <a:lvl1pPr>
              <a:defRPr/>
            </a:lvl1pPr>
          </a:lstStyle>
          <a:p>
            <a:pPr>
              <a:defRPr/>
            </a:pPr>
            <a:fld id="{D949EE2B-935A-47D8-A4DF-0973289B88B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3" name="Rectangle 25"/>
          <p:cNvSpPr>
            <a:spLocks noGrp="1" noChangeArrowheads="1"/>
          </p:cNvSpPr>
          <p:nvPr>
            <p:ph type="sldNum" sz="quarter" idx="11"/>
          </p:nvPr>
        </p:nvSpPr>
        <p:spPr>
          <a:ln/>
        </p:spPr>
        <p:txBody>
          <a:bodyPr/>
          <a:lstStyle>
            <a:lvl1pPr>
              <a:defRPr/>
            </a:lvl1pPr>
          </a:lstStyle>
          <a:p>
            <a:pPr>
              <a:defRPr/>
            </a:pPr>
            <a:fld id="{AD5C4E08-4A6B-4B7B-AFB5-E34103AFDBD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EA3129FE-F048-4F79-9903-7B16DB13806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pPr>
              <a:defRPr/>
            </a:pPr>
            <a:r>
              <a:rPr lang="en-US" dirty="0"/>
              <a:t>2016-2017 HERI Faculty Survey</a:t>
            </a:r>
          </a:p>
        </p:txBody>
      </p:sp>
      <p:sp>
        <p:nvSpPr>
          <p:cNvPr id="6" name="Rectangle 25"/>
          <p:cNvSpPr>
            <a:spLocks noGrp="1" noChangeArrowheads="1"/>
          </p:cNvSpPr>
          <p:nvPr>
            <p:ph type="sldNum" sz="quarter" idx="11"/>
          </p:nvPr>
        </p:nvSpPr>
        <p:spPr>
          <a:ln/>
        </p:spPr>
        <p:txBody>
          <a:bodyPr/>
          <a:lstStyle>
            <a:lvl1pPr>
              <a:defRPr/>
            </a:lvl1pPr>
          </a:lstStyle>
          <a:p>
            <a:pPr>
              <a:defRPr/>
            </a:pPr>
            <a:fld id="{2ACF150B-2C0C-4BE1-9128-56EB162B0FC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 Target="../slides/slide3.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3010"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2286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vl1pPr>
          </a:lstStyle>
          <a:p>
            <a:pPr>
              <a:defRPr/>
            </a:pPr>
            <a:r>
              <a:rPr lang="en-US" dirty="0"/>
              <a:t>2016-2017 HERI Faculty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3014" name="Picture 8"/>
          <p:cNvPicPr>
            <a:picLocks noChangeAspect="1" noChangeArrowheads="1"/>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3175" y="0"/>
            <a:ext cx="908050" cy="908050"/>
          </a:xfrm>
          <a:prstGeom prst="rect">
            <a:avLst/>
          </a:prstGeom>
          <a:noFill/>
          <a:ln w="9525">
            <a:noFill/>
            <a:miter lim="800000"/>
            <a:headEnd/>
            <a:tailEnd/>
          </a:ln>
        </p:spPr>
      </p:pic>
      <p:sp>
        <p:nvSpPr>
          <p:cNvPr id="79897" name="Rectangle 25"/>
          <p:cNvSpPr>
            <a:spLocks noGrp="1" noChangeArrowheads="1"/>
          </p:cNvSpPr>
          <p:nvPr>
            <p:ph type="sldNum" sz="quarter" idx="4"/>
          </p:nvPr>
        </p:nvSpPr>
        <p:spPr bwMode="auto">
          <a:xfrm>
            <a:off x="8229600" y="6400800"/>
            <a:ext cx="457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vl1pPr>
          </a:lstStyle>
          <a:p>
            <a:pPr>
              <a:defRPr/>
            </a:pPr>
            <a:fld id="{86632639-7880-4B36-89C3-D2511E1DDB7B}" type="slidenum">
              <a:rPr lang="en-US"/>
              <a:pPr>
                <a:defRPr/>
              </a:pPr>
              <a:t>‹#›</a:t>
            </a:fld>
            <a:endParaRPr lang="en-US" dirty="0"/>
          </a:p>
        </p:txBody>
      </p:sp>
      <p:sp>
        <p:nvSpPr>
          <p:cNvPr id="8" name="TextBox 7">
            <a:hlinkClick r:id="rId17" action="ppaction://hlinksldjump"/>
          </p:cNvPr>
          <p:cNvSpPr txBox="1"/>
          <p:nvPr userDrawn="1"/>
        </p:nvSpPr>
        <p:spPr>
          <a:xfrm>
            <a:off x="5920871" y="6604084"/>
            <a:ext cx="1665841" cy="253916"/>
          </a:xfrm>
          <a:prstGeom prst="rect">
            <a:avLst/>
          </a:prstGeom>
          <a:noFill/>
        </p:spPr>
        <p:txBody>
          <a:bodyPr wrap="none" rtlCol="0">
            <a:spAutoFit/>
          </a:bodyPr>
          <a:lstStyle/>
          <a:p>
            <a:r>
              <a:rPr lang="en-US" sz="1050" dirty="0">
                <a:hlinkClick r:id="rId17" action="ppaction://hlinksldjump"/>
              </a:rPr>
              <a:t>Return to Table of Contents</a:t>
            </a:r>
            <a:endParaRPr lang="en-US" sz="1050" dirty="0"/>
          </a:p>
        </p:txBody>
      </p:sp>
    </p:spTree>
  </p:cSld>
  <p:clrMap bg1="lt1" tx1="dk1" bg2="lt2" tx2="dk2" accent1="accent1" accent2="accent2" accent3="accent3" accent4="accent4" accent5="accent5" accent6="accent6" hlink="hlink" folHlink="folHlink"/>
  <p:sldLayoutIdLst>
    <p:sldLayoutId id="2147484486"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 id="2147484485" r:id="rId12"/>
    <p:sldLayoutId id="2147484487" r:id="rId13"/>
    <p:sldLayoutId id="2147484488" r:id="rId14"/>
  </p:sldLayoutIdLst>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19.xml"/></Relationships>
</file>

<file path=ppt/slides/_rels/slide3.xml.rels><?xml version="1.0" encoding="UTF-8" standalone="yes"?>
<Relationships xmlns="http://schemas.openxmlformats.org/package/2006/relationships"><Relationship Id="rId13" Type="http://schemas.openxmlformats.org/officeDocument/2006/relationships/slide" Target="slide29.xml"/><Relationship Id="rId18" Type="http://schemas.openxmlformats.org/officeDocument/2006/relationships/slide" Target="slide34.xml"/><Relationship Id="rId26" Type="http://schemas.openxmlformats.org/officeDocument/2006/relationships/slide" Target="slide8.xml"/><Relationship Id="rId3" Type="http://schemas.openxmlformats.org/officeDocument/2006/relationships/slide" Target="slide19.xml"/><Relationship Id="rId21" Type="http://schemas.openxmlformats.org/officeDocument/2006/relationships/slide" Target="slide37.xml"/><Relationship Id="rId34" Type="http://schemas.openxmlformats.org/officeDocument/2006/relationships/slide" Target="slide16.xml"/><Relationship Id="rId7" Type="http://schemas.openxmlformats.org/officeDocument/2006/relationships/slide" Target="slide23.xml"/><Relationship Id="rId12" Type="http://schemas.openxmlformats.org/officeDocument/2006/relationships/slide" Target="slide28.xml"/><Relationship Id="rId17" Type="http://schemas.openxmlformats.org/officeDocument/2006/relationships/slide" Target="slide33.xml"/><Relationship Id="rId25" Type="http://schemas.openxmlformats.org/officeDocument/2006/relationships/slide" Target="slide7.xml"/><Relationship Id="rId33" Type="http://schemas.openxmlformats.org/officeDocument/2006/relationships/slide" Target="slide15.xml"/><Relationship Id="rId2" Type="http://schemas.openxmlformats.org/officeDocument/2006/relationships/notesSlide" Target="../notesSlides/notesSlide3.xml"/><Relationship Id="rId16" Type="http://schemas.openxmlformats.org/officeDocument/2006/relationships/slide" Target="slide32.xml"/><Relationship Id="rId20" Type="http://schemas.openxmlformats.org/officeDocument/2006/relationships/slide" Target="slide36.xml"/><Relationship Id="rId29" Type="http://schemas.openxmlformats.org/officeDocument/2006/relationships/slide" Target="slide11.xml"/><Relationship Id="rId1" Type="http://schemas.openxmlformats.org/officeDocument/2006/relationships/slideLayout" Target="../slideLayouts/slideLayout14.xml"/><Relationship Id="rId6" Type="http://schemas.openxmlformats.org/officeDocument/2006/relationships/slide" Target="slide22.xml"/><Relationship Id="rId11" Type="http://schemas.openxmlformats.org/officeDocument/2006/relationships/slide" Target="slide27.xml"/><Relationship Id="rId24" Type="http://schemas.openxmlformats.org/officeDocument/2006/relationships/slide" Target="slide6.xml"/><Relationship Id="rId32" Type="http://schemas.openxmlformats.org/officeDocument/2006/relationships/slide" Target="slide14.xml"/><Relationship Id="rId5" Type="http://schemas.openxmlformats.org/officeDocument/2006/relationships/slide" Target="slide21.xml"/><Relationship Id="rId15" Type="http://schemas.openxmlformats.org/officeDocument/2006/relationships/slide" Target="slide31.xml"/><Relationship Id="rId23" Type="http://schemas.openxmlformats.org/officeDocument/2006/relationships/slide" Target="slide5.xml"/><Relationship Id="rId28" Type="http://schemas.openxmlformats.org/officeDocument/2006/relationships/slide" Target="slide10.xml"/><Relationship Id="rId36" Type="http://schemas.openxmlformats.org/officeDocument/2006/relationships/slide" Target="slide18.xml"/><Relationship Id="rId10" Type="http://schemas.openxmlformats.org/officeDocument/2006/relationships/slide" Target="slide26.xml"/><Relationship Id="rId19" Type="http://schemas.openxmlformats.org/officeDocument/2006/relationships/slide" Target="slide35.xml"/><Relationship Id="rId31" Type="http://schemas.openxmlformats.org/officeDocument/2006/relationships/slide" Target="slide13.xml"/><Relationship Id="rId4" Type="http://schemas.openxmlformats.org/officeDocument/2006/relationships/slide" Target="slide20.xml"/><Relationship Id="rId9" Type="http://schemas.openxmlformats.org/officeDocument/2006/relationships/slide" Target="slide25.xml"/><Relationship Id="rId14" Type="http://schemas.openxmlformats.org/officeDocument/2006/relationships/slide" Target="slide30.xml"/><Relationship Id="rId22" Type="http://schemas.openxmlformats.org/officeDocument/2006/relationships/slide" Target="slide38.xml"/><Relationship Id="rId27" Type="http://schemas.openxmlformats.org/officeDocument/2006/relationships/slide" Target="slide9.xml"/><Relationship Id="rId30" Type="http://schemas.openxmlformats.org/officeDocument/2006/relationships/slide" Target="slide12.xml"/><Relationship Id="rId35" Type="http://schemas.openxmlformats.org/officeDocument/2006/relationships/slide" Target="slide17.xml"/><Relationship Id="rId8" Type="http://schemas.openxmlformats.org/officeDocument/2006/relationships/slide" Target="slide2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2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2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chart" Target="../charts/chart2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18.xml"/><Relationship Id="rId4" Type="http://schemas.openxmlformats.org/officeDocument/2006/relationships/chart" Target="../charts/chart2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chart" Target="../charts/chart2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chart" Target="../charts/chart25.xml"/></Relationships>
</file>

<file path=ppt/slides/_rels/slide3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chart" Target="../charts/chart2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eaLnBrk="1" hangingPunct="1">
              <a:defRPr/>
            </a:pPr>
            <a:r>
              <a:rPr lang="en-US">
                <a:latin typeface="Franklin Gothic Book" panose="020B0503020102020204" pitchFamily="34" charset="0"/>
              </a:rPr>
              <a:t>Grand Valley State University</a:t>
            </a:r>
            <a:br>
              <a:rPr lang="en-US" dirty="0">
                <a:latin typeface="Franklin Gothic Book" panose="020B0503020102020204" pitchFamily="34" charset="0"/>
              </a:rPr>
            </a:br>
            <a:r>
              <a:rPr lang="en-US" dirty="0">
                <a:solidFill>
                  <a:srgbClr val="1F2A44"/>
                </a:solidFill>
                <a:latin typeface="Franklin Gothic Book" panose="020B0503020102020204" pitchFamily="34" charset="0"/>
              </a:rPr>
              <a:t>HERI Faculty Survey</a:t>
            </a:r>
            <a:br>
              <a:rPr lang="en-US" dirty="0">
                <a:solidFill>
                  <a:schemeClr val="accent1"/>
                </a:solidFill>
                <a:latin typeface="Franklin Gothic Book" panose="020B0503020102020204" pitchFamily="34" charset="0"/>
              </a:rPr>
            </a:br>
            <a:r>
              <a:rPr lang="en-US" dirty="0">
                <a:latin typeface="Franklin Gothic Book" panose="020B0503020102020204" pitchFamily="34" charset="0"/>
              </a:rPr>
              <a:t>2019-2020 Results</a:t>
            </a:r>
            <a:endParaRPr lang="en-US" sz="3200" dirty="0">
              <a:latin typeface="Franklin Gothic Book" panose="020B0503020102020204" pitchFamily="34" charset="0"/>
            </a:endParaRPr>
          </a:p>
        </p:txBody>
      </p:sp>
      <p:sp>
        <p:nvSpPr>
          <p:cNvPr id="2051" name="Rectangle 3"/>
          <p:cNvSpPr>
            <a:spLocks noGrp="1" noChangeArrowheads="1"/>
          </p:cNvSpPr>
          <p:nvPr>
            <p:ph type="subTitle" sz="quarter" idx="1"/>
            <p:custDataLst>
              <p:tags r:id="rId1"/>
            </p:custDataLst>
          </p:nvPr>
        </p:nvSpPr>
        <p:spPr/>
        <p:txBody>
          <a:bodyPr/>
          <a:lstStyle/>
          <a:p>
            <a:pPr eaLnBrk="1" hangingPunct="1">
              <a:lnSpc>
                <a:spcPct val="80000"/>
              </a:lnSpc>
              <a:spcBef>
                <a:spcPct val="10000"/>
              </a:spcBef>
              <a:defRPr/>
            </a:pPr>
            <a:r>
              <a:rPr lang="en-US" sz="1800" b="1" dirty="0">
                <a:effectLst/>
                <a:latin typeface="Franklin Gothic Book" panose="020B0503020102020204" pitchFamily="34" charset="0"/>
              </a:rPr>
              <a:t>Full-Time Undergraduate Teaching Faculty</a:t>
            </a:r>
          </a:p>
          <a:p>
            <a:pPr eaLnBrk="1" hangingPunct="1">
              <a:lnSpc>
                <a:spcPct val="80000"/>
              </a:lnSpc>
              <a:spcBef>
                <a:spcPct val="10000"/>
              </a:spcBef>
              <a:defRPr/>
            </a:pPr>
            <a:endParaRPr lang="en-US" sz="1800" b="1" dirty="0">
              <a:effectLst/>
              <a:latin typeface="Franklin Gothic Book" panose="020B0503020102020204" pitchFamily="34" charset="0"/>
            </a:endParaRPr>
          </a:p>
          <a:p>
            <a:pPr eaLnBrk="1" hangingPunct="1">
              <a:lnSpc>
                <a:spcPct val="80000"/>
              </a:lnSpc>
              <a:spcBef>
                <a:spcPct val="10000"/>
              </a:spcBef>
              <a:defRPr/>
            </a:pPr>
            <a:r>
              <a:rPr lang="en-US" sz="2200" b="1">
                <a:effectLst/>
                <a:latin typeface="Franklin Gothic Book" panose="020B0503020102020204" pitchFamily="34" charset="0"/>
              </a:rPr>
              <a:t>Grand Valley State University</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b="1">
                <a:effectLst/>
                <a:latin typeface="Franklin Gothic Book" panose="020B0503020102020204" pitchFamily="34" charset="0"/>
              </a:rPr>
              <a:t>N=396</a:t>
            </a:r>
            <a:endParaRPr lang="en-US" sz="1800" b="1" dirty="0">
              <a:effectLst/>
              <a:latin typeface="Franklin Gothic Book" panose="020B0503020102020204" pitchFamily="34" charset="0"/>
            </a:endParaRPr>
          </a:p>
          <a:p>
            <a:pPr eaLnBrk="1" hangingPunct="1">
              <a:lnSpc>
                <a:spcPct val="80000"/>
              </a:lnSpc>
              <a:spcBef>
                <a:spcPct val="10000"/>
              </a:spcBef>
              <a:defRPr/>
            </a:pPr>
            <a:endParaRPr lang="en-US" sz="1200" b="1" dirty="0">
              <a:effectLst/>
              <a:latin typeface="Franklin Gothic Book" panose="020B0503020102020204" pitchFamily="34" charset="0"/>
            </a:endParaRPr>
          </a:p>
          <a:p>
            <a:pPr eaLnBrk="1" hangingPunct="1">
              <a:lnSpc>
                <a:spcPct val="80000"/>
              </a:lnSpc>
              <a:spcBef>
                <a:spcPct val="10000"/>
              </a:spcBef>
              <a:defRPr/>
            </a:pPr>
            <a:r>
              <a:rPr lang="en-US" sz="2200">
                <a:latin typeface="Franklin Gothic Book" panose="020B0503020102020204" pitchFamily="34" charset="0"/>
              </a:rPr>
              <a:t>Public 4yr Colleges - high selectivity</a:t>
            </a:r>
            <a:endParaRPr lang="en-US" sz="2200" b="1" dirty="0">
              <a:effectLst/>
              <a:latin typeface="Franklin Gothic Book" panose="020B0503020102020204" pitchFamily="34" charset="0"/>
            </a:endParaRPr>
          </a:p>
          <a:p>
            <a:pPr eaLnBrk="1" hangingPunct="1">
              <a:lnSpc>
                <a:spcPct val="80000"/>
              </a:lnSpc>
              <a:spcBef>
                <a:spcPct val="10000"/>
              </a:spcBef>
              <a:defRPr/>
            </a:pPr>
            <a:r>
              <a:rPr lang="en-US" sz="1800">
                <a:latin typeface="Franklin Gothic Book" panose="020B0503020102020204" pitchFamily="34" charset="0"/>
              </a:rPr>
              <a:t>N=999</a:t>
            </a:r>
            <a:endParaRPr lang="en-US" sz="1800" b="1" dirty="0">
              <a:effectLst/>
              <a:latin typeface="Franklin Gothic Book" panose="020B0503020102020204" pitchFamily="34" charset="0"/>
            </a:endParaRPr>
          </a:p>
        </p:txBody>
      </p:sp>
      <p:sp>
        <p:nvSpPr>
          <p:cNvPr id="45060" name="Text Box 5"/>
          <p:cNvSpPr txBox="1">
            <a:spLocks noChangeArrowheads="1"/>
          </p:cNvSpPr>
          <p:nvPr/>
        </p:nvSpPr>
        <p:spPr bwMode="auto">
          <a:xfrm>
            <a:off x="0" y="6172200"/>
            <a:ext cx="9144000" cy="274638"/>
          </a:xfrm>
          <a:prstGeom prst="rect">
            <a:avLst/>
          </a:prstGeom>
          <a:noFill/>
          <a:ln w="9525">
            <a:noFill/>
            <a:miter lim="800000"/>
            <a:headEnd/>
            <a:tailEnd/>
          </a:ln>
        </p:spPr>
        <p:txBody>
          <a:bodyPr>
            <a:spAutoFit/>
          </a:bodyPr>
          <a:lstStyle/>
          <a:p>
            <a:pPr algn="ctr"/>
            <a:r>
              <a:rPr lang="en-US" sz="1200" i="1" u="none" dirty="0">
                <a:solidFill>
                  <a:schemeClr val="accent5"/>
                </a:solidFill>
                <a:latin typeface="Franklin Gothic Book" panose="020B0503020102020204" pitchFamily="34" charset="0"/>
              </a:rPr>
              <a:t>Higher Education Research Institute, University of California at Los Angeles</a:t>
            </a:r>
          </a:p>
        </p:txBody>
      </p:sp>
      <p:sp>
        <p:nvSpPr>
          <p:cNvPr id="7" name="TextBox 6"/>
          <p:cNvSpPr txBox="1"/>
          <p:nvPr/>
        </p:nvSpPr>
        <p:spPr>
          <a:xfrm>
            <a:off x="0" y="0"/>
            <a:ext cx="990600" cy="1016000"/>
          </a:xfrm>
          <a:prstGeom prst="rect">
            <a:avLst/>
          </a:prstGeom>
          <a:solidFill>
            <a:schemeClr val="bg1"/>
          </a:solidFill>
        </p:spPr>
        <p:txBody>
          <a:bodyPr>
            <a:spAutoFit/>
          </a:bodyPr>
          <a:lstStyle/>
          <a:p>
            <a:pPr>
              <a:defRPr/>
            </a:pPr>
            <a:endParaRPr lang="en-US" dirty="0"/>
          </a:p>
          <a:p>
            <a:pPr>
              <a:defRPr/>
            </a:pPr>
            <a:endParaRPr lang="en-US" dirty="0"/>
          </a:p>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754187"/>
          </a:xfrm>
        </p:spPr>
        <p:txBody>
          <a:bodyPr/>
          <a:lstStyle/>
          <a:p>
            <a:pPr>
              <a:spcBef>
                <a:spcPts val="1200"/>
              </a:spcBef>
              <a:spcAft>
                <a:spcPts val="600"/>
              </a:spcAft>
            </a:pPr>
            <a:r>
              <a:rPr lang="en-US" dirty="0"/>
              <a:t>Student-Centered Pedagogy</a:t>
            </a:r>
            <a:br>
              <a:rPr lang="en-US" dirty="0"/>
            </a:br>
            <a:r>
              <a:rPr lang="en-US" sz="1800" b="0" i="1" dirty="0">
                <a:solidFill>
                  <a:schemeClr val="accent5"/>
                </a:solidFill>
              </a:rPr>
              <a:t>Student-Centered Pedagogy </a:t>
            </a:r>
            <a:r>
              <a:rPr lang="en-US" sz="1800" b="0" dirty="0">
                <a:solidFill>
                  <a:schemeClr val="accent5"/>
                </a:solidFill>
              </a:rPr>
              <a:t>measures the extent to which faculty use student-centered teaching and evaluation methods in their courses.</a:t>
            </a:r>
            <a:endParaRPr lang="en-US" b="0" dirty="0">
              <a:solidFill>
                <a:schemeClr val="accent5"/>
              </a:solidFill>
            </a:endParaRPr>
          </a:p>
        </p:txBody>
      </p:sp>
      <p:sp>
        <p:nvSpPr>
          <p:cNvPr id="4" name="Content Placeholder 3"/>
          <p:cNvSpPr>
            <a:spLocks noGrp="1"/>
          </p:cNvSpPr>
          <p:nvPr>
            <p:ph sz="half" idx="2"/>
          </p:nvPr>
        </p:nvSpPr>
        <p:spPr>
          <a:xfrm>
            <a:off x="5791200" y="2209800"/>
            <a:ext cx="3048000" cy="3886200"/>
          </a:xfrm>
        </p:spPr>
        <p:txBody>
          <a:bodyPr/>
          <a:lstStyle/>
          <a:p>
            <a:pPr marL="0" indent="0" algn="ctr">
              <a:buNone/>
              <a:defRPr/>
            </a:pPr>
            <a:r>
              <a:rPr lang="en-US" sz="1400" b="1" u="sng" dirty="0">
                <a:solidFill>
                  <a:schemeClr val="tx2"/>
                </a:solidFill>
                <a:latin typeface="+mn-lt"/>
              </a:rPr>
              <a:t>Construct Items</a:t>
            </a:r>
          </a:p>
          <a:p>
            <a:pPr marL="0" indent="0" algn="ctr">
              <a:spcBef>
                <a:spcPts val="0"/>
              </a:spcBef>
              <a:buNone/>
              <a:defRPr/>
            </a:pPr>
            <a:endParaRPr lang="en-US" sz="1400" b="1" dirty="0">
              <a:solidFill>
                <a:schemeClr val="tx2"/>
              </a:solidFill>
              <a:latin typeface="+mn-lt"/>
            </a:endParaRPr>
          </a:p>
          <a:p>
            <a:pPr marL="114300" indent="-114300">
              <a:buFont typeface="Arial" pitchFamily="34" charset="0"/>
              <a:buChar char="•"/>
              <a:defRPr/>
            </a:pPr>
            <a:r>
              <a:rPr lang="en-US" sz="1400" b="1" dirty="0">
                <a:solidFill>
                  <a:schemeClr val="tx2"/>
                </a:solidFill>
                <a:latin typeface="+mn-lt"/>
              </a:rPr>
              <a:t>Student presentations</a:t>
            </a:r>
          </a:p>
          <a:p>
            <a:pPr marL="114300" indent="-114300">
              <a:buFont typeface="Arial" pitchFamily="34" charset="0"/>
              <a:buChar char="•"/>
              <a:defRPr/>
            </a:pPr>
            <a:r>
              <a:rPr lang="en-US" sz="1400" b="1" dirty="0">
                <a:solidFill>
                  <a:schemeClr val="tx2"/>
                </a:solidFill>
                <a:latin typeface="+mn-lt"/>
              </a:rPr>
              <a:t>Student evaluations of each others’ work</a:t>
            </a:r>
          </a:p>
          <a:p>
            <a:pPr marL="114300" indent="-114300">
              <a:buFont typeface="Arial" pitchFamily="34" charset="0"/>
              <a:buChar char="•"/>
              <a:defRPr/>
            </a:pPr>
            <a:r>
              <a:rPr lang="en-US" sz="1400" b="1" dirty="0">
                <a:solidFill>
                  <a:schemeClr val="tx2"/>
                </a:solidFill>
                <a:latin typeface="+mn-lt"/>
              </a:rPr>
              <a:t>Class discussions</a:t>
            </a:r>
          </a:p>
          <a:p>
            <a:pPr marL="114300" indent="-114300">
              <a:buFont typeface="Arial" pitchFamily="34" charset="0"/>
              <a:buChar char="•"/>
              <a:defRPr/>
            </a:pPr>
            <a:r>
              <a:rPr lang="en-US" sz="1400" b="1" dirty="0">
                <a:solidFill>
                  <a:schemeClr val="tx2"/>
                </a:solidFill>
                <a:latin typeface="+mn-lt"/>
              </a:rPr>
              <a:t>Cooperative learning (small groups)</a:t>
            </a:r>
          </a:p>
          <a:p>
            <a:pPr marL="114300" indent="-114300">
              <a:buFont typeface="Arial" pitchFamily="34" charset="0"/>
              <a:buChar char="•"/>
              <a:defRPr/>
            </a:pPr>
            <a:r>
              <a:rPr lang="en-US" sz="1400" b="1" dirty="0">
                <a:solidFill>
                  <a:schemeClr val="tx2"/>
                </a:solidFill>
                <a:latin typeface="+mn-lt"/>
              </a:rPr>
              <a:t>Experiential learning/Field studies</a:t>
            </a:r>
          </a:p>
          <a:p>
            <a:pPr marL="114300" indent="-114300">
              <a:buFont typeface="Arial" pitchFamily="34" charset="0"/>
              <a:buChar char="•"/>
              <a:defRPr/>
            </a:pPr>
            <a:r>
              <a:rPr lang="en-US" sz="1400" b="1" dirty="0">
                <a:solidFill>
                  <a:schemeClr val="tx2"/>
                </a:solidFill>
                <a:latin typeface="+mn-lt"/>
              </a:rPr>
              <a:t>Group projects</a:t>
            </a:r>
          </a:p>
          <a:p>
            <a:pPr marL="114300" indent="-114300">
              <a:buFont typeface="Arial" pitchFamily="34" charset="0"/>
              <a:buChar char="•"/>
              <a:defRPr/>
            </a:pPr>
            <a:r>
              <a:rPr lang="en-US" sz="1400" b="1" dirty="0">
                <a:solidFill>
                  <a:schemeClr val="tx2"/>
                </a:solidFill>
                <a:latin typeface="+mn-lt"/>
              </a:rPr>
              <a:t>Reflective writing/Journaling</a:t>
            </a:r>
          </a:p>
          <a:p>
            <a:pPr marL="114300" indent="-114300">
              <a:buFont typeface="Arial" pitchFamily="34" charset="0"/>
              <a:buChar char="•"/>
              <a:defRPr/>
            </a:pPr>
            <a:r>
              <a:rPr lang="en-US" sz="1400" b="1" dirty="0">
                <a:solidFill>
                  <a:schemeClr val="tx2"/>
                </a:solidFill>
                <a:latin typeface="+mn-lt"/>
              </a:rPr>
              <a:t>Using student inquiry to drive learning</a:t>
            </a:r>
          </a:p>
        </p:txBody>
      </p:sp>
      <p:sp>
        <p:nvSpPr>
          <p:cNvPr id="5" name="Footer Placeholder 4"/>
          <p:cNvSpPr>
            <a:spLocks noGrp="1"/>
          </p:cNvSpPr>
          <p:nvPr>
            <p:ph type="ftr" sz="quarter" idx="10"/>
          </p:nvPr>
        </p:nvSpPr>
        <p:spPr/>
        <p:txBody>
          <a:bodyPr/>
          <a:lstStyle/>
          <a:p>
            <a:pPr>
              <a:defRPr/>
            </a:pPr>
            <a:r>
              <a:rPr lang="en-US" dirty="0"/>
              <a:t>2019-2020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10</a:t>
            </a:fld>
            <a:endParaRPr lang="en-US" dirty="0"/>
          </a:p>
        </p:txBody>
      </p:sp>
      <p:graphicFrame>
        <p:nvGraphicFramePr>
          <p:cNvPr id="7" name="Habits of Mind"/>
          <p:cNvGraphicFramePr>
            <a:graphicFrameLocks noGrp="1"/>
          </p:cNvGraphicFramePr>
          <p:nvPr>
            <p:ph sz="half" idx="1"/>
            <p:extLst>
              <p:ext uri="{D42A27DB-BD31-4B8C-83A1-F6EECF244321}">
                <p14:modId xmlns:p14="http://schemas.microsoft.com/office/powerpoint/2010/main" val="908803767"/>
              </p:ext>
            </p:extLst>
          </p:nvPr>
        </p:nvGraphicFramePr>
        <p:xfrm>
          <a:off x="457200" y="1600200"/>
          <a:ext cx="50292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15"/>
          <p:cNvSpPr>
            <a:spLocks noChangeArrowheads="1"/>
          </p:cNvSpPr>
          <p:nvPr/>
        </p:nvSpPr>
        <p:spPr bwMode="auto">
          <a:xfrm>
            <a:off x="1676400" y="61722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Tree>
    <p:extLst>
      <p:ext uri="{BB962C8B-B14F-4D97-AF65-F5344CB8AC3E}">
        <p14:creationId xmlns:p14="http://schemas.microsoft.com/office/powerpoint/2010/main" val="3145143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11</a:t>
            </a:fld>
            <a:endParaRPr lang="en-US" sz="1200" u="none" dirty="0"/>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11</a:t>
            </a:fld>
            <a:endParaRPr lang="en-US" dirty="0"/>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990916727"/>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4836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Support their opinions with a logical argument</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Seek solutions to </a:t>
            </a:r>
          </a:p>
          <a:p>
            <a:pPr algn="ctr">
              <a:defRPr/>
            </a:pPr>
            <a:r>
              <a:rPr lang="en-US" sz="1200" b="1" u="none" dirty="0">
                <a:solidFill>
                  <a:schemeClr val="tx2"/>
                </a:solidFill>
              </a:rPr>
              <a:t>problems and explain them to others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Look up scientific research articles and resources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Explore topics on their own, even though it was not required for class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Accept mistakes as part of the learning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p:txBody>
      </p:sp>
      <p:sp>
        <p:nvSpPr>
          <p:cNvPr id="11" name="Rectangle 2"/>
          <p:cNvSpPr txBox="1">
            <a:spLocks noChangeArrowheads="1"/>
          </p:cNvSpPr>
          <p:nvPr/>
        </p:nvSpPr>
        <p:spPr bwMode="auto">
          <a:xfrm>
            <a:off x="914400" y="152400"/>
            <a:ext cx="8226425" cy="14478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Habits of Mind</a:t>
            </a:r>
            <a:endParaRPr lang="en-US" sz="1600" b="1" u="none" kern="0" dirty="0">
              <a:solidFill>
                <a:srgbClr val="7680AC"/>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These items measure the extent to which faculty structure courses to develop habits of mind for lifelong learning in students.</a:t>
            </a:r>
          </a:p>
        </p:txBody>
      </p:sp>
      <p:sp>
        <p:nvSpPr>
          <p:cNvPr id="12"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rgbClr val="CCFFFF"/>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rgbClr val="CCFFFF"/>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p>
          <a:p>
            <a:pPr>
              <a:defRPr/>
            </a:pPr>
            <a:r>
              <a:rPr lang="en-US" sz="1200" b="1" u="none" dirty="0">
                <a:solidFill>
                  <a:schemeClr val="tx2"/>
                </a:solidFill>
              </a:rPr>
              <a:t>Comparison Group</a:t>
            </a:r>
          </a:p>
          <a:p>
            <a:pPr>
              <a:defRPr/>
            </a:pPr>
            <a:r>
              <a:rPr lang="en-US" sz="1400" b="1" u="none" dirty="0">
                <a:solidFill>
                  <a:schemeClr val="tx2"/>
                </a:solidFill>
              </a:rPr>
              <a:t>■</a:t>
            </a:r>
            <a:r>
              <a:rPr lang="en-US" sz="1400" b="1" u="none" dirty="0">
                <a:solidFill>
                  <a:schemeClr val="accent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rgbClr val="FFCC00"/>
                </a:solidFill>
              </a:rPr>
              <a:t> </a:t>
            </a:r>
            <a:r>
              <a:rPr lang="en-US" sz="1200" u="none" dirty="0">
                <a:solidFill>
                  <a:schemeClr val="tx2"/>
                </a:solidFill>
              </a:rPr>
              <a:t>Occasionally</a:t>
            </a:r>
          </a:p>
          <a:p>
            <a:pPr>
              <a:defRPr/>
            </a:pPr>
            <a:endParaRPr lang="en-US" sz="1200" b="1" u="none" dirty="0"/>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3364291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12</a:t>
            </a:fld>
            <a:endParaRPr lang="en-US" sz="1200" u="none" dirty="0"/>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12</a:t>
            </a:fld>
            <a:endParaRPr lang="en-US" dirty="0"/>
          </a:p>
        </p:txBody>
      </p:sp>
      <p:graphicFrame>
        <p:nvGraphicFramePr>
          <p:cNvPr id="9" name="Interpersonal Validation"/>
          <p:cNvGraphicFramePr>
            <a:graphicFrameLocks noChangeAspect="1"/>
          </p:cNvGraphicFramePr>
          <p:nvPr>
            <p:custDataLst>
              <p:tags r:id="rId1"/>
            </p:custDataLst>
            <p:extLst>
              <p:ext uri="{D42A27DB-BD31-4B8C-83A1-F6EECF244321}">
                <p14:modId xmlns:p14="http://schemas.microsoft.com/office/powerpoint/2010/main" val="3488336570"/>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609600" y="5181601"/>
            <a:ext cx="8534400" cy="1384995"/>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Videos or podcasts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Simulations/animations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homework or virtual labs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Online discussion boards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Audience response systems to gauge students’ understanding (e.g., clickers)</a:t>
            </a:r>
          </a:p>
        </p:txBody>
      </p:sp>
      <p:sp>
        <p:nvSpPr>
          <p:cNvPr id="11" name="Rectangle 2"/>
          <p:cNvSpPr txBox="1">
            <a:spLocks noChangeArrowheads="1"/>
          </p:cNvSpPr>
          <p:nvPr/>
        </p:nvSpPr>
        <p:spPr bwMode="auto">
          <a:xfrm>
            <a:off x="913597" y="263844"/>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Technology in the Classroom</a:t>
            </a:r>
            <a:endParaRPr lang="en-US" sz="1600" b="1" u="none" kern="0" dirty="0">
              <a:solidFill>
                <a:schemeClr val="tx2"/>
              </a:solidFill>
              <a:latin typeface="Franklin Gothic Medium" panose="020B0603020102020204" pitchFamily="34" charset="0"/>
              <a:ea typeface="+mj-ea"/>
              <a:cs typeface="+mj-cs"/>
            </a:endParaRPr>
          </a:p>
          <a:p>
            <a:pPr algn="ctr" eaLnBrk="1" hangingPunct="1">
              <a:defRPr/>
            </a:pPr>
            <a:r>
              <a:rPr lang="en-US" sz="1800" u="none" kern="0" dirty="0">
                <a:solidFill>
                  <a:schemeClr val="accent5"/>
                </a:solidFill>
                <a:latin typeface="Franklin Gothic Medium" panose="020B0603020102020204" pitchFamily="34" charset="0"/>
                <a:ea typeface="+mj-ea"/>
                <a:cs typeface="+mj-cs"/>
              </a:rPr>
              <a:t>Classrooms are becoming more technologically advanced, and faculty increasingly utilize new technologies to engage students.</a:t>
            </a:r>
          </a:p>
        </p:txBody>
      </p:sp>
      <p:sp>
        <p:nvSpPr>
          <p:cNvPr id="12" name="Rectangle 6"/>
          <p:cNvSpPr>
            <a:spLocks noChangeArrowheads="1"/>
          </p:cNvSpPr>
          <p:nvPr/>
        </p:nvSpPr>
        <p:spPr bwMode="auto">
          <a:xfrm>
            <a:off x="3429000" y="586740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Frequently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Occasionally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 </a:t>
            </a:r>
            <a:r>
              <a:rPr lang="en-US" sz="1200" u="none" dirty="0">
                <a:solidFill>
                  <a:schemeClr val="tx2"/>
                </a:solidFill>
              </a:rPr>
              <a:t>Frequently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Occasionally</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318161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13</a:t>
            </a:fld>
            <a:endParaRPr lang="en-US" sz="1200" u="none" dirty="0"/>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13</a:t>
            </a:fld>
            <a:endParaRPr lang="en-US" dirty="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Types of Courses Taught </a:t>
            </a:r>
            <a:br>
              <a:rPr lang="en-US" dirty="0">
                <a:solidFill>
                  <a:schemeClr val="tx2"/>
                </a:solidFill>
                <a:latin typeface="Franklin Gothic Medium" panose="020B0603020102020204" pitchFamily="34" charset="0"/>
              </a:rPr>
            </a:br>
            <a:r>
              <a:rPr lang="en-US" sz="2000" dirty="0">
                <a:solidFill>
                  <a:schemeClr val="tx2"/>
                </a:solidFill>
                <a:latin typeface="Franklin Gothic Medium" panose="020B0603020102020204" pitchFamily="34" charset="0"/>
              </a:rPr>
              <a:t>During the Past Three Years</a:t>
            </a:r>
            <a:endParaRPr lang="en-US" sz="20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696089886"/>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Honors course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Seminar for first-year students</a:t>
            </a:r>
          </a:p>
          <a:p>
            <a:pPr algn="ctr">
              <a:defRPr/>
            </a:pPr>
            <a:endParaRPr lang="en-US" sz="1200" b="1" u="none" dirty="0">
              <a:solidFill>
                <a:schemeClr val="tx2"/>
              </a:solidFill>
            </a:endParaRPr>
          </a:p>
          <a:p>
            <a:pPr algn="ctr">
              <a:defRPr/>
            </a:pPr>
            <a:r>
              <a:rPr lang="en-US" sz="1200" b="1" u="none" dirty="0">
                <a:solidFill>
                  <a:schemeClr val="tx2"/>
                </a:solidFill>
              </a:rPr>
              <a:t>                                                           	                        Area studies course (e.g., women's studies, ethnic studies, LGBTQ+ studies)</a:t>
            </a:r>
          </a:p>
          <a:p>
            <a:pPr algn="ctr">
              <a:defRPr/>
            </a:pPr>
            <a:r>
              <a:rPr lang="en-US" sz="1200" b="1" u="none" dirty="0">
                <a:solidFill>
                  <a:schemeClr val="tx2"/>
                </a:solidFill>
              </a:rPr>
              <a:t> 		 Service-learning course</a:t>
            </a: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193FBF20-7084-427F-B003-71AFB915FD0B}" type="slidenum">
              <a:rPr lang="en-US" sz="1200" u="none"/>
              <a:pPr algn="r" eaLnBrk="1" hangingPunct="1"/>
              <a:t>14</a:t>
            </a:fld>
            <a:endParaRPr lang="en-US" sz="1200" u="none" dirty="0"/>
          </a:p>
        </p:txBody>
      </p:sp>
      <p:sp>
        <p:nvSpPr>
          <p:cNvPr id="7174" name="Slide Number Placeholder 9"/>
          <p:cNvSpPr>
            <a:spLocks noGrp="1"/>
          </p:cNvSpPr>
          <p:nvPr>
            <p:ph type="sldNum" sz="quarter" idx="11"/>
          </p:nvPr>
        </p:nvSpPr>
        <p:spPr>
          <a:noFill/>
        </p:spPr>
        <p:txBody>
          <a:bodyPr/>
          <a:lstStyle/>
          <a:p>
            <a:fld id="{BE81462C-4D13-4741-88EF-DDC2E2B891D7}" type="slidenum">
              <a:rPr lang="en-US" smtClean="0"/>
              <a:pPr/>
              <a:t>14</a:t>
            </a:fld>
            <a:endParaRPr lang="en-US" dirty="0"/>
          </a:p>
        </p:txBody>
      </p:sp>
      <p:sp>
        <p:nvSpPr>
          <p:cNvPr id="14341" name="Rectangle 2"/>
          <p:cNvSpPr>
            <a:spLocks noGrp="1" noChangeArrowheads="1"/>
          </p:cNvSpPr>
          <p:nvPr>
            <p:ph type="title" idx="4294967295"/>
          </p:nvPr>
        </p:nvSpPr>
        <p:spPr>
          <a:xfrm>
            <a:off x="914400" y="381000"/>
            <a:ext cx="8229600" cy="838200"/>
          </a:xfrm>
        </p:spPr>
        <p:txBody>
          <a:bodyPr/>
          <a:lstStyle/>
          <a:p>
            <a:pPr eaLnBrk="1" hangingPunct="1">
              <a:tabLst>
                <a:tab pos="8343900" algn="l"/>
              </a:tabLst>
              <a:defRPr/>
            </a:pPr>
            <a:r>
              <a:rPr lang="en-US" dirty="0">
                <a:solidFill>
                  <a:schemeClr val="tx2"/>
                </a:solidFill>
                <a:latin typeface="Franklin Gothic Medium" panose="020B0603020102020204" pitchFamily="34" charset="0"/>
              </a:rPr>
              <a:t>Percent Teaching 3 or More Courses </a:t>
            </a:r>
            <a:br>
              <a:rPr lang="en-US"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this Term, by Rank</a:t>
            </a:r>
            <a:br>
              <a:rPr lang="en-US" b="0" dirty="0">
                <a:solidFill>
                  <a:schemeClr val="tx2"/>
                </a:solidFill>
                <a:latin typeface="Franklin Gothic Medium" panose="020B0603020102020204" pitchFamily="34" charset="0"/>
              </a:rPr>
            </a:br>
            <a:endParaRPr lang="en-US" sz="2400" b="0" dirty="0">
              <a:solidFill>
                <a:schemeClr val="tx2"/>
              </a:solidFill>
              <a:latin typeface="Franklin Gothic Medium" panose="020B0603020102020204" pitchFamily="34" charset="0"/>
            </a:endParaRPr>
          </a:p>
        </p:txBody>
      </p:sp>
      <p:sp>
        <p:nvSpPr>
          <p:cNvPr id="13" name="Rectangle 15"/>
          <p:cNvSpPr>
            <a:spLocks noChangeArrowheads="1"/>
          </p:cNvSpPr>
          <p:nvPr/>
        </p:nvSpPr>
        <p:spPr bwMode="auto">
          <a:xfrm>
            <a:off x="3048000" y="60198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graphicFrame>
        <p:nvGraphicFramePr>
          <p:cNvPr id="12" name="Pluralistic Orientation"/>
          <p:cNvGraphicFramePr/>
          <p:nvPr>
            <p:extLst>
              <p:ext uri="{D42A27DB-BD31-4B8C-83A1-F6EECF244321}">
                <p14:modId xmlns:p14="http://schemas.microsoft.com/office/powerpoint/2010/main" val="3611317316"/>
              </p:ext>
            </p:extLst>
          </p:nvPr>
        </p:nvGraphicFramePr>
        <p:xfrm>
          <a:off x="533400" y="1447800"/>
          <a:ext cx="83058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p:cNvSpPr>
            <a:spLocks noGrp="1"/>
          </p:cNvSpPr>
          <p:nvPr>
            <p:ph type="ftr" sz="quarter" idx="10"/>
          </p:nvPr>
        </p:nvSpPr>
        <p:spPr/>
        <p:txBody>
          <a:bodyPr/>
          <a:lstStyle/>
          <a:p>
            <a:pPr>
              <a:defRPr/>
            </a:pPr>
            <a:r>
              <a:rPr lang="en-US" dirty="0"/>
              <a:t>2019-2020 HERI Faculty Survey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Research Activities</a:t>
            </a:r>
          </a:p>
        </p:txBody>
      </p:sp>
    </p:spTree>
    <p:extLst>
      <p:ext uri="{BB962C8B-B14F-4D97-AF65-F5344CB8AC3E}">
        <p14:creationId xmlns:p14="http://schemas.microsoft.com/office/powerpoint/2010/main" val="414497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8A41F72E-4FC1-4001-A4FA-C5D9E3830136}" type="slidenum">
              <a:rPr lang="en-US" sz="1200" u="none"/>
              <a:pPr algn="r" eaLnBrk="1" hangingPunct="1"/>
              <a:t>16</a:t>
            </a:fld>
            <a:endParaRPr lang="en-US" sz="1200" u="none" dirty="0"/>
          </a:p>
        </p:txBody>
      </p:sp>
      <p:sp>
        <p:nvSpPr>
          <p:cNvPr id="8197" name="Slide Number Placeholder 10"/>
          <p:cNvSpPr>
            <a:spLocks noGrp="1"/>
          </p:cNvSpPr>
          <p:nvPr>
            <p:ph type="sldNum" sz="quarter" idx="11"/>
          </p:nvPr>
        </p:nvSpPr>
        <p:spPr>
          <a:noFill/>
        </p:spPr>
        <p:txBody>
          <a:bodyPr/>
          <a:lstStyle/>
          <a:p>
            <a:fld id="{C4D8E610-60A5-4222-8FBC-A07FBE6D0485}" type="slidenum">
              <a:rPr lang="en-US" smtClean="0"/>
              <a:pPr/>
              <a:t>16</a:t>
            </a:fld>
            <a:endParaRPr lang="en-US" dirty="0"/>
          </a:p>
        </p:txBody>
      </p:sp>
      <p:sp>
        <p:nvSpPr>
          <p:cNvPr id="12293" name="Rectangle 2"/>
          <p:cNvSpPr>
            <a:spLocks noGrp="1" noChangeArrowheads="1"/>
          </p:cNvSpPr>
          <p:nvPr>
            <p:ph type="title" idx="4294967295"/>
          </p:nvPr>
        </p:nvSpPr>
        <p:spPr>
          <a:xfrm>
            <a:off x="914400" y="228600"/>
            <a:ext cx="8229600" cy="1447800"/>
          </a:xfrm>
        </p:spPr>
        <p:txBody>
          <a:bodyPr/>
          <a:lstStyle/>
          <a:p>
            <a:pPr eaLnBrk="1" hangingPunct="1">
              <a:defRPr/>
            </a:pPr>
            <a:r>
              <a:rPr lang="en-US" dirty="0">
                <a:solidFill>
                  <a:schemeClr val="tx2"/>
                </a:solidFill>
                <a:latin typeface="Franklin Gothic Medium" panose="020B0603020102020204" pitchFamily="34" charset="0"/>
              </a:rPr>
              <a:t>Scholarly Productivity</a:t>
            </a:r>
            <a:br>
              <a:rPr lang="en-US" sz="1600" b="0" dirty="0">
                <a:solidFill>
                  <a:schemeClr val="tx2"/>
                </a:solidFill>
                <a:latin typeface="Franklin Gothic Medium" panose="020B0603020102020204" pitchFamily="34" charset="0"/>
              </a:rPr>
            </a:br>
            <a:r>
              <a:rPr lang="en-US" sz="2000" b="0" dirty="0">
                <a:solidFill>
                  <a:schemeClr val="accent5"/>
                </a:solidFill>
                <a:latin typeface="Franklin Gothic Medium" panose="020B0603020102020204" pitchFamily="34" charset="0"/>
              </a:rPr>
              <a:t>A unified measure of the scholarly activity of faculty</a:t>
            </a:r>
            <a:endParaRPr lang="en-US" sz="1200" b="0" dirty="0">
              <a:solidFill>
                <a:schemeClr val="accent5"/>
              </a:solidFill>
              <a:latin typeface="Franklin Gothic Medium" panose="020B0603020102020204" pitchFamily="34" charset="0"/>
            </a:endParaRPr>
          </a:p>
        </p:txBody>
      </p:sp>
      <p:graphicFrame>
        <p:nvGraphicFramePr>
          <p:cNvPr id="9" name="Academic Self-Concept"/>
          <p:cNvGraphicFramePr>
            <a:graphicFrameLocks/>
          </p:cNvGraphicFramePr>
          <p:nvPr>
            <p:extLst>
              <p:ext uri="{D42A27DB-BD31-4B8C-83A1-F6EECF244321}">
                <p14:modId xmlns:p14="http://schemas.microsoft.com/office/powerpoint/2010/main" val="3196934911"/>
              </p:ext>
            </p:extLst>
          </p:nvPr>
        </p:nvGraphicFramePr>
        <p:xfrm>
          <a:off x="457200" y="1600200"/>
          <a:ext cx="5486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8"/>
          <p:cNvSpPr txBox="1">
            <a:spLocks noChangeArrowheads="1"/>
          </p:cNvSpPr>
          <p:nvPr/>
        </p:nvSpPr>
        <p:spPr bwMode="auto">
          <a:xfrm>
            <a:off x="5943600" y="2514600"/>
            <a:ext cx="3200400" cy="1815882"/>
          </a:xfrm>
          <a:prstGeom prst="rect">
            <a:avLst/>
          </a:prstGeom>
          <a:noFill/>
          <a:ln w="9525">
            <a:noFill/>
            <a:miter lim="800000"/>
            <a:headEnd/>
            <a:tailEnd/>
          </a:ln>
        </p:spPr>
        <p:txBody>
          <a:bodyPr>
            <a:spAutoFit/>
          </a:body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9063" indent="-119063">
              <a:buFont typeface="Arial" pitchFamily="34" charset="0"/>
              <a:buChar char="•"/>
              <a:defRPr/>
            </a:pPr>
            <a:r>
              <a:rPr lang="en-US" sz="1400" b="1" u="none" dirty="0">
                <a:solidFill>
                  <a:schemeClr val="tx2"/>
                </a:solidFill>
              </a:rPr>
              <a:t>Articles in academic and professional journals</a:t>
            </a:r>
          </a:p>
          <a:p>
            <a:pPr marL="119063" indent="-119063">
              <a:buFont typeface="Arial" pitchFamily="34" charset="0"/>
              <a:buChar char="•"/>
              <a:defRPr/>
            </a:pPr>
            <a:r>
              <a:rPr lang="en-US" sz="1400" b="1" u="none" dirty="0">
                <a:solidFill>
                  <a:schemeClr val="tx2"/>
                </a:solidFill>
              </a:rPr>
              <a:t>Chapters in edited volumes</a:t>
            </a:r>
          </a:p>
          <a:p>
            <a:pPr marL="119063" indent="-119063">
              <a:buFont typeface="Arial" pitchFamily="34" charset="0"/>
              <a:buChar char="•"/>
              <a:defRPr/>
            </a:pPr>
            <a:r>
              <a:rPr lang="en-US" sz="1400" b="1" u="none" dirty="0">
                <a:solidFill>
                  <a:schemeClr val="tx2"/>
                </a:solidFill>
              </a:rPr>
              <a:t>Professional writings published or accepted for publication in the last three years</a:t>
            </a:r>
          </a:p>
        </p:txBody>
      </p:sp>
      <p:sp>
        <p:nvSpPr>
          <p:cNvPr id="15" name="Rectangle 15"/>
          <p:cNvSpPr>
            <a:spLocks noChangeArrowheads="1"/>
          </p:cNvSpPr>
          <p:nvPr/>
        </p:nvSpPr>
        <p:spPr bwMode="auto">
          <a:xfrm>
            <a:off x="1676400" y="5867400"/>
            <a:ext cx="30480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17</a:t>
            </a:fld>
            <a:endParaRPr lang="en-US" sz="1200" u="none" dirty="0"/>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17</a:t>
            </a:fld>
            <a:endParaRPr lang="en-US" dirty="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Foci of Faculty Research</a:t>
            </a:r>
            <a:br>
              <a:rPr lang="en-US" b="0" dirty="0">
                <a:solidFill>
                  <a:schemeClr val="tx2"/>
                </a:solidFill>
                <a:latin typeface="Franklin Gothic Medium" panose="020B0603020102020204" pitchFamily="34" charset="0"/>
              </a:rPr>
            </a:br>
            <a:endParaRPr lang="en-US" sz="1600" b="0" dirty="0">
              <a:solidFill>
                <a:schemeClr val="tx2"/>
              </a:solidFill>
              <a:latin typeface="Franklin Gothic Medium" panose="020B0603020102020204" pitchFamily="34" charset="0"/>
            </a:endParaRP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941175385"/>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4">
            <a:spAutoFit/>
          </a:bodyPr>
          <a:lstStyle/>
          <a:p>
            <a:pPr algn="ctr">
              <a:defRPr/>
            </a:pPr>
            <a:r>
              <a:rPr lang="en-US" sz="1200" b="1" u="none" dirty="0">
                <a:solidFill>
                  <a:schemeClr val="tx2"/>
                </a:solidFill>
              </a:rPr>
              <a:t>Conducted research or writing focused on international/global issues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racial or ethnic minorities</a:t>
            </a:r>
          </a:p>
          <a:p>
            <a:pPr algn="ctr">
              <a:defRPr/>
            </a:pPr>
            <a:endParaRPr lang="en-US" sz="1200" b="1" u="none" dirty="0">
              <a:solidFill>
                <a:schemeClr val="tx2"/>
              </a:solidFill>
            </a:endParaRPr>
          </a:p>
          <a:p>
            <a:pPr algn="ctr">
              <a:defRPr/>
            </a:pPr>
            <a:r>
              <a:rPr lang="en-US" sz="1200" b="1" u="none" dirty="0">
                <a:solidFill>
                  <a:schemeClr val="tx2"/>
                </a:solidFill>
              </a:rPr>
              <a:t>Conducted research or writing focused on women or gender issues</a:t>
            </a:r>
          </a:p>
          <a:p>
            <a:pPr algn="ctr">
              <a:defRPr/>
            </a:pPr>
            <a:endParaRPr lang="en-US" sz="1200" b="1" u="none" dirty="0">
              <a:solidFill>
                <a:schemeClr val="tx2"/>
              </a:solidFill>
            </a:endParaRPr>
          </a:p>
          <a:p>
            <a:pPr algn="ctr">
              <a:defRPr/>
            </a:pPr>
            <a:r>
              <a:rPr lang="en-US" sz="1200" b="1" u="none" dirty="0">
                <a:solidFill>
                  <a:schemeClr val="tx2"/>
                </a:solidFill>
              </a:rPr>
              <a:t>Engaged in academic research that spans multiple disciplines</a:t>
            </a: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103480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18</a:t>
            </a:fld>
            <a:endParaRPr lang="en-US" sz="1200" u="none" dirty="0"/>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18</a:t>
            </a:fld>
            <a:endParaRPr lang="en-US" dirty="0"/>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360866836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3048000" cy="892552"/>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Large Extent</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Large Extent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Large Extent</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Large Extent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Engaged undergraduates on </a:t>
            </a:r>
            <a:r>
              <a:rPr lang="en-US" sz="1200" b="1" i="1" u="none" dirty="0">
                <a:solidFill>
                  <a:schemeClr val="tx2"/>
                </a:solidFill>
              </a:rPr>
              <a:t>your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Worked with undergraduates on </a:t>
            </a:r>
            <a:r>
              <a:rPr lang="en-US" sz="1200" b="1" i="1" u="none" dirty="0">
                <a:solidFill>
                  <a:schemeClr val="tx2"/>
                </a:solidFill>
              </a:rPr>
              <a:t>their</a:t>
            </a:r>
            <a:r>
              <a:rPr lang="en-US" sz="1200" b="1" u="none" dirty="0">
                <a:solidFill>
                  <a:schemeClr val="tx2"/>
                </a:solidFill>
              </a:rPr>
              <a:t> research project(s)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Presented with undergraduate students at conferences</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
        <p:nvSpPr>
          <p:cNvPr id="11" name="Rectangle 2"/>
          <p:cNvSpPr txBox="1">
            <a:spLocks noChangeArrowheads="1"/>
          </p:cNvSpPr>
          <p:nvPr/>
        </p:nvSpPr>
        <p:spPr bwMode="auto">
          <a:xfrm>
            <a:off x="914400" y="152400"/>
            <a:ext cx="8226425" cy="13716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a:solidFill>
                  <a:schemeClr val="tx2"/>
                </a:solidFill>
                <a:latin typeface="Franklin Gothic Medium" panose="020B0603020102020204" pitchFamily="34" charset="0"/>
              </a:rPr>
              <a:t>Faculty Collaboration with Undergraduates </a:t>
            </a:r>
            <a:br>
              <a:rPr lang="en-US" u="none" kern="0" dirty="0">
                <a:solidFill>
                  <a:schemeClr val="tx2"/>
                </a:solidFill>
                <a:latin typeface="Franklin Gothic Medium" panose="020B0603020102020204" pitchFamily="34" charset="0"/>
              </a:rPr>
            </a:br>
            <a:r>
              <a:rPr lang="en-US" sz="1800" b="0" u="none" kern="0" dirty="0">
                <a:solidFill>
                  <a:schemeClr val="accent5"/>
                </a:solidFill>
                <a:latin typeface="Franklin Gothic Medium" panose="020B0603020102020204" pitchFamily="34" charset="0"/>
              </a:rPr>
              <a:t>With undergraduate research becoming a priority at many campuses, faculty are increasingly being asked to work with undergraduates on research projects.</a:t>
            </a:r>
            <a:endParaRPr lang="en-US" sz="1600" b="0" u="none" kern="0" dirty="0">
              <a:solidFill>
                <a:schemeClr val="accent5"/>
              </a:solidFill>
              <a:latin typeface="Franklin Gothic Medium" panose="020B0603020102020204" pitchFamily="34" charset="0"/>
            </a:endParaRPr>
          </a:p>
        </p:txBody>
      </p:sp>
    </p:spTree>
    <p:extLst>
      <p:ext uri="{BB962C8B-B14F-4D97-AF65-F5344CB8AC3E}">
        <p14:creationId xmlns:p14="http://schemas.microsoft.com/office/powerpoint/2010/main" val="1451007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Satisfaction</a:t>
            </a:r>
          </a:p>
        </p:txBody>
      </p:sp>
    </p:spTree>
    <p:extLst>
      <p:ext uri="{BB962C8B-B14F-4D97-AF65-F5344CB8AC3E}">
        <p14:creationId xmlns:p14="http://schemas.microsoft.com/office/powerpoint/2010/main" val="43978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sz="quarter" idx="1"/>
            <p:custDataLst>
              <p:tags r:id="rId1"/>
            </p:custDataLst>
          </p:nvPr>
        </p:nvSpPr>
        <p:spPr>
          <a:xfrm>
            <a:off x="1295400" y="1371600"/>
            <a:ext cx="6400800" cy="1752600"/>
          </a:xfrm>
        </p:spPr>
        <p:txBody>
          <a:bodyPr/>
          <a:lstStyle/>
          <a:p>
            <a:pPr algn="l" eaLnBrk="1" hangingPunct="1">
              <a:lnSpc>
                <a:spcPct val="90000"/>
              </a:lnSpc>
              <a:spcBef>
                <a:spcPct val="10000"/>
              </a:spcBef>
              <a:buClr>
                <a:schemeClr val="accent1">
                  <a:lumMod val="50000"/>
                </a:schemeClr>
              </a:buClr>
              <a:defRPr/>
            </a:pPr>
            <a:r>
              <a:rPr lang="en-US" sz="2800" b="1" dirty="0">
                <a:solidFill>
                  <a:schemeClr val="accent5"/>
                </a:solidFill>
                <a:effectLst/>
                <a:latin typeface="Franklin Gothic Book" panose="020B0503020102020204" pitchFamily="34" charset="0"/>
              </a:rPr>
              <a:t>Results from the HERI Faculty Survey highlight key areas of faculty’s engagement in teaching, research, and service activities. The survey also touches on faculty’s level of stress, satisfaction with their institution, and perspectives for undergraduate education.</a:t>
            </a:r>
          </a:p>
          <a:p>
            <a:pPr marL="628650" lvl="1" indent="-228600" eaLnBrk="1" hangingPunct="1">
              <a:lnSpc>
                <a:spcPct val="90000"/>
              </a:lnSpc>
              <a:spcBef>
                <a:spcPct val="10000"/>
              </a:spcBef>
              <a:buClr>
                <a:schemeClr val="accent1">
                  <a:lumMod val="50000"/>
                </a:schemeClr>
              </a:buClr>
              <a:defRPr/>
            </a:pPr>
            <a:endParaRPr lang="en-US" sz="2400" b="1" dirty="0">
              <a:solidFill>
                <a:schemeClr val="accent1">
                  <a:lumMod val="50000"/>
                </a:schemeClr>
              </a:solidFill>
              <a:effectLst/>
            </a:endParaRP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Pedagogical practices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Research and service activities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Satisfaction and stress</a:t>
            </a:r>
          </a:p>
          <a:p>
            <a:pPr marL="628650" lvl="1" indent="-228600" eaLnBrk="1" hangingPunct="1">
              <a:lnSpc>
                <a:spcPct val="90000"/>
              </a:lnSpc>
              <a:spcBef>
                <a:spcPct val="10000"/>
              </a:spcBef>
              <a:defRPr/>
            </a:pPr>
            <a:r>
              <a:rPr lang="en-US" sz="2400" dirty="0">
                <a:solidFill>
                  <a:schemeClr val="tx2"/>
                </a:solidFill>
                <a:effectLst/>
                <a:latin typeface="Franklin Gothic Medium" panose="020B0603020102020204" pitchFamily="34" charset="0"/>
              </a:rPr>
              <a:t>Institutional and departmental climate</a:t>
            </a:r>
          </a:p>
          <a:p>
            <a:pPr marL="628650" lvl="1" indent="-228600" eaLnBrk="1" hangingPunct="1">
              <a:lnSpc>
                <a:spcPct val="90000"/>
              </a:lnSpc>
              <a:spcBef>
                <a:spcPct val="10000"/>
              </a:spcBef>
              <a:defRPr/>
            </a:pPr>
            <a:endParaRPr lang="en-US" sz="2000" b="1" dirty="0">
              <a:solidFill>
                <a:schemeClr val="accent1">
                  <a:lumMod val="50000"/>
                </a:schemeClr>
              </a:solidFill>
              <a:effectLst/>
            </a:endParaRPr>
          </a:p>
          <a:p>
            <a:pPr marL="228600" indent="-228600" eaLnBrk="1" hangingPunct="1">
              <a:lnSpc>
                <a:spcPct val="90000"/>
              </a:lnSpc>
              <a:spcBef>
                <a:spcPct val="10000"/>
              </a:spcBef>
              <a:defRPr/>
            </a:pPr>
            <a:endParaRPr lang="en-US" sz="2400" b="1" dirty="0">
              <a:solidFill>
                <a:schemeClr val="accent1">
                  <a:lumMod val="50000"/>
                </a:schemeClr>
              </a:solidFill>
              <a:effectLst/>
            </a:endParaRPr>
          </a:p>
        </p:txBody>
      </p:sp>
      <p:sp>
        <p:nvSpPr>
          <p:cNvPr id="6" name="TextBox 5"/>
          <p:cNvSpPr txBox="1"/>
          <p:nvPr/>
        </p:nvSpPr>
        <p:spPr>
          <a:xfrm>
            <a:off x="0" y="0"/>
            <a:ext cx="9144000" cy="1046163"/>
          </a:xfrm>
          <a:prstGeom prst="rect">
            <a:avLst/>
          </a:prstGeom>
          <a:solidFill>
            <a:schemeClr val="accent5"/>
          </a:solidFill>
        </p:spPr>
        <p:txBody>
          <a:bodyPr>
            <a:spAutoFit/>
          </a:bodyPr>
          <a:lstStyle/>
          <a:p>
            <a:pPr>
              <a:defRPr/>
            </a:pPr>
            <a:endParaRPr lang="en-US" sz="1000" dirty="0">
              <a:solidFill>
                <a:schemeClr val="bg2"/>
              </a:solidFill>
              <a:latin typeface="+mj-lt"/>
            </a:endParaRPr>
          </a:p>
          <a:p>
            <a:pPr>
              <a:defRPr/>
            </a:pPr>
            <a:r>
              <a:rPr lang="en-US" sz="3600" u="none" dirty="0">
                <a:solidFill>
                  <a:srgbClr val="FFFFFF"/>
                </a:solidFill>
                <a:latin typeface="Franklin Gothic Book" panose="020B0503020102020204" pitchFamily="34" charset="0"/>
              </a:rPr>
              <a:t> </a:t>
            </a:r>
            <a:r>
              <a:rPr lang="en-US" sz="3600" u="none" dirty="0">
                <a:solidFill>
                  <a:schemeClr val="tx2"/>
                </a:solidFill>
                <a:latin typeface="Franklin Gothic Book" panose="020B0503020102020204" pitchFamily="34" charset="0"/>
              </a:rPr>
              <a:t>THE FACULTY EXPERIENCE</a:t>
            </a:r>
          </a:p>
          <a:p>
            <a:pPr>
              <a:defRPr/>
            </a:pPr>
            <a:endParaRPr lang="en-US" sz="1600" dirty="0">
              <a:solidFill>
                <a:schemeClr val="bg2"/>
              </a:solidFill>
            </a:endParaRPr>
          </a:p>
        </p:txBody>
      </p:sp>
      <p:cxnSp>
        <p:nvCxnSpPr>
          <p:cNvPr id="46087" name="Straight Connector 7"/>
          <p:cNvCxnSpPr>
            <a:cxnSpLocks noChangeShapeType="1"/>
          </p:cNvCxnSpPr>
          <p:nvPr/>
        </p:nvCxnSpPr>
        <p:spPr bwMode="auto">
          <a:xfrm>
            <a:off x="152400" y="762000"/>
            <a:ext cx="8839200" cy="0"/>
          </a:xfrm>
          <a:prstGeom prst="line">
            <a:avLst/>
          </a:prstGeom>
          <a:noFill/>
          <a:ln w="19050" algn="ctr">
            <a:solidFill>
              <a:schemeClr val="tx2"/>
            </a:solidFill>
            <a:round/>
            <a:headEnd/>
            <a:tailEnd/>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20</a:t>
            </a:fld>
            <a:endParaRPr lang="en-US" sz="1200" u="none" dirty="0"/>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20</a:t>
            </a:fld>
            <a:endParaRPr lang="en-US" dirty="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Workplace Satisfaction</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991321955"/>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Satisfied</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2019-2020 HERI Faculty Survey</a:t>
            </a:r>
          </a:p>
        </p:txBody>
      </p:sp>
      <p:sp>
        <p:nvSpPr>
          <p:cNvPr id="9" name="TextBox 11"/>
          <p:cNvSpPr txBox="1">
            <a:spLocks noChangeArrowheads="1"/>
          </p:cNvSpPr>
          <p:nvPr/>
        </p:nvSpPr>
        <p:spPr bwMode="auto">
          <a:xfrm>
            <a:off x="533400" y="5231368"/>
            <a:ext cx="85598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Autonomy and independence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Teaching load</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leadership</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Departmental support for work/life balance</a:t>
            </a:r>
          </a:p>
        </p:txBody>
      </p:sp>
    </p:spTree>
    <p:extLst>
      <p:ext uri="{BB962C8B-B14F-4D97-AF65-F5344CB8AC3E}">
        <p14:creationId xmlns:p14="http://schemas.microsoft.com/office/powerpoint/2010/main" val="32433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21</a:t>
            </a:fld>
            <a:endParaRPr lang="en-US" sz="1200" u="none" dirty="0"/>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21</a:t>
            </a:fld>
            <a:endParaRPr lang="en-US" dirty="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Satisfaction with Compensation</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Academic Outcomes"/>
          <p:cNvGraphicFramePr>
            <a:graphicFrameLocks noChangeAspect="1"/>
          </p:cNvGraphicFramePr>
          <p:nvPr>
            <p:custDataLst>
              <p:tags r:id="rId1"/>
            </p:custDataLst>
            <p:extLst>
              <p:ext uri="{D42A27DB-BD31-4B8C-83A1-F6EECF244321}">
                <p14:modId xmlns:p14="http://schemas.microsoft.com/office/powerpoint/2010/main" val="1920664368"/>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Satisfied</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2019-2020 HERI Faculty Survey</a:t>
            </a:r>
          </a:p>
        </p:txBody>
      </p:sp>
      <p:sp>
        <p:nvSpPr>
          <p:cNvPr id="10" name="TextBox 11"/>
          <p:cNvSpPr txBox="1">
            <a:spLocks noChangeArrowheads="1"/>
          </p:cNvSpPr>
          <p:nvPr/>
        </p:nvSpPr>
        <p:spPr bwMode="auto">
          <a:xfrm>
            <a:off x="534060" y="5231368"/>
            <a:ext cx="8534400" cy="830997"/>
          </a:xfrm>
          <a:prstGeom prst="rect">
            <a:avLst/>
          </a:prstGeom>
          <a:noFill/>
          <a:ln w="9525">
            <a:noFill/>
            <a:miter lim="800000"/>
            <a:headEnd/>
            <a:tailEnd/>
          </a:ln>
        </p:spPr>
        <p:txBody>
          <a:bodyPr wrap="square" numCol="4">
            <a:spAutoFit/>
          </a:bodyPr>
          <a:lstStyle/>
          <a:p>
            <a:pPr algn="ctr">
              <a:defRPr/>
            </a:pPr>
            <a:r>
              <a:rPr lang="en-US" sz="1200" b="1" u="none" dirty="0">
                <a:solidFill>
                  <a:schemeClr val="tx2"/>
                </a:solidFill>
              </a:rPr>
              <a:t>Salary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Retirement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Opportunity for scholarly pursuits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Leave policies (e.g., paternity/maternity leave, caring for a family member, stopping the tenure clock)</a:t>
            </a:r>
          </a:p>
        </p:txBody>
      </p:sp>
    </p:spTree>
    <p:extLst>
      <p:ext uri="{BB962C8B-B14F-4D97-AF65-F5344CB8AC3E}">
        <p14:creationId xmlns:p14="http://schemas.microsoft.com/office/powerpoint/2010/main" val="3152873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22</a:t>
            </a:fld>
            <a:endParaRPr lang="en-US" sz="1200" u="none" dirty="0"/>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22</a:t>
            </a:fld>
            <a:endParaRPr lang="en-US" dirty="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Satisfaction with Pay Equity and Family Flexibility</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Academic Validation"/>
          <p:cNvGraphicFramePr>
            <a:graphicFrameLocks noChangeAspect="1"/>
          </p:cNvGraphicFramePr>
          <p:nvPr>
            <p:custDataLst>
              <p:tags r:id="rId1"/>
            </p:custDataLst>
            <p:extLst>
              <p:ext uri="{D42A27DB-BD31-4B8C-83A1-F6EECF244321}">
                <p14:modId xmlns:p14="http://schemas.microsoft.com/office/powerpoint/2010/main" val="1769483699"/>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u="none" dirty="0">
                <a:solidFill>
                  <a:schemeClr val="tx2"/>
                </a:solidFill>
              </a:rPr>
              <a:t>Very Satisfied</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Satisfied</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Very Satisfied</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Satisfied</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1015663"/>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Relative equity of salary and job benefits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Flexibility in relation to family </a:t>
            </a:r>
          </a:p>
          <a:p>
            <a:pPr algn="ctr">
              <a:defRPr/>
            </a:pPr>
            <a:r>
              <a:rPr lang="en-US" sz="1200" b="1" u="none" dirty="0">
                <a:solidFill>
                  <a:schemeClr val="tx2"/>
                </a:solidFill>
              </a:rPr>
              <a:t>matters or emergencies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Overall job</a:t>
            </a:r>
          </a:p>
          <a:p>
            <a:pPr algn="ct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2019-2020 HERI Faculty Survey</a:t>
            </a:r>
          </a:p>
        </p:txBody>
      </p:sp>
      <p:sp>
        <p:nvSpPr>
          <p:cNvPr id="3" name="Slide Number Placeholder 2"/>
          <p:cNvSpPr>
            <a:spLocks noGrp="1"/>
          </p:cNvSpPr>
          <p:nvPr>
            <p:ph type="sldNum" sz="quarter" idx="11"/>
          </p:nvPr>
        </p:nvSpPr>
        <p:spPr/>
        <p:txBody>
          <a:bodyPr/>
          <a:lstStyle/>
          <a:p>
            <a:pPr>
              <a:defRPr/>
            </a:pPr>
            <a:fld id="{AD5C4E08-4A6B-4B7B-AFB5-E34103AFDBDE}" type="slidenum">
              <a:rPr lang="en-US" smtClean="0"/>
              <a:pPr>
                <a:defRPr/>
              </a:pPr>
              <a:t>23</a:t>
            </a:fld>
            <a:endParaRPr lang="en-US" dirty="0"/>
          </a:p>
        </p:txBody>
      </p:sp>
      <p:graphicFrame>
        <p:nvGraphicFramePr>
          <p:cNvPr id="4" name="Academic Validation"/>
          <p:cNvGraphicFramePr>
            <a:graphicFrameLocks noGrp="1"/>
          </p:cNvGraphicFramePr>
          <p:nvPr>
            <p:extLst>
              <p:ext uri="{D42A27DB-BD31-4B8C-83A1-F6EECF244321}">
                <p14:modId xmlns:p14="http://schemas.microsoft.com/office/powerpoint/2010/main" val="2003932222"/>
              </p:ext>
            </p:extLst>
          </p:nvPr>
        </p:nvGraphicFramePr>
        <p:xfrm>
          <a:off x="1295400" y="949662"/>
          <a:ext cx="7086600" cy="5557596"/>
        </p:xfrm>
        <a:graphic>
          <a:graphicData uri="http://schemas.openxmlformats.org/drawingml/2006/table">
            <a:tbl>
              <a:tblPr>
                <a:tableStyleId>{5C22544A-7EE6-4342-B048-85BDC9FD1C3A}</a:tableStyleId>
              </a:tblPr>
              <a:tblGrid>
                <a:gridCol w="3318140">
                  <a:extLst>
                    <a:ext uri="{9D8B030D-6E8A-4147-A177-3AD203B41FA5}">
                      <a16:colId xmlns:a16="http://schemas.microsoft.com/office/drawing/2014/main" val="2569192636"/>
                    </a:ext>
                  </a:extLst>
                </a:gridCol>
                <a:gridCol w="1884230">
                  <a:extLst>
                    <a:ext uri="{9D8B030D-6E8A-4147-A177-3AD203B41FA5}">
                      <a16:colId xmlns:a16="http://schemas.microsoft.com/office/drawing/2014/main" val="2728558480"/>
                    </a:ext>
                  </a:extLst>
                </a:gridCol>
                <a:gridCol w="1884230">
                  <a:extLst>
                    <a:ext uri="{9D8B030D-6E8A-4147-A177-3AD203B41FA5}">
                      <a16:colId xmlns:a16="http://schemas.microsoft.com/office/drawing/2014/main" val="3943203153"/>
                    </a:ext>
                  </a:extLst>
                </a:gridCol>
              </a:tblGrid>
              <a:tr h="234330">
                <a:tc>
                  <a:txBody>
                    <a:bodyPr/>
                    <a:lstStyle/>
                    <a:p>
                      <a:pPr algn="ctr" fontAlgn="b"/>
                      <a:r>
                        <a:rPr lang="en-US" sz="1600" b="0" i="0" u="none" strike="noStrike" dirty="0">
                          <a:solidFill>
                            <a:schemeClr val="bg1"/>
                          </a:solidFill>
                          <a:effectLst/>
                          <a:latin typeface="Franklin Gothic Medium" panose="020B0603020102020204" pitchFamily="34" charset="0"/>
                        </a:rPr>
                        <a:t>Race</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1F2A44"/>
                    </a:solidFill>
                  </a:tcPr>
                </a:tc>
                <a:tc>
                  <a:txBody>
                    <a:bodyPr/>
                    <a:lstStyle/>
                    <a:p>
                      <a:pPr algn="ctr" fontAlgn="b"/>
                      <a:r>
                        <a:rPr lang="en-US" sz="1600" u="none" strike="noStrike" dirty="0">
                          <a:solidFill>
                            <a:schemeClr val="bg1"/>
                          </a:solidFill>
                          <a:effectLst/>
                          <a:latin typeface="Franklin Gothic Medium" panose="020B0603020102020204" pitchFamily="34" charset="0"/>
                        </a:rPr>
                        <a:t>Your Institution</a:t>
                      </a:r>
                      <a:endParaRPr lang="en-US" sz="1600" b="0" i="0" u="none" strike="noStrike" dirty="0">
                        <a:solidFill>
                          <a:schemeClr val="bg1"/>
                        </a:solidFill>
                        <a:effectLst/>
                        <a:latin typeface="Franklin Gothic Medium" panose="020B0603020102020204" pitchFamily="34" charset="0"/>
                      </a:endParaRPr>
                    </a:p>
                  </a:txBody>
                  <a:tcPr marL="7620" marR="7620" marT="7620" marB="0" anchor="b">
                    <a:lnT w="12700" cap="flat" cmpd="sng" algn="ctr">
                      <a:solidFill>
                        <a:schemeClr val="tx1"/>
                      </a:solidFill>
                      <a:prstDash val="solid"/>
                      <a:round/>
                      <a:headEnd type="none" w="med" len="med"/>
                      <a:tailEnd type="none" w="med" len="med"/>
                    </a:lnT>
                    <a:solidFill>
                      <a:srgbClr val="1F2A44"/>
                    </a:solidFill>
                  </a:tcPr>
                </a:tc>
                <a:tc>
                  <a:txBody>
                    <a:bodyPr/>
                    <a:lstStyle/>
                    <a:p>
                      <a:pPr algn="ctr" fontAlgn="b"/>
                      <a:r>
                        <a:rPr lang="en-US" sz="1600" u="none" strike="noStrike" dirty="0">
                          <a:solidFill>
                            <a:schemeClr val="bg1"/>
                          </a:solidFill>
                          <a:effectLst/>
                          <a:latin typeface="Franklin Gothic Medium" panose="020B0603020102020204" pitchFamily="34" charset="0"/>
                        </a:rPr>
                        <a:t>Comparison Group</a:t>
                      </a:r>
                      <a:endParaRPr lang="en-US" sz="1600" b="0" i="0" u="none" strike="noStrike" dirty="0">
                        <a:solidFill>
                          <a:schemeClr val="bg1"/>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1F2A44"/>
                    </a:solidFill>
                  </a:tcPr>
                </a:tc>
                <a:extLst>
                  <a:ext uri="{0D108BD9-81ED-4DB2-BD59-A6C34878D82A}">
                    <a16:rowId xmlns:a16="http://schemas.microsoft.com/office/drawing/2014/main" val="3283737022"/>
                  </a:ext>
                </a:extLst>
              </a:tr>
              <a:tr h="234330">
                <a:tc gridSpan="2">
                  <a:txBody>
                    <a:bodyPr/>
                    <a:lstStyle/>
                    <a:p>
                      <a:pPr algn="l" fontAlgn="b"/>
                      <a:r>
                        <a:rPr lang="en-US" sz="1600" u="none" strike="noStrike" dirty="0">
                          <a:effectLst/>
                          <a:latin typeface="Franklin Gothic Medium" panose="020B0603020102020204" pitchFamily="34" charset="0"/>
                        </a:rPr>
                        <a:t>  Native American/Alaska Native</a:t>
                      </a:r>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pPr algn="l"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noFill/>
                  </a:tcPr>
                </a:tc>
                <a:tc>
                  <a:txBody>
                    <a:bodyPr/>
                    <a:lstStyle/>
                    <a:p>
                      <a:pPr algn="l" fontAlgn="b"/>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977830962"/>
                  </a:ext>
                </a:extLst>
              </a:tr>
              <a:tr h="234330">
                <a:tc>
                  <a:txBody>
                    <a:bodyPr/>
                    <a:lstStyle/>
                    <a:p>
                      <a:pPr algn="l" fontAlgn="b"/>
                      <a:r>
                        <a:rPr lang="en-US" sz="1600" i="1" u="none" strike="noStrike" dirty="0">
                          <a:effectLst/>
                          <a:latin typeface="Franklin Gothic Medium" panose="020B0603020102020204" pitchFamily="34" charset="0"/>
                        </a:rPr>
                        <a:t>Very 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4162496503"/>
                  </a:ext>
                </a:extLst>
              </a:tr>
              <a:tr h="234330">
                <a:tc>
                  <a:txBody>
                    <a:bodyPr/>
                    <a:lstStyle/>
                    <a:p>
                      <a:pPr algn="l" fontAlgn="b"/>
                      <a:r>
                        <a:rPr lang="en-US" sz="1600" i="1" u="none" strike="noStrike" dirty="0">
                          <a:effectLst/>
                          <a:latin typeface="Franklin Gothic Medium" panose="020B0603020102020204" pitchFamily="34" charset="0"/>
                        </a:rPr>
                        <a:t>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408286196"/>
                  </a:ext>
                </a:extLst>
              </a:tr>
              <a:tr h="234330">
                <a:tc>
                  <a:txBody>
                    <a:bodyPr/>
                    <a:lstStyle/>
                    <a:p>
                      <a:pPr algn="l" fontAlgn="b"/>
                      <a:r>
                        <a:rPr lang="en-US" sz="1600" u="none" strike="noStrike" dirty="0">
                          <a:effectLst/>
                          <a:latin typeface="Franklin Gothic Medium" panose="020B0603020102020204" pitchFamily="34" charset="0"/>
                        </a:rPr>
                        <a:t>  Asian/Pacific Islander</a:t>
                      </a:r>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132128775"/>
                  </a:ext>
                </a:extLst>
              </a:tr>
              <a:tr h="234330">
                <a:tc>
                  <a:txBody>
                    <a:bodyPr/>
                    <a:lstStyle/>
                    <a:p>
                      <a:pPr algn="l" fontAlgn="b"/>
                      <a:r>
                        <a:rPr lang="en-US" sz="1600" i="1" u="none" strike="noStrike" dirty="0">
                          <a:effectLst/>
                          <a:latin typeface="Franklin Gothic Medium" panose="020B0603020102020204" pitchFamily="34" charset="0"/>
                        </a:rPr>
                        <a:t>Very 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effectLst/>
                          <a:latin typeface="Franklin Gothic Medium" panose="020B0603020102020204" pitchFamily="34" charset="0"/>
                        </a:rPr>
                        <a:t>5.3%</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effectLst/>
                          <a:latin typeface="Franklin Gothic Medium" panose="020B0603020102020204" pitchFamily="34" charset="0"/>
                        </a:rPr>
                        <a:t>4.3%</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1011799027"/>
                  </a:ext>
                </a:extLst>
              </a:tr>
              <a:tr h="234330">
                <a:tc>
                  <a:txBody>
                    <a:bodyPr/>
                    <a:lstStyle/>
                    <a:p>
                      <a:pPr algn="l" fontAlgn="b"/>
                      <a:r>
                        <a:rPr lang="en-US" sz="1600" i="1" u="none" strike="noStrike" dirty="0">
                          <a:effectLst/>
                          <a:latin typeface="Franklin Gothic Medium" panose="020B0603020102020204" pitchFamily="34" charset="0"/>
                        </a:rPr>
                        <a:t>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effectLst/>
                          <a:latin typeface="Franklin Gothic Medium" panose="020B0603020102020204" pitchFamily="34" charset="0"/>
                        </a:rPr>
                        <a:t>73.7%</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effectLst/>
                          <a:latin typeface="Franklin Gothic Medium" panose="020B0603020102020204" pitchFamily="34" charset="0"/>
                        </a:rPr>
                        <a:t>47.8%</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987105345"/>
                  </a:ext>
                </a:extLst>
              </a:tr>
              <a:tr h="234330">
                <a:tc>
                  <a:txBody>
                    <a:bodyPr/>
                    <a:lstStyle/>
                    <a:p>
                      <a:pPr algn="l" fontAlgn="b"/>
                      <a:r>
                        <a:rPr lang="en-US" sz="1600" u="none" strike="noStrike" dirty="0">
                          <a:effectLst/>
                          <a:latin typeface="Franklin Gothic Medium" panose="020B0603020102020204" pitchFamily="34" charset="0"/>
                        </a:rPr>
                        <a:t>  Black/African American</a:t>
                      </a:r>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823559477"/>
                  </a:ext>
                </a:extLst>
              </a:tr>
              <a:tr h="23433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i="1" u="none" strike="noStrike" dirty="0">
                          <a:effectLst/>
                          <a:latin typeface="Franklin Gothic Medium" panose="020B0603020102020204" pitchFamily="34" charset="0"/>
                        </a:rPr>
                        <a:t>Very 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effectLst/>
                          <a:latin typeface="Franklin Gothic Medium" panose="020B0603020102020204" pitchFamily="34" charset="0"/>
                        </a:rPr>
                        <a:t>0.0%</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1014027499"/>
                  </a:ext>
                </a:extLst>
              </a:tr>
              <a:tr h="276936">
                <a:tc>
                  <a:txBody>
                    <a:bodyPr/>
                    <a:lstStyle/>
                    <a:p>
                      <a:pPr algn="l" fontAlgn="b"/>
                      <a:r>
                        <a:rPr lang="en-US" sz="1600" i="1" u="none" strike="noStrike" dirty="0">
                          <a:effectLst/>
                          <a:latin typeface="Franklin Gothic Medium" panose="020B0603020102020204" pitchFamily="34" charset="0"/>
                        </a:rPr>
                        <a:t>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effectLst/>
                          <a:latin typeface="Franklin Gothic Medium" panose="020B0603020102020204" pitchFamily="34" charset="0"/>
                        </a:rPr>
                        <a:t>37.5%</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835100951"/>
                  </a:ext>
                </a:extLst>
              </a:tr>
              <a:tr h="234330">
                <a:tc>
                  <a:txBody>
                    <a:bodyPr/>
                    <a:lstStyle/>
                    <a:p>
                      <a:pPr algn="l" fontAlgn="b"/>
                      <a:r>
                        <a:rPr lang="en-US" sz="1600" u="none" strike="noStrike" dirty="0">
                          <a:effectLst/>
                          <a:latin typeface="Franklin Gothic Medium" panose="020B0603020102020204" pitchFamily="34" charset="0"/>
                        </a:rPr>
                        <a:t>  Latina/o/x</a:t>
                      </a:r>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199179092"/>
                  </a:ext>
                </a:extLst>
              </a:tr>
              <a:tr h="234330">
                <a:tc>
                  <a:txBody>
                    <a:bodyPr/>
                    <a:lstStyle/>
                    <a:p>
                      <a:pPr algn="l" fontAlgn="b"/>
                      <a:r>
                        <a:rPr lang="en-US" sz="1600" i="1" u="none" strike="noStrike" dirty="0">
                          <a:effectLst/>
                          <a:latin typeface="Franklin Gothic Medium" panose="020B0603020102020204" pitchFamily="34" charset="0"/>
                        </a:rPr>
                        <a:t>Very 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effectLst/>
                          <a:latin typeface="Franklin Gothic Medium" panose="020B0603020102020204" pitchFamily="34" charset="0"/>
                        </a:rPr>
                        <a:t>16.7%</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effectLst/>
                          <a:latin typeface="Franklin Gothic Medium" panose="020B0603020102020204" pitchFamily="34" charset="0"/>
                        </a:rPr>
                        <a:t>10.3%</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313203778"/>
                  </a:ext>
                </a:extLst>
              </a:tr>
              <a:tr h="234330">
                <a:tc>
                  <a:txBody>
                    <a:bodyPr/>
                    <a:lstStyle/>
                    <a:p>
                      <a:pPr algn="l" fontAlgn="b"/>
                      <a:r>
                        <a:rPr lang="en-US" sz="1600" i="1" u="none" strike="noStrike" dirty="0">
                          <a:effectLst/>
                          <a:latin typeface="Franklin Gothic Medium" panose="020B0603020102020204" pitchFamily="34" charset="0"/>
                        </a:rPr>
                        <a:t>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effectLst/>
                          <a:latin typeface="Franklin Gothic Medium" panose="020B0603020102020204" pitchFamily="34" charset="0"/>
                        </a:rPr>
                        <a:t>83.3%</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effectLst/>
                          <a:latin typeface="Franklin Gothic Medium" panose="020B0603020102020204" pitchFamily="34" charset="0"/>
                        </a:rPr>
                        <a:t>41.4%</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627004903"/>
                  </a:ext>
                </a:extLst>
              </a:tr>
              <a:tr h="234330">
                <a:tc>
                  <a:txBody>
                    <a:bodyPr/>
                    <a:lstStyle/>
                    <a:p>
                      <a:pPr algn="l" fontAlgn="b"/>
                      <a:r>
                        <a:rPr lang="en-US" sz="1600" u="none" strike="noStrike" dirty="0">
                          <a:effectLst/>
                          <a:latin typeface="Franklin Gothic Medium" panose="020B0603020102020204" pitchFamily="34" charset="0"/>
                        </a:rPr>
                        <a:t>  White</a:t>
                      </a:r>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307993293"/>
                  </a:ext>
                </a:extLst>
              </a:tr>
              <a:tr h="234330">
                <a:tc>
                  <a:txBody>
                    <a:bodyPr/>
                    <a:lstStyle/>
                    <a:p>
                      <a:pPr algn="l" fontAlgn="b"/>
                      <a:r>
                        <a:rPr lang="en-US" sz="1600" i="1" u="none" strike="noStrike" dirty="0">
                          <a:effectLst/>
                          <a:latin typeface="Franklin Gothic Medium" panose="020B0603020102020204" pitchFamily="34" charset="0"/>
                        </a:rPr>
                        <a:t>Very 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effectLst/>
                          <a:latin typeface="Franklin Gothic Medium" panose="020B0603020102020204" pitchFamily="34" charset="0"/>
                        </a:rPr>
                        <a:t>14.0%</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effectLst/>
                          <a:latin typeface="Franklin Gothic Medium" panose="020B0603020102020204" pitchFamily="34" charset="0"/>
                        </a:rPr>
                        <a:t>8.6%</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3875260402"/>
                  </a:ext>
                </a:extLst>
              </a:tr>
              <a:tr h="234330">
                <a:tc>
                  <a:txBody>
                    <a:bodyPr/>
                    <a:lstStyle/>
                    <a:p>
                      <a:pPr algn="l" fontAlgn="b"/>
                      <a:r>
                        <a:rPr lang="en-US" sz="1600" i="1" u="none" strike="noStrike" dirty="0">
                          <a:effectLst/>
                          <a:latin typeface="Franklin Gothic Medium" panose="020B0603020102020204" pitchFamily="34" charset="0"/>
                        </a:rPr>
                        <a:t>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effectLst/>
                          <a:latin typeface="Franklin Gothic Medium" panose="020B0603020102020204" pitchFamily="34" charset="0"/>
                        </a:rPr>
                        <a:t>40.7%</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effectLst/>
                          <a:latin typeface="Franklin Gothic Medium" panose="020B0603020102020204" pitchFamily="34" charset="0"/>
                        </a:rPr>
                        <a:t>36.8%</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1171303909"/>
                  </a:ext>
                </a:extLst>
              </a:tr>
              <a:tr h="234330">
                <a:tc>
                  <a:txBody>
                    <a:bodyPr/>
                    <a:lstStyle/>
                    <a:p>
                      <a:pPr algn="l" fontAlgn="b"/>
                      <a:r>
                        <a:rPr lang="en-US" sz="1600" u="none" strike="noStrike" dirty="0">
                          <a:effectLst/>
                          <a:latin typeface="Franklin Gothic Medium" panose="020B0603020102020204" pitchFamily="34" charset="0"/>
                        </a:rPr>
                        <a:t>  Other Race/Ethnicity</a:t>
                      </a:r>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223966411"/>
                  </a:ext>
                </a:extLst>
              </a:tr>
              <a:tr h="234330">
                <a:tc>
                  <a:txBody>
                    <a:bodyPr/>
                    <a:lstStyle/>
                    <a:p>
                      <a:pPr algn="l" fontAlgn="b"/>
                      <a:r>
                        <a:rPr lang="en-US" sz="1600" i="1" u="none" strike="noStrike" dirty="0">
                          <a:effectLst/>
                          <a:latin typeface="Franklin Gothic Medium" panose="020B0603020102020204" pitchFamily="34" charset="0"/>
                        </a:rPr>
                        <a:t>Very 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effectLst/>
                          <a:latin typeface="Franklin Gothic Medium" panose="020B0603020102020204" pitchFamily="34" charset="0"/>
                        </a:rPr>
                        <a:t>0.0%</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2790991210"/>
                  </a:ext>
                </a:extLst>
              </a:tr>
              <a:tr h="234330">
                <a:tc>
                  <a:txBody>
                    <a:bodyPr/>
                    <a:lstStyle/>
                    <a:p>
                      <a:pPr algn="l" fontAlgn="b"/>
                      <a:r>
                        <a:rPr lang="en-US" sz="1600" i="1" u="none" strike="noStrike" dirty="0">
                          <a:effectLst/>
                          <a:latin typeface="Franklin Gothic Medium" panose="020B0603020102020204" pitchFamily="34" charset="0"/>
                        </a:rPr>
                        <a:t>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effectLst/>
                          <a:latin typeface="Franklin Gothic Medium" panose="020B0603020102020204" pitchFamily="34" charset="0"/>
                        </a:rPr>
                        <a:t>--</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effectLst/>
                          <a:latin typeface="Franklin Gothic Medium" panose="020B0603020102020204" pitchFamily="34" charset="0"/>
                        </a:rPr>
                        <a:t>38.5%</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040769507"/>
                  </a:ext>
                </a:extLst>
              </a:tr>
              <a:tr h="234330">
                <a:tc>
                  <a:txBody>
                    <a:bodyPr/>
                    <a:lstStyle/>
                    <a:p>
                      <a:pPr algn="l" fontAlgn="b"/>
                      <a:r>
                        <a:rPr lang="en-US" sz="1600" u="none" strike="noStrike" dirty="0">
                          <a:effectLst/>
                          <a:latin typeface="Franklin Gothic Medium" panose="020B0603020102020204" pitchFamily="34" charset="0"/>
                        </a:rPr>
                        <a:t>  Two or more Races/Ethnicities</a:t>
                      </a:r>
                      <a:endParaRPr lang="en-US" sz="1600" b="1" i="0" u="none" strike="noStrike" dirty="0">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21213651"/>
                  </a:ext>
                </a:extLst>
              </a:tr>
              <a:tr h="234330">
                <a:tc>
                  <a:txBody>
                    <a:bodyPr/>
                    <a:lstStyle/>
                    <a:p>
                      <a:pPr algn="l" fontAlgn="b"/>
                      <a:r>
                        <a:rPr lang="en-US" sz="1600" i="1" u="none" strike="noStrike" dirty="0">
                          <a:effectLst/>
                          <a:latin typeface="Franklin Gothic Medium" panose="020B0603020102020204" pitchFamily="34" charset="0"/>
                        </a:rPr>
                        <a:t>Very 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effectLst/>
                          <a:latin typeface="Franklin Gothic Medium" panose="020B0603020102020204" pitchFamily="34" charset="0"/>
                        </a:rPr>
                        <a:t>12.5%</a:t>
                      </a:r>
                      <a:endParaRPr lang="en-US" sz="1600" b="0" i="0" u="none" strike="noStrike" dirty="0">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effectLst/>
                          <a:latin typeface="Franklin Gothic Medium" panose="020B0603020102020204" pitchFamily="34" charset="0"/>
                        </a:rPr>
                        <a:t>12.1%</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154983509"/>
                  </a:ext>
                </a:extLst>
              </a:tr>
              <a:tr h="234330">
                <a:tc>
                  <a:txBody>
                    <a:bodyPr/>
                    <a:lstStyle/>
                    <a:p>
                      <a:pPr algn="l" fontAlgn="b"/>
                      <a:r>
                        <a:rPr lang="en-US" sz="1600" i="1" u="none" strike="noStrike" dirty="0">
                          <a:effectLst/>
                          <a:latin typeface="Franklin Gothic Medium" panose="020B0603020102020204" pitchFamily="34" charset="0"/>
                        </a:rPr>
                        <a:t>Satisfied</a:t>
                      </a:r>
                      <a:endParaRPr lang="en-US" sz="1600" b="0" i="1" u="none" strike="noStrike" dirty="0">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AFC98D"/>
                    </a:solidFill>
                  </a:tcPr>
                </a:tc>
                <a:tc>
                  <a:txBody>
                    <a:bodyPr/>
                    <a:lstStyle/>
                    <a:p>
                      <a:pPr algn="ctr" fontAlgn="b"/>
                      <a:r>
                        <a:rPr lang="en-US" sz="1600" u="none" strike="noStrike">
                          <a:effectLst/>
                          <a:latin typeface="Franklin Gothic Medium" panose="020B0603020102020204" pitchFamily="34" charset="0"/>
                        </a:rPr>
                        <a:t>62.5%</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B w="12700" cap="flat" cmpd="sng" algn="ctr">
                      <a:solidFill>
                        <a:schemeClr val="tx1"/>
                      </a:solidFill>
                      <a:prstDash val="solid"/>
                      <a:round/>
                      <a:headEnd type="none" w="med" len="med"/>
                      <a:tailEnd type="none" w="med" len="med"/>
                    </a:lnB>
                    <a:solidFill>
                      <a:srgbClr val="AFC98D"/>
                    </a:solidFill>
                  </a:tcPr>
                </a:tc>
                <a:tc>
                  <a:txBody>
                    <a:bodyPr/>
                    <a:lstStyle/>
                    <a:p>
                      <a:pPr algn="ctr" fontAlgn="b"/>
                      <a:r>
                        <a:rPr lang="en-US" sz="1600" u="none" strike="noStrike">
                          <a:effectLst/>
                          <a:latin typeface="Franklin Gothic Medium" panose="020B0603020102020204" pitchFamily="34" charset="0"/>
                        </a:rPr>
                        <a:t>39.4%</a:t>
                      </a:r>
                      <a:endParaRPr lang="en-US" sz="1600" b="0" i="0" u="none" strike="noStrike" dirty="0">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AFC98D"/>
                    </a:solidFill>
                  </a:tcPr>
                </a:tc>
                <a:extLst>
                  <a:ext uri="{0D108BD9-81ED-4DB2-BD59-A6C34878D82A}">
                    <a16:rowId xmlns:a16="http://schemas.microsoft.com/office/drawing/2014/main" val="918425564"/>
                  </a:ext>
                </a:extLst>
              </a:tr>
            </a:tbl>
          </a:graphicData>
        </a:graphic>
      </p:graphicFrame>
      <p:sp>
        <p:nvSpPr>
          <p:cNvPr id="5" name="Rectangle 4"/>
          <p:cNvSpPr/>
          <p:nvPr/>
        </p:nvSpPr>
        <p:spPr>
          <a:xfrm>
            <a:off x="838200" y="0"/>
            <a:ext cx="8000999" cy="892552"/>
          </a:xfrm>
          <a:prstGeom prst="rect">
            <a:avLst/>
          </a:prstGeom>
        </p:spPr>
        <p:txBody>
          <a:bodyPr wrap="square">
            <a:spAutoFit/>
          </a:bodyPr>
          <a:lstStyle/>
          <a:p>
            <a:pPr algn="ctr" eaLnBrk="1" hangingPunct="1">
              <a:defRPr/>
            </a:pPr>
            <a:r>
              <a:rPr lang="en-US" sz="2600" b="1" u="none" kern="0" dirty="0">
                <a:solidFill>
                  <a:srgbClr val="1F2A44"/>
                </a:solidFill>
                <a:latin typeface="Franklin Gothic Medium" panose="020B0603020102020204" pitchFamily="34" charset="0"/>
                <a:ea typeface="+mj-ea"/>
                <a:cs typeface="+mj-cs"/>
              </a:rPr>
              <a:t>Satisfaction with Relative Equity of Salary </a:t>
            </a:r>
          </a:p>
          <a:p>
            <a:pPr algn="ctr" eaLnBrk="1" hangingPunct="1">
              <a:defRPr/>
            </a:pPr>
            <a:r>
              <a:rPr lang="en-US" sz="2600" b="1" u="none" kern="0" dirty="0">
                <a:solidFill>
                  <a:srgbClr val="1F2A44"/>
                </a:solidFill>
                <a:latin typeface="Franklin Gothic Medium" panose="020B0603020102020204" pitchFamily="34" charset="0"/>
                <a:ea typeface="+mj-ea"/>
                <a:cs typeface="+mj-cs"/>
              </a:rPr>
              <a:t>and Job Benefits, by Race/Ethnicity</a:t>
            </a:r>
            <a:endParaRPr lang="en-US" sz="2600" b="1" u="none" kern="0" dirty="0">
              <a:solidFill>
                <a:schemeClr val="tx2"/>
              </a:solidFill>
              <a:latin typeface="Franklin Gothic Medium" panose="020B0603020102020204" pitchFamily="34" charset="0"/>
            </a:endParaRPr>
          </a:p>
        </p:txBody>
      </p:sp>
    </p:spTree>
    <p:extLst>
      <p:ext uri="{BB962C8B-B14F-4D97-AF65-F5344CB8AC3E}">
        <p14:creationId xmlns:p14="http://schemas.microsoft.com/office/powerpoint/2010/main" val="4176076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B3672D3F-1155-4F5C-B95F-D0CB3074A052}" type="slidenum">
              <a:rPr lang="en-US" sz="1200" u="none"/>
              <a:pPr algn="r" eaLnBrk="1" hangingPunct="1"/>
              <a:t>24</a:t>
            </a:fld>
            <a:endParaRPr lang="en-US" sz="1200" u="none" dirty="0"/>
          </a:p>
        </p:txBody>
      </p:sp>
      <p:sp>
        <p:nvSpPr>
          <p:cNvPr id="41988" name="Slide Number Placeholder 8"/>
          <p:cNvSpPr>
            <a:spLocks noGrp="1"/>
          </p:cNvSpPr>
          <p:nvPr>
            <p:ph type="sldNum" sz="quarter" idx="11"/>
          </p:nvPr>
        </p:nvSpPr>
        <p:spPr>
          <a:noFill/>
        </p:spPr>
        <p:txBody>
          <a:bodyPr/>
          <a:lstStyle/>
          <a:p>
            <a:fld id="{F80F1869-A5D6-42F0-8FF6-70848DB205FC}" type="slidenum">
              <a:rPr lang="en-US" smtClean="0"/>
              <a:pPr/>
              <a:t>24</a:t>
            </a:fld>
            <a:endParaRPr lang="en-US" dirty="0"/>
          </a:p>
        </p:txBody>
      </p:sp>
      <p:sp>
        <p:nvSpPr>
          <p:cNvPr id="43014" name="Rectangle 2"/>
          <p:cNvSpPr>
            <a:spLocks noGrp="1" noChangeArrowheads="1"/>
          </p:cNvSpPr>
          <p:nvPr>
            <p:ph type="title" idx="4294967295"/>
          </p:nvPr>
        </p:nvSpPr>
        <p:spPr>
          <a:xfrm>
            <a:off x="914400" y="152400"/>
            <a:ext cx="8229600" cy="1143000"/>
          </a:xfrm>
        </p:spPr>
        <p:txBody>
          <a:bodyPr/>
          <a:lstStyle/>
          <a:p>
            <a:pPr>
              <a:defRPr/>
            </a:pPr>
            <a:r>
              <a:rPr lang="en-US" b="0" dirty="0">
                <a:solidFill>
                  <a:schemeClr val="tx2"/>
                </a:solidFill>
                <a:latin typeface="Franklin Gothic Medium" panose="020B0603020102020204" pitchFamily="34" charset="0"/>
              </a:rPr>
              <a:t> </a:t>
            </a:r>
            <a:r>
              <a:rPr lang="en-US" dirty="0">
                <a:solidFill>
                  <a:schemeClr val="tx2"/>
                </a:solidFill>
                <a:latin typeface="Franklin Gothic Medium" panose="020B0603020102020204" pitchFamily="34" charset="0"/>
              </a:rPr>
              <a:t>Overall Satisfaction </a:t>
            </a:r>
            <a:br>
              <a:rPr lang="en-US" sz="1600" b="0" dirty="0">
                <a:solidFill>
                  <a:schemeClr val="tx2"/>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“If given the choice, would you still come to this institution?”</a:t>
            </a:r>
            <a:endParaRPr lang="en-US" sz="1200" b="0" dirty="0">
              <a:solidFill>
                <a:schemeClr val="accent5"/>
              </a:solidFill>
              <a:latin typeface="Franklin Gothic Medium" panose="020B0603020102020204" pitchFamily="34" charset="0"/>
            </a:endParaRPr>
          </a:p>
        </p:txBody>
      </p:sp>
      <p:graphicFrame>
        <p:nvGraphicFramePr>
          <p:cNvPr id="12" name="Overall Satisfaction"/>
          <p:cNvGraphicFramePr>
            <a:graphicFrameLocks noChangeAspect="1"/>
          </p:cNvGraphicFramePr>
          <p:nvPr>
            <p:extLst>
              <p:ext uri="{D42A27DB-BD31-4B8C-83A1-F6EECF244321}">
                <p14:modId xmlns:p14="http://schemas.microsoft.com/office/powerpoint/2010/main" val="3473459907"/>
              </p:ext>
            </p:extLst>
          </p:nvPr>
        </p:nvGraphicFramePr>
        <p:xfrm>
          <a:off x="50800" y="14224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9"/>
          <p:cNvSpPr>
            <a:spLocks noChangeArrowheads="1"/>
          </p:cNvSpPr>
          <p:nvPr/>
        </p:nvSpPr>
        <p:spPr bwMode="auto">
          <a:xfrm>
            <a:off x="3197225" y="5867400"/>
            <a:ext cx="2749550" cy="276225"/>
          </a:xfrm>
          <a:prstGeom prst="rect">
            <a:avLst/>
          </a:prstGeom>
          <a:noFill/>
          <a:ln w="9525">
            <a:noFill/>
            <a:miter lim="800000"/>
            <a:headEnd/>
            <a:tailEnd/>
          </a:ln>
        </p:spPr>
        <p:txBody>
          <a:bodyPr wrap="none">
            <a:spAutoFit/>
          </a:bodyPr>
          <a:lstStyle/>
          <a:p>
            <a:pPr algn="ctr">
              <a:defRPr/>
            </a:pPr>
            <a:r>
              <a:rPr lang="en-US" sz="1200" b="1" u="none" dirty="0">
                <a:solidFill>
                  <a:schemeClr val="accent5"/>
                </a:solidFill>
              </a:rPr>
              <a:t>■</a:t>
            </a:r>
            <a:r>
              <a:rPr lang="en-US" sz="1200" b="1" u="none" dirty="0">
                <a:solidFill>
                  <a:schemeClr val="tx2"/>
                </a:solidFill>
              </a:rPr>
              <a:t> Your Institution ■ Comparison Group</a:t>
            </a:r>
          </a:p>
        </p:txBody>
      </p:sp>
      <p:sp>
        <p:nvSpPr>
          <p:cNvPr id="13" name="Footer Placeholder 12"/>
          <p:cNvSpPr>
            <a:spLocks noGrp="1"/>
          </p:cNvSpPr>
          <p:nvPr>
            <p:ph type="ftr" sz="quarter" idx="10"/>
          </p:nvPr>
        </p:nvSpPr>
        <p:spPr/>
        <p:txBody>
          <a:bodyPr/>
          <a:lstStyle/>
          <a:p>
            <a:pPr>
              <a:defRPr/>
            </a:pPr>
            <a:r>
              <a:rPr lang="en-US" dirty="0"/>
              <a:t>2019-2020 HERI Faculty Survey</a:t>
            </a:r>
          </a:p>
        </p:txBody>
      </p:sp>
      <p:sp>
        <p:nvSpPr>
          <p:cNvPr id="18" name="TextBox 11"/>
          <p:cNvSpPr txBox="1">
            <a:spLocks noChangeArrowheads="1"/>
          </p:cNvSpPr>
          <p:nvPr/>
        </p:nvSpPr>
        <p:spPr bwMode="auto">
          <a:xfrm>
            <a:off x="533400" y="5130800"/>
            <a:ext cx="8559800" cy="830997"/>
          </a:xfrm>
          <a:prstGeom prst="rect">
            <a:avLst/>
          </a:prstGeom>
          <a:noFill/>
          <a:ln w="9525">
            <a:noFill/>
            <a:miter lim="800000"/>
            <a:headEnd/>
            <a:tailEnd/>
          </a:ln>
        </p:spPr>
        <p:txBody>
          <a:bodyPr wrap="square" numCol="5">
            <a:spAutoFit/>
          </a:bodyPr>
          <a:lstStyle/>
          <a:p>
            <a:pPr algn="ctr">
              <a:defRPr/>
            </a:pPr>
            <a:r>
              <a:rPr lang="en-US" sz="1200" b="1" u="none" dirty="0">
                <a:solidFill>
                  <a:schemeClr val="tx2"/>
                </a:solidFill>
              </a:rPr>
              <a:t>Definitely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Yes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Not Sure</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Probably No</a:t>
            </a:r>
          </a:p>
          <a:p>
            <a:pPr algn="ctr">
              <a:defRPr/>
            </a:pPr>
            <a:endParaRPr lang="en-US" sz="1200" b="1" u="none" dirty="0">
              <a:solidFill>
                <a:schemeClr val="tx2"/>
              </a:solidFill>
            </a:endParaRPr>
          </a:p>
          <a:p>
            <a:pPr algn="ctr">
              <a:defRPr/>
            </a:pPr>
            <a:r>
              <a:rPr lang="en-US" sz="1200" b="1" u="none" dirty="0">
                <a:solidFill>
                  <a:schemeClr val="tx2"/>
                </a:solidFill>
              </a:rPr>
              <a:t>		</a:t>
            </a:r>
          </a:p>
          <a:p>
            <a:pPr algn="ctr">
              <a:defRPr/>
            </a:pPr>
            <a:r>
              <a:rPr lang="en-US" sz="1200" b="1" u="none" dirty="0">
                <a:solidFill>
                  <a:schemeClr val="tx2"/>
                </a:solidFill>
              </a:rPr>
              <a:t>Definitely No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Sources of Faculty Stress</a:t>
            </a:r>
          </a:p>
        </p:txBody>
      </p:sp>
    </p:spTree>
    <p:extLst>
      <p:ext uri="{BB962C8B-B14F-4D97-AF65-F5344CB8AC3E}">
        <p14:creationId xmlns:p14="http://schemas.microsoft.com/office/powerpoint/2010/main" val="381794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26</a:t>
            </a:fld>
            <a:endParaRPr lang="en-US" sz="1200" u="none" dirty="0"/>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26</a:t>
            </a:fld>
            <a:endParaRPr lang="en-US" dirty="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Career-Related Stress</a:t>
            </a:r>
            <a:br>
              <a:rPr lang="en-US" b="0" dirty="0">
                <a:solidFill>
                  <a:schemeClr val="tx2"/>
                </a:solidFill>
                <a:latin typeface="Franklin Gothic Medium" panose="020B0603020102020204" pitchFamily="34" charset="0"/>
              </a:rPr>
            </a:br>
            <a:r>
              <a:rPr lang="en-US" sz="1800" b="0" i="1" dirty="0">
                <a:solidFill>
                  <a:schemeClr val="accent5"/>
                </a:solidFill>
                <a:latin typeface="Franklin Gothic Medium" panose="020B0603020102020204" pitchFamily="34" charset="0"/>
              </a:rPr>
              <a:t>Career-Related Stress </a:t>
            </a:r>
            <a:r>
              <a:rPr lang="en-US" sz="1800" b="0" dirty="0">
                <a:solidFill>
                  <a:schemeClr val="accent5"/>
                </a:solidFill>
                <a:latin typeface="Franklin Gothic Medium" panose="020B0603020102020204" pitchFamily="34" charset="0"/>
              </a:rPr>
              <a:t>measures the amount of stress faculty </a:t>
            </a:r>
            <a:br>
              <a:rPr lang="en-US" sz="1800" b="0" dirty="0">
                <a:solidFill>
                  <a:schemeClr val="accent5"/>
                </a:solidFill>
                <a:latin typeface="Franklin Gothic Medium" panose="020B0603020102020204" pitchFamily="34" charset="0"/>
              </a:rPr>
            </a:br>
            <a:r>
              <a:rPr lang="en-US" sz="1800" b="0" dirty="0">
                <a:solidFill>
                  <a:schemeClr val="accent5"/>
                </a:solidFill>
                <a:latin typeface="Franklin Gothic Medium" panose="020B0603020102020204" pitchFamily="34" charset="0"/>
              </a:rPr>
              <a:t>experience related to their career.</a:t>
            </a:r>
            <a:endParaRPr lang="en-US" sz="1600" b="0" dirty="0">
              <a:solidFill>
                <a:schemeClr val="accent5"/>
              </a:solidFill>
              <a:latin typeface="Franklin Gothic Medium" panose="020B0603020102020204" pitchFamily="34" charset="0"/>
            </a:endParaRPr>
          </a:p>
        </p:txBody>
      </p:sp>
      <p:graphicFrame>
        <p:nvGraphicFramePr>
          <p:cNvPr id="9" name="Career Stress"/>
          <p:cNvGraphicFramePr>
            <a:graphicFrameLocks noChangeAspect="1"/>
          </p:cNvGraphicFramePr>
          <p:nvPr>
            <p:custDataLst>
              <p:tags r:id="rId1"/>
            </p:custDataLst>
            <p:extLst>
              <p:ext uri="{D42A27DB-BD31-4B8C-83A1-F6EECF244321}">
                <p14:modId xmlns:p14="http://schemas.microsoft.com/office/powerpoint/2010/main" val="2917998197"/>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524000" y="5791200"/>
            <a:ext cx="3200400" cy="276999"/>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1" name="TextBox 1"/>
          <p:cNvSpPr txBox="1"/>
          <p:nvPr/>
        </p:nvSpPr>
        <p:spPr>
          <a:xfrm>
            <a:off x="5715000" y="2438400"/>
            <a:ext cx="29718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Committee work</a:t>
            </a:r>
          </a:p>
          <a:p>
            <a:pPr marL="114300" indent="-114300">
              <a:buFont typeface="Arial" pitchFamily="34" charset="0"/>
              <a:buChar char="•"/>
              <a:defRPr/>
            </a:pPr>
            <a:r>
              <a:rPr lang="en-US" sz="1400" b="1" u="none" dirty="0">
                <a:solidFill>
                  <a:schemeClr val="tx2"/>
                </a:solidFill>
              </a:rPr>
              <a:t>Students</a:t>
            </a:r>
          </a:p>
          <a:p>
            <a:pPr marL="114300" indent="-114300">
              <a:buFont typeface="Arial" pitchFamily="34" charset="0"/>
              <a:buChar char="•"/>
              <a:defRPr/>
            </a:pPr>
            <a:r>
              <a:rPr lang="en-US" sz="1400" b="1" u="none" dirty="0">
                <a:solidFill>
                  <a:schemeClr val="tx2"/>
                </a:solidFill>
              </a:rPr>
              <a:t>Research or publishing demands</a:t>
            </a:r>
          </a:p>
          <a:p>
            <a:pPr marL="114300" indent="-114300">
              <a:buFont typeface="Arial" pitchFamily="34" charset="0"/>
              <a:buChar char="•"/>
              <a:defRPr/>
            </a:pPr>
            <a:r>
              <a:rPr lang="en-US" sz="1400" b="1" u="none" dirty="0">
                <a:solidFill>
                  <a:schemeClr val="tx2"/>
                </a:solidFill>
              </a:rPr>
              <a:t>Institutional procedures and “red tape”</a:t>
            </a:r>
          </a:p>
          <a:p>
            <a:pPr marL="114300" indent="-114300">
              <a:buFont typeface="Arial" pitchFamily="34" charset="0"/>
              <a:buChar char="•"/>
              <a:defRPr/>
            </a:pPr>
            <a:r>
              <a:rPr lang="en-US" sz="1400" b="1" u="none" dirty="0">
                <a:solidFill>
                  <a:schemeClr val="tx2"/>
                </a:solidFill>
              </a:rPr>
              <a:t>Teaching load</a:t>
            </a:r>
          </a:p>
          <a:p>
            <a:pPr marL="114300" indent="-114300">
              <a:buFont typeface="Arial" pitchFamily="34" charset="0"/>
              <a:buChar char="•"/>
              <a:defRPr/>
            </a:pPr>
            <a:r>
              <a:rPr lang="en-US" sz="1400" b="1" u="none" dirty="0">
                <a:solidFill>
                  <a:schemeClr val="tx2"/>
                </a:solidFill>
              </a:rPr>
              <a:t>Lack of personal time</a:t>
            </a:r>
          </a:p>
          <a:p>
            <a:pPr marL="114300" indent="-114300">
              <a:buFont typeface="Arial" pitchFamily="34" charset="0"/>
              <a:buChar char="•"/>
              <a:defRPr/>
            </a:pPr>
            <a:r>
              <a:rPr lang="en-US" sz="1400" b="1" u="none" dirty="0">
                <a:solidFill>
                  <a:schemeClr val="tx2"/>
                </a:solidFill>
              </a:rPr>
              <a:t>Self-imposed high expectations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1524834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27</a:t>
            </a:fld>
            <a:endParaRPr lang="en-US" sz="1200" u="none" dirty="0"/>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27</a:t>
            </a:fld>
            <a:endParaRPr lang="en-US" dirty="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Stress Due to Discrimination, by Gender</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Stress Discimination by Gender"/>
          <p:cNvGraphicFramePr>
            <a:graphicFrameLocks noChangeAspect="1"/>
          </p:cNvGraphicFramePr>
          <p:nvPr>
            <p:custDataLst>
              <p:tags r:id="rId1"/>
            </p:custDataLst>
            <p:extLst>
              <p:ext uri="{D42A27DB-BD31-4B8C-83A1-F6EECF244321}">
                <p14:modId xmlns:p14="http://schemas.microsoft.com/office/powerpoint/2010/main" val="684762881"/>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390900" y="5827931"/>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a:t>
            </a:r>
            <a:r>
              <a:rPr lang="en-US" sz="1200" u="none" dirty="0">
                <a:solidFill>
                  <a:schemeClr val="tx2"/>
                </a:solidFill>
              </a:rPr>
              <a:t> 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646331"/>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All Faculty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Men/Trans Men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Women/Trans Women</a:t>
            </a: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1514070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dirty="0"/>
              <a:t>2019-2020 HERI Faculty Survey</a:t>
            </a:r>
          </a:p>
        </p:txBody>
      </p:sp>
      <p:sp>
        <p:nvSpPr>
          <p:cNvPr id="3" name="Slide Number Placeholder 2"/>
          <p:cNvSpPr>
            <a:spLocks noGrp="1"/>
          </p:cNvSpPr>
          <p:nvPr>
            <p:ph type="sldNum" sz="quarter" idx="11"/>
          </p:nvPr>
        </p:nvSpPr>
        <p:spPr/>
        <p:txBody>
          <a:bodyPr/>
          <a:lstStyle/>
          <a:p>
            <a:pPr>
              <a:defRPr/>
            </a:pPr>
            <a:fld id="{AD5C4E08-4A6B-4B7B-AFB5-E34103AFDBDE}" type="slidenum">
              <a:rPr lang="en-US" smtClean="0"/>
              <a:pPr>
                <a:defRPr/>
              </a:pPr>
              <a:t>28</a:t>
            </a:fld>
            <a:endParaRPr lang="en-US" dirty="0"/>
          </a:p>
        </p:txBody>
      </p:sp>
      <p:graphicFrame>
        <p:nvGraphicFramePr>
          <p:cNvPr id="4" name="Discrimination"/>
          <p:cNvGraphicFramePr>
            <a:graphicFrameLocks noGrp="1"/>
          </p:cNvGraphicFramePr>
          <p:nvPr>
            <p:extLst>
              <p:ext uri="{D42A27DB-BD31-4B8C-83A1-F6EECF244321}">
                <p14:modId xmlns:p14="http://schemas.microsoft.com/office/powerpoint/2010/main" val="924214906"/>
              </p:ext>
            </p:extLst>
          </p:nvPr>
        </p:nvGraphicFramePr>
        <p:xfrm>
          <a:off x="1219200" y="868680"/>
          <a:ext cx="7239000" cy="5554980"/>
        </p:xfrm>
        <a:graphic>
          <a:graphicData uri="http://schemas.openxmlformats.org/drawingml/2006/table">
            <a:tbl>
              <a:tblPr>
                <a:tableStyleId>{5C22544A-7EE6-4342-B048-85BDC9FD1C3A}</a:tableStyleId>
              </a:tblPr>
              <a:tblGrid>
                <a:gridCol w="4136572">
                  <a:extLst>
                    <a:ext uri="{9D8B030D-6E8A-4147-A177-3AD203B41FA5}">
                      <a16:colId xmlns:a16="http://schemas.microsoft.com/office/drawing/2014/main" val="2569192636"/>
                    </a:ext>
                  </a:extLst>
                </a:gridCol>
                <a:gridCol w="1670539">
                  <a:extLst>
                    <a:ext uri="{9D8B030D-6E8A-4147-A177-3AD203B41FA5}">
                      <a16:colId xmlns:a16="http://schemas.microsoft.com/office/drawing/2014/main" val="2728558480"/>
                    </a:ext>
                  </a:extLst>
                </a:gridCol>
                <a:gridCol w="1431889">
                  <a:extLst>
                    <a:ext uri="{9D8B030D-6E8A-4147-A177-3AD203B41FA5}">
                      <a16:colId xmlns:a16="http://schemas.microsoft.com/office/drawing/2014/main" val="3745686331"/>
                    </a:ext>
                  </a:extLst>
                </a:gridCol>
              </a:tblGrid>
              <a:tr h="274320">
                <a:tc>
                  <a:txBody>
                    <a:bodyPr/>
                    <a:lstStyle/>
                    <a:p>
                      <a:pPr algn="ctr" fontAlgn="b"/>
                      <a:r>
                        <a:rPr lang="en-US" sz="1600" b="0" i="0" u="none" strike="noStrike" dirty="0">
                          <a:ln>
                            <a:noFill/>
                          </a:ln>
                          <a:solidFill>
                            <a:schemeClr val="bg1"/>
                          </a:solidFill>
                          <a:effectLst/>
                          <a:latin typeface="Franklin Gothic Medium" panose="020B0603020102020204" pitchFamily="34" charset="0"/>
                        </a:rPr>
                        <a:t>Race</a:t>
                      </a:r>
                    </a:p>
                  </a:txBody>
                  <a:tcPr marL="7620" marR="7620" marT="762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1F2A44"/>
                    </a:solidFill>
                  </a:tcPr>
                </a:tc>
                <a:tc>
                  <a:txBody>
                    <a:bodyPr/>
                    <a:lstStyle/>
                    <a:p>
                      <a:pPr algn="ctr" fontAlgn="b"/>
                      <a:r>
                        <a:rPr lang="en-US" sz="1600" u="none" strike="noStrike" dirty="0">
                          <a:ln>
                            <a:noFill/>
                          </a:ln>
                          <a:solidFill>
                            <a:schemeClr val="bg1"/>
                          </a:solidFill>
                          <a:effectLst/>
                          <a:latin typeface="Franklin Gothic Medium" panose="020B0603020102020204" pitchFamily="34" charset="0"/>
                        </a:rPr>
                        <a:t>Your</a:t>
                      </a:r>
                      <a:r>
                        <a:rPr lang="en-US" sz="1600" u="none" strike="noStrike" dirty="0">
                          <a:ln>
                            <a:noFill/>
                          </a:ln>
                          <a:effectLst/>
                          <a:latin typeface="Franklin Gothic Medium" panose="020B0603020102020204" pitchFamily="34" charset="0"/>
                        </a:rPr>
                        <a:t> </a:t>
                      </a:r>
                      <a:r>
                        <a:rPr lang="en-US" sz="1600" u="none" strike="noStrike" dirty="0">
                          <a:ln>
                            <a:noFill/>
                          </a:ln>
                          <a:solidFill>
                            <a:schemeClr val="bg1"/>
                          </a:solidFill>
                          <a:effectLst/>
                          <a:latin typeface="Franklin Gothic Medium" panose="020B0603020102020204" pitchFamily="34" charset="0"/>
                        </a:rPr>
                        <a:t>Institution</a:t>
                      </a:r>
                      <a:endParaRPr lang="en-US" sz="1600" b="0" i="0" u="none" strike="noStrike" dirty="0">
                        <a:ln>
                          <a:noFill/>
                        </a:ln>
                        <a:solidFill>
                          <a:schemeClr val="bg1"/>
                        </a:solidFill>
                        <a:effectLst/>
                        <a:latin typeface="Franklin Gothic Medium" panose="020B0603020102020204" pitchFamily="34" charset="0"/>
                      </a:endParaRPr>
                    </a:p>
                  </a:txBody>
                  <a:tcPr marL="7620" marR="7620" marT="7620" marB="0" anchor="b">
                    <a:lnT w="12700" cap="flat" cmpd="sng" algn="ctr">
                      <a:solidFill>
                        <a:schemeClr val="tx1"/>
                      </a:solidFill>
                      <a:prstDash val="solid"/>
                      <a:round/>
                      <a:headEnd type="none" w="med" len="med"/>
                      <a:tailEnd type="none" w="med" len="med"/>
                    </a:lnT>
                    <a:solidFill>
                      <a:srgbClr val="1F2A44"/>
                    </a:solidFill>
                  </a:tcPr>
                </a:tc>
                <a:tc>
                  <a:txBody>
                    <a:bodyPr/>
                    <a:lstStyle/>
                    <a:p>
                      <a:pPr algn="ctr" fontAlgn="b"/>
                      <a:r>
                        <a:rPr lang="en-US" sz="1600" u="none" strike="noStrike" dirty="0">
                          <a:ln>
                            <a:noFill/>
                          </a:ln>
                          <a:solidFill>
                            <a:schemeClr val="bg1"/>
                          </a:solidFill>
                          <a:effectLst/>
                          <a:latin typeface="Franklin Gothic Medium" panose="020B0603020102020204" pitchFamily="34" charset="0"/>
                        </a:rPr>
                        <a:t>Comp Group</a:t>
                      </a:r>
                      <a:endParaRPr lang="en-US" sz="1600" b="0" i="0" u="none" strike="noStrike" dirty="0">
                        <a:ln>
                          <a:noFill/>
                        </a:ln>
                        <a:solidFill>
                          <a:schemeClr val="bg1"/>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1F2A44"/>
                    </a:solidFill>
                  </a:tcPr>
                </a:tc>
                <a:extLst>
                  <a:ext uri="{0D108BD9-81ED-4DB2-BD59-A6C34878D82A}">
                    <a16:rowId xmlns:a16="http://schemas.microsoft.com/office/drawing/2014/main" val="3283737022"/>
                  </a:ext>
                </a:extLst>
              </a:tr>
              <a:tr h="216383">
                <a:tc>
                  <a:txBody>
                    <a:bodyPr/>
                    <a:lstStyle/>
                    <a:p>
                      <a:pPr algn="l" fontAlgn="b"/>
                      <a:r>
                        <a:rPr lang="en-US" sz="1600" u="none" strike="noStrike" dirty="0">
                          <a:ln>
                            <a:noFill/>
                          </a:ln>
                          <a:effectLst/>
                          <a:latin typeface="Franklin Gothic Medium" panose="020B0603020102020204" pitchFamily="34" charset="0"/>
                        </a:rPr>
                        <a:t>  Native American/Alaska Native</a:t>
                      </a:r>
                      <a:endParaRPr lang="en-US" sz="1600" b="1" i="0" u="none" strike="noStrike" dirty="0">
                        <a:ln>
                          <a:noFill/>
                        </a:ln>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noFill/>
                  </a:tcPr>
                </a:tc>
                <a:tc>
                  <a:txBody>
                    <a:bodyPr/>
                    <a:lstStyle/>
                    <a:p>
                      <a:pPr algn="l"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noFill/>
                  </a:tcPr>
                </a:tc>
                <a:tc>
                  <a:txBody>
                    <a:bodyPr/>
                    <a:lstStyle/>
                    <a:p>
                      <a:pPr algn="l"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977830962"/>
                  </a:ext>
                </a:extLst>
              </a:tr>
              <a:tr h="216383">
                <a:tc>
                  <a:txBody>
                    <a:bodyPr/>
                    <a:lstStyle/>
                    <a:p>
                      <a:pPr algn="l" fontAlgn="b"/>
                      <a:r>
                        <a:rPr lang="en-US" sz="1600" i="1" u="none" strike="noStrike" dirty="0">
                          <a:ln>
                            <a:noFill/>
                          </a:ln>
                          <a:effectLst/>
                          <a:latin typeface="Franklin Gothic Medium" panose="020B0603020102020204" pitchFamily="34" charset="0"/>
                        </a:rPr>
                        <a:t>Extensive</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4162496503"/>
                  </a:ext>
                </a:extLst>
              </a:tr>
              <a:tr h="216383">
                <a:tc>
                  <a:txBody>
                    <a:bodyPr/>
                    <a:lstStyle/>
                    <a:p>
                      <a:pPr algn="l" fontAlgn="b"/>
                      <a:r>
                        <a:rPr lang="en-US" sz="1600" i="1" u="none" strike="noStrike" dirty="0">
                          <a:ln>
                            <a:noFill/>
                          </a:ln>
                          <a:effectLst/>
                          <a:latin typeface="Franklin Gothic Medium" panose="020B0603020102020204" pitchFamily="34" charset="0"/>
                        </a:rPr>
                        <a:t>Somewhat</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408286196"/>
                  </a:ext>
                </a:extLst>
              </a:tr>
              <a:tr h="216383">
                <a:tc>
                  <a:txBody>
                    <a:bodyPr/>
                    <a:lstStyle/>
                    <a:p>
                      <a:pPr algn="l" fontAlgn="b"/>
                      <a:r>
                        <a:rPr lang="en-US" sz="1600" u="none" strike="noStrike" dirty="0">
                          <a:ln>
                            <a:noFill/>
                          </a:ln>
                          <a:effectLst/>
                          <a:latin typeface="Franklin Gothic Medium" panose="020B0603020102020204" pitchFamily="34" charset="0"/>
                        </a:rPr>
                        <a:t>  Asian/Pacific Islander</a:t>
                      </a:r>
                      <a:endParaRPr lang="en-US" sz="1600" b="1" i="0" u="none" strike="noStrike" dirty="0">
                        <a:ln>
                          <a:noFill/>
                        </a:ln>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132128775"/>
                  </a:ext>
                </a:extLst>
              </a:tr>
              <a:tr h="216383">
                <a:tc>
                  <a:txBody>
                    <a:bodyPr/>
                    <a:lstStyle/>
                    <a:p>
                      <a:pPr algn="l" fontAlgn="b"/>
                      <a:r>
                        <a:rPr lang="en-US" sz="1600" i="1" u="none" strike="noStrike" dirty="0">
                          <a:ln>
                            <a:noFill/>
                          </a:ln>
                          <a:effectLst/>
                          <a:latin typeface="Franklin Gothic Medium" panose="020B0603020102020204" pitchFamily="34" charset="0"/>
                        </a:rPr>
                        <a:t>Extensive</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ln>
                            <a:noFill/>
                          </a:ln>
                          <a:effectLst/>
                          <a:latin typeface="Franklin Gothic Medium" panose="020B0603020102020204" pitchFamily="34" charset="0"/>
                        </a:rPr>
                        <a:t>5.9%</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ln>
                            <a:noFill/>
                          </a:ln>
                          <a:effectLst/>
                          <a:latin typeface="Franklin Gothic Medium" panose="020B0603020102020204" pitchFamily="34" charset="0"/>
                        </a:rPr>
                        <a:t>6.5%</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1011799027"/>
                  </a:ext>
                </a:extLst>
              </a:tr>
              <a:tr h="216383">
                <a:tc>
                  <a:txBody>
                    <a:bodyPr/>
                    <a:lstStyle/>
                    <a:p>
                      <a:pPr algn="l" fontAlgn="b"/>
                      <a:r>
                        <a:rPr lang="en-US" sz="1600" i="1" u="none" strike="noStrike" dirty="0">
                          <a:ln>
                            <a:noFill/>
                          </a:ln>
                          <a:effectLst/>
                          <a:latin typeface="Franklin Gothic Medium" panose="020B0603020102020204" pitchFamily="34" charset="0"/>
                        </a:rPr>
                        <a:t>Somewhat</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ln>
                            <a:noFill/>
                          </a:ln>
                          <a:effectLst/>
                          <a:latin typeface="Franklin Gothic Medium" panose="020B0603020102020204" pitchFamily="34" charset="0"/>
                        </a:rPr>
                        <a:t>29.4%</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ln>
                            <a:noFill/>
                          </a:ln>
                          <a:effectLst/>
                          <a:latin typeface="Franklin Gothic Medium" panose="020B0603020102020204" pitchFamily="34" charset="0"/>
                        </a:rPr>
                        <a:t>32.3%</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987105345"/>
                  </a:ext>
                </a:extLst>
              </a:tr>
              <a:tr h="216383">
                <a:tc>
                  <a:txBody>
                    <a:bodyPr/>
                    <a:lstStyle/>
                    <a:p>
                      <a:pPr algn="l" fontAlgn="b"/>
                      <a:r>
                        <a:rPr lang="en-US" sz="1600" u="none" strike="noStrike" dirty="0">
                          <a:ln>
                            <a:noFill/>
                          </a:ln>
                          <a:effectLst/>
                          <a:latin typeface="Franklin Gothic Medium" panose="020B0603020102020204" pitchFamily="34" charset="0"/>
                        </a:rPr>
                        <a:t>  Black/African American</a:t>
                      </a:r>
                      <a:endParaRPr lang="en-US" sz="1600" b="1" i="0" u="none" strike="noStrike" dirty="0">
                        <a:ln>
                          <a:noFill/>
                        </a:ln>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823559477"/>
                  </a:ext>
                </a:extLst>
              </a:tr>
              <a:tr h="216383">
                <a:tc>
                  <a:txBody>
                    <a:bodyPr/>
                    <a:lstStyle/>
                    <a:p>
                      <a:pPr algn="l" fontAlgn="b"/>
                      <a:r>
                        <a:rPr lang="en-US" sz="1600" i="1" u="none" strike="noStrike" dirty="0">
                          <a:ln>
                            <a:noFill/>
                          </a:ln>
                          <a:effectLst/>
                          <a:latin typeface="Franklin Gothic Medium" panose="020B0603020102020204" pitchFamily="34" charset="0"/>
                        </a:rPr>
                        <a:t>Extensive</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ln>
                            <a:noFill/>
                          </a:ln>
                          <a:effectLst/>
                          <a:latin typeface="Franklin Gothic Medium" panose="020B0603020102020204" pitchFamily="34" charset="0"/>
                        </a:rPr>
                        <a:t>20.0%</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1014027499"/>
                  </a:ext>
                </a:extLst>
              </a:tr>
              <a:tr h="216383">
                <a:tc>
                  <a:txBody>
                    <a:bodyPr/>
                    <a:lstStyle/>
                    <a:p>
                      <a:pPr algn="l" fontAlgn="b"/>
                      <a:r>
                        <a:rPr lang="en-US" sz="1600" i="1" u="none" strike="noStrike" dirty="0">
                          <a:ln>
                            <a:noFill/>
                          </a:ln>
                          <a:effectLst/>
                          <a:latin typeface="Franklin Gothic Medium" panose="020B0603020102020204" pitchFamily="34" charset="0"/>
                        </a:rPr>
                        <a:t>Somewhat</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ln>
                            <a:noFill/>
                          </a:ln>
                          <a:effectLst/>
                          <a:latin typeface="Franklin Gothic Medium" panose="020B0603020102020204" pitchFamily="34" charset="0"/>
                        </a:rPr>
                        <a:t>53.3%</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835100951"/>
                  </a:ext>
                </a:extLst>
              </a:tr>
              <a:tr h="216383">
                <a:tc>
                  <a:txBody>
                    <a:bodyPr/>
                    <a:lstStyle/>
                    <a:p>
                      <a:pPr algn="l" fontAlgn="b"/>
                      <a:r>
                        <a:rPr lang="en-US" sz="1600" u="none" strike="noStrike" dirty="0">
                          <a:ln>
                            <a:noFill/>
                          </a:ln>
                          <a:effectLst/>
                          <a:latin typeface="Franklin Gothic Medium" panose="020B0603020102020204" pitchFamily="34" charset="0"/>
                        </a:rPr>
                        <a:t>  Latina/o/x</a:t>
                      </a:r>
                      <a:endParaRPr lang="en-US" sz="1600" b="1" i="0" u="none" strike="noStrike" dirty="0">
                        <a:ln>
                          <a:noFill/>
                        </a:ln>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199179092"/>
                  </a:ext>
                </a:extLst>
              </a:tr>
              <a:tr h="216383">
                <a:tc>
                  <a:txBody>
                    <a:bodyPr/>
                    <a:lstStyle/>
                    <a:p>
                      <a:pPr algn="l" fontAlgn="b"/>
                      <a:r>
                        <a:rPr lang="en-US" sz="1600" i="1" u="none" strike="noStrike" dirty="0">
                          <a:ln>
                            <a:noFill/>
                          </a:ln>
                          <a:effectLst/>
                          <a:latin typeface="Franklin Gothic Medium" panose="020B0603020102020204" pitchFamily="34" charset="0"/>
                        </a:rPr>
                        <a:t>Extensive</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ln>
                            <a:noFill/>
                          </a:ln>
                          <a:effectLst/>
                          <a:latin typeface="Franklin Gothic Medium" panose="020B0603020102020204" pitchFamily="34" charset="0"/>
                        </a:rPr>
                        <a:t>14.8%</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313203778"/>
                  </a:ext>
                </a:extLst>
              </a:tr>
              <a:tr h="216383">
                <a:tc>
                  <a:txBody>
                    <a:bodyPr/>
                    <a:lstStyle/>
                    <a:p>
                      <a:pPr algn="l" fontAlgn="b"/>
                      <a:r>
                        <a:rPr lang="en-US" sz="1600" i="1" u="none" strike="noStrike" dirty="0">
                          <a:ln>
                            <a:noFill/>
                          </a:ln>
                          <a:effectLst/>
                          <a:latin typeface="Franklin Gothic Medium" panose="020B0603020102020204" pitchFamily="34" charset="0"/>
                        </a:rPr>
                        <a:t>Somewhat</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ln>
                            <a:noFill/>
                          </a:ln>
                          <a:effectLst/>
                          <a:latin typeface="Franklin Gothic Medium" panose="020B0603020102020204" pitchFamily="34" charset="0"/>
                        </a:rPr>
                        <a:t>33.3%</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627004903"/>
                  </a:ext>
                </a:extLst>
              </a:tr>
              <a:tr h="216383">
                <a:tc>
                  <a:txBody>
                    <a:bodyPr/>
                    <a:lstStyle/>
                    <a:p>
                      <a:pPr algn="l" fontAlgn="b"/>
                      <a:r>
                        <a:rPr lang="en-US" sz="1600" u="none" strike="noStrike" dirty="0">
                          <a:ln>
                            <a:noFill/>
                          </a:ln>
                          <a:effectLst/>
                          <a:latin typeface="Franklin Gothic Medium" panose="020B0603020102020204" pitchFamily="34" charset="0"/>
                        </a:rPr>
                        <a:t>  White</a:t>
                      </a:r>
                      <a:endParaRPr lang="en-US" sz="1600" b="1" i="0" u="none" strike="noStrike" dirty="0">
                        <a:ln>
                          <a:noFill/>
                        </a:ln>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307993293"/>
                  </a:ext>
                </a:extLst>
              </a:tr>
              <a:tr h="216383">
                <a:tc>
                  <a:txBody>
                    <a:bodyPr/>
                    <a:lstStyle/>
                    <a:p>
                      <a:pPr algn="l" fontAlgn="b"/>
                      <a:r>
                        <a:rPr lang="en-US" sz="1600" i="1" u="none" strike="noStrike" dirty="0">
                          <a:ln>
                            <a:noFill/>
                          </a:ln>
                          <a:effectLst/>
                          <a:latin typeface="Franklin Gothic Medium" panose="020B0603020102020204" pitchFamily="34" charset="0"/>
                        </a:rPr>
                        <a:t>Extensive</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ln>
                            <a:noFill/>
                          </a:ln>
                          <a:effectLst/>
                          <a:latin typeface="Franklin Gothic Medium" panose="020B0603020102020204" pitchFamily="34" charset="0"/>
                        </a:rPr>
                        <a:t>9.9%</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ln>
                            <a:noFill/>
                          </a:ln>
                          <a:effectLst/>
                          <a:latin typeface="Franklin Gothic Medium" panose="020B0603020102020204" pitchFamily="34" charset="0"/>
                        </a:rPr>
                        <a:t>7.4%</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3875260402"/>
                  </a:ext>
                </a:extLst>
              </a:tr>
              <a:tr h="216383">
                <a:tc>
                  <a:txBody>
                    <a:bodyPr/>
                    <a:lstStyle/>
                    <a:p>
                      <a:pPr algn="l" fontAlgn="b"/>
                      <a:r>
                        <a:rPr lang="en-US" sz="1600" i="1" u="none" strike="noStrike" dirty="0">
                          <a:ln>
                            <a:noFill/>
                          </a:ln>
                          <a:effectLst/>
                          <a:latin typeface="Franklin Gothic Medium" panose="020B0603020102020204" pitchFamily="34" charset="0"/>
                        </a:rPr>
                        <a:t>Somewhat</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ln>
                            <a:noFill/>
                          </a:ln>
                          <a:effectLst/>
                          <a:latin typeface="Franklin Gothic Medium" panose="020B0603020102020204" pitchFamily="34" charset="0"/>
                        </a:rPr>
                        <a:t>21.2%</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ln>
                            <a:noFill/>
                          </a:ln>
                          <a:effectLst/>
                          <a:latin typeface="Franklin Gothic Medium" panose="020B0603020102020204" pitchFamily="34" charset="0"/>
                        </a:rPr>
                        <a:t>21.1%</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1171303909"/>
                  </a:ext>
                </a:extLst>
              </a:tr>
              <a:tr h="216383">
                <a:tc>
                  <a:txBody>
                    <a:bodyPr/>
                    <a:lstStyle/>
                    <a:p>
                      <a:pPr algn="l" fontAlgn="b"/>
                      <a:r>
                        <a:rPr lang="en-US" sz="1600" u="none" strike="noStrike" dirty="0">
                          <a:ln>
                            <a:noFill/>
                          </a:ln>
                          <a:effectLst/>
                          <a:latin typeface="Franklin Gothic Medium" panose="020B0603020102020204" pitchFamily="34" charset="0"/>
                        </a:rPr>
                        <a:t>  Other Race/Ethnicity</a:t>
                      </a:r>
                      <a:endParaRPr lang="en-US" sz="1600" b="1" i="0" u="none" strike="noStrike" dirty="0">
                        <a:ln>
                          <a:noFill/>
                        </a:ln>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223966411"/>
                  </a:ext>
                </a:extLst>
              </a:tr>
              <a:tr h="216383">
                <a:tc>
                  <a:txBody>
                    <a:bodyPr/>
                    <a:lstStyle/>
                    <a:p>
                      <a:pPr algn="l" fontAlgn="b"/>
                      <a:r>
                        <a:rPr lang="en-US" sz="1600" i="1" u="none" strike="noStrike" dirty="0">
                          <a:ln>
                            <a:noFill/>
                          </a:ln>
                          <a:effectLst/>
                          <a:latin typeface="Franklin Gothic Medium" panose="020B0603020102020204" pitchFamily="34" charset="0"/>
                        </a:rPr>
                        <a:t>Extensive</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ln>
                            <a:noFill/>
                          </a:ln>
                          <a:effectLst/>
                          <a:latin typeface="Franklin Gothic Medium" panose="020B0603020102020204" pitchFamily="34" charset="0"/>
                        </a:rPr>
                        <a:t>33.3%</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2790991210"/>
                  </a:ext>
                </a:extLst>
              </a:tr>
              <a:tr h="216383">
                <a:tc>
                  <a:txBody>
                    <a:bodyPr/>
                    <a:lstStyle/>
                    <a:p>
                      <a:pPr algn="l" fontAlgn="b"/>
                      <a:r>
                        <a:rPr lang="en-US" sz="1600" i="1" u="none" strike="noStrike" dirty="0">
                          <a:ln>
                            <a:noFill/>
                          </a:ln>
                          <a:effectLst/>
                          <a:latin typeface="Franklin Gothic Medium" panose="020B0603020102020204" pitchFamily="34" charset="0"/>
                        </a:rPr>
                        <a:t>Somewhat</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AFC98D"/>
                    </a:solidFill>
                  </a:tcPr>
                </a:tc>
                <a:tc>
                  <a:txBody>
                    <a:bodyPr/>
                    <a:lstStyle/>
                    <a:p>
                      <a:pPr algn="ctr" fontAlgn="b"/>
                      <a:r>
                        <a:rPr lang="en-US" sz="1600" u="none" strike="noStrike">
                          <a:ln>
                            <a:noFill/>
                          </a:ln>
                          <a:effectLst/>
                          <a:latin typeface="Franklin Gothic Medium" panose="020B0603020102020204" pitchFamily="34" charset="0"/>
                        </a:rPr>
                        <a:t>--</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AFC98D"/>
                    </a:solidFill>
                  </a:tcPr>
                </a:tc>
                <a:tc>
                  <a:txBody>
                    <a:bodyPr/>
                    <a:lstStyle/>
                    <a:p>
                      <a:pPr algn="ctr" fontAlgn="b"/>
                      <a:r>
                        <a:rPr lang="en-US" sz="1600" u="none" strike="noStrike">
                          <a:ln>
                            <a:noFill/>
                          </a:ln>
                          <a:effectLst/>
                          <a:latin typeface="Franklin Gothic Medium" panose="020B0603020102020204" pitchFamily="34" charset="0"/>
                        </a:rPr>
                        <a:t>33.3%</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AFC98D"/>
                    </a:solidFill>
                  </a:tcPr>
                </a:tc>
                <a:extLst>
                  <a:ext uri="{0D108BD9-81ED-4DB2-BD59-A6C34878D82A}">
                    <a16:rowId xmlns:a16="http://schemas.microsoft.com/office/drawing/2014/main" val="3040769507"/>
                  </a:ext>
                </a:extLst>
              </a:tr>
              <a:tr h="216383">
                <a:tc>
                  <a:txBody>
                    <a:bodyPr/>
                    <a:lstStyle/>
                    <a:p>
                      <a:pPr algn="l" fontAlgn="b"/>
                      <a:r>
                        <a:rPr lang="en-US" sz="1600" u="none" strike="noStrike" dirty="0">
                          <a:ln>
                            <a:noFill/>
                          </a:ln>
                          <a:effectLst/>
                          <a:latin typeface="Franklin Gothic Medium" panose="020B0603020102020204" pitchFamily="34" charset="0"/>
                        </a:rPr>
                        <a:t>  Two or more Races/Ethnicities</a:t>
                      </a:r>
                      <a:endParaRPr lang="en-US" sz="1600" b="1" i="0" u="none" strike="noStrike" dirty="0">
                        <a:ln>
                          <a:noFill/>
                        </a:ln>
                        <a:solidFill>
                          <a:srgbClr val="000000"/>
                        </a:solidFill>
                        <a:effectLst/>
                        <a:latin typeface="Franklin Gothic Medium" panose="020B0603020102020204" pitchFamily="34" charset="0"/>
                      </a:endParaRPr>
                    </a:p>
                  </a:txBody>
                  <a:tcPr marL="7620" marR="7620" marT="7620" marB="0" anchor="b">
                    <a:lnL w="12700" cap="flat" cmpd="sng" algn="ctr">
                      <a:solidFill>
                        <a:schemeClr val="tx1"/>
                      </a:solidFill>
                      <a:prstDash val="solid"/>
                      <a:round/>
                      <a:headEnd type="none" w="med" len="med"/>
                      <a:tailEnd type="none" w="med" len="med"/>
                    </a:lnL>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noFill/>
                  </a:tcPr>
                </a:tc>
                <a:tc>
                  <a:txBody>
                    <a:bodyPr/>
                    <a:lstStyle/>
                    <a:p>
                      <a:pPr algn="ctr" fontAlgn="b"/>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21213651"/>
                  </a:ext>
                </a:extLst>
              </a:tr>
              <a:tr h="216383">
                <a:tc>
                  <a:txBody>
                    <a:bodyPr/>
                    <a:lstStyle/>
                    <a:p>
                      <a:pPr algn="l" fontAlgn="b"/>
                      <a:r>
                        <a:rPr lang="en-US" sz="1600" i="1" u="none" strike="noStrike" dirty="0">
                          <a:ln>
                            <a:noFill/>
                          </a:ln>
                          <a:effectLst/>
                          <a:latin typeface="Franklin Gothic Medium" panose="020B0603020102020204" pitchFamily="34" charset="0"/>
                        </a:rPr>
                        <a:t>Extensive</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solidFill>
                      <a:srgbClr val="789D4A"/>
                    </a:solidFill>
                  </a:tcPr>
                </a:tc>
                <a:tc>
                  <a:txBody>
                    <a:bodyPr/>
                    <a:lstStyle/>
                    <a:p>
                      <a:pPr algn="ctr" fontAlgn="b"/>
                      <a:r>
                        <a:rPr lang="en-US" sz="1600" u="none" strike="noStrike">
                          <a:ln>
                            <a:noFill/>
                          </a:ln>
                          <a:effectLst/>
                          <a:latin typeface="Franklin Gothic Medium" panose="020B0603020102020204" pitchFamily="34" charset="0"/>
                        </a:rPr>
                        <a:t>14.3%</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solidFill>
                      <a:srgbClr val="789D4A"/>
                    </a:solidFill>
                  </a:tcPr>
                </a:tc>
                <a:tc>
                  <a:txBody>
                    <a:bodyPr/>
                    <a:lstStyle/>
                    <a:p>
                      <a:pPr algn="ctr" fontAlgn="b"/>
                      <a:r>
                        <a:rPr lang="en-US" sz="1600" u="none" strike="noStrike">
                          <a:ln>
                            <a:noFill/>
                          </a:ln>
                          <a:effectLst/>
                          <a:latin typeface="Franklin Gothic Medium" panose="020B0603020102020204" pitchFamily="34" charset="0"/>
                        </a:rPr>
                        <a:t>12.9%</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solidFill>
                      <a:srgbClr val="789D4A"/>
                    </a:solidFill>
                  </a:tcPr>
                </a:tc>
                <a:extLst>
                  <a:ext uri="{0D108BD9-81ED-4DB2-BD59-A6C34878D82A}">
                    <a16:rowId xmlns:a16="http://schemas.microsoft.com/office/drawing/2014/main" val="154983509"/>
                  </a:ext>
                </a:extLst>
              </a:tr>
              <a:tr h="216383">
                <a:tc>
                  <a:txBody>
                    <a:bodyPr/>
                    <a:lstStyle/>
                    <a:p>
                      <a:pPr algn="l" fontAlgn="b"/>
                      <a:r>
                        <a:rPr lang="en-US" sz="1600" i="1" u="none" strike="noStrike" dirty="0">
                          <a:ln>
                            <a:noFill/>
                          </a:ln>
                          <a:effectLst/>
                          <a:latin typeface="Franklin Gothic Medium" panose="020B0603020102020204" pitchFamily="34" charset="0"/>
                        </a:rPr>
                        <a:t>Somewhat</a:t>
                      </a:r>
                      <a:endParaRPr lang="en-US" sz="1600" b="0" i="1" u="none" strike="noStrike" dirty="0">
                        <a:ln>
                          <a:noFill/>
                        </a:ln>
                        <a:solidFill>
                          <a:srgbClr val="000000"/>
                        </a:solidFill>
                        <a:effectLst/>
                        <a:latin typeface="Franklin Gothic Medium" panose="020B0603020102020204" pitchFamily="34" charset="0"/>
                      </a:endParaRPr>
                    </a:p>
                  </a:txBody>
                  <a:tcPr marL="320040" marR="7620" marT="762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AFC98D"/>
                    </a:solidFill>
                  </a:tcPr>
                </a:tc>
                <a:tc>
                  <a:txBody>
                    <a:bodyPr/>
                    <a:lstStyle/>
                    <a:p>
                      <a:pPr algn="ctr" fontAlgn="b"/>
                      <a:r>
                        <a:rPr lang="en-US" sz="1600" u="none" strike="noStrike">
                          <a:ln>
                            <a:noFill/>
                          </a:ln>
                          <a:effectLst/>
                          <a:latin typeface="Franklin Gothic Medium" panose="020B0603020102020204" pitchFamily="34" charset="0"/>
                        </a:rPr>
                        <a:t>42.9%</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B w="12700" cap="flat" cmpd="sng" algn="ctr">
                      <a:solidFill>
                        <a:schemeClr val="tx1"/>
                      </a:solidFill>
                      <a:prstDash val="solid"/>
                      <a:round/>
                      <a:headEnd type="none" w="med" len="med"/>
                      <a:tailEnd type="none" w="med" len="med"/>
                    </a:lnB>
                    <a:solidFill>
                      <a:srgbClr val="AFC98D"/>
                    </a:solidFill>
                  </a:tcPr>
                </a:tc>
                <a:tc>
                  <a:txBody>
                    <a:bodyPr/>
                    <a:lstStyle/>
                    <a:p>
                      <a:pPr algn="ctr" fontAlgn="b"/>
                      <a:r>
                        <a:rPr lang="en-US" sz="1600" u="none" strike="noStrike">
                          <a:ln>
                            <a:noFill/>
                          </a:ln>
                          <a:effectLst/>
                          <a:latin typeface="Franklin Gothic Medium" panose="020B0603020102020204" pitchFamily="34" charset="0"/>
                        </a:rPr>
                        <a:t>25.8%</a:t>
                      </a:r>
                      <a:endParaRPr lang="en-US" sz="1600" b="0" i="0" u="none" strike="noStrike" dirty="0">
                        <a:ln>
                          <a:noFill/>
                        </a:ln>
                        <a:solidFill>
                          <a:srgbClr val="000000"/>
                        </a:solidFill>
                        <a:effectLst/>
                        <a:latin typeface="Franklin Gothic Medium" panose="020B0603020102020204" pitchFamily="34" charset="0"/>
                      </a:endParaRPr>
                    </a:p>
                  </a:txBody>
                  <a:tcPr marL="7620" marR="7620" marT="762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AFC98D"/>
                    </a:solidFill>
                  </a:tcPr>
                </a:tc>
                <a:extLst>
                  <a:ext uri="{0D108BD9-81ED-4DB2-BD59-A6C34878D82A}">
                    <a16:rowId xmlns:a16="http://schemas.microsoft.com/office/drawing/2014/main" val="918425564"/>
                  </a:ext>
                </a:extLst>
              </a:tr>
            </a:tbl>
          </a:graphicData>
        </a:graphic>
      </p:graphicFrame>
      <p:sp>
        <p:nvSpPr>
          <p:cNvPr id="5" name="Rectangle 4"/>
          <p:cNvSpPr/>
          <p:nvPr/>
        </p:nvSpPr>
        <p:spPr>
          <a:xfrm>
            <a:off x="1042947" y="76200"/>
            <a:ext cx="7619999" cy="769441"/>
          </a:xfrm>
          <a:prstGeom prst="rect">
            <a:avLst/>
          </a:prstGeom>
        </p:spPr>
        <p:txBody>
          <a:bodyPr wrap="square">
            <a:spAutoFit/>
          </a:bodyPr>
          <a:lstStyle/>
          <a:p>
            <a:pPr algn="ctr" eaLnBrk="1" hangingPunct="1">
              <a:defRPr/>
            </a:pPr>
            <a:r>
              <a:rPr lang="en-US" sz="2800" b="1" u="none" kern="0" dirty="0">
                <a:solidFill>
                  <a:srgbClr val="1F2A44"/>
                </a:solidFill>
                <a:latin typeface="Franklin Gothic Medium" panose="020B0603020102020204" pitchFamily="34" charset="0"/>
              </a:rPr>
              <a:t>Stress Due to Discrimination, by Race/Ethnicity</a:t>
            </a:r>
            <a:br>
              <a:rPr lang="en-US" sz="2800" u="none" kern="0" dirty="0">
                <a:solidFill>
                  <a:srgbClr val="1F2A44"/>
                </a:solidFill>
                <a:latin typeface="Franklin Gothic Medium" panose="020B0603020102020204" pitchFamily="34" charset="0"/>
              </a:rPr>
            </a:br>
            <a:endParaRPr lang="en-US" sz="1600" b="1" u="none" kern="0" dirty="0">
              <a:solidFill>
                <a:schemeClr val="tx2"/>
              </a:solidFill>
              <a:latin typeface="Franklin Gothic Medium" panose="020B0603020102020204" pitchFamily="34" charset="0"/>
            </a:endParaRPr>
          </a:p>
        </p:txBody>
      </p:sp>
    </p:spTree>
    <p:extLst>
      <p:ext uri="{BB962C8B-B14F-4D97-AF65-F5344CB8AC3E}">
        <p14:creationId xmlns:p14="http://schemas.microsoft.com/office/powerpoint/2010/main" val="3083920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29</a:t>
            </a:fld>
            <a:endParaRPr lang="en-US" sz="1200" u="none" dirty="0"/>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29</a:t>
            </a:fld>
            <a:endParaRPr lang="en-US" dirty="0"/>
          </a:p>
        </p:txBody>
      </p:sp>
      <p:graphicFrame>
        <p:nvGraphicFramePr>
          <p:cNvPr id="9" name="Faculty Stress"/>
          <p:cNvGraphicFramePr>
            <a:graphicFrameLocks noChangeAspect="1"/>
          </p:cNvGraphicFramePr>
          <p:nvPr>
            <p:custDataLst>
              <p:tags r:id="rId1"/>
            </p:custDataLst>
            <p:extLst>
              <p:ext uri="{D42A27DB-BD31-4B8C-83A1-F6EECF244321}">
                <p14:modId xmlns:p14="http://schemas.microsoft.com/office/powerpoint/2010/main" val="1420634056"/>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7415" name="TextBox 9"/>
          <p:cNvSpPr txBox="1">
            <a:spLocks noChangeArrowheads="1"/>
          </p:cNvSpPr>
          <p:nvPr/>
        </p:nvSpPr>
        <p:spPr bwMode="auto">
          <a:xfrm>
            <a:off x="457200" y="5181601"/>
            <a:ext cx="8686800" cy="830997"/>
          </a:xfrm>
          <a:prstGeom prst="rect">
            <a:avLst/>
          </a:prstGeom>
          <a:noFill/>
          <a:ln w="9525">
            <a:noFill/>
            <a:miter lim="800000"/>
            <a:headEnd/>
            <a:tailEnd/>
          </a:ln>
        </p:spPr>
        <p:txBody>
          <a:bodyPr numCol="5">
            <a:spAutoFit/>
          </a:bodyPr>
          <a:lstStyle/>
          <a:p>
            <a:pPr algn="ctr">
              <a:defRPr/>
            </a:pPr>
            <a:r>
              <a:rPr lang="en-US" sz="1200" b="1" u="none" dirty="0">
                <a:solidFill>
                  <a:schemeClr val="tx2"/>
                </a:solidFill>
              </a:rPr>
              <a:t>Research or publishing demands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Review/promotion process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Job security</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Increased work responsibilities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Institutional budget cuts</a:t>
            </a:r>
          </a:p>
        </p:txBody>
      </p:sp>
      <p:sp>
        <p:nvSpPr>
          <p:cNvPr id="11" name="Rectangle 2"/>
          <p:cNvSpPr txBox="1">
            <a:spLocks noChangeArrowheads="1"/>
          </p:cNvSpPr>
          <p:nvPr/>
        </p:nvSpPr>
        <p:spPr bwMode="auto">
          <a:xfrm>
            <a:off x="914400" y="152400"/>
            <a:ext cx="8226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Additional Sources of Stress</a:t>
            </a:r>
          </a:p>
        </p:txBody>
      </p:sp>
      <p:sp>
        <p:nvSpPr>
          <p:cNvPr id="12" name="Rectangle 6"/>
          <p:cNvSpPr>
            <a:spLocks noChangeArrowheads="1"/>
          </p:cNvSpPr>
          <p:nvPr/>
        </p:nvSpPr>
        <p:spPr bwMode="auto">
          <a:xfrm>
            <a:off x="3200400" y="5934670"/>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dirty="0"/>
              <a:t>2019-2020 HERI Faculty Survey</a:t>
            </a:r>
          </a:p>
        </p:txBody>
      </p:sp>
      <p:sp>
        <p:nvSpPr>
          <p:cNvPr id="47110" name="Slide Number Placeholder 5"/>
          <p:cNvSpPr>
            <a:spLocks noGrp="1"/>
          </p:cNvSpPr>
          <p:nvPr>
            <p:ph type="sldNum" sz="quarter" idx="11"/>
          </p:nvPr>
        </p:nvSpPr>
        <p:spPr>
          <a:noFill/>
        </p:spPr>
        <p:txBody>
          <a:bodyPr/>
          <a:lstStyle/>
          <a:p>
            <a:fld id="{C6F35A29-9CD1-4C25-8368-ACFA53046418}" type="slidenum">
              <a:rPr lang="en-US" smtClean="0"/>
              <a:pPr/>
              <a:t>3</a:t>
            </a:fld>
            <a:endParaRPr lang="en-US" dirty="0"/>
          </a:p>
        </p:txBody>
      </p:sp>
      <p:sp>
        <p:nvSpPr>
          <p:cNvPr id="5124" name="Rectangle 7"/>
          <p:cNvSpPr>
            <a:spLocks noGrp="1" noChangeArrowheads="1"/>
          </p:cNvSpPr>
          <p:nvPr>
            <p:ph sz="half" idx="4294967295"/>
          </p:nvPr>
        </p:nvSpPr>
        <p:spPr>
          <a:xfrm>
            <a:off x="4495800" y="685800"/>
            <a:ext cx="4572000" cy="56388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3" action="ppaction://hlinksldjump"/>
              </a:rPr>
              <a:t>Faculty Satisfaction</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4" action="ppaction://hlinksldjump"/>
              </a:rPr>
              <a:t>Workplace Satisfaction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5" action="ppaction://hlinksldjump"/>
              </a:rPr>
              <a:t>Satisfaction with Compensation</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None/>
              <a:defRPr/>
            </a:pPr>
            <a:r>
              <a:rPr lang="en-US" sz="1400" b="1" dirty="0">
                <a:solidFill>
                  <a:schemeClr val="accent5"/>
                </a:solidFill>
                <a:effectLst/>
                <a:latin typeface="Franklin Gothic Book" panose="020B0503020102020204" pitchFamily="34" charset="0"/>
                <a:hlinkClick r:id="rId6" action="ppaction://hlinksldjump"/>
              </a:rPr>
              <a:t>Satisfaction with Pay Equity and Family Flexibility</a:t>
            </a:r>
            <a:r>
              <a:rPr lang="en-US" sz="1400" b="1" dirty="0">
                <a:solidFill>
                  <a:schemeClr val="accent5"/>
                </a:solidFill>
                <a:effectLst/>
                <a:latin typeface="Franklin Gothic Book" panose="020B0503020102020204" pitchFamily="34" charset="0"/>
                <a:hlinkClick r:id="rId5" action="ppaction://hlinksldjump"/>
              </a:rPr>
              <a:t> </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7" action="ppaction://hlinksldjump"/>
              </a:rPr>
              <a:t>Satisfaction with Relative Equity of Salary and Job Benefits, by Race/Ethnicity</a:t>
            </a:r>
            <a:endParaRPr lang="en-US" sz="1400" b="1" dirty="0">
              <a:solidFill>
                <a:schemeClr val="accent5"/>
              </a:solidFill>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8" action="ppaction://hlinksldjump"/>
              </a:rPr>
              <a:t>Overall Satisfaction</a:t>
            </a:r>
            <a:endParaRPr lang="en-US" sz="1400" b="1" u="sng"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9" action="ppaction://hlinksldjump"/>
              </a:rPr>
              <a:t>Sources of Faculty Stress</a:t>
            </a:r>
            <a:endParaRPr lang="en-US" sz="16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10" action="ppaction://hlinksldjump"/>
              </a:rPr>
              <a:t>Career-Related Stress</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11" action="ppaction://hlinksldjump"/>
              </a:rPr>
              <a:t>Stress Due to Discrimination, by Gender</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12" action="ppaction://hlinksldjump"/>
              </a:rPr>
              <a:t>Stress Due to Discrimination, by Race/Ethnicity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rgbClr val="1F2A44"/>
                </a:solidFill>
                <a:effectLst/>
                <a:latin typeface="Franklin Gothic Book" panose="020B0503020102020204" pitchFamily="34" charset="0"/>
                <a:hlinkClick r:id="rId13" action="ppaction://hlinksldjump"/>
              </a:rPr>
              <a:t>Additional Sources of Stress</a:t>
            </a:r>
            <a:endParaRPr lang="en-US" sz="1400" b="1" dirty="0">
              <a:solidFill>
                <a:srgbClr val="1F2A44"/>
              </a:solidFill>
              <a:effectLst/>
              <a:latin typeface="Franklin Gothic Book" panose="020B0503020102020204" pitchFamily="34" charset="0"/>
            </a:endParaRPr>
          </a:p>
          <a:p>
            <a:pPr lvl="1" eaLnBrk="1" hangingPunct="1">
              <a:spcBef>
                <a:spcPts val="300"/>
              </a:spcBef>
              <a:buClr>
                <a:srgbClr val="7680AC"/>
              </a:buClr>
              <a:buNone/>
              <a:defRPr/>
            </a:pPr>
            <a:r>
              <a:rPr lang="en-US" sz="1400" b="1" dirty="0">
                <a:solidFill>
                  <a:schemeClr val="accent5"/>
                </a:solidFill>
                <a:effectLst/>
                <a:latin typeface="Franklin Gothic Book" panose="020B0503020102020204" pitchFamily="34" charset="0"/>
                <a:hlinkClick r:id="rId14" action="ppaction://hlinksldjump"/>
              </a:rPr>
              <a:t>Personal Sources of Stress</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ts val="300"/>
              </a:spcBef>
              <a:buClr>
                <a:schemeClr val="accent1">
                  <a:lumMod val="50000"/>
                </a:schemeClr>
              </a:buClr>
              <a:buNone/>
              <a:defRPr/>
            </a:pPr>
            <a:r>
              <a:rPr lang="en-US" sz="1600" b="1" u="sng" dirty="0">
                <a:effectLst/>
                <a:latin typeface="Franklin Gothic Book" panose="020B0503020102020204" pitchFamily="34" charset="0"/>
                <a:hlinkClick r:id="rId15" action="ppaction://hlinksldjump"/>
              </a:rPr>
              <a:t>Faculty Perspectives on Campus Climate</a:t>
            </a:r>
            <a:endParaRPr lang="en-US" sz="1400" b="1" u="sng" dirty="0">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16" action="ppaction://hlinksldjump"/>
              </a:rPr>
              <a:t>Institutional Priority: Commitment to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17" action="ppaction://hlinksldjump"/>
              </a:rPr>
              <a:t>Perspectives on Campus Climate for Diversity</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18" action="ppaction://hlinksldjump"/>
              </a:rPr>
              <a:t>Institutional Priority: Civic Engagement</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19" action="ppaction://hlinksldjump"/>
              </a:rPr>
              <a:t>Institutional Priority: Increasing Prestige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0" action="ppaction://hlinksldjump"/>
              </a:rPr>
              <a:t>Perspectives on Campus and Departmental Climate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1" action="ppaction://hlinksldjump"/>
              </a:rPr>
              <a:t>Perspectives on Shared Governance</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r>
              <a:rPr lang="en-US" sz="1400" b="1" dirty="0">
                <a:solidFill>
                  <a:schemeClr val="accent5"/>
                </a:solidFill>
                <a:effectLst/>
                <a:latin typeface="Franklin Gothic Book" panose="020B0503020102020204" pitchFamily="34" charset="0"/>
                <a:hlinkClick r:id="rId22" action="ppaction://hlinksldjump"/>
              </a:rPr>
              <a:t>Commitment to the Institution</a:t>
            </a:r>
            <a:endParaRPr lang="en-US" sz="1400" b="1" dirty="0">
              <a:solidFill>
                <a:schemeClr val="accent5"/>
              </a:solidFill>
              <a:effectLst/>
              <a:latin typeface="Franklin Gothic Book" panose="020B0503020102020204" pitchFamily="34" charset="0"/>
            </a:endParaRPr>
          </a:p>
          <a:p>
            <a:pPr lvl="1" eaLnBrk="1" hangingPunct="1">
              <a:spcBef>
                <a:spcPts val="300"/>
              </a:spcBef>
              <a:buClr>
                <a:srgbClr val="7680AC"/>
              </a:buClr>
              <a:buFontTx/>
              <a:buNone/>
              <a:defRPr/>
            </a:pPr>
            <a:endParaRPr lang="en-US" sz="1400" b="1" dirty="0">
              <a:solidFill>
                <a:schemeClr val="accent1"/>
              </a:solidFill>
              <a:effectLst/>
            </a:endParaRPr>
          </a:p>
          <a:p>
            <a:pPr eaLnBrk="1" hangingPunct="1">
              <a:lnSpc>
                <a:spcPct val="150000"/>
              </a:lnSpc>
              <a:spcBef>
                <a:spcPts val="300"/>
              </a:spcBef>
              <a:buClr>
                <a:srgbClr val="7680AC"/>
              </a:buClr>
              <a:defRPr/>
            </a:pPr>
            <a:endParaRPr lang="en-US" sz="1600" b="1" u="sng" dirty="0">
              <a:solidFill>
                <a:srgbClr val="7680AC"/>
              </a:solidFill>
              <a:effectLst/>
            </a:endParaRPr>
          </a:p>
        </p:txBody>
      </p:sp>
      <p:sp>
        <p:nvSpPr>
          <p:cNvPr id="5123" name="Rectangle 6"/>
          <p:cNvSpPr>
            <a:spLocks noGrp="1" noChangeArrowheads="1"/>
          </p:cNvSpPr>
          <p:nvPr>
            <p:ph sz="half" idx="4294967295"/>
          </p:nvPr>
        </p:nvSpPr>
        <p:spPr>
          <a:xfrm>
            <a:off x="152400" y="685800"/>
            <a:ext cx="4191000" cy="5029200"/>
          </a:xfrm>
        </p:spPr>
        <p:txBody>
          <a:bodyPr/>
          <a:lstStyle/>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23" action="ppaction://hlinksldjump"/>
              </a:rPr>
              <a:t>Demographics</a:t>
            </a:r>
            <a:endParaRPr lang="en-US" sz="1600" b="1" u="sng"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effectLst/>
                <a:latin typeface="Franklin Gothic Book" panose="020B0503020102020204" pitchFamily="34" charset="0"/>
                <a:hlinkClick r:id="rId24" action="ppaction://hlinksldjump"/>
              </a:rPr>
              <a:t>Gender &amp; Race/Ethnicity</a:t>
            </a:r>
            <a:endParaRPr lang="en-US" sz="1400" b="1" dirty="0">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25" action="ppaction://hlinksldjump"/>
              </a:rPr>
              <a:t>Race/Ethnicity</a:t>
            </a:r>
            <a:endParaRPr lang="en-US" sz="1400" b="1" dirty="0">
              <a:solidFill>
                <a:schemeClr val="accent5"/>
              </a:solidFill>
              <a:effectLst/>
              <a:latin typeface="Franklin Gothic Book" panose="020B0503020102020204" pitchFamily="34" charset="0"/>
            </a:endParaRPr>
          </a:p>
          <a:p>
            <a:pPr indent="114300" eaLnBrk="1" hangingPunct="1">
              <a:spcBef>
                <a:spcPct val="0"/>
              </a:spcBef>
              <a:spcAft>
                <a:spcPts val="300"/>
              </a:spcAft>
              <a:buClr>
                <a:schemeClr val="accent1">
                  <a:lumMod val="50000"/>
                </a:schemeClr>
              </a:buClr>
              <a:buFontTx/>
              <a:buNone/>
              <a:defRPr/>
            </a:pPr>
            <a:r>
              <a:rPr lang="en-US" sz="1400" b="1" dirty="0">
                <a:solidFill>
                  <a:schemeClr val="accent5"/>
                </a:solidFill>
                <a:effectLst/>
                <a:latin typeface="Franklin Gothic Book" panose="020B0503020102020204" pitchFamily="34" charset="0"/>
                <a:hlinkClick r:id="rId26" action="ppaction://hlinksldjump"/>
              </a:rPr>
              <a:t>Academic Department</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27" action="ppaction://hlinksldjump"/>
              </a:rPr>
              <a:t>Teaching Practices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28" action="ppaction://hlinksldjump"/>
              </a:rPr>
              <a:t>Student-Centered Pedagogy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29" action="ppaction://hlinksldjump"/>
              </a:rPr>
              <a:t>Habits of Mind</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30" action="ppaction://hlinksldjump"/>
              </a:rPr>
              <a:t>Technology in the Classroom</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31" action="ppaction://hlinksldjump"/>
              </a:rPr>
              <a:t>Types of Courses Taught</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32" action="ppaction://hlinksldjump"/>
              </a:rPr>
              <a:t>Percent Teaching 3 or More Courses </a:t>
            </a:r>
            <a:br>
              <a:rPr lang="en-US" sz="1400" b="1" dirty="0">
                <a:solidFill>
                  <a:schemeClr val="accent5"/>
                </a:solidFill>
                <a:effectLst/>
                <a:latin typeface="Franklin Gothic Book" panose="020B0503020102020204" pitchFamily="34" charset="0"/>
                <a:hlinkClick r:id="rId32" action="ppaction://hlinksldjump"/>
              </a:rPr>
            </a:br>
            <a:r>
              <a:rPr lang="en-US" sz="1400" b="1" dirty="0">
                <a:solidFill>
                  <a:schemeClr val="accent5"/>
                </a:solidFill>
                <a:effectLst/>
                <a:latin typeface="Franklin Gothic Book" panose="020B0503020102020204" pitchFamily="34" charset="0"/>
                <a:hlinkClick r:id="rId32" action="ppaction://hlinksldjump"/>
              </a:rPr>
              <a:t>this Term, by Rank</a:t>
            </a:r>
            <a:endParaRPr lang="en-US" sz="1400" b="1" dirty="0">
              <a:solidFill>
                <a:schemeClr val="accent5"/>
              </a:solidFill>
              <a:effectLst/>
              <a:latin typeface="Franklin Gothic Book" panose="020B0503020102020204" pitchFamily="34" charset="0"/>
            </a:endParaRPr>
          </a:p>
          <a:p>
            <a:pPr marL="0" indent="0" eaLnBrk="1" hangingPunct="1">
              <a:lnSpc>
                <a:spcPct val="150000"/>
              </a:lnSpc>
              <a:spcBef>
                <a:spcPct val="0"/>
              </a:spcBef>
              <a:spcAft>
                <a:spcPts val="300"/>
              </a:spcAft>
              <a:buClr>
                <a:schemeClr val="accent1">
                  <a:lumMod val="50000"/>
                </a:schemeClr>
              </a:buClr>
              <a:buNone/>
              <a:defRPr/>
            </a:pPr>
            <a:r>
              <a:rPr lang="en-US" sz="1600" b="1" u="sng" dirty="0">
                <a:effectLst/>
                <a:latin typeface="Franklin Gothic Book" panose="020B0503020102020204" pitchFamily="34" charset="0"/>
                <a:hlinkClick r:id="rId33" action="ppaction://hlinksldjump"/>
              </a:rPr>
              <a:t>Research Activities</a:t>
            </a:r>
            <a:endParaRPr lang="en-US" sz="1600" b="1" u="sng" dirty="0">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34" action="ppaction://hlinksldjump"/>
              </a:rPr>
              <a:t>Scholarly Productivity</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35" action="ppaction://hlinksldjump"/>
              </a:rPr>
              <a:t>Foci of Faculty Research</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r>
              <a:rPr lang="en-US" sz="1400" b="1" dirty="0">
                <a:solidFill>
                  <a:schemeClr val="accent5"/>
                </a:solidFill>
                <a:effectLst/>
                <a:latin typeface="Franklin Gothic Book" panose="020B0503020102020204" pitchFamily="34" charset="0"/>
                <a:hlinkClick r:id="rId36" action="ppaction://hlinksldjump"/>
              </a:rPr>
              <a:t>Faculty Collaboration with Undergraduates </a:t>
            </a:r>
            <a:endParaRPr lang="en-US" sz="1400" b="1" dirty="0">
              <a:solidFill>
                <a:schemeClr val="accent5"/>
              </a:solidFill>
              <a:effectLst/>
              <a:latin typeface="Franklin Gothic Book" panose="020B0503020102020204" pitchFamily="34" charset="0"/>
            </a:endParaRPr>
          </a:p>
          <a:p>
            <a:pPr lvl="1" eaLnBrk="1" hangingPunct="1">
              <a:spcBef>
                <a:spcPct val="0"/>
              </a:spcBef>
              <a:spcAft>
                <a:spcPts val="300"/>
              </a:spcAft>
              <a:buClr>
                <a:srgbClr val="7680AC"/>
              </a:buClr>
              <a:buFontTx/>
              <a:buNone/>
              <a:defRPr/>
            </a:pPr>
            <a:endParaRPr lang="en-US" sz="1400" b="1" dirty="0">
              <a:solidFill>
                <a:schemeClr val="accent1"/>
              </a:solidFill>
              <a:effectLst/>
              <a:latin typeface="Franklin Gothic Book" panose="020B0503020102020204" pitchFamily="34" charset="0"/>
            </a:endParaRPr>
          </a:p>
        </p:txBody>
      </p:sp>
      <p:sp>
        <p:nvSpPr>
          <p:cNvPr id="9218" name="Rectangle 5"/>
          <p:cNvSpPr>
            <a:spLocks noGrp="1" noChangeArrowheads="1"/>
          </p:cNvSpPr>
          <p:nvPr>
            <p:ph type="title" idx="4294967295"/>
          </p:nvPr>
        </p:nvSpPr>
        <p:spPr>
          <a:xfrm>
            <a:off x="0" y="0"/>
            <a:ext cx="9144000" cy="790575"/>
          </a:xfrm>
        </p:spPr>
        <p:txBody>
          <a:bodyPr/>
          <a:lstStyle/>
          <a:p>
            <a:pPr eaLnBrk="1" hangingPunct="1">
              <a:defRPr/>
            </a:pPr>
            <a:r>
              <a:rPr lang="en-US" dirty="0">
                <a:solidFill>
                  <a:srgbClr val="1F2A44"/>
                </a:solidFill>
                <a:latin typeface="Franklin Gothic Medium" panose="020B0603020102020204" pitchFamily="34" charset="0"/>
              </a:rPr>
              <a:t>Table of Contents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420077C4-99D4-410B-A6B0-00E23972A0F6}" type="slidenum">
              <a:rPr lang="en-US" sz="1200" u="none"/>
              <a:pPr algn="r" eaLnBrk="1" hangingPunct="1"/>
              <a:t>30</a:t>
            </a:fld>
            <a:endParaRPr lang="en-US" sz="1200" u="none" dirty="0"/>
          </a:p>
        </p:txBody>
      </p:sp>
      <p:sp>
        <p:nvSpPr>
          <p:cNvPr id="12293" name="Slide Number Placeholder 9"/>
          <p:cNvSpPr>
            <a:spLocks noGrp="1"/>
          </p:cNvSpPr>
          <p:nvPr>
            <p:ph type="sldNum" sz="quarter" idx="11"/>
          </p:nvPr>
        </p:nvSpPr>
        <p:spPr>
          <a:noFill/>
        </p:spPr>
        <p:txBody>
          <a:bodyPr/>
          <a:lstStyle/>
          <a:p>
            <a:fld id="{D7F66E0F-EE64-4787-99B2-BEDAAD925C0A}" type="slidenum">
              <a:rPr lang="en-US" smtClean="0"/>
              <a:pPr/>
              <a:t>30</a:t>
            </a:fld>
            <a:endParaRPr lang="en-US" dirty="0"/>
          </a:p>
        </p:txBody>
      </p:sp>
      <p:graphicFrame>
        <p:nvGraphicFramePr>
          <p:cNvPr id="9" name="Personal Sources"/>
          <p:cNvGraphicFramePr>
            <a:graphicFrameLocks noChangeAspect="1"/>
          </p:cNvGraphicFramePr>
          <p:nvPr>
            <p:custDataLst>
              <p:tags r:id="rId1"/>
            </p:custDataLst>
            <p:extLst>
              <p:ext uri="{D42A27DB-BD31-4B8C-83A1-F6EECF244321}">
                <p14:modId xmlns:p14="http://schemas.microsoft.com/office/powerpoint/2010/main" val="612032108"/>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2"/>
          <p:cNvSpPr txBox="1">
            <a:spLocks noChangeArrowheads="1"/>
          </p:cNvSpPr>
          <p:nvPr/>
        </p:nvSpPr>
        <p:spPr bwMode="auto">
          <a:xfrm>
            <a:off x="533400" y="152400"/>
            <a:ext cx="8607425" cy="1143000"/>
          </a:xfrm>
          <a:prstGeom prst="rect">
            <a:avLst/>
          </a:prstGeom>
          <a:noFill/>
          <a:ln w="9525">
            <a:noFill/>
            <a:miter lim="800000"/>
            <a:headEnd/>
            <a:tailEnd/>
          </a:ln>
        </p:spPr>
        <p:txBody>
          <a:bodyPr anchor="ctr" anchorCtr="1"/>
          <a:lstStyle/>
          <a:p>
            <a:pPr algn="ctr" eaLnBrk="1" hangingPunct="1">
              <a:defRPr/>
            </a:pPr>
            <a:r>
              <a:rPr lang="en-US" sz="2800" b="1" u="none" kern="0" dirty="0">
                <a:solidFill>
                  <a:schemeClr val="tx2"/>
                </a:solidFill>
                <a:latin typeface="Franklin Gothic Medium" panose="020B0603020102020204" pitchFamily="34" charset="0"/>
                <a:ea typeface="+mj-ea"/>
                <a:cs typeface="+mj-cs"/>
              </a:rPr>
              <a:t>Personal Sources of Stress</a:t>
            </a:r>
          </a:p>
        </p:txBody>
      </p:sp>
      <p:sp>
        <p:nvSpPr>
          <p:cNvPr id="12" name="Rectangle 6"/>
          <p:cNvSpPr>
            <a:spLocks noChangeArrowheads="1"/>
          </p:cNvSpPr>
          <p:nvPr/>
        </p:nvSpPr>
        <p:spPr bwMode="auto">
          <a:xfrm>
            <a:off x="3200400" y="5934670"/>
            <a:ext cx="2819400" cy="830997"/>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200" b="1" u="none" dirty="0">
                <a:solidFill>
                  <a:schemeClr val="accent5"/>
                </a:solidFill>
              </a:rPr>
              <a:t>■</a:t>
            </a: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accent5">
                    <a:lumMod val="60000"/>
                    <a:lumOff val="40000"/>
                  </a:schemeClr>
                </a:solidFill>
              </a:rPr>
              <a:t>■</a:t>
            </a:r>
            <a:r>
              <a:rPr lang="en-US" sz="1200" u="none" dirty="0">
                <a:solidFill>
                  <a:schemeClr val="tx2"/>
                </a:solidFill>
              </a:rPr>
              <a:t> Somewhat</a:t>
            </a: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200" b="1" u="none" dirty="0">
                <a:solidFill>
                  <a:schemeClr val="tx2"/>
                </a:solidFill>
              </a:rPr>
              <a:t>■ </a:t>
            </a:r>
            <a:r>
              <a:rPr lang="en-US" sz="1200" u="none" dirty="0">
                <a:solidFill>
                  <a:schemeClr val="tx2"/>
                </a:solidFill>
              </a:rPr>
              <a:t>Extensive</a:t>
            </a:r>
          </a:p>
          <a:p>
            <a:pPr>
              <a:defRPr/>
            </a:pPr>
            <a:r>
              <a:rPr lang="en-US" sz="1200" u="none" dirty="0">
                <a:solidFill>
                  <a:schemeClr val="tx2">
                    <a:lumMod val="50000"/>
                    <a:lumOff val="50000"/>
                  </a:schemeClr>
                </a:solidFill>
              </a:rPr>
              <a:t>■</a:t>
            </a:r>
            <a:r>
              <a:rPr lang="en-US" sz="1200" u="none" dirty="0">
                <a:solidFill>
                  <a:schemeClr val="tx2"/>
                </a:solidFill>
              </a:rPr>
              <a:t> Somewhat</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
        <p:nvSpPr>
          <p:cNvPr id="2" name="Rectangle 1"/>
          <p:cNvSpPr/>
          <p:nvPr/>
        </p:nvSpPr>
        <p:spPr>
          <a:xfrm>
            <a:off x="609600" y="5229134"/>
            <a:ext cx="8382000" cy="523220"/>
          </a:xfrm>
          <a:prstGeom prst="rect">
            <a:avLst/>
          </a:prstGeom>
        </p:spPr>
        <p:txBody>
          <a:bodyPr wrap="square">
            <a:spAutoFit/>
          </a:bodyPr>
          <a:lstStyle/>
          <a:p>
            <a:r>
              <a:rPr lang="en-US" sz="1200" b="1" u="none" dirty="0">
                <a:solidFill>
                  <a:schemeClr val="tx2"/>
                </a:solidFill>
              </a:rPr>
              <a:t>         My physical health </a:t>
            </a:r>
            <a:r>
              <a:rPr lang="en-US" sz="1400" b="1" u="none" dirty="0">
                <a:solidFill>
                  <a:schemeClr val="tx2"/>
                </a:solidFill>
              </a:rPr>
              <a:t>	          </a:t>
            </a:r>
            <a:r>
              <a:rPr lang="en-US" sz="1200" b="1" u="none" dirty="0">
                <a:solidFill>
                  <a:schemeClr val="tx2"/>
                </a:solidFill>
              </a:rPr>
              <a:t>My emotional well-being </a:t>
            </a:r>
            <a:r>
              <a:rPr lang="en-US" sz="1400" b="1" u="none" dirty="0">
                <a:solidFill>
                  <a:schemeClr val="tx2"/>
                </a:solidFill>
              </a:rPr>
              <a:t>               </a:t>
            </a:r>
            <a:r>
              <a:rPr lang="en-US" sz="1200" b="1" u="none" dirty="0">
                <a:solidFill>
                  <a:schemeClr val="tx2"/>
                </a:solidFill>
              </a:rPr>
              <a:t>Lack of personal time                 Managing household    </a:t>
            </a:r>
            <a:r>
              <a:rPr lang="en-US" sz="1400" b="1" u="none" dirty="0">
                <a:solidFill>
                  <a:schemeClr val="tx2"/>
                </a:solidFill>
              </a:rPr>
              <a:t>							</a:t>
            </a:r>
            <a:r>
              <a:rPr lang="en-US" sz="1200" b="1" u="none" dirty="0">
                <a:solidFill>
                  <a:schemeClr val="tx2"/>
                </a:solidFill>
              </a:rPr>
              <a:t>            responsibilities </a:t>
            </a:r>
            <a:endParaRPr lang="en-US" sz="1200" dirty="0"/>
          </a:p>
        </p:txBody>
      </p:sp>
    </p:spTree>
    <p:extLst>
      <p:ext uri="{BB962C8B-B14F-4D97-AF65-F5344CB8AC3E}">
        <p14:creationId xmlns:p14="http://schemas.microsoft.com/office/powerpoint/2010/main" val="2318420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Faculty Perspectives on Campus Climate</a:t>
            </a:r>
          </a:p>
        </p:txBody>
      </p:sp>
    </p:spTree>
    <p:extLst>
      <p:ext uri="{BB962C8B-B14F-4D97-AF65-F5344CB8AC3E}">
        <p14:creationId xmlns:p14="http://schemas.microsoft.com/office/powerpoint/2010/main" val="1964407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32</a:t>
            </a:fld>
            <a:endParaRPr lang="en-US" sz="1200" u="none" dirty="0"/>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32</a:t>
            </a:fld>
            <a:endParaRPr lang="en-US" dirty="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Commitment to Diversity</a:t>
            </a:r>
            <a:br>
              <a:rPr lang="en-US" dirty="0">
                <a:solidFill>
                  <a:schemeClr val="tx2"/>
                </a:solidFill>
                <a:latin typeface="Franklin Gothic Medium" panose="020B0603020102020204" pitchFamily="34" charset="0"/>
              </a:rPr>
            </a:br>
            <a:endParaRPr lang="en-US" dirty="0">
              <a:solidFill>
                <a:schemeClr val="tx2"/>
              </a:solidFill>
              <a:latin typeface="Franklin Gothic Medium" panose="020B0603020102020204" pitchFamily="34" charset="0"/>
            </a:endParaRPr>
          </a:p>
        </p:txBody>
      </p:sp>
      <p:graphicFrame>
        <p:nvGraphicFramePr>
          <p:cNvPr id="9" name="Commitment to Diversity"/>
          <p:cNvGraphicFramePr>
            <a:graphicFrameLocks noChangeAspect="1"/>
          </p:cNvGraphicFramePr>
          <p:nvPr>
            <p:custDataLst>
              <p:tags r:id="rId1"/>
            </p:custDataLst>
            <p:extLst>
              <p:ext uri="{D42A27DB-BD31-4B8C-83A1-F6EECF244321}">
                <p14:modId xmlns:p14="http://schemas.microsoft.com/office/powerpoint/2010/main" val="1326169242"/>
              </p:ext>
            </p:extLst>
          </p:nvPr>
        </p:nvGraphicFramePr>
        <p:xfrm>
          <a:off x="50800" y="1600200"/>
          <a:ext cx="8991600" cy="3474661"/>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
        <p:nvSpPr>
          <p:cNvPr id="2" name="Rectangle 1"/>
          <p:cNvSpPr/>
          <p:nvPr/>
        </p:nvSpPr>
        <p:spPr>
          <a:xfrm>
            <a:off x="457200" y="5148816"/>
            <a:ext cx="8585200" cy="461665"/>
          </a:xfrm>
          <a:prstGeom prst="rect">
            <a:avLst/>
          </a:prstGeom>
        </p:spPr>
        <p:txBody>
          <a:bodyPr wrap="square">
            <a:spAutoFit/>
          </a:bodyPr>
          <a:lstStyle/>
          <a:p>
            <a:r>
              <a:rPr lang="en-US" sz="1200" b="1" u="none" dirty="0"/>
              <a:t>               Recruit more traditionally                            Promote gender diversity in the                   Promote racial and ethnic diversity</a:t>
            </a:r>
          </a:p>
          <a:p>
            <a:r>
              <a:rPr lang="en-US" sz="1200" b="1" u="none" dirty="0"/>
              <a:t>              underrepresented students                                faculty and administration                         in the faculty and administration</a:t>
            </a:r>
          </a:p>
        </p:txBody>
      </p:sp>
    </p:spTree>
    <p:extLst>
      <p:ext uri="{BB962C8B-B14F-4D97-AF65-F5344CB8AC3E}">
        <p14:creationId xmlns:p14="http://schemas.microsoft.com/office/powerpoint/2010/main" val="22996449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33</a:t>
            </a:fld>
            <a:endParaRPr lang="en-US" sz="1200" u="none" dirty="0"/>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33</a:t>
            </a:fld>
            <a:endParaRPr lang="en-US" dirty="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Perspectives on Campus Climate for Diversity</a:t>
            </a:r>
            <a:endParaRPr lang="en-US" sz="1200" dirty="0">
              <a:solidFill>
                <a:schemeClr val="tx2"/>
              </a:solidFill>
              <a:latin typeface="Franklin Gothic Medium" panose="020B0603020102020204" pitchFamily="34" charset="0"/>
            </a:endParaRPr>
          </a:p>
        </p:txBody>
      </p:sp>
      <p:graphicFrame>
        <p:nvGraphicFramePr>
          <p:cNvPr id="12" name="Diversity"/>
          <p:cNvGraphicFramePr>
            <a:graphicFrameLocks noChangeAspect="1"/>
          </p:cNvGraphicFramePr>
          <p:nvPr>
            <p:custDataLst>
              <p:tags r:id="rId1"/>
            </p:custDataLst>
            <p:extLst>
              <p:ext uri="{D42A27DB-BD31-4B8C-83A1-F6EECF244321}">
                <p14:modId xmlns:p14="http://schemas.microsoft.com/office/powerpoint/2010/main" val="2928687605"/>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chemeClr val="accent5"/>
                </a:solidFill>
              </a:rPr>
              <a:t>■</a:t>
            </a:r>
            <a:r>
              <a:rPr lang="en-US" sz="1400" b="1" u="none" dirty="0">
                <a:solidFill>
                  <a:schemeClr val="tx2"/>
                </a:solidFill>
              </a:rPr>
              <a:t> </a:t>
            </a:r>
            <a:r>
              <a:rPr lang="en-US" sz="1200" b="1" u="none" dirty="0">
                <a:solidFill>
                  <a:schemeClr val="tx2"/>
                </a:solidFill>
              </a:rPr>
              <a:t>S</a:t>
            </a:r>
            <a:r>
              <a:rPr lang="en-US" sz="1200" u="none" dirty="0">
                <a:solidFill>
                  <a:schemeClr val="tx2"/>
                </a:solidFill>
              </a:rPr>
              <a:t>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2019-2020 HERI Faculty Survey</a:t>
            </a:r>
          </a:p>
        </p:txBody>
      </p:sp>
      <p:sp>
        <p:nvSpPr>
          <p:cNvPr id="14" name="TextBox 13"/>
          <p:cNvSpPr txBox="1">
            <a:spLocks noChangeArrowheads="1"/>
          </p:cNvSpPr>
          <p:nvPr/>
        </p:nvSpPr>
        <p:spPr bwMode="auto">
          <a:xfrm>
            <a:off x="447989" y="5220119"/>
            <a:ext cx="8686800" cy="830997"/>
          </a:xfrm>
          <a:prstGeom prst="rect">
            <a:avLst/>
          </a:prstGeom>
          <a:noFill/>
          <a:ln w="9525">
            <a:noFill/>
            <a:miter lim="800000"/>
            <a:headEnd/>
            <a:tailEnd/>
          </a:ln>
        </p:spPr>
        <p:txBody>
          <a:bodyPr numCol="3">
            <a:spAutoFit/>
          </a:bodyPr>
          <a:lstStyle/>
          <a:p>
            <a:pPr lvl="0" algn="ctr" fontAlgn="ctr"/>
            <a:r>
              <a:rPr lang="en-US" sz="1200" b="1" u="none" dirty="0">
                <a:solidFill>
                  <a:schemeClr val="tx2"/>
                </a:solidFill>
              </a:rPr>
              <a:t>This institution has effective hiring practices and policies that increase faculty diversity</a:t>
            </a:r>
          </a:p>
          <a:p>
            <a:pPr algn="ctr">
              <a:defRPr/>
            </a:pPr>
            <a:endParaRPr lang="en-US" sz="1200" b="1" u="none" dirty="0">
              <a:solidFill>
                <a:schemeClr val="tx2"/>
              </a:solidFill>
            </a:endParaRPr>
          </a:p>
          <a:p>
            <a:pPr lvl="0" algn="ctr" fontAlgn="ctr"/>
            <a:r>
              <a:rPr lang="en-US" sz="1200" b="1" u="none" dirty="0">
                <a:solidFill>
                  <a:schemeClr val="tx2"/>
                </a:solidFill>
              </a:rPr>
              <a:t>This institution takes responsibility for educating underprepared students</a:t>
            </a:r>
            <a:endParaRPr lang="en-US" sz="1200" b="1" dirty="0">
              <a:solidFill>
                <a:schemeClr val="tx2"/>
              </a:solidFill>
            </a:endParaRP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not prepared to deal with conflict over diversity issues in the classroom</a:t>
            </a:r>
            <a:endParaRPr lang="en-US" sz="1200" b="1" dirty="0">
              <a:solidFill>
                <a:schemeClr val="tx2"/>
              </a:solidFill>
            </a:endParaRPr>
          </a:p>
        </p:txBody>
      </p:sp>
    </p:spTree>
    <p:extLst>
      <p:ext uri="{BB962C8B-B14F-4D97-AF65-F5344CB8AC3E}">
        <p14:creationId xmlns:p14="http://schemas.microsoft.com/office/powerpoint/2010/main" val="1950524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72290EBD-63E6-4B60-9B7D-0F8F7E3A00E6}" type="slidenum">
              <a:rPr lang="en-US" sz="1200" u="none"/>
              <a:pPr algn="r" eaLnBrk="1" hangingPunct="1"/>
              <a:t>34</a:t>
            </a:fld>
            <a:endParaRPr lang="en-US" sz="1200" u="none" dirty="0"/>
          </a:p>
        </p:txBody>
      </p:sp>
      <p:sp>
        <p:nvSpPr>
          <p:cNvPr id="9221" name="Slide Number Placeholder 7"/>
          <p:cNvSpPr>
            <a:spLocks noGrp="1"/>
          </p:cNvSpPr>
          <p:nvPr>
            <p:ph type="sldNum" sz="quarter" idx="11"/>
          </p:nvPr>
        </p:nvSpPr>
        <p:spPr>
          <a:noFill/>
        </p:spPr>
        <p:txBody>
          <a:bodyPr/>
          <a:lstStyle/>
          <a:p>
            <a:fld id="{CF1C8B1B-B788-407E-84A3-268AB9874CAF}" type="slidenum">
              <a:rPr lang="en-US" smtClean="0"/>
              <a:pPr/>
              <a:t>34</a:t>
            </a:fld>
            <a:endParaRPr lang="en-US" dirty="0"/>
          </a:p>
        </p:txBody>
      </p:sp>
      <p:sp>
        <p:nvSpPr>
          <p:cNvPr id="15365"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a:solidFill>
                  <a:schemeClr val="tx2"/>
                </a:solidFill>
                <a:latin typeface="Franklin Gothic Medium" panose="020B0603020102020204" pitchFamily="34" charset="0"/>
              </a:rPr>
              <a:t>Institutional Priority: Civic Engagement</a:t>
            </a:r>
            <a:br>
              <a:rPr lang="en-US" b="0" dirty="0">
                <a:solidFill>
                  <a:schemeClr val="tx2"/>
                </a:solidFill>
                <a:latin typeface="Franklin Gothic Medium" panose="020B0603020102020204" pitchFamily="34" charset="0"/>
              </a:rPr>
            </a:br>
            <a:r>
              <a:rPr lang="en-US" sz="1800" b="0" i="1" dirty="0">
                <a:solidFill>
                  <a:schemeClr val="accent5"/>
                </a:solidFill>
                <a:latin typeface="Franklin Gothic Medium" panose="020B0603020102020204" pitchFamily="34" charset="0"/>
              </a:rPr>
              <a:t>Civic Engagement </a:t>
            </a:r>
            <a:r>
              <a:rPr lang="en-US" sz="1800" b="0" dirty="0">
                <a:solidFill>
                  <a:schemeClr val="accent5"/>
                </a:solidFill>
                <a:latin typeface="Franklin Gothic Medium" panose="020B0603020102020204" pitchFamily="34" charset="0"/>
              </a:rPr>
              <a:t>measures the extent to which faculty believe their institution is committed to facilitating civic engagement among students and faculty.</a:t>
            </a:r>
            <a:endParaRPr lang="en-US" sz="1600" b="0" dirty="0">
              <a:solidFill>
                <a:schemeClr val="accent5"/>
              </a:solidFill>
              <a:latin typeface="Franklin Gothic Medium" panose="020B0603020102020204" pitchFamily="34" charset="0"/>
            </a:endParaRPr>
          </a:p>
        </p:txBody>
      </p:sp>
      <p:graphicFrame>
        <p:nvGraphicFramePr>
          <p:cNvPr id="9" name="Civic Engagement"/>
          <p:cNvGraphicFramePr>
            <a:graphicFrameLocks noChangeAspect="1"/>
          </p:cNvGraphicFramePr>
          <p:nvPr>
            <p:custDataLst>
              <p:tags r:id="rId1"/>
            </p:custDataLst>
            <p:extLst>
              <p:ext uri="{D42A27DB-BD31-4B8C-83A1-F6EECF244321}">
                <p14:modId xmlns:p14="http://schemas.microsoft.com/office/powerpoint/2010/main" val="3710080933"/>
              </p:ext>
            </p:extLst>
          </p:nvPr>
        </p:nvGraphicFramePr>
        <p:xfrm>
          <a:off x="0" y="1600200"/>
          <a:ext cx="5943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5368" name="Rectangle 9"/>
          <p:cNvSpPr>
            <a:spLocks noChangeArrowheads="1"/>
          </p:cNvSpPr>
          <p:nvPr/>
        </p:nvSpPr>
        <p:spPr bwMode="auto">
          <a:xfrm>
            <a:off x="1219200" y="5943600"/>
            <a:ext cx="3200400" cy="276999"/>
          </a:xfrm>
          <a:prstGeom prst="rect">
            <a:avLst/>
          </a:prstGeom>
          <a:noFill/>
          <a:ln w="9525">
            <a:noFill/>
            <a:miter lim="800000"/>
            <a:headEnd/>
            <a:tailEnd/>
          </a:ln>
        </p:spPr>
        <p:txBody>
          <a:bodyPr wrap="square">
            <a:spAutoFit/>
          </a:bodyPr>
          <a:lstStyle/>
          <a:p>
            <a:pPr>
              <a:defRPr/>
            </a:pPr>
            <a:r>
              <a:rPr lang="en-US" sz="1200" b="1" u="none" dirty="0">
                <a:solidFill>
                  <a:schemeClr val="accent5"/>
                </a:solidFill>
              </a:rPr>
              <a:t>■</a:t>
            </a:r>
            <a:r>
              <a:rPr lang="en-US" sz="1200" b="1" u="none" dirty="0">
                <a:solidFill>
                  <a:schemeClr val="tx2"/>
                </a:solidFill>
              </a:rPr>
              <a:t> Your Institution        ■ Comparison Group</a:t>
            </a:r>
          </a:p>
        </p:txBody>
      </p:sp>
      <p:sp>
        <p:nvSpPr>
          <p:cNvPr id="11" name="TextBox 1"/>
          <p:cNvSpPr txBox="1"/>
          <p:nvPr/>
        </p:nvSpPr>
        <p:spPr>
          <a:xfrm>
            <a:off x="5715000" y="2438400"/>
            <a:ext cx="3124200" cy="3124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b="1" u="none" dirty="0">
                <a:solidFill>
                  <a:schemeClr val="tx2"/>
                </a:solidFill>
              </a:rPr>
              <a:t>	</a:t>
            </a:r>
            <a:r>
              <a:rPr lang="en-US" sz="1400" b="1" dirty="0">
                <a:solidFill>
                  <a:schemeClr val="tx2"/>
                </a:solidFill>
              </a:rPr>
              <a:t>Construct Items</a:t>
            </a:r>
          </a:p>
          <a:p>
            <a:pPr>
              <a:defRPr/>
            </a:pPr>
            <a:endParaRPr lang="en-US" sz="1400" b="1" dirty="0">
              <a:solidFill>
                <a:schemeClr val="tx2"/>
              </a:solidFill>
            </a:endParaRPr>
          </a:p>
          <a:p>
            <a:pPr marL="114300" indent="-114300">
              <a:buFont typeface="Arial" pitchFamily="34" charset="0"/>
              <a:buChar char="•"/>
              <a:defRPr/>
            </a:pPr>
            <a:r>
              <a:rPr lang="en-US" sz="1400" b="1" u="none" dirty="0">
                <a:solidFill>
                  <a:schemeClr val="tx2"/>
                </a:solidFill>
              </a:rPr>
              <a:t>Facilitate student involvement in community service</a:t>
            </a:r>
          </a:p>
          <a:p>
            <a:pPr marL="114300" indent="-114300">
              <a:buFont typeface="Arial" pitchFamily="34" charset="0"/>
              <a:buChar char="•"/>
              <a:defRPr/>
            </a:pPr>
            <a:r>
              <a:rPr lang="en-US" sz="1400" b="1" u="none" dirty="0">
                <a:solidFill>
                  <a:schemeClr val="tx2"/>
                </a:solidFill>
              </a:rPr>
              <a:t>Provide resources for faculty to engage in community-based teaching or research</a:t>
            </a:r>
          </a:p>
          <a:p>
            <a:pPr marL="114300" indent="-114300">
              <a:buFont typeface="Arial" pitchFamily="34" charset="0"/>
              <a:buChar char="•"/>
              <a:defRPr/>
            </a:pPr>
            <a:r>
              <a:rPr lang="en-US" sz="1400" b="1" u="none" dirty="0">
                <a:solidFill>
                  <a:schemeClr val="tx2"/>
                </a:solidFill>
              </a:rPr>
              <a:t>Create and sustain partnerships with surrounding communities</a:t>
            </a:r>
            <a:endParaRPr lang="en-US" sz="1400" b="1" dirty="0">
              <a:solidFill>
                <a:schemeClr val="tx2"/>
              </a:solidFill>
            </a:endParaRP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1691568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397F801C-58BE-462B-B68D-423A3EDF21B6}" type="slidenum">
              <a:rPr lang="en-US" sz="1200" u="none"/>
              <a:pPr algn="r" eaLnBrk="1" hangingPunct="1"/>
              <a:t>35</a:t>
            </a:fld>
            <a:endParaRPr lang="en-US" sz="1200" u="none" dirty="0"/>
          </a:p>
        </p:txBody>
      </p:sp>
      <p:sp>
        <p:nvSpPr>
          <p:cNvPr id="11269" name="Slide Number Placeholder 10"/>
          <p:cNvSpPr>
            <a:spLocks noGrp="1"/>
          </p:cNvSpPr>
          <p:nvPr>
            <p:ph type="sldNum" sz="quarter" idx="11"/>
          </p:nvPr>
        </p:nvSpPr>
        <p:spPr>
          <a:noFill/>
        </p:spPr>
        <p:txBody>
          <a:bodyPr/>
          <a:lstStyle/>
          <a:p>
            <a:fld id="{CD565973-B30F-42F1-A430-59E7B51CD2FC}" type="slidenum">
              <a:rPr lang="en-US" smtClean="0"/>
              <a:pPr/>
              <a:t>35</a:t>
            </a:fld>
            <a:endParaRPr lang="en-US" dirty="0"/>
          </a:p>
        </p:txBody>
      </p:sp>
      <p:sp>
        <p:nvSpPr>
          <p:cNvPr id="16389" name="Rectangle 2"/>
          <p:cNvSpPr>
            <a:spLocks noGrp="1" noChangeArrowheads="1"/>
          </p:cNvSpPr>
          <p:nvPr>
            <p:ph type="title" idx="4294967295"/>
          </p:nvPr>
        </p:nvSpPr>
        <p:spPr>
          <a:xfrm>
            <a:off x="914400" y="152400"/>
            <a:ext cx="8226425" cy="1295400"/>
          </a:xfrm>
        </p:spPr>
        <p:txBody>
          <a:bodyPr/>
          <a:lstStyle/>
          <a:p>
            <a:pPr eaLnBrk="1" hangingPunct="1">
              <a:defRPr/>
            </a:pPr>
            <a:br>
              <a:rPr lang="en-US" b="0"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Institutional Priority: Increasing Prestige</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9" name="Increasing Prestige"/>
          <p:cNvGraphicFramePr>
            <a:graphicFrameLocks noChangeAspect="1"/>
          </p:cNvGraphicFramePr>
          <p:nvPr>
            <p:custDataLst>
              <p:tags r:id="rId1"/>
            </p:custDataLst>
            <p:extLst>
              <p:ext uri="{D42A27DB-BD31-4B8C-83A1-F6EECF244321}">
                <p14:modId xmlns:p14="http://schemas.microsoft.com/office/powerpoint/2010/main" val="530562223"/>
              </p:ext>
            </p:extLst>
          </p:nvPr>
        </p:nvGraphicFramePr>
        <p:xfrm>
          <a:off x="50800" y="1600200"/>
          <a:ext cx="89916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6"/>
          <p:cNvSpPr>
            <a:spLocks noChangeArrowheads="1"/>
          </p:cNvSpPr>
          <p:nvPr/>
        </p:nvSpPr>
        <p:spPr bwMode="auto">
          <a:xfrm>
            <a:off x="3200400" y="5934670"/>
            <a:ext cx="28194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Highest Priority</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High Priority</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b="1" u="none" dirty="0">
                <a:solidFill>
                  <a:schemeClr val="tx2"/>
                </a:solidFill>
              </a:rPr>
              <a:t>■</a:t>
            </a:r>
            <a:r>
              <a:rPr lang="en-US" sz="1400" u="none" dirty="0">
                <a:solidFill>
                  <a:schemeClr val="tx2"/>
                </a:solidFill>
              </a:rPr>
              <a:t> </a:t>
            </a:r>
            <a:r>
              <a:rPr lang="en-US" sz="1200" u="none" dirty="0">
                <a:solidFill>
                  <a:schemeClr val="tx2"/>
                </a:solidFill>
              </a:rPr>
              <a:t>Highest Priority</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High Priority</a:t>
            </a:r>
          </a:p>
          <a:p>
            <a:pPr>
              <a:defRPr/>
            </a:pPr>
            <a:endParaRPr lang="en-US" sz="1200" b="1" u="none" dirty="0">
              <a:solidFill>
                <a:schemeClr val="tx2"/>
              </a:solidFill>
            </a:endParaRPr>
          </a:p>
        </p:txBody>
      </p:sp>
      <p:sp>
        <p:nvSpPr>
          <p:cNvPr id="10" name="TextBox 9"/>
          <p:cNvSpPr txBox="1">
            <a:spLocks noChangeArrowheads="1"/>
          </p:cNvSpPr>
          <p:nvPr/>
        </p:nvSpPr>
        <p:spPr bwMode="auto">
          <a:xfrm>
            <a:off x="457200" y="5181600"/>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Increase or maintain institutional prestige</a:t>
            </a:r>
          </a:p>
          <a:p>
            <a:pPr algn="ctr">
              <a:defRPr/>
            </a:pPr>
            <a:endParaRPr lang="en-US" sz="1200" b="1" u="none" dirty="0">
              <a:solidFill>
                <a:schemeClr val="tx2"/>
              </a:solidFill>
            </a:endParaRPr>
          </a:p>
          <a:p>
            <a:pPr algn="ctr">
              <a:defRPr/>
            </a:pPr>
            <a:endParaRPr lang="en-US" sz="1200" b="1" u="none" dirty="0">
              <a:solidFill>
                <a:schemeClr val="tx2"/>
              </a:solidFill>
            </a:endParaRPr>
          </a:p>
          <a:p>
            <a:pPr>
              <a:defRPr/>
            </a:pPr>
            <a:endParaRPr lang="en-US" sz="1200" b="1" u="none" dirty="0">
              <a:solidFill>
                <a:schemeClr val="tx2"/>
              </a:solidFill>
            </a:endParaRPr>
          </a:p>
          <a:p>
            <a:pPr algn="ctr">
              <a:defRPr/>
            </a:pPr>
            <a:r>
              <a:rPr lang="en-US" sz="1200" b="1" u="none" dirty="0">
                <a:solidFill>
                  <a:schemeClr val="tx2"/>
                </a:solidFill>
              </a:rPr>
              <a:t>Hire faculty “stars”</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Increase the selectivity of the student body through more competitive admissions criteria</a:t>
            </a: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2828818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5A22F990-AC76-462A-AAD4-8A6F22C73C43}" type="slidenum">
              <a:rPr lang="en-US" sz="1200" u="none"/>
              <a:pPr algn="r" eaLnBrk="1" hangingPunct="1"/>
              <a:t>36</a:t>
            </a:fld>
            <a:endParaRPr lang="en-US" sz="1200" u="none" dirty="0"/>
          </a:p>
        </p:txBody>
      </p:sp>
      <p:sp>
        <p:nvSpPr>
          <p:cNvPr id="13317" name="Slide Number Placeholder 10"/>
          <p:cNvSpPr>
            <a:spLocks noGrp="1"/>
          </p:cNvSpPr>
          <p:nvPr>
            <p:ph type="sldNum" sz="quarter" idx="11"/>
          </p:nvPr>
        </p:nvSpPr>
        <p:spPr>
          <a:noFill/>
        </p:spPr>
        <p:txBody>
          <a:bodyPr/>
          <a:lstStyle/>
          <a:p>
            <a:fld id="{C0BB00A5-A5F0-4B05-AD3B-3DE690DA90C1}" type="slidenum">
              <a:rPr lang="en-US" smtClean="0"/>
              <a:pPr/>
              <a:t>36</a:t>
            </a:fld>
            <a:endParaRPr lang="en-US" dirty="0"/>
          </a:p>
        </p:txBody>
      </p:sp>
      <p:sp>
        <p:nvSpPr>
          <p:cNvPr id="3" name="Rectangle 2"/>
          <p:cNvSpPr>
            <a:spLocks noGrp="1" noChangeArrowheads="1"/>
          </p:cNvSpPr>
          <p:nvPr>
            <p:ph type="title" idx="4294967295"/>
          </p:nvPr>
        </p:nvSpPr>
        <p:spPr>
          <a:xfrm>
            <a:off x="914400" y="152400"/>
            <a:ext cx="8229600" cy="1295400"/>
          </a:xfrm>
        </p:spPr>
        <p:txBody>
          <a:bodyPr/>
          <a:lstStyle/>
          <a:p>
            <a:pPr eaLnBrk="1" hangingPunct="1">
              <a:defRPr/>
            </a:pPr>
            <a:r>
              <a:rPr lang="en-US" dirty="0">
                <a:solidFill>
                  <a:schemeClr val="tx2"/>
                </a:solidFill>
                <a:latin typeface="Franklin Gothic Medium" panose="020B0603020102020204" pitchFamily="34" charset="0"/>
              </a:rPr>
              <a:t>Perspectives on </a:t>
            </a:r>
            <a:br>
              <a:rPr lang="en-US" dirty="0">
                <a:solidFill>
                  <a:schemeClr val="tx2"/>
                </a:solidFill>
                <a:latin typeface="Franklin Gothic Medium" panose="020B0603020102020204" pitchFamily="34" charset="0"/>
              </a:rPr>
            </a:br>
            <a:r>
              <a:rPr lang="en-US" dirty="0">
                <a:solidFill>
                  <a:schemeClr val="tx2"/>
                </a:solidFill>
                <a:latin typeface="Franklin Gothic Medium" panose="020B0603020102020204" pitchFamily="34" charset="0"/>
              </a:rPr>
              <a:t>Campus and Departmental Climate</a:t>
            </a:r>
            <a:br>
              <a:rPr lang="en-US" b="0" dirty="0">
                <a:solidFill>
                  <a:schemeClr val="tx2"/>
                </a:solidFill>
                <a:latin typeface="Franklin Gothic Medium" panose="020B0603020102020204" pitchFamily="34" charset="0"/>
              </a:rPr>
            </a:br>
            <a:endParaRPr lang="en-US" b="0" dirty="0">
              <a:solidFill>
                <a:schemeClr val="tx2"/>
              </a:solidFill>
              <a:latin typeface="Franklin Gothic Medium" panose="020B0603020102020204" pitchFamily="34" charset="0"/>
            </a:endParaRPr>
          </a:p>
        </p:txBody>
      </p:sp>
      <p:graphicFrame>
        <p:nvGraphicFramePr>
          <p:cNvPr id="12" name="Outcomes"/>
          <p:cNvGraphicFramePr>
            <a:graphicFrameLocks noChangeAspect="1"/>
          </p:cNvGraphicFramePr>
          <p:nvPr>
            <p:custDataLst>
              <p:tags r:id="rId1"/>
            </p:custDataLst>
            <p:extLst>
              <p:ext uri="{D42A27DB-BD31-4B8C-83A1-F6EECF244321}">
                <p14:modId xmlns:p14="http://schemas.microsoft.com/office/powerpoint/2010/main" val="586980564"/>
              </p:ext>
            </p:extLst>
          </p:nvPr>
        </p:nvGraphicFramePr>
        <p:xfrm>
          <a:off x="50800" y="1600200"/>
          <a:ext cx="904240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6"/>
          <p:cNvSpPr>
            <a:spLocks noChangeArrowheads="1"/>
          </p:cNvSpPr>
          <p:nvPr/>
        </p:nvSpPr>
        <p:spPr bwMode="auto">
          <a:xfrm>
            <a:off x="3124200" y="5934670"/>
            <a:ext cx="2971800" cy="892552"/>
          </a:xfrm>
          <a:prstGeom prst="rect">
            <a:avLst/>
          </a:prstGeom>
          <a:noFill/>
          <a:ln w="9525">
            <a:noFill/>
            <a:miter lim="800000"/>
            <a:headEnd/>
            <a:tailEnd/>
          </a:ln>
        </p:spPr>
        <p:txBody>
          <a:bodyPr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1" name="Footer Placeholder 10"/>
          <p:cNvSpPr>
            <a:spLocks noGrp="1"/>
          </p:cNvSpPr>
          <p:nvPr>
            <p:ph type="ftr" sz="quarter" idx="10"/>
          </p:nvPr>
        </p:nvSpPr>
        <p:spPr/>
        <p:txBody>
          <a:bodyPr/>
          <a:lstStyle/>
          <a:p>
            <a:pPr>
              <a:defRPr/>
            </a:pPr>
            <a:r>
              <a:rPr lang="en-US" dirty="0"/>
              <a:t>2019-2020 HERI Faculty Survey</a:t>
            </a:r>
          </a:p>
        </p:txBody>
      </p:sp>
      <p:sp>
        <p:nvSpPr>
          <p:cNvPr id="2" name="TextBox 1"/>
          <p:cNvSpPr txBox="1"/>
          <p:nvPr/>
        </p:nvSpPr>
        <p:spPr>
          <a:xfrm>
            <a:off x="524208" y="5228192"/>
            <a:ext cx="2210542" cy="461665"/>
          </a:xfrm>
          <a:prstGeom prst="rect">
            <a:avLst/>
          </a:prstGeom>
          <a:noFill/>
        </p:spPr>
        <p:txBody>
          <a:bodyPr wrap="none" rtlCol="0">
            <a:spAutoFit/>
          </a:bodyPr>
          <a:lstStyle/>
          <a:p>
            <a:pPr algn="ctr"/>
            <a:r>
              <a:rPr lang="en-US" sz="1200" b="1" u="none" dirty="0"/>
              <a:t>There is a lot of campus racial </a:t>
            </a:r>
          </a:p>
          <a:p>
            <a:pPr algn="ctr"/>
            <a:r>
              <a:rPr lang="en-US" sz="1200" b="1" u="none" dirty="0"/>
              <a:t>conflict here</a:t>
            </a:r>
          </a:p>
        </p:txBody>
      </p:sp>
      <p:sp>
        <p:nvSpPr>
          <p:cNvPr id="10" name="TextBox 9"/>
          <p:cNvSpPr txBox="1"/>
          <p:nvPr/>
        </p:nvSpPr>
        <p:spPr>
          <a:xfrm>
            <a:off x="2819400" y="5228192"/>
            <a:ext cx="1900649" cy="461665"/>
          </a:xfrm>
          <a:prstGeom prst="rect">
            <a:avLst/>
          </a:prstGeom>
          <a:noFill/>
        </p:spPr>
        <p:txBody>
          <a:bodyPr wrap="none" rtlCol="0">
            <a:spAutoFit/>
          </a:bodyPr>
          <a:lstStyle/>
          <a:p>
            <a:pPr algn="ctr"/>
            <a:r>
              <a:rPr lang="en-US" sz="1200" b="1" u="none" dirty="0">
                <a:solidFill>
                  <a:schemeClr val="tx2"/>
                </a:solidFill>
              </a:rPr>
              <a:t> My research is valued by </a:t>
            </a:r>
          </a:p>
          <a:p>
            <a:pPr algn="ctr"/>
            <a:r>
              <a:rPr lang="en-US" sz="1200" b="1" u="none" dirty="0">
                <a:solidFill>
                  <a:schemeClr val="tx2"/>
                </a:solidFill>
              </a:rPr>
              <a:t>faculty in my department </a:t>
            </a:r>
            <a:endParaRPr lang="en-US" sz="1200" b="1" u="none" dirty="0"/>
          </a:p>
        </p:txBody>
      </p:sp>
      <p:sp>
        <p:nvSpPr>
          <p:cNvPr id="14" name="TextBox 13"/>
          <p:cNvSpPr txBox="1"/>
          <p:nvPr/>
        </p:nvSpPr>
        <p:spPr>
          <a:xfrm>
            <a:off x="5056062" y="5230205"/>
            <a:ext cx="1900649" cy="461665"/>
          </a:xfrm>
          <a:prstGeom prst="rect">
            <a:avLst/>
          </a:prstGeom>
          <a:noFill/>
        </p:spPr>
        <p:txBody>
          <a:bodyPr wrap="none" rtlCol="0">
            <a:spAutoFit/>
          </a:bodyPr>
          <a:lstStyle/>
          <a:p>
            <a:pPr algn="ctr"/>
            <a:r>
              <a:rPr lang="en-US" sz="1200" b="1" u="none" dirty="0">
                <a:solidFill>
                  <a:schemeClr val="tx2"/>
                </a:solidFill>
              </a:rPr>
              <a:t> My teaching is valued by </a:t>
            </a:r>
          </a:p>
          <a:p>
            <a:pPr algn="ctr"/>
            <a:r>
              <a:rPr lang="en-US" sz="1200" b="1" u="none" dirty="0">
                <a:solidFill>
                  <a:schemeClr val="tx2"/>
                </a:solidFill>
              </a:rPr>
              <a:t>faculty in my department </a:t>
            </a:r>
            <a:endParaRPr lang="en-US" sz="1200" b="1" u="none" dirty="0"/>
          </a:p>
        </p:txBody>
      </p:sp>
      <p:sp>
        <p:nvSpPr>
          <p:cNvPr id="16" name="TextBox 15"/>
          <p:cNvSpPr txBox="1"/>
          <p:nvPr/>
        </p:nvSpPr>
        <p:spPr>
          <a:xfrm>
            <a:off x="7086600" y="5228193"/>
            <a:ext cx="1900649" cy="461665"/>
          </a:xfrm>
          <a:prstGeom prst="rect">
            <a:avLst/>
          </a:prstGeom>
          <a:noFill/>
        </p:spPr>
        <p:txBody>
          <a:bodyPr wrap="none" rtlCol="0">
            <a:spAutoFit/>
          </a:bodyPr>
          <a:lstStyle/>
          <a:p>
            <a:pPr algn="ctr"/>
            <a:r>
              <a:rPr lang="en-US" sz="1200" b="1" u="none" dirty="0">
                <a:solidFill>
                  <a:schemeClr val="tx2"/>
                </a:solidFill>
              </a:rPr>
              <a:t> My service is valued by </a:t>
            </a:r>
          </a:p>
          <a:p>
            <a:pPr algn="ctr"/>
            <a:r>
              <a:rPr lang="en-US" sz="1200" b="1" u="none" dirty="0">
                <a:solidFill>
                  <a:schemeClr val="tx2"/>
                </a:solidFill>
              </a:rPr>
              <a:t>faculty in my department </a:t>
            </a:r>
            <a:endParaRPr lang="en-US" sz="1200" b="1" u="non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0F92D8FE-AF55-44BA-B979-8AFF8F3641F0}" type="slidenum">
              <a:rPr lang="en-US" sz="1200" u="none"/>
              <a:pPr algn="r" eaLnBrk="1" hangingPunct="1"/>
              <a:t>37</a:t>
            </a:fld>
            <a:endParaRPr lang="en-US" sz="1200" u="none" dirty="0"/>
          </a:p>
        </p:txBody>
      </p:sp>
      <p:sp>
        <p:nvSpPr>
          <p:cNvPr id="16389" name="Slide Number Placeholder 10"/>
          <p:cNvSpPr>
            <a:spLocks noGrp="1"/>
          </p:cNvSpPr>
          <p:nvPr>
            <p:ph type="sldNum" sz="quarter" idx="11"/>
          </p:nvPr>
        </p:nvSpPr>
        <p:spPr>
          <a:noFill/>
        </p:spPr>
        <p:txBody>
          <a:bodyPr/>
          <a:lstStyle/>
          <a:p>
            <a:fld id="{6E17F83E-64A8-4C29-95FE-FCC8A425C41F}" type="slidenum">
              <a:rPr lang="en-US" smtClean="0"/>
              <a:pPr/>
              <a:t>37</a:t>
            </a:fld>
            <a:endParaRPr lang="en-US" dirty="0"/>
          </a:p>
        </p:txBody>
      </p:sp>
      <p:graphicFrame>
        <p:nvGraphicFramePr>
          <p:cNvPr id="12" name="Active and Collaborative"/>
          <p:cNvGraphicFramePr>
            <a:graphicFrameLocks noChangeAspect="1"/>
          </p:cNvGraphicFramePr>
          <p:nvPr>
            <p:extLst>
              <p:ext uri="{D42A27DB-BD31-4B8C-83A1-F6EECF244321}">
                <p14:modId xmlns:p14="http://schemas.microsoft.com/office/powerpoint/2010/main" val="1053654129"/>
              </p:ext>
            </p:extLst>
          </p:nvPr>
        </p:nvGraphicFramePr>
        <p:xfrm>
          <a:off x="50800" y="1498600"/>
          <a:ext cx="9042400" cy="3708400"/>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6"/>
          <p:cNvSpPr>
            <a:spLocks noChangeArrowheads="1"/>
          </p:cNvSpPr>
          <p:nvPr/>
        </p:nvSpPr>
        <p:spPr bwMode="auto">
          <a:xfrm>
            <a:off x="2971800" y="5867400"/>
            <a:ext cx="4038600" cy="1077218"/>
          </a:xfrm>
          <a:prstGeom prst="rect">
            <a:avLst/>
          </a:prstGeom>
          <a:noFill/>
          <a:ln w="9525">
            <a:noFill/>
            <a:miter lim="800000"/>
            <a:headEnd/>
            <a:tailEnd/>
          </a:ln>
        </p:spPr>
        <p:txBody>
          <a:bodyPr wrap="square" numCol="2">
            <a:spAutoFit/>
          </a:bodyPr>
          <a:lstStyle/>
          <a:p>
            <a:pPr>
              <a:defRPr/>
            </a:pPr>
            <a:r>
              <a:rPr lang="en-US" sz="1200" b="1" u="none" dirty="0">
                <a:solidFill>
                  <a:schemeClr val="tx2"/>
                </a:solidFill>
              </a:rPr>
              <a:t>Your Institution         </a:t>
            </a:r>
          </a:p>
          <a:p>
            <a:pPr>
              <a:defRPr/>
            </a:pPr>
            <a:r>
              <a:rPr lang="en-US" sz="1400" b="1" u="none" dirty="0">
                <a:solidFill>
                  <a:srgbClr val="789D4A"/>
                </a:solidFill>
              </a:rPr>
              <a:t>■</a:t>
            </a:r>
            <a:r>
              <a:rPr lang="en-US" sz="1400" b="1" u="none" dirty="0">
                <a:solidFill>
                  <a:schemeClr val="tx2"/>
                </a:solidFill>
              </a:rPr>
              <a:t> </a:t>
            </a:r>
            <a:r>
              <a:rPr lang="en-US" sz="1200" u="none" dirty="0">
                <a:solidFill>
                  <a:schemeClr val="tx2"/>
                </a:solidFill>
              </a:rPr>
              <a:t>Strongly Agree</a:t>
            </a:r>
          </a:p>
          <a:p>
            <a:pPr>
              <a:defRPr/>
            </a:pPr>
            <a:r>
              <a:rPr lang="en-US" sz="1400" u="none" dirty="0">
                <a:solidFill>
                  <a:schemeClr val="accent5">
                    <a:lumMod val="60000"/>
                    <a:lumOff val="40000"/>
                  </a:schemeClr>
                </a:solidFill>
              </a:rPr>
              <a:t>■</a:t>
            </a:r>
            <a:r>
              <a:rPr lang="en-US" sz="1400" u="none" dirty="0">
                <a:solidFill>
                  <a:schemeClr val="tx2"/>
                </a:solidFill>
              </a:rPr>
              <a:t> </a:t>
            </a:r>
            <a:r>
              <a:rPr lang="en-US" sz="1200" u="none" dirty="0">
                <a:solidFill>
                  <a:schemeClr val="tx2"/>
                </a:solidFill>
              </a:rPr>
              <a:t>Somewhat Agree</a:t>
            </a:r>
            <a:endParaRPr lang="en-US" sz="1400" u="none" dirty="0">
              <a:solidFill>
                <a:schemeClr val="tx2"/>
              </a:solidFill>
            </a:endParaRPr>
          </a:p>
          <a:p>
            <a:pPr>
              <a:defRPr/>
            </a:pPr>
            <a:endParaRPr lang="en-US" sz="1200" b="1" u="none" dirty="0">
              <a:solidFill>
                <a:schemeClr val="tx2"/>
              </a:solidFill>
            </a:endParaRPr>
          </a:p>
          <a:p>
            <a:pPr>
              <a:defRPr/>
            </a:pPr>
            <a:endParaRPr lang="en-US" sz="1200" b="1" u="none" dirty="0">
              <a:solidFill>
                <a:schemeClr val="tx2"/>
              </a:solidFill>
            </a:endParaRPr>
          </a:p>
          <a:p>
            <a:pPr>
              <a:defRPr/>
            </a:pPr>
            <a:r>
              <a:rPr lang="en-US" sz="1200" b="1" u="none" dirty="0">
                <a:solidFill>
                  <a:schemeClr val="tx2"/>
                </a:solidFill>
              </a:rPr>
              <a:t>Comparison Group</a:t>
            </a:r>
          </a:p>
          <a:p>
            <a:pPr>
              <a:defRPr/>
            </a:pPr>
            <a:r>
              <a:rPr lang="en-US" sz="1400" u="none" dirty="0">
                <a:solidFill>
                  <a:schemeClr val="tx2"/>
                </a:solidFill>
              </a:rPr>
              <a:t>■ </a:t>
            </a:r>
            <a:r>
              <a:rPr lang="en-US" sz="1200" u="none" dirty="0">
                <a:solidFill>
                  <a:schemeClr val="tx2"/>
                </a:solidFill>
              </a:rPr>
              <a:t>Strongly Agree</a:t>
            </a:r>
            <a:endParaRPr lang="en-US" sz="1400" u="none" dirty="0">
              <a:solidFill>
                <a:schemeClr val="tx2"/>
              </a:solidFill>
            </a:endParaRPr>
          </a:p>
          <a:p>
            <a:pPr>
              <a:defRPr/>
            </a:pPr>
            <a:r>
              <a:rPr lang="en-US" sz="1400" u="none" dirty="0">
                <a:solidFill>
                  <a:schemeClr val="tx2">
                    <a:lumMod val="50000"/>
                    <a:lumOff val="50000"/>
                  </a:schemeClr>
                </a:solidFill>
              </a:rPr>
              <a:t>■</a:t>
            </a:r>
            <a:r>
              <a:rPr lang="en-US" sz="1200" u="none" dirty="0">
                <a:solidFill>
                  <a:schemeClr val="tx2"/>
                </a:solidFill>
              </a:rPr>
              <a:t> Somewhat Agree</a:t>
            </a:r>
          </a:p>
          <a:p>
            <a:pPr>
              <a:defRPr/>
            </a:pPr>
            <a:endParaRPr lang="en-US" sz="1200" b="1" u="none" dirty="0">
              <a:solidFill>
                <a:schemeClr val="tx2"/>
              </a:solidFill>
            </a:endParaRPr>
          </a:p>
        </p:txBody>
      </p:sp>
      <p:sp>
        <p:nvSpPr>
          <p:cNvPr id="10" name="Footer Placeholder 9"/>
          <p:cNvSpPr>
            <a:spLocks noGrp="1"/>
          </p:cNvSpPr>
          <p:nvPr>
            <p:ph type="ftr" sz="quarter" idx="10"/>
          </p:nvPr>
        </p:nvSpPr>
        <p:spPr/>
        <p:txBody>
          <a:bodyPr/>
          <a:lstStyle/>
          <a:p>
            <a:pPr>
              <a:defRPr/>
            </a:pPr>
            <a:r>
              <a:rPr lang="en-US" dirty="0"/>
              <a:t>2019-2020 HERI Faculty Survey</a:t>
            </a:r>
          </a:p>
        </p:txBody>
      </p:sp>
      <p:sp>
        <p:nvSpPr>
          <p:cNvPr id="13"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u="none" kern="0" dirty="0">
                <a:solidFill>
                  <a:schemeClr val="tx2"/>
                </a:solidFill>
                <a:latin typeface="Franklin Gothic Medium" panose="020B0603020102020204" pitchFamily="34" charset="0"/>
              </a:rPr>
              <a:t>Perspectives on Shared Governance</a:t>
            </a:r>
            <a:endParaRPr lang="en-US" sz="1200" u="none" kern="0" dirty="0">
              <a:solidFill>
                <a:schemeClr val="tx2"/>
              </a:solidFill>
              <a:latin typeface="Franklin Gothic Medium" panose="020B0603020102020204" pitchFamily="34" charset="0"/>
            </a:endParaRPr>
          </a:p>
        </p:txBody>
      </p:sp>
      <p:sp>
        <p:nvSpPr>
          <p:cNvPr id="15" name="TextBox 14"/>
          <p:cNvSpPr txBox="1">
            <a:spLocks noChangeArrowheads="1"/>
          </p:cNvSpPr>
          <p:nvPr/>
        </p:nvSpPr>
        <p:spPr bwMode="auto">
          <a:xfrm>
            <a:off x="437941" y="5123656"/>
            <a:ext cx="86868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The faculty are typically at odds with campus administration</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Administrators consider faculty concerns when making policy</a:t>
            </a:r>
          </a:p>
          <a:p>
            <a:pPr algn="ctr">
              <a:defRPr/>
            </a:pPr>
            <a:endParaRPr lang="en-US" sz="1200" b="1" u="none" dirty="0">
              <a:solidFill>
                <a:schemeClr val="tx2"/>
              </a:solidFill>
            </a:endParaRPr>
          </a:p>
          <a:p>
            <a:pPr lvl="0" algn="ctr" fontAlgn="ctr"/>
            <a:endParaRPr lang="en-US" sz="1200" b="1" u="none" dirty="0">
              <a:solidFill>
                <a:schemeClr val="tx2"/>
              </a:solidFill>
            </a:endParaRPr>
          </a:p>
          <a:p>
            <a:pPr lvl="0" algn="ctr" fontAlgn="ctr"/>
            <a:r>
              <a:rPr lang="en-US" sz="1200" b="1" u="none" dirty="0">
                <a:solidFill>
                  <a:schemeClr val="tx2"/>
                </a:solidFill>
              </a:rPr>
              <a:t>Faculty are sufficiently involved in campus decision-making</a:t>
            </a:r>
            <a:endParaRPr lang="en-US" sz="1200" b="1" dirty="0">
              <a:solidFill>
                <a:schemeClr val="tx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229600" y="6400800"/>
            <a:ext cx="457200" cy="457200"/>
          </a:xfrm>
          <a:prstGeom prst="rect">
            <a:avLst/>
          </a:prstGeom>
          <a:noFill/>
          <a:ln w="9525">
            <a:noFill/>
            <a:miter lim="800000"/>
            <a:headEnd/>
            <a:tailEnd/>
          </a:ln>
        </p:spPr>
        <p:txBody>
          <a:bodyPr anchor="b"/>
          <a:lstStyle/>
          <a:p>
            <a:pPr algn="r" eaLnBrk="1" hangingPunct="1"/>
            <a:fld id="{98CEBE32-51E4-484D-9854-4909253A03C2}" type="slidenum">
              <a:rPr lang="en-US" sz="1200" u="none"/>
              <a:pPr algn="r" eaLnBrk="1" hangingPunct="1"/>
              <a:t>38</a:t>
            </a:fld>
            <a:endParaRPr lang="en-US" sz="1200" u="none" dirty="0"/>
          </a:p>
        </p:txBody>
      </p:sp>
      <p:sp>
        <p:nvSpPr>
          <p:cNvPr id="14341" name="Slide Number Placeholder 11"/>
          <p:cNvSpPr>
            <a:spLocks noGrp="1"/>
          </p:cNvSpPr>
          <p:nvPr>
            <p:ph type="sldNum" sz="quarter" idx="11"/>
          </p:nvPr>
        </p:nvSpPr>
        <p:spPr>
          <a:noFill/>
        </p:spPr>
        <p:txBody>
          <a:bodyPr/>
          <a:lstStyle/>
          <a:p>
            <a:fld id="{56153C21-F9BB-499D-BF50-B5D5D7287D4F}" type="slidenum">
              <a:rPr lang="en-US" smtClean="0"/>
              <a:pPr/>
              <a:t>38</a:t>
            </a:fld>
            <a:endParaRPr lang="en-US" dirty="0"/>
          </a:p>
        </p:txBody>
      </p:sp>
      <p:sp>
        <p:nvSpPr>
          <p:cNvPr id="22533" name="Rectangle 2"/>
          <p:cNvSpPr>
            <a:spLocks noGrp="1" noChangeArrowheads="1"/>
          </p:cNvSpPr>
          <p:nvPr>
            <p:ph type="title" idx="4294967295"/>
          </p:nvPr>
        </p:nvSpPr>
        <p:spPr>
          <a:xfrm>
            <a:off x="914400" y="152400"/>
            <a:ext cx="8226425" cy="1371600"/>
          </a:xfrm>
        </p:spPr>
        <p:txBody>
          <a:bodyPr/>
          <a:lstStyle/>
          <a:p>
            <a:pPr eaLnBrk="1" hangingPunct="1">
              <a:defRPr/>
            </a:pPr>
            <a:r>
              <a:rPr lang="en-US" dirty="0">
                <a:solidFill>
                  <a:schemeClr val="tx2"/>
                </a:solidFill>
                <a:latin typeface="Franklin Gothic Medium" panose="020B0603020102020204" pitchFamily="34" charset="0"/>
              </a:rPr>
              <a:t>Commitment to the Institution</a:t>
            </a:r>
            <a:br>
              <a:rPr lang="en-US" dirty="0">
                <a:solidFill>
                  <a:schemeClr val="tx2"/>
                </a:solidFill>
                <a:latin typeface="Franklin Gothic Medium" panose="020B0603020102020204" pitchFamily="34" charset="0"/>
              </a:rPr>
            </a:br>
            <a:r>
              <a:rPr lang="en-US" sz="1600" b="0" dirty="0">
                <a:solidFill>
                  <a:schemeClr val="tx2"/>
                </a:solidFill>
                <a:latin typeface="Franklin Gothic Medium" panose="020B0603020102020204" pitchFamily="34" charset="0"/>
              </a:rPr>
              <a:t>Percentage of respondents who replied “Yes”</a:t>
            </a:r>
          </a:p>
        </p:txBody>
      </p:sp>
      <p:graphicFrame>
        <p:nvGraphicFramePr>
          <p:cNvPr id="9" name="Academic Enhancement"/>
          <p:cNvGraphicFramePr>
            <a:graphicFrameLocks noChangeAspect="1"/>
          </p:cNvGraphicFramePr>
          <p:nvPr>
            <p:custDataLst>
              <p:tags r:id="rId1"/>
            </p:custDataLst>
            <p:extLst>
              <p:ext uri="{D42A27DB-BD31-4B8C-83A1-F6EECF244321}">
                <p14:modId xmlns:p14="http://schemas.microsoft.com/office/powerpoint/2010/main" val="1756356651"/>
              </p:ext>
            </p:extLst>
          </p:nvPr>
        </p:nvGraphicFramePr>
        <p:xfrm>
          <a:off x="50800" y="1524000"/>
          <a:ext cx="89408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22535" name="Rectangle 15"/>
          <p:cNvSpPr>
            <a:spLocks noChangeArrowheads="1"/>
          </p:cNvSpPr>
          <p:nvPr/>
        </p:nvSpPr>
        <p:spPr bwMode="auto">
          <a:xfrm>
            <a:off x="3352800" y="6124575"/>
            <a:ext cx="3124200" cy="276225"/>
          </a:xfrm>
          <a:prstGeom prst="rect">
            <a:avLst/>
          </a:prstGeom>
          <a:noFill/>
          <a:ln w="9525">
            <a:noFill/>
            <a:miter lim="800000"/>
            <a:headEnd/>
            <a:tailEnd/>
          </a:ln>
        </p:spPr>
        <p:txBody>
          <a:bodyPr wrap="square">
            <a:spAutoFit/>
          </a:bodyPr>
          <a:lstStyle/>
          <a:p>
            <a:pPr>
              <a:defRPr/>
            </a:pPr>
            <a:r>
              <a:rPr lang="en-US" sz="1200" b="1" u="none" dirty="0">
                <a:solidFill>
                  <a:srgbClr val="789D4A"/>
                </a:solidFill>
              </a:rPr>
              <a:t>■</a:t>
            </a:r>
            <a:r>
              <a:rPr lang="en-US" sz="1200" b="1" u="none" dirty="0">
                <a:solidFill>
                  <a:schemeClr val="tx2"/>
                </a:solidFill>
              </a:rPr>
              <a:t> Your Institution   ■ Comparison Group</a:t>
            </a:r>
          </a:p>
        </p:txBody>
      </p:sp>
      <p:sp>
        <p:nvSpPr>
          <p:cNvPr id="10" name="TextBox 11"/>
          <p:cNvSpPr txBox="1">
            <a:spLocks noChangeArrowheads="1"/>
          </p:cNvSpPr>
          <p:nvPr/>
        </p:nvSpPr>
        <p:spPr bwMode="auto">
          <a:xfrm>
            <a:off x="533400" y="5105400"/>
            <a:ext cx="8458200" cy="830997"/>
          </a:xfrm>
          <a:prstGeom prst="rect">
            <a:avLst/>
          </a:prstGeom>
          <a:noFill/>
          <a:ln w="9525">
            <a:noFill/>
            <a:miter lim="800000"/>
            <a:headEnd/>
            <a:tailEnd/>
          </a:ln>
        </p:spPr>
        <p:txBody>
          <a:bodyPr numCol="3">
            <a:spAutoFit/>
          </a:bodyPr>
          <a:lstStyle/>
          <a:p>
            <a:pPr algn="ctr">
              <a:defRPr/>
            </a:pPr>
            <a:r>
              <a:rPr lang="en-US" sz="1200" b="1" u="none" dirty="0">
                <a:solidFill>
                  <a:schemeClr val="tx2"/>
                </a:solidFill>
              </a:rPr>
              <a:t>In the past year, have you considered leaving academe for another job?</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In the past year, have you considered leaving this institution for another?</a:t>
            </a:r>
          </a:p>
          <a:p>
            <a:pPr algn="ctr">
              <a:defRPr/>
            </a:pPr>
            <a:endParaRPr lang="en-US" sz="1200" b="1" u="none" dirty="0">
              <a:solidFill>
                <a:schemeClr val="tx2"/>
              </a:solidFill>
            </a:endParaRPr>
          </a:p>
          <a:p>
            <a:pPr algn="ctr">
              <a:defRPr/>
            </a:pPr>
            <a:endParaRPr lang="en-US" sz="1200" b="1" u="none" dirty="0">
              <a:solidFill>
                <a:schemeClr val="tx2"/>
              </a:solidFill>
            </a:endParaRPr>
          </a:p>
          <a:p>
            <a:pPr algn="ctr">
              <a:defRPr/>
            </a:pPr>
            <a:r>
              <a:rPr lang="en-US" sz="1200" b="1" u="none" dirty="0">
                <a:solidFill>
                  <a:schemeClr val="tx2"/>
                </a:solidFill>
              </a:rPr>
              <a:t>Do you plan to retire within the next three years?</a:t>
            </a:r>
          </a:p>
        </p:txBody>
      </p:sp>
      <p:sp>
        <p:nvSpPr>
          <p:cNvPr id="8" name="Footer Placeholder 7"/>
          <p:cNvSpPr>
            <a:spLocks noGrp="1"/>
          </p:cNvSpPr>
          <p:nvPr>
            <p:ph type="ftr" sz="quarter" idx="10"/>
          </p:nvPr>
        </p:nvSpPr>
        <p:spPr/>
        <p:txBody>
          <a:bodyPr/>
          <a:lstStyle/>
          <a:p>
            <a:pPr>
              <a:defRPr/>
            </a:pPr>
            <a:r>
              <a:rPr lang="en-US" dirty="0"/>
              <a:t>2019-2020 HERI Faculty Survey</a:t>
            </a:r>
          </a:p>
        </p:txBody>
      </p:sp>
    </p:spTree>
    <p:extLst>
      <p:ext uri="{BB962C8B-B14F-4D97-AF65-F5344CB8AC3E}">
        <p14:creationId xmlns:p14="http://schemas.microsoft.com/office/powerpoint/2010/main" val="3392445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ChangeArrowheads="1"/>
          </p:cNvSpPr>
          <p:nvPr/>
        </p:nvSpPr>
        <p:spPr bwMode="auto">
          <a:xfrm>
            <a:off x="0" y="1676400"/>
            <a:ext cx="9144000" cy="4724400"/>
          </a:xfrm>
          <a:prstGeom prst="rect">
            <a:avLst/>
          </a:prstGeom>
          <a:noFill/>
          <a:ln w="9525">
            <a:noFill/>
            <a:miter lim="800000"/>
            <a:headEnd/>
            <a:tailEnd/>
          </a:ln>
        </p:spPr>
        <p:txBody>
          <a:bodyPr anchor="ctr"/>
          <a:lstStyle/>
          <a:p>
            <a:pPr algn="ctr" eaLnBrk="1" hangingPunct="1">
              <a:defRPr/>
            </a:pPr>
            <a:r>
              <a:rPr lang="en-US" sz="2800" u="none" dirty="0">
                <a:solidFill>
                  <a:schemeClr val="tx2"/>
                </a:solidFill>
                <a:latin typeface="Franklin Gothic Medium" panose="020B0603020102020204" pitchFamily="34" charset="0"/>
              </a:rPr>
              <a:t>For more information about </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HERI/CIRP Surveys</a:t>
            </a:r>
            <a:br>
              <a:rPr lang="en-US" sz="2800" u="none" dirty="0">
                <a:solidFill>
                  <a:schemeClr val="tx2"/>
                </a:solidFill>
                <a:latin typeface="Franklin Gothic Medium" panose="020B0603020102020204" pitchFamily="34" charset="0"/>
              </a:rPr>
            </a:br>
            <a:br>
              <a:rPr lang="en-US" sz="2800"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The Freshman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Your First College Year Survey</a:t>
            </a:r>
          </a:p>
          <a:p>
            <a:pPr algn="ctr" eaLnBrk="1" hangingPunct="1">
              <a:defRPr/>
            </a:pPr>
            <a:r>
              <a:rPr lang="en-US" u="none" dirty="0">
                <a:solidFill>
                  <a:schemeClr val="tx2"/>
                </a:solidFill>
                <a:latin typeface="Franklin Gothic Medium" panose="020B0603020102020204" pitchFamily="34" charset="0"/>
              </a:rPr>
              <a:t>Diverse Learning Environments Survey</a:t>
            </a:r>
            <a:br>
              <a:rPr lang="en-US" u="none" dirty="0">
                <a:solidFill>
                  <a:schemeClr val="tx2"/>
                </a:solidFill>
                <a:latin typeface="Franklin Gothic Medium" panose="020B0603020102020204" pitchFamily="34" charset="0"/>
              </a:rPr>
            </a:br>
            <a:r>
              <a:rPr lang="en-US" u="none" dirty="0">
                <a:solidFill>
                  <a:schemeClr val="tx2"/>
                </a:solidFill>
                <a:latin typeface="Franklin Gothic Medium" panose="020B0603020102020204" pitchFamily="34" charset="0"/>
              </a:rPr>
              <a:t>College Senior Survey</a:t>
            </a:r>
          </a:p>
          <a:p>
            <a:pPr algn="ctr" eaLnBrk="1" hangingPunct="1">
              <a:defRPr/>
            </a:pPr>
            <a:r>
              <a:rPr lang="en-US" u="none" dirty="0">
                <a:solidFill>
                  <a:schemeClr val="tx2"/>
                </a:solidFill>
                <a:latin typeface="Franklin Gothic Medium" panose="020B0603020102020204" pitchFamily="34" charset="0"/>
              </a:rPr>
              <a:t>The Faculty Survey</a:t>
            </a:r>
          </a:p>
          <a:p>
            <a:pPr algn="ctr" eaLnBrk="1" hangingPunct="1">
              <a:defRPr/>
            </a:pPr>
            <a:r>
              <a:rPr lang="en-US" u="none" dirty="0">
                <a:solidFill>
                  <a:schemeClr val="tx2"/>
                </a:solidFill>
                <a:latin typeface="Franklin Gothic Medium" panose="020B0603020102020204" pitchFamily="34" charset="0"/>
              </a:rPr>
              <a:t>Staff Climate Survey</a:t>
            </a:r>
            <a:br>
              <a:rPr lang="en-US" sz="2800" u="none" dirty="0">
                <a:solidFill>
                  <a:schemeClr val="tx2"/>
                </a:solidFill>
                <a:latin typeface="Franklin Gothic Medium" panose="020B0603020102020204" pitchFamily="34" charset="0"/>
              </a:rPr>
            </a:b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Please contact:</a:t>
            </a:r>
          </a:p>
          <a:p>
            <a:pPr algn="ctr" eaLnBrk="1" hangingPunct="1">
              <a:defRPr/>
            </a:pPr>
            <a:r>
              <a:rPr lang="en-US" sz="2800" u="none" dirty="0">
                <a:solidFill>
                  <a:schemeClr val="tx2"/>
                </a:solidFill>
                <a:latin typeface="Franklin Gothic Medium" panose="020B0603020102020204" pitchFamily="34" charset="0"/>
              </a:rPr>
              <a:t>heri@ucla.edu</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(310) 825-1925</a:t>
            </a:r>
            <a:br>
              <a:rPr lang="en-US" sz="2800" u="none" dirty="0">
                <a:solidFill>
                  <a:schemeClr val="tx2"/>
                </a:solidFill>
                <a:latin typeface="Franklin Gothic Medium" panose="020B0603020102020204" pitchFamily="34" charset="0"/>
              </a:rPr>
            </a:br>
            <a:r>
              <a:rPr lang="en-US" sz="2800" u="none" dirty="0">
                <a:solidFill>
                  <a:schemeClr val="tx2"/>
                </a:solidFill>
                <a:latin typeface="Franklin Gothic Medium" panose="020B0603020102020204" pitchFamily="34" charset="0"/>
              </a:rPr>
              <a:t>www.heri.ucla.edu</a:t>
            </a:r>
          </a:p>
        </p:txBody>
      </p:sp>
      <p:sp>
        <p:nvSpPr>
          <p:cNvPr id="5" name="TextBox 4"/>
          <p:cNvSpPr txBox="1"/>
          <p:nvPr/>
        </p:nvSpPr>
        <p:spPr>
          <a:xfrm>
            <a:off x="1219200" y="1400"/>
            <a:ext cx="7909034" cy="954107"/>
          </a:xfrm>
          <a:prstGeom prst="rect">
            <a:avLst/>
          </a:prstGeom>
          <a:solidFill>
            <a:schemeClr val="accent5"/>
          </a:solidFill>
        </p:spPr>
        <p:txBody>
          <a:bodyPr wrap="square" anchor="ctr" anchorCtr="0">
            <a:spAutoFit/>
          </a:bodyPr>
          <a:lstStyle/>
          <a:p>
            <a:pPr algn="ctr">
              <a:defRPr/>
            </a:pPr>
            <a:r>
              <a:rPr lang="en-US" sz="2800" u="none" dirty="0">
                <a:solidFill>
                  <a:srgbClr val="FFFFFF"/>
                </a:solidFill>
                <a:latin typeface="Franklin Gothic Medium" panose="020B0603020102020204" pitchFamily="34" charset="0"/>
              </a:rPr>
              <a:t>The more you get to know your faculty, </a:t>
            </a:r>
          </a:p>
          <a:p>
            <a:pPr algn="ctr">
              <a:defRPr/>
            </a:pPr>
            <a:r>
              <a:rPr lang="en-US" sz="2800" u="none" dirty="0">
                <a:solidFill>
                  <a:srgbClr val="FFFFFF"/>
                </a:solidFill>
                <a:latin typeface="Franklin Gothic Medium" panose="020B0603020102020204" pitchFamily="34" charset="0"/>
              </a:rPr>
              <a:t>the better you can understand their needs. </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26562" r="16250"/>
          <a:stretch/>
        </p:blipFill>
        <p:spPr>
          <a:xfrm>
            <a:off x="-1" y="0"/>
            <a:ext cx="1286261" cy="955507"/>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pPr>
              <a:defRPr/>
            </a:pPr>
            <a:r>
              <a:rPr lang="en-US" dirty="0">
                <a:solidFill>
                  <a:schemeClr val="tx2"/>
                </a:solidFill>
              </a:rPr>
              <a:t>A Note about HERI Constructs</a:t>
            </a:r>
          </a:p>
        </p:txBody>
      </p:sp>
      <p:sp>
        <p:nvSpPr>
          <p:cNvPr id="8" name="Content Placeholder 7"/>
          <p:cNvSpPr>
            <a:spLocks noGrp="1"/>
          </p:cNvSpPr>
          <p:nvPr>
            <p:ph idx="1"/>
          </p:nvPr>
        </p:nvSpPr>
        <p:spPr/>
        <p:txBody>
          <a:bodyPr/>
          <a:lstStyle/>
          <a:p>
            <a:pPr>
              <a:buFontTx/>
              <a:buNone/>
              <a:defRPr/>
            </a:pPr>
            <a:r>
              <a:rPr lang="en-US" sz="2800" b="1" dirty="0">
                <a:solidFill>
                  <a:schemeClr val="accent1">
                    <a:lumMod val="50000"/>
                  </a:schemeClr>
                </a:solidFill>
                <a:effectLst/>
              </a:rPr>
              <a:t>	</a:t>
            </a:r>
            <a:r>
              <a:rPr lang="en-US" sz="2800" b="1" dirty="0">
                <a:effectLst/>
              </a:rPr>
              <a:t>We use the CIRP constructs throughout this PowerPoint to help summarize important information about your faculty from the HERI Faculty Survey.</a:t>
            </a:r>
          </a:p>
          <a:p>
            <a:pPr>
              <a:buFontTx/>
              <a:buNone/>
              <a:defRPr/>
            </a:pPr>
            <a:endParaRPr lang="en-US" sz="1800" b="1" dirty="0">
              <a:solidFill>
                <a:schemeClr val="tx2"/>
              </a:solidFill>
              <a:effectLst/>
            </a:endParaRPr>
          </a:p>
          <a:p>
            <a:pPr marL="0" indent="0">
              <a:buClr>
                <a:schemeClr val="accent1">
                  <a:lumMod val="50000"/>
                </a:schemeClr>
              </a:buClr>
              <a:buFontTx/>
              <a:buNone/>
              <a:defRPr/>
            </a:pPr>
            <a:r>
              <a:rPr lang="en-US" sz="2400" b="1" dirty="0">
                <a:solidFill>
                  <a:schemeClr val="tx2"/>
                </a:solidFill>
                <a:effectLst/>
              </a:rPr>
              <a:t>     Constructs</a:t>
            </a:r>
          </a:p>
          <a:p>
            <a:pPr lvl="1">
              <a:buClr>
                <a:schemeClr val="accent1"/>
              </a:buClr>
              <a:buFontTx/>
              <a:buNone/>
              <a:defRPr/>
            </a:pPr>
            <a:r>
              <a:rPr lang="en-US" sz="1800" b="1" dirty="0">
                <a:solidFill>
                  <a:schemeClr val="tx2"/>
                </a:solidFill>
                <a:effectLst/>
              </a:rPr>
              <a:t>	</a:t>
            </a:r>
            <a:r>
              <a:rPr lang="en-US" sz="1800" b="1" dirty="0">
                <a:solidFill>
                  <a:schemeClr val="tx2"/>
                </a:solidFill>
              </a:rPr>
              <a:t>Constructs tap into key features of the faculty experience by aggregating questions from the HERI Faculty Survey. These faculty traits and institutional practices contribute to faculty’s research productivity, overall satisfaction, and engagement with students in the classroom.</a:t>
            </a:r>
            <a:endParaRPr lang="en-US" sz="1800" b="1" dirty="0">
              <a:solidFill>
                <a:schemeClr val="tx2"/>
              </a:solidFill>
              <a:effectLst/>
            </a:endParaRPr>
          </a:p>
        </p:txBody>
      </p:sp>
      <p:sp>
        <p:nvSpPr>
          <p:cNvPr id="48133" name="Slide Number Placeholder 5"/>
          <p:cNvSpPr>
            <a:spLocks noGrp="1"/>
          </p:cNvSpPr>
          <p:nvPr>
            <p:ph type="sldNum" sz="quarter" idx="11"/>
          </p:nvPr>
        </p:nvSpPr>
        <p:spPr>
          <a:noFill/>
        </p:spPr>
        <p:txBody>
          <a:bodyPr/>
          <a:lstStyle/>
          <a:p>
            <a:fld id="{17AA1F14-1E1C-48A6-89D7-558A670DAFD9}" type="slidenum">
              <a:rPr lang="en-US" smtClean="0"/>
              <a:pPr/>
              <a:t>4</a:t>
            </a:fld>
            <a:endParaRPr lang="en-US" dirty="0"/>
          </a:p>
        </p:txBody>
      </p:sp>
      <p:sp>
        <p:nvSpPr>
          <p:cNvPr id="6" name="Footer Placeholder 5"/>
          <p:cNvSpPr>
            <a:spLocks noGrp="1"/>
          </p:cNvSpPr>
          <p:nvPr>
            <p:ph type="ftr" sz="quarter" idx="10"/>
          </p:nvPr>
        </p:nvSpPr>
        <p:spPr>
          <a:xfrm>
            <a:off x="228600" y="6400800"/>
            <a:ext cx="2895600" cy="457200"/>
          </a:xfrm>
        </p:spPr>
        <p:txBody>
          <a:bodyPr/>
          <a:lstStyle/>
          <a:p>
            <a:pPr>
              <a:defRPr/>
            </a:pPr>
            <a:r>
              <a:rPr lang="en-US" dirty="0"/>
              <a:t>2019-2020 HERI Faculty Survey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Demographics</a:t>
            </a:r>
          </a:p>
        </p:txBody>
      </p:sp>
    </p:spTree>
    <p:extLst>
      <p:ext uri="{BB962C8B-B14F-4D97-AF65-F5344CB8AC3E}">
        <p14:creationId xmlns:p14="http://schemas.microsoft.com/office/powerpoint/2010/main" val="134512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0" y="0"/>
            <a:ext cx="9140825" cy="1143000"/>
          </a:xfrm>
        </p:spPr>
        <p:txBody>
          <a:bodyPr/>
          <a:lstStyle/>
          <a:p>
            <a:r>
              <a:rPr lang="en-US" dirty="0"/>
              <a:t>Demographics</a:t>
            </a:r>
          </a:p>
        </p:txBody>
      </p:sp>
      <p:sp>
        <p:nvSpPr>
          <p:cNvPr id="5" name="Footer Placeholder 4"/>
          <p:cNvSpPr>
            <a:spLocks noGrp="1"/>
          </p:cNvSpPr>
          <p:nvPr>
            <p:ph type="ftr" sz="quarter" idx="10"/>
          </p:nvPr>
        </p:nvSpPr>
        <p:spPr/>
        <p:txBody>
          <a:bodyPr/>
          <a:lstStyle/>
          <a:p>
            <a:pPr>
              <a:defRPr/>
            </a:pPr>
            <a:r>
              <a:rPr lang="en-US" dirty="0"/>
              <a:t>2019-2020 HERI Faculty Survey</a:t>
            </a:r>
          </a:p>
        </p:txBody>
      </p:sp>
      <p:sp>
        <p:nvSpPr>
          <p:cNvPr id="6" name="Slide Number Placeholder 5"/>
          <p:cNvSpPr>
            <a:spLocks noGrp="1"/>
          </p:cNvSpPr>
          <p:nvPr>
            <p:ph type="sldNum" sz="quarter" idx="11"/>
          </p:nvPr>
        </p:nvSpPr>
        <p:spPr/>
        <p:txBody>
          <a:bodyPr/>
          <a:lstStyle/>
          <a:p>
            <a:pPr>
              <a:defRPr/>
            </a:pPr>
            <a:fld id="{D71C6D19-50F5-4908-8E2F-5A9DE754AD90}" type="slidenum">
              <a:rPr lang="en-US" smtClean="0"/>
              <a:pPr>
                <a:defRPr/>
              </a:pPr>
              <a:t>6</a:t>
            </a:fld>
            <a:endParaRPr lang="en-US" dirty="0"/>
          </a:p>
        </p:txBody>
      </p:sp>
      <p:graphicFrame>
        <p:nvGraphicFramePr>
          <p:cNvPr id="7" name="Sex"/>
          <p:cNvGraphicFramePr>
            <a:graphicFrameLocks noGrp="1" noChangeAspect="1"/>
          </p:cNvGraphicFramePr>
          <p:nvPr>
            <p:ph sz="half" idx="1"/>
            <p:extLst>
              <p:ext uri="{D42A27DB-BD31-4B8C-83A1-F6EECF244321}">
                <p14:modId xmlns:p14="http://schemas.microsoft.com/office/powerpoint/2010/main" val="1281443307"/>
              </p:ext>
            </p:extLst>
          </p:nvPr>
        </p:nvGraphicFramePr>
        <p:xfrm>
          <a:off x="27008" y="1143000"/>
          <a:ext cx="3276600" cy="50873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Race"/>
          <p:cNvGraphicFramePr>
            <a:graphicFrameLocks noGrp="1" noChangeAspect="1"/>
          </p:cNvGraphicFramePr>
          <p:nvPr>
            <p:ph sz="half" idx="2"/>
            <p:custDataLst>
              <p:tags r:id="rId1"/>
            </p:custDataLst>
            <p:extLst>
              <p:ext uri="{D42A27DB-BD31-4B8C-83A1-F6EECF244321}">
                <p14:modId xmlns:p14="http://schemas.microsoft.com/office/powerpoint/2010/main" val="3966944667"/>
              </p:ext>
            </p:extLst>
          </p:nvPr>
        </p:nvGraphicFramePr>
        <p:xfrm>
          <a:off x="2743200" y="1143000"/>
          <a:ext cx="6161309" cy="541019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174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br>
              <a:rPr lang="en-US" dirty="0"/>
            </a:br>
            <a:r>
              <a:rPr lang="en-US" sz="1600" b="0" dirty="0"/>
              <a:t>Race/Ethnicity Comparison</a:t>
            </a:r>
          </a:p>
        </p:txBody>
      </p:sp>
      <p:sp>
        <p:nvSpPr>
          <p:cNvPr id="4" name="Footer Placeholder 3"/>
          <p:cNvSpPr>
            <a:spLocks noGrp="1"/>
          </p:cNvSpPr>
          <p:nvPr>
            <p:ph type="ftr" sz="quarter" idx="10"/>
          </p:nvPr>
        </p:nvSpPr>
        <p:spPr/>
        <p:txBody>
          <a:bodyPr/>
          <a:lstStyle/>
          <a:p>
            <a:pPr>
              <a:defRPr/>
            </a:pPr>
            <a:r>
              <a:rPr lang="en-US" dirty="0"/>
              <a:t>2019-2020 HERI Faculty Survey</a:t>
            </a:r>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7</a:t>
            </a:fld>
            <a:endParaRPr lang="en-US" dirty="0"/>
          </a:p>
        </p:txBody>
      </p:sp>
      <p:graphicFrame>
        <p:nvGraphicFramePr>
          <p:cNvPr id="6" name="Funding Chart"/>
          <p:cNvGraphicFramePr>
            <a:graphicFrameLocks noGrp="1"/>
          </p:cNvGraphicFramePr>
          <p:nvPr>
            <p:ph idx="1"/>
            <p:extLst>
              <p:ext uri="{D42A27DB-BD31-4B8C-83A1-F6EECF244321}">
                <p14:modId xmlns:p14="http://schemas.microsoft.com/office/powerpoint/2010/main" val="1659670557"/>
              </p:ext>
            </p:extLst>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8811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4" name="Footer Placeholder 3"/>
          <p:cNvSpPr>
            <a:spLocks noGrp="1"/>
          </p:cNvSpPr>
          <p:nvPr>
            <p:ph type="ftr" sz="quarter" idx="10"/>
          </p:nvPr>
        </p:nvSpPr>
        <p:spPr/>
        <p:txBody>
          <a:bodyPr/>
          <a:lstStyle/>
          <a:p>
            <a:pPr>
              <a:defRPr/>
            </a:pPr>
            <a:r>
              <a:rPr lang="en-US" dirty="0"/>
              <a:t>2019-2020 HERI Faculty Survey</a:t>
            </a:r>
          </a:p>
        </p:txBody>
      </p:sp>
      <p:sp>
        <p:nvSpPr>
          <p:cNvPr id="5" name="Slide Number Placeholder 4"/>
          <p:cNvSpPr>
            <a:spLocks noGrp="1"/>
          </p:cNvSpPr>
          <p:nvPr>
            <p:ph type="sldNum" sz="quarter" idx="11"/>
          </p:nvPr>
        </p:nvSpPr>
        <p:spPr/>
        <p:txBody>
          <a:bodyPr/>
          <a:lstStyle/>
          <a:p>
            <a:pPr>
              <a:defRPr/>
            </a:pPr>
            <a:fld id="{BC948261-BA7A-449B-AFF2-6BAF73509D18}" type="slidenum">
              <a:rPr lang="en-US" smtClean="0"/>
              <a:pPr>
                <a:defRPr/>
              </a:pPr>
              <a:t>8</a:t>
            </a:fld>
            <a:endParaRPr lang="en-US" dirty="0"/>
          </a:p>
        </p:txBody>
      </p:sp>
      <p:graphicFrame>
        <p:nvGraphicFramePr>
          <p:cNvPr id="6" name="Demographics"/>
          <p:cNvGraphicFramePr>
            <a:graphicFrameLocks noGrp="1"/>
          </p:cNvGraphicFramePr>
          <p:nvPr>
            <p:ph idx="1"/>
            <p:extLst>
              <p:ext uri="{D42A27DB-BD31-4B8C-83A1-F6EECF244321}">
                <p14:modId xmlns:p14="http://schemas.microsoft.com/office/powerpoint/2010/main" val="4098009179"/>
              </p:ext>
            </p:extLst>
          </p:nvPr>
        </p:nvGraphicFramePr>
        <p:xfrm>
          <a:off x="457200" y="1219200"/>
          <a:ext cx="8229600" cy="5181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764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sz="quarter"/>
          </p:nvPr>
        </p:nvSpPr>
        <p:spPr>
          <a:xfrm>
            <a:off x="0" y="2606675"/>
            <a:ext cx="9144000" cy="1584325"/>
          </a:xfrm>
          <a:solidFill>
            <a:schemeClr val="accent5"/>
          </a:solidFill>
          <a:ln>
            <a:solidFill>
              <a:schemeClr val="tx2"/>
            </a:solidFill>
          </a:ln>
        </p:spPr>
        <p:txBody>
          <a:bodyPr anchor="ctr"/>
          <a:lstStyle/>
          <a:p>
            <a:pPr eaLnBrk="1" hangingPunct="1">
              <a:defRPr/>
            </a:pPr>
            <a:r>
              <a:rPr lang="en-US" sz="4400" b="0" dirty="0">
                <a:solidFill>
                  <a:schemeClr val="tx2"/>
                </a:solidFill>
                <a:latin typeface="Franklin Gothic Medium" panose="020B0603020102020204" pitchFamily="34" charset="0"/>
              </a:rPr>
              <a:t>Teaching Practices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Gains1"/>
</p:tagLst>
</file>

<file path=ppt/tags/tag11.xml><?xml version="1.0" encoding="utf-8"?>
<p:tagLst xmlns:a="http://schemas.openxmlformats.org/drawingml/2006/main" xmlns:r="http://schemas.openxmlformats.org/officeDocument/2006/relationships" xmlns:p="http://schemas.openxmlformats.org/presentationml/2006/main">
  <p:tag name="CHART" val="ctGains1"/>
</p:tagLst>
</file>

<file path=ppt/tags/tag1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9.xml><?xml version="1.0" encoding="utf-8"?>
<p:tagLst xmlns:a="http://schemas.openxmlformats.org/drawingml/2006/main" xmlns:r="http://schemas.openxmlformats.org/officeDocument/2006/relationships" xmlns:p="http://schemas.openxmlformats.org/presentationml/2006/main">
  <p:tag name="CHART" val="ctGains1"/>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CHART" val="ctGains1"/>
</p:tagLst>
</file>

<file path=ppt/tags/tag21.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Gains1"/>
</p:tagLst>
</file>

<file path=ppt/tags/tag5.xml><?xml version="1.0" encoding="utf-8"?>
<p:tagLst xmlns:a="http://schemas.openxmlformats.org/drawingml/2006/main" xmlns:r="http://schemas.openxmlformats.org/officeDocument/2006/relationships" xmlns:p="http://schemas.openxmlformats.org/presentationml/2006/main">
  <p:tag name="CHART" val="ctGains1"/>
</p:tagLst>
</file>

<file path=ppt/tags/tag6.xml><?xml version="1.0" encoding="utf-8"?>
<p:tagLst xmlns:a="http://schemas.openxmlformats.org/drawingml/2006/main" xmlns:r="http://schemas.openxmlformats.org/officeDocument/2006/relationships" xmlns:p="http://schemas.openxmlformats.org/presentationml/2006/main">
  <p:tag name="CHART" val="ctGains1"/>
</p:tagLst>
</file>

<file path=ppt/tags/tag7.xml><?xml version="1.0" encoding="utf-8"?>
<p:tagLst xmlns:a="http://schemas.openxmlformats.org/drawingml/2006/main" xmlns:r="http://schemas.openxmlformats.org/officeDocument/2006/relationships" xmlns:p="http://schemas.openxmlformats.org/presentationml/2006/main">
  <p:tag name="CHART" val="ctGains1"/>
</p:tagLst>
</file>

<file path=ppt/tags/tag8.xml><?xml version="1.0" encoding="utf-8"?>
<p:tagLst xmlns:a="http://schemas.openxmlformats.org/drawingml/2006/main" xmlns:r="http://schemas.openxmlformats.org/officeDocument/2006/relationships" xmlns:p="http://schemas.openxmlformats.org/presentationml/2006/main">
  <p:tag name="CHART" val="ctGains1"/>
</p:tagLst>
</file>

<file path=ppt/tags/tag9.xml><?xml version="1.0" encoding="utf-8"?>
<p:tagLst xmlns:a="http://schemas.openxmlformats.org/drawingml/2006/main" xmlns:r="http://schemas.openxmlformats.org/officeDocument/2006/relationships" xmlns:p="http://schemas.openxmlformats.org/presentationml/2006/main">
  <p:tag name="CHART" val="ctGains1"/>
</p:tagLst>
</file>

<file path=ppt/theme/theme1.xml><?xml version="1.0" encoding="utf-8"?>
<a:theme xmlns:a="http://schemas.openxmlformats.org/drawingml/2006/main" name="Teamwork">
  <a:themeElements>
    <a:clrScheme name="Custom 5">
      <a:dk1>
        <a:sysClr val="windowText" lastClr="000000"/>
      </a:dk1>
      <a:lt1>
        <a:sysClr val="window" lastClr="FFFFFF"/>
      </a:lt1>
      <a:dk2>
        <a:srgbClr val="1F2A44"/>
      </a:dk2>
      <a:lt2>
        <a:srgbClr val="98A4AE"/>
      </a:lt2>
      <a:accent1>
        <a:srgbClr val="E04E39"/>
      </a:accent1>
      <a:accent2>
        <a:srgbClr val="00AB8E"/>
      </a:accent2>
      <a:accent3>
        <a:srgbClr val="DE7C00"/>
      </a:accent3>
      <a:accent4>
        <a:srgbClr val="93328E"/>
      </a:accent4>
      <a:accent5>
        <a:srgbClr val="789D4A"/>
      </a:accent5>
      <a:accent6>
        <a:srgbClr val="FF00FF"/>
      </a:accent6>
      <a:hlink>
        <a:srgbClr val="1F2A44"/>
      </a:hlink>
      <a:folHlink>
        <a:srgbClr val="789D4A"/>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006E6B"/>
        </a:dk1>
        <a:lt1>
          <a:srgbClr val="FFFFFF"/>
        </a:lt1>
        <a:dk2>
          <a:srgbClr val="006666"/>
        </a:dk2>
        <a:lt2>
          <a:srgbClr val="B9EFEE"/>
        </a:lt2>
        <a:accent1>
          <a:srgbClr val="7680AC"/>
        </a:accent1>
        <a:accent2>
          <a:srgbClr val="6AB475"/>
        </a:accent2>
        <a:accent3>
          <a:srgbClr val="AAB8B8"/>
        </a:accent3>
        <a:accent4>
          <a:srgbClr val="DADADA"/>
        </a:accent4>
        <a:accent5>
          <a:srgbClr val="BDC0D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2">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000000"/>
        </a:hlink>
        <a:folHlink>
          <a:srgbClr val="CCFF66"/>
        </a:folHlink>
      </a:clrScheme>
      <a:clrMap bg1="dk2" tx1="lt1" bg2="dk1" tx2="lt2" accent1="accent1" accent2="accent2" accent3="accent3" accent4="accent4" accent5="accent5" accent6="accent6" hlink="hlink" folHlink="folHlink"/>
    </a:extraClrScheme>
    <a:extraClrScheme>
      <a:clrScheme name="Teamwork 13">
        <a:dk1>
          <a:srgbClr val="006E6B"/>
        </a:dk1>
        <a:lt1>
          <a:srgbClr val="FFFFFF"/>
        </a:lt1>
        <a:dk2>
          <a:srgbClr val="006666"/>
        </a:dk2>
        <a:lt2>
          <a:srgbClr val="B9EFEE"/>
        </a:lt2>
        <a:accent1>
          <a:srgbClr val="7680AC"/>
        </a:accent1>
        <a:accent2>
          <a:srgbClr val="FFFF66"/>
        </a:accent2>
        <a:accent3>
          <a:srgbClr val="AAB8B8"/>
        </a:accent3>
        <a:accent4>
          <a:srgbClr val="DADADA"/>
        </a:accent4>
        <a:accent5>
          <a:srgbClr val="BDC0D2"/>
        </a:accent5>
        <a:accent6>
          <a:srgbClr val="E7E75C"/>
        </a:accent6>
        <a:hlink>
          <a:srgbClr val="7680AC"/>
        </a:hlink>
        <a:folHlink>
          <a:srgbClr val="CC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28041</TotalTime>
  <Words>3176</Words>
  <Application>Microsoft Office PowerPoint</Application>
  <PresentationFormat>On-screen Show (4:3)</PresentationFormat>
  <Paragraphs>723</Paragraphs>
  <Slides>39</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Franklin Gothic Book</vt:lpstr>
      <vt:lpstr>Franklin Gothic Medium</vt:lpstr>
      <vt:lpstr>Garamond</vt:lpstr>
      <vt:lpstr>Teamwork</vt:lpstr>
      <vt:lpstr>Grand Valley State University HERI Faculty Survey 2019-2020 Results</vt:lpstr>
      <vt:lpstr>PowerPoint Presentation</vt:lpstr>
      <vt:lpstr>Table of Contents</vt:lpstr>
      <vt:lpstr>A Note about HERI Constructs</vt:lpstr>
      <vt:lpstr>Demographics</vt:lpstr>
      <vt:lpstr>Demographics</vt:lpstr>
      <vt:lpstr>Demographics Race/Ethnicity Comparison</vt:lpstr>
      <vt:lpstr>Demographics</vt:lpstr>
      <vt:lpstr>Teaching Practices</vt:lpstr>
      <vt:lpstr>Student-Centered Pedagogy Student-Centered Pedagogy measures the extent to which faculty use student-centered teaching and evaluation methods in their courses.</vt:lpstr>
      <vt:lpstr>PowerPoint Presentation</vt:lpstr>
      <vt:lpstr>PowerPoint Presentation</vt:lpstr>
      <vt:lpstr>Types of Courses Taught  During the Past Three Years</vt:lpstr>
      <vt:lpstr>Percent Teaching 3 or More Courses  this Term, by Rank </vt:lpstr>
      <vt:lpstr>Research Activities</vt:lpstr>
      <vt:lpstr>Scholarly Productivity A unified measure of the scholarly activity of faculty</vt:lpstr>
      <vt:lpstr>Foci of Faculty Research </vt:lpstr>
      <vt:lpstr>PowerPoint Presentation</vt:lpstr>
      <vt:lpstr>Faculty Satisfaction</vt:lpstr>
      <vt:lpstr>Workplace Satisfaction </vt:lpstr>
      <vt:lpstr>Satisfaction with Compensation </vt:lpstr>
      <vt:lpstr> Satisfaction with Pay Equity and Family Flexibility </vt:lpstr>
      <vt:lpstr>PowerPoint Presentation</vt:lpstr>
      <vt:lpstr> Overall Satisfaction  “If given the choice, would you still come to this institution?”</vt:lpstr>
      <vt:lpstr>Sources of Faculty Stress</vt:lpstr>
      <vt:lpstr>Career-Related Stress Career-Related Stress measures the amount of stress faculty  experience related to their career.</vt:lpstr>
      <vt:lpstr> Stress Due to Discrimination, by Gender </vt:lpstr>
      <vt:lpstr>PowerPoint Presentation</vt:lpstr>
      <vt:lpstr>PowerPoint Presentation</vt:lpstr>
      <vt:lpstr>PowerPoint Presentation</vt:lpstr>
      <vt:lpstr>Faculty Perspectives on Campus Climate</vt:lpstr>
      <vt:lpstr> Institutional Priority: Commitment to Diversity </vt:lpstr>
      <vt:lpstr>Perspectives on Campus Climate for Diversity</vt:lpstr>
      <vt:lpstr>Institutional Priority: Civic Engagement Civic Engagement measures the extent to which faculty believe their institution is committed to facilitating civic engagement among students and faculty.</vt:lpstr>
      <vt:lpstr> Institutional Priority: Increasing Prestige </vt:lpstr>
      <vt:lpstr>Perspectives on  Campus and Departmental Climate </vt:lpstr>
      <vt:lpstr>PowerPoint Presentation</vt:lpstr>
      <vt:lpstr>Commitment to the Institution Percentage of respondents who replied “Yes”</vt:lpstr>
      <vt:lpstr>PowerPoint Presentation</vt:lpstr>
    </vt:vector>
  </TitlesOfParts>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Philip Batty</cp:lastModifiedBy>
  <cp:revision>2125</cp:revision>
  <cp:lastPrinted>2013-08-21T16:05:02Z</cp:lastPrinted>
  <dcterms:created xsi:type="dcterms:W3CDTF">2007-06-27T16:52:25Z</dcterms:created>
  <dcterms:modified xsi:type="dcterms:W3CDTF">2020-09-23T14:16:37Z</dcterms:modified>
</cp:coreProperties>
</file>