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8"/>
  </p:notesMasterIdLst>
  <p:handoutMasterIdLst>
    <p:handoutMasterId r:id="rId69"/>
  </p:handoutMasterIdLst>
  <p:sldIdLst>
    <p:sldId id="267" r:id="rId2"/>
    <p:sldId id="275" r:id="rId3"/>
    <p:sldId id="293" r:id="rId4"/>
    <p:sldId id="294" r:id="rId5"/>
    <p:sldId id="295" r:id="rId6"/>
    <p:sldId id="296" r:id="rId7"/>
    <p:sldId id="297" r:id="rId8"/>
    <p:sldId id="299" r:id="rId9"/>
    <p:sldId id="300" r:id="rId10"/>
    <p:sldId id="301" r:id="rId11"/>
    <p:sldId id="303" r:id="rId12"/>
    <p:sldId id="339" r:id="rId13"/>
    <p:sldId id="344" r:id="rId14"/>
    <p:sldId id="340" r:id="rId15"/>
    <p:sldId id="341" r:id="rId16"/>
    <p:sldId id="343" r:id="rId17"/>
    <p:sldId id="342" r:id="rId18"/>
    <p:sldId id="304" r:id="rId19"/>
    <p:sldId id="305" r:id="rId20"/>
    <p:sldId id="306" r:id="rId21"/>
    <p:sldId id="307" r:id="rId22"/>
    <p:sldId id="308" r:id="rId23"/>
    <p:sldId id="309" r:id="rId24"/>
    <p:sldId id="345" r:id="rId25"/>
    <p:sldId id="311" r:id="rId26"/>
    <p:sldId id="313" r:id="rId27"/>
    <p:sldId id="314" r:id="rId28"/>
    <p:sldId id="312" r:id="rId29"/>
    <p:sldId id="283" r:id="rId30"/>
    <p:sldId id="284" r:id="rId31"/>
    <p:sldId id="285" r:id="rId32"/>
    <p:sldId id="278" r:id="rId33"/>
    <p:sldId id="268" r:id="rId34"/>
    <p:sldId id="282" r:id="rId35"/>
    <p:sldId id="348" r:id="rId36"/>
    <p:sldId id="259" r:id="rId37"/>
    <p:sldId id="281" r:id="rId38"/>
    <p:sldId id="287" r:id="rId39"/>
    <p:sldId id="289" r:id="rId40"/>
    <p:sldId id="290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4" r:id="rId50"/>
    <p:sldId id="323" r:id="rId51"/>
    <p:sldId id="326" r:id="rId52"/>
    <p:sldId id="325" r:id="rId53"/>
    <p:sldId id="327" r:id="rId54"/>
    <p:sldId id="328" r:id="rId55"/>
    <p:sldId id="329" r:id="rId56"/>
    <p:sldId id="330" r:id="rId57"/>
    <p:sldId id="331" r:id="rId58"/>
    <p:sldId id="260" r:id="rId59"/>
    <p:sldId id="334" r:id="rId60"/>
    <p:sldId id="335" r:id="rId61"/>
    <p:sldId id="288" r:id="rId62"/>
    <p:sldId id="346" r:id="rId63"/>
    <p:sldId id="337" r:id="rId64"/>
    <p:sldId id="347" r:id="rId65"/>
    <p:sldId id="336" r:id="rId66"/>
    <p:sldId id="271" r:id="rId6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027" autoAdjust="0"/>
  </p:normalViewPr>
  <p:slideViewPr>
    <p:cSldViewPr>
      <p:cViewPr>
        <p:scale>
          <a:sx n="60" d="100"/>
          <a:sy n="60" d="100"/>
        </p:scale>
        <p:origin x="-276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otnaspd1\dch_migration\actu1\Presentations\Budget%20Hearings\FY16%20Medicaid\Other%20FY16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Documents%20and%20Settings\LeedsL\Local%20Settings\Temporary%20Internet%20Files\Content.Outlook\RGL72ZLG\MA%20Expansion%20Charts%20for%20FY14%20Rec%20(7).xls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053260196408"/>
          <c:y val="0.0447239692522711"/>
          <c:w val="0.63998127340824"/>
          <c:h val="0.95527603074772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50950780028901"/>
                  <c:y val="0.012403638224467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Childless Adults</a:t>
                    </a:r>
                  </a:p>
                  <a:p>
                    <a:r>
                      <a:rPr lang="en-US" sz="140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0612642169729"/>
                  <c:y val="0.182967337416156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Parents</a:t>
                    </a:r>
                  </a:p>
                  <a:p>
                    <a:r>
                      <a:rPr lang="en-US" sz="140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7020341207349"/>
                  <c:y val="-0.092310075823855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Disabled</a:t>
                    </a:r>
                  </a:p>
                  <a:p>
                    <a:r>
                      <a:rPr lang="en-US" sz="1400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878718562078474"/>
                  <c:y val="-0.140106654003438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Aged</a:t>
                    </a:r>
                  </a:p>
                  <a:p>
                    <a:r>
                      <a:rPr lang="en-US" sz="140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6555993000875"/>
                  <c:y val="-0.032639982502187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Children</a:t>
                    </a:r>
                  </a:p>
                  <a:p>
                    <a:r>
                      <a:rPr lang="en-US" sz="1400"/>
                      <a:t>55%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Sheet4!$A$1:$A$5</c:f>
              <c:strCache>
                <c:ptCount val="5"/>
                <c:pt idx="0">
                  <c:v>Childless Adults</c:v>
                </c:pt>
                <c:pt idx="1">
                  <c:v>Parents</c:v>
                </c:pt>
                <c:pt idx="2">
                  <c:v>Disabled</c:v>
                </c:pt>
                <c:pt idx="3">
                  <c:v>Aged</c:v>
                </c:pt>
                <c:pt idx="4">
                  <c:v>Children</c:v>
                </c:pt>
              </c:strCache>
            </c:strRef>
          </c:cat>
          <c:val>
            <c:numRef>
              <c:f>Sheet4!$B$1:$B$5</c:f>
              <c:numCache>
                <c:formatCode>0%</c:formatCode>
                <c:ptCount val="5"/>
                <c:pt idx="0">
                  <c:v>0.03</c:v>
                </c:pt>
                <c:pt idx="1">
                  <c:v>0.2</c:v>
                </c:pt>
                <c:pt idx="2">
                  <c:v>0.16</c:v>
                </c:pt>
                <c:pt idx="3">
                  <c:v>0.06</c:v>
                </c:pt>
                <c:pt idx="4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9710362837811"/>
          <c:y val="0.0421825659258755"/>
          <c:w val="0.56396182531639"/>
          <c:h val="0.9229650217006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Lbls>
            <c:dLbl>
              <c:idx val="1"/>
              <c:layout>
                <c:manualLayout>
                  <c:x val="-0.0892348171825057"/>
                  <c:y val="0.1624348502859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59661745406824"/>
                  <c:y val="-0.1758639545056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3113801399825"/>
                  <c:y val="-0.1517293671624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03123359580052"/>
                  <c:y val="0.202455221865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Sheet4!$A$1:$A$5</c:f>
              <c:strCache>
                <c:ptCount val="5"/>
                <c:pt idx="0">
                  <c:v>Childless Adults</c:v>
                </c:pt>
                <c:pt idx="1">
                  <c:v>Parents</c:v>
                </c:pt>
                <c:pt idx="2">
                  <c:v>Disabled</c:v>
                </c:pt>
                <c:pt idx="3">
                  <c:v>Aged</c:v>
                </c:pt>
                <c:pt idx="4">
                  <c:v>Children</c:v>
                </c:pt>
              </c:strCache>
            </c:strRef>
          </c:cat>
          <c:val>
            <c:numRef>
              <c:f>Sheet4!$B$1:$B$5</c:f>
              <c:numCache>
                <c:formatCode>0%</c:formatCode>
                <c:ptCount val="5"/>
                <c:pt idx="0">
                  <c:v>0.01</c:v>
                </c:pt>
                <c:pt idx="1">
                  <c:v>0.15</c:v>
                </c:pt>
                <c:pt idx="2">
                  <c:v>0.4</c:v>
                </c:pt>
                <c:pt idx="3">
                  <c:v>0.2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07197787557769"/>
          <c:y val="0.0"/>
          <c:w val="0.979280269314162"/>
          <c:h val="1.0"/>
        </c:manualLayout>
      </c:layout>
      <c:ofPieChart>
        <c:ofPieType val="pie"/>
        <c:varyColors val="1"/>
        <c:ser>
          <c:idx val="0"/>
          <c:order val="0"/>
          <c:tx>
            <c:strRef>
              <c:f>Sheet2!$A$1:$A$6</c:f>
              <c:strCache>
                <c:ptCount val="1"/>
                <c:pt idx="0">
                  <c:v>Managed Care Spend Down Long Term Care Dual Eligible Recipients Non Dual Eligible- Migrating to Managed Care Non Dual Eligible Recipients</c:v>
                </c:pt>
              </c:strCache>
            </c:strRef>
          </c:tx>
          <c:dPt>
            <c:idx val="6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Lbls>
            <c:dLbl>
              <c:idx val="0"/>
              <c:layout>
                <c:manualLayout>
                  <c:x val="0.0665607344632768"/>
                  <c:y val="-0.03460017497812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Managed </a:t>
                    </a:r>
                    <a:r>
                      <a:rPr lang="en-US" dirty="0" smtClean="0"/>
                      <a:t>Care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Spend </a:t>
                    </a:r>
                    <a:r>
                      <a:rPr lang="en-US" dirty="0" smtClean="0"/>
                      <a:t>Down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Long Term </a:t>
                    </a:r>
                    <a:r>
                      <a:rPr lang="en-US" dirty="0" smtClean="0"/>
                      <a:t>Care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734086406774085"/>
                  <c:y val="-0.1978251139660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Dual Eligible Recipients</a:t>
                    </a:r>
                  </a:p>
                  <a:p>
                    <a:r>
                      <a:rPr lang="en-US" sz="1200" dirty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2043739764137"/>
                  <c:y val="0.18433954966155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Non Dual </a:t>
                    </a:r>
                    <a:r>
                      <a:rPr lang="en-US" sz="1200" dirty="0" smtClean="0"/>
                      <a:t>Eligible-</a:t>
                    </a:r>
                  </a:p>
                  <a:p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Migrating</a:t>
                    </a:r>
                  </a:p>
                  <a:p>
                    <a:r>
                      <a:rPr lang="en-US" sz="1200" dirty="0"/>
                      <a:t> to Managed Care</a:t>
                    </a:r>
                  </a:p>
                  <a:p>
                    <a:r>
                      <a:rPr lang="en-US" sz="1200" dirty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/>
                      <a:t>Non Dual Eligible Recipients</a:t>
                    </a:r>
                  </a:p>
                  <a:p>
                    <a:r>
                      <a:rPr lang="en-US" sz="1200" dirty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074847635571"/>
                  <c:y val="-0.0030555555555555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Fee for </a:t>
                    </a:r>
                    <a:r>
                      <a:rPr lang="en-US" sz="1200" dirty="0" smtClean="0"/>
                      <a:t>Service</a:t>
                    </a:r>
                  </a:p>
                  <a:p>
                    <a:r>
                      <a:rPr lang="en-US" sz="1200" dirty="0" smtClean="0"/>
                      <a:t>24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Managed Care</c:v>
                </c:pt>
                <c:pt idx="1">
                  <c:v>Spend Down</c:v>
                </c:pt>
                <c:pt idx="2">
                  <c:v>Long Term Care</c:v>
                </c:pt>
                <c:pt idx="3">
                  <c:v>Dual Eligible Recipients</c:v>
                </c:pt>
                <c:pt idx="4">
                  <c:v>Non Dual Eligible- Migrating to Managed Care</c:v>
                </c:pt>
                <c:pt idx="5">
                  <c:v>Non Dual Eligible Recipients</c:v>
                </c:pt>
              </c:strCache>
            </c:strRef>
          </c:cat>
          <c:val>
            <c:numRef>
              <c:f>Sheet2!$B$1:$B$6</c:f>
              <c:numCache>
                <c:formatCode>0%</c:formatCode>
                <c:ptCount val="6"/>
                <c:pt idx="0">
                  <c:v>0.73</c:v>
                </c:pt>
                <c:pt idx="1">
                  <c:v>0.01</c:v>
                </c:pt>
                <c:pt idx="2">
                  <c:v>0.02</c:v>
                </c:pt>
                <c:pt idx="3">
                  <c:v>0.08</c:v>
                </c:pt>
                <c:pt idx="4">
                  <c:v>0.07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.0"/>
        <c:secondPieSize val="75"/>
        <c:serLines/>
      </c:of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u="sng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Michigan Medicaid Statewide Performance</a:t>
            </a:r>
          </a:p>
        </c:rich>
      </c:tx>
      <c:layout>
        <c:manualLayout>
          <c:xMode val="edge"/>
          <c:yMode val="edge"/>
          <c:x val="0.25145718416214"/>
          <c:y val="0.028043409136410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6E7FC"/>
            </a:solidFill>
            <a:ln>
              <a:solidFill>
                <a:srgbClr val="C6E7FC">
                  <a:lumMod val="75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6E7FC"/>
              </a:solidFill>
              <a:ln>
                <a:solidFill>
                  <a:srgbClr val="C6E7FC">
                    <a:lumMod val="90000"/>
                  </a:srgb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6E7FC"/>
              </a:solidFill>
              <a:ln>
                <a:solidFill>
                  <a:srgbClr val="C6E7FC">
                    <a:lumMod val="90000"/>
                  </a:srgbClr>
                </a:solidFill>
              </a:ln>
            </c:spPr>
          </c:dPt>
          <c:cat>
            <c:strRef>
              <c:f>Sheet1!$A$2:$A$10</c:f>
              <c:strCache>
                <c:ptCount val="9"/>
                <c:pt idx="0">
                  <c:v>Well-Child Visits (children birth-15 mos)</c:v>
                </c:pt>
                <c:pt idx="1">
                  <c:v>Primary Care Visit (children 12-19)</c:v>
                </c:pt>
                <c:pt idx="2">
                  <c:v>Childhood BMI Assessment</c:v>
                </c:pt>
                <c:pt idx="3">
                  <c:v>Adult BMI Assessment</c:v>
                </c:pt>
                <c:pt idx="4">
                  <c:v>Lead Screening</c:v>
                </c:pt>
                <c:pt idx="5">
                  <c:v>Breast Cancer Screening</c:v>
                </c:pt>
                <c:pt idx="6">
                  <c:v>Upper Respiratory Infection Treatment (children)</c:v>
                </c:pt>
                <c:pt idx="7">
                  <c:v>Diabetes HbA1c Testing</c:v>
                </c:pt>
                <c:pt idx="8">
                  <c:v>Hypertension w/ Adequately Controlled B.P.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0.695</c:v>
                </c:pt>
                <c:pt idx="1">
                  <c:v>0.87</c:v>
                </c:pt>
                <c:pt idx="2">
                  <c:v>0.378</c:v>
                </c:pt>
                <c:pt idx="3">
                  <c:v>0.477</c:v>
                </c:pt>
                <c:pt idx="4">
                  <c:v>0.765</c:v>
                </c:pt>
                <c:pt idx="5">
                  <c:v>0.551</c:v>
                </c:pt>
                <c:pt idx="6">
                  <c:v>0.823</c:v>
                </c:pt>
                <c:pt idx="7">
                  <c:v>0.839</c:v>
                </c:pt>
                <c:pt idx="8">
                  <c:v>0.598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Well-Child Visits (children birth-15 mos)</c:v>
                </c:pt>
                <c:pt idx="1">
                  <c:v>Primary Care Visit (children 12-19)</c:v>
                </c:pt>
                <c:pt idx="2">
                  <c:v>Childhood BMI Assessment</c:v>
                </c:pt>
                <c:pt idx="3">
                  <c:v>Adult BMI Assessment</c:v>
                </c:pt>
                <c:pt idx="4">
                  <c:v>Lead Screening</c:v>
                </c:pt>
                <c:pt idx="5">
                  <c:v>Breast Cancer Screening</c:v>
                </c:pt>
                <c:pt idx="6">
                  <c:v>Upper Respiratory Infection Treatment (children)</c:v>
                </c:pt>
                <c:pt idx="7">
                  <c:v>Diabetes HbA1c Testing</c:v>
                </c:pt>
                <c:pt idx="8">
                  <c:v>Hypertension w/ Adequately Controlled B.P.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0.7309</c:v>
                </c:pt>
                <c:pt idx="1">
                  <c:v>0.9048</c:v>
                </c:pt>
                <c:pt idx="2">
                  <c:v>0.7007</c:v>
                </c:pt>
                <c:pt idx="3">
                  <c:v>0.8605</c:v>
                </c:pt>
                <c:pt idx="4">
                  <c:v>0.8043</c:v>
                </c:pt>
                <c:pt idx="5">
                  <c:v>0.6256</c:v>
                </c:pt>
                <c:pt idx="6">
                  <c:v>0.8653</c:v>
                </c:pt>
                <c:pt idx="7">
                  <c:v>0.8545</c:v>
                </c:pt>
                <c:pt idx="8">
                  <c:v>0.6358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616296"/>
        <c:axId val="-2121726296"/>
      </c:barChart>
      <c:catAx>
        <c:axId val="-2132616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-2121726296"/>
        <c:crosses val="autoZero"/>
        <c:auto val="1"/>
        <c:lblAlgn val="ctr"/>
        <c:lblOffset val="100"/>
        <c:noMultiLvlLbl val="0"/>
      </c:catAx>
      <c:valAx>
        <c:axId val="-2121726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1"/>
                  <a:t>Utlization Percentage</a:t>
                </a:r>
              </a:p>
            </c:rich>
          </c:tx>
          <c:layout>
            <c:manualLayout>
              <c:xMode val="edge"/>
              <c:yMode val="edge"/>
              <c:x val="0.121134223195363"/>
              <c:y val="0.20417981738171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2132616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2879700197903"/>
          <c:y val="0.31430454308135"/>
          <c:w val="0.0664251126363215"/>
          <c:h val="0.11269034187933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'HMP Enrollment Chart'!$B$2</c:f>
              <c:strCache>
                <c:ptCount val="1"/>
                <c:pt idx="0">
                  <c:v>HMP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5"/>
              <c:layout>
                <c:manualLayout>
                  <c:x val="0.0"/>
                  <c:y val="-0.0147167068691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'HMP Enrollment Chart'!$A$3:$A$13</c:f>
              <c:numCache>
                <c:formatCode>d\-mmm</c:formatCode>
                <c:ptCount val="11"/>
                <c:pt idx="0">
                  <c:v>41743.0</c:v>
                </c:pt>
                <c:pt idx="1">
                  <c:v>41773.0</c:v>
                </c:pt>
                <c:pt idx="2">
                  <c:v>41804.0</c:v>
                </c:pt>
                <c:pt idx="3">
                  <c:v>41834.0</c:v>
                </c:pt>
                <c:pt idx="4">
                  <c:v>41865.0</c:v>
                </c:pt>
                <c:pt idx="5">
                  <c:v>41896.0</c:v>
                </c:pt>
                <c:pt idx="6">
                  <c:v>41926.0</c:v>
                </c:pt>
                <c:pt idx="7">
                  <c:v>41957.0</c:v>
                </c:pt>
                <c:pt idx="8">
                  <c:v>41987.0</c:v>
                </c:pt>
                <c:pt idx="9">
                  <c:v>42019.0</c:v>
                </c:pt>
                <c:pt idx="10">
                  <c:v>42050.0</c:v>
                </c:pt>
              </c:numCache>
            </c:numRef>
          </c:cat>
          <c:val>
            <c:numRef>
              <c:f>'HMP Enrollment Chart'!$B$3:$B$13</c:f>
              <c:numCache>
                <c:formatCode>_(* #,##0_);_(* \(#,##0\);_(* "-"??_);_(@_)</c:formatCode>
                <c:ptCount val="11"/>
                <c:pt idx="0">
                  <c:v>110862.6</c:v>
                </c:pt>
                <c:pt idx="1">
                  <c:v>243994.75</c:v>
                </c:pt>
                <c:pt idx="2">
                  <c:v>293662.75</c:v>
                </c:pt>
                <c:pt idx="3">
                  <c:v>327384.4</c:v>
                </c:pt>
                <c:pt idx="4">
                  <c:v>360395.75</c:v>
                </c:pt>
                <c:pt idx="5">
                  <c:v>381564.0</c:v>
                </c:pt>
                <c:pt idx="6">
                  <c:v>415798.2</c:v>
                </c:pt>
                <c:pt idx="7">
                  <c:v>455592.0</c:v>
                </c:pt>
                <c:pt idx="8">
                  <c:v>486282.4</c:v>
                </c:pt>
                <c:pt idx="9">
                  <c:v>514795.0</c:v>
                </c:pt>
                <c:pt idx="10">
                  <c:v>553617.0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08648"/>
        <c:axId val="-2134805592"/>
      </c:barChart>
      <c:dateAx>
        <c:axId val="-2134808648"/>
        <c:scaling>
          <c:orientation val="minMax"/>
        </c:scaling>
        <c:delete val="0"/>
        <c:axPos val="b"/>
        <c:numFmt formatCode="mm/yyyy;@" sourceLinked="0"/>
        <c:majorTickMark val="out"/>
        <c:minorTickMark val="none"/>
        <c:tickLblPos val="nextTo"/>
        <c:crossAx val="-2134805592"/>
        <c:crosses val="autoZero"/>
        <c:auto val="1"/>
        <c:lblOffset val="100"/>
        <c:baseTimeUnit val="months"/>
      </c:dateAx>
      <c:valAx>
        <c:axId val="-213480559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13480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34886264217"/>
          <c:y val="0.226238687377193"/>
          <c:w val="0.721487001624797"/>
          <c:h val="0.638035655379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'Expansion eligibility bar chart'!$A$2</c:f>
              <c:strCache>
                <c:ptCount val="1"/>
                <c:pt idx="0">
                  <c:v>Current</c:v>
                </c:pt>
              </c:strCache>
            </c:strRef>
          </c:tx>
          <c:invertIfNegative val="0"/>
          <c:cat>
            <c:strRef>
              <c:f>'Expansion eligibility bar chart'!$B$1:$I$1</c:f>
              <c:strCache>
                <c:ptCount val="8"/>
                <c:pt idx="0">
                  <c:v>Children 0-6</c:v>
                </c:pt>
                <c:pt idx="1">
                  <c:v>Children 7-18</c:v>
                </c:pt>
                <c:pt idx="2">
                  <c:v>Parents</c:v>
                </c:pt>
                <c:pt idx="3">
                  <c:v>Caretaker Relatives</c:v>
                </c:pt>
                <c:pt idx="4">
                  <c:v>19-20 year olds</c:v>
                </c:pt>
                <c:pt idx="5">
                  <c:v>Elderly</c:v>
                </c:pt>
                <c:pt idx="6">
                  <c:v>Disabled</c:v>
                </c:pt>
                <c:pt idx="7">
                  <c:v>Childless Adults</c:v>
                </c:pt>
              </c:strCache>
            </c:strRef>
          </c:cat>
          <c:val>
            <c:numRef>
              <c:f>'Expansion eligibility bar chart'!$B$2:$I$2</c:f>
              <c:numCache>
                <c:formatCode>0%</c:formatCode>
                <c:ptCount val="8"/>
                <c:pt idx="0">
                  <c:v>2.0</c:v>
                </c:pt>
                <c:pt idx="1">
                  <c:v>2.0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1.0</c:v>
                </c:pt>
                <c:pt idx="6">
                  <c:v>1.0</c:v>
                </c:pt>
                <c:pt idx="7">
                  <c:v>0.35</c:v>
                </c:pt>
              </c:numCache>
            </c:numRef>
          </c:val>
        </c:ser>
        <c:ser>
          <c:idx val="2"/>
          <c:order val="1"/>
          <c:tx>
            <c:strRef>
              <c:f>'Expansion eligibility bar chart'!$A$3</c:f>
              <c:strCache>
                <c:ptCount val="1"/>
                <c:pt idx="0">
                  <c:v>Expansion</c:v>
                </c:pt>
              </c:strCache>
            </c:strRef>
          </c:tx>
          <c:spPr>
            <a:pattFill prst="pct30">
              <a:fgClr>
                <a:srgbClr val="2DA2BF"/>
              </a:fgClr>
              <a:bgClr>
                <a:sysClr val="window" lastClr="FFFFFF"/>
              </a:bgClr>
            </a:pattFill>
          </c:spPr>
          <c:invertIfNegative val="0"/>
          <c:cat>
            <c:strRef>
              <c:f>'Expansion eligibility bar chart'!$B$1:$I$1</c:f>
              <c:strCache>
                <c:ptCount val="8"/>
                <c:pt idx="0">
                  <c:v>Children 0-6</c:v>
                </c:pt>
                <c:pt idx="1">
                  <c:v>Children 7-18</c:v>
                </c:pt>
                <c:pt idx="2">
                  <c:v>Parents</c:v>
                </c:pt>
                <c:pt idx="3">
                  <c:v>Caretaker Relatives</c:v>
                </c:pt>
                <c:pt idx="4">
                  <c:v>19-20 year olds</c:v>
                </c:pt>
                <c:pt idx="5">
                  <c:v>Elderly</c:v>
                </c:pt>
                <c:pt idx="6">
                  <c:v>Disabled</c:v>
                </c:pt>
                <c:pt idx="7">
                  <c:v>Childless Adults</c:v>
                </c:pt>
              </c:strCache>
            </c:strRef>
          </c:cat>
          <c:val>
            <c:numRef>
              <c:f>'Expansion eligibility bar chart'!$B$3:$I$3</c:f>
              <c:numCache>
                <c:formatCode>0%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0.83</c:v>
                </c:pt>
                <c:pt idx="3">
                  <c:v>0.83</c:v>
                </c:pt>
                <c:pt idx="4">
                  <c:v>0.83</c:v>
                </c:pt>
                <c:pt idx="5">
                  <c:v>0.0</c:v>
                </c:pt>
                <c:pt idx="6">
                  <c:v>0.33</c:v>
                </c:pt>
                <c:pt idx="7">
                  <c:v>0.98</c:v>
                </c:pt>
              </c:numCache>
            </c:numRef>
          </c:val>
        </c:ser>
        <c:ser>
          <c:idx val="3"/>
          <c:order val="2"/>
          <c:tx>
            <c:strRef>
              <c:f>'Expansion eligibility bar chart'!$A$5</c:f>
              <c:strCache>
                <c:ptCount val="1"/>
                <c:pt idx="0">
                  <c:v>Exchange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'Expansion eligibility bar chart'!$B$1:$I$1</c:f>
              <c:strCache>
                <c:ptCount val="8"/>
                <c:pt idx="0">
                  <c:v>Children 0-6</c:v>
                </c:pt>
                <c:pt idx="1">
                  <c:v>Children 7-18</c:v>
                </c:pt>
                <c:pt idx="2">
                  <c:v>Parents</c:v>
                </c:pt>
                <c:pt idx="3">
                  <c:v>Caretaker Relatives</c:v>
                </c:pt>
                <c:pt idx="4">
                  <c:v>19-20 year olds</c:v>
                </c:pt>
                <c:pt idx="5">
                  <c:v>Elderly</c:v>
                </c:pt>
                <c:pt idx="6">
                  <c:v>Disabled</c:v>
                </c:pt>
                <c:pt idx="7">
                  <c:v>Childless Adults</c:v>
                </c:pt>
              </c:strCache>
            </c:strRef>
          </c:cat>
          <c:val>
            <c:numRef>
              <c:f>'Expansion eligibility bar chart'!$B$5:$I$5</c:f>
              <c:numCache>
                <c:formatCode>0%</c:formatCode>
                <c:ptCount val="8"/>
                <c:pt idx="0">
                  <c:v>2.0</c:v>
                </c:pt>
                <c:pt idx="1">
                  <c:v>2.0</c:v>
                </c:pt>
                <c:pt idx="2">
                  <c:v>2.67</c:v>
                </c:pt>
                <c:pt idx="3">
                  <c:v>2.67</c:v>
                </c:pt>
                <c:pt idx="4">
                  <c:v>2.67</c:v>
                </c:pt>
                <c:pt idx="5">
                  <c:v>0.0</c:v>
                </c:pt>
                <c:pt idx="6">
                  <c:v>2.67</c:v>
                </c:pt>
                <c:pt idx="7">
                  <c:v>2.67</c:v>
                </c:pt>
              </c:numCache>
            </c:numRef>
          </c:val>
        </c:ser>
        <c:ser>
          <c:idx val="1"/>
          <c:order val="3"/>
          <c:tx>
            <c:v>Medicare</c:v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val>
            <c:numRef>
              <c:f>'Expansion eligibility bar chart'!$B$4:$I$4</c:f>
              <c:numCache>
                <c:formatCode>0%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-2120836936"/>
        <c:axId val="-2120833672"/>
      </c:barChart>
      <c:catAx>
        <c:axId val="-212083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0833672"/>
        <c:crosses val="autoZero"/>
        <c:auto val="1"/>
        <c:lblAlgn val="ctr"/>
        <c:lblOffset val="100"/>
        <c:noMultiLvlLbl val="0"/>
      </c:catAx>
      <c:valAx>
        <c:axId val="-2120833672"/>
        <c:scaling>
          <c:orientation val="minMax"/>
          <c:max val="4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20836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091471042755"/>
          <c:y val="0.407641696814925"/>
          <c:w val="0.106986410577183"/>
          <c:h val="0.18471660637015"/>
        </c:manualLayout>
      </c:layout>
      <c:overlay val="0"/>
      <c:spPr>
        <a:effectLst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0.12788</cdr:x>
      <cdr:y>0.10832</cdr:y>
    </cdr:from>
    <cdr:to>
      <cdr:x>0.8099</cdr:x>
      <cdr:y>0.21592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636" y="605040"/>
          <a:ext cx="5560828" cy="60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1">
                  <a:lumMod val="75000"/>
                </a:schemeClr>
              </a:solidFill>
            </a:rPr>
            <a:t>Medicaid</a:t>
          </a:r>
          <a:r>
            <a:rPr lang="en-US" sz="1600" b="1" baseline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b="1" baseline="0" dirty="0" smtClean="0">
              <a:solidFill>
                <a:schemeClr val="accent1">
                  <a:lumMod val="75000"/>
                </a:schemeClr>
              </a:solidFill>
            </a:rPr>
            <a:t>expansion </a:t>
          </a:r>
          <a:r>
            <a:rPr lang="en-US" sz="1600" b="1" baseline="0" dirty="0">
              <a:solidFill>
                <a:schemeClr val="accent1">
                  <a:lumMod val="75000"/>
                </a:schemeClr>
              </a:solidFill>
            </a:rPr>
            <a:t>fills the gap between current coverage </a:t>
          </a:r>
        </a:p>
        <a:p xmlns:a="http://schemas.openxmlformats.org/drawingml/2006/main">
          <a:pPr algn="ctr"/>
          <a:r>
            <a:rPr lang="en-US" sz="1600" b="1" baseline="0" dirty="0">
              <a:solidFill>
                <a:schemeClr val="accent1">
                  <a:lumMod val="75000"/>
                </a:schemeClr>
              </a:solidFill>
            </a:rPr>
            <a:t>and private health insurance coverage offered on the Exchange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0.02827</cdr:x>
      <cdr:y>0.1694</cdr:y>
    </cdr:from>
    <cdr:to>
      <cdr:x>0.17113</cdr:x>
      <cdr:y>0.43169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975" y="590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0.00446</cdr:x>
      <cdr:y>0.21311</cdr:y>
    </cdr:from>
    <cdr:to>
      <cdr:x>0.04464</cdr:x>
      <cdr:y>0.87978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04886" y="1776411"/>
          <a:ext cx="232409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effectLst/>
            </a:rPr>
            <a:t>% of federal poverty level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F74DB-9C82-4806-AFFE-FC70EEF01827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44797C-1C9C-43FD-BA13-99A0645E0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1341D7-6FC2-440E-9450-A24BF84A2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DBEF51-C20A-443B-BE15-126E9FF01D7F}" type="slidenum">
              <a:rPr lang="en-US" altLang="en-US" smtClean="0">
                <a:latin typeface="Arial" charset="0"/>
              </a:rPr>
              <a:pPr eaLnBrk="1" hangingPunct="1"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Does not include CSHCS, WIC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Governor Snyder</a:t>
            </a:r>
            <a:r>
              <a:rPr lang="en-US" baseline="0" dirty="0" smtClean="0"/>
              <a:t> was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governor who attempted to do this—first successfully.</a:t>
            </a:r>
          </a:p>
          <a:p>
            <a:r>
              <a:rPr lang="en-US" b="1" baseline="0" dirty="0" smtClean="0"/>
              <a:t>Add Enrollee Number as of Presentation to Steve’s notes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7462D-5F7D-4D88-B9C0-84E6360B640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8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FY13, if asked.</a:t>
            </a:r>
          </a:p>
          <a:p>
            <a:endParaRPr lang="en-US" dirty="0" smtClean="0"/>
          </a:p>
          <a:p>
            <a:r>
              <a:rPr lang="en-US" dirty="0" smtClean="0"/>
              <a:t>T:\Presentations\Budget Hearings\FY16 Medicaid\Expenditures and </a:t>
            </a:r>
            <a:r>
              <a:rPr lang="en-US" dirty="0" err="1" smtClean="0"/>
              <a:t>Eligibles</a:t>
            </a:r>
            <a:r>
              <a:rPr lang="en-US" dirty="0" smtClean="0"/>
              <a:t> by Group FY13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7462D-5F7D-4D88-B9C0-84E6360B64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8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46900" y="9126015"/>
            <a:ext cx="76200" cy="185094"/>
          </a:xfrm>
        </p:spPr>
        <p:txBody>
          <a:bodyPr/>
          <a:lstStyle>
            <a:lvl1pPr defTabSz="914997">
              <a:defRPr sz="1200" i="1">
                <a:solidFill>
                  <a:schemeClr val="tx1"/>
                </a:solidFill>
                <a:latin typeface="Arial Black" pitchFamily="34" charset="0"/>
              </a:defRPr>
            </a:lvl1pPr>
            <a:lvl2pPr marL="753904" indent="-289963" defTabSz="914997">
              <a:defRPr sz="1200" i="1">
                <a:solidFill>
                  <a:schemeClr val="tx1"/>
                </a:solidFill>
                <a:latin typeface="Arial Black" pitchFamily="34" charset="0"/>
              </a:defRPr>
            </a:lvl2pPr>
            <a:lvl3pPr marL="1159853" indent="-231970" defTabSz="914997">
              <a:defRPr sz="1200" i="1">
                <a:solidFill>
                  <a:schemeClr val="tx1"/>
                </a:solidFill>
                <a:latin typeface="Arial Black" pitchFamily="34" charset="0"/>
              </a:defRPr>
            </a:lvl3pPr>
            <a:lvl4pPr marL="1623794" indent="-231970" defTabSz="914997">
              <a:defRPr sz="1200" i="1">
                <a:solidFill>
                  <a:schemeClr val="tx1"/>
                </a:solidFill>
                <a:latin typeface="Arial Black" pitchFamily="34" charset="0"/>
              </a:defRPr>
            </a:lvl4pPr>
            <a:lvl5pPr marL="2087735" indent="-231970" defTabSz="914997">
              <a:defRPr sz="1200" i="1">
                <a:solidFill>
                  <a:schemeClr val="tx1"/>
                </a:solidFill>
                <a:latin typeface="Arial Black" pitchFamily="34" charset="0"/>
              </a:defRPr>
            </a:lvl5pPr>
            <a:lvl6pPr marL="2551674" indent="-231970" algn="ctr" defTabSz="914997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 Black" pitchFamily="34" charset="0"/>
              </a:defRPr>
            </a:lvl6pPr>
            <a:lvl7pPr marL="3015618" indent="-231970" algn="ctr" defTabSz="914997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 Black" pitchFamily="34" charset="0"/>
              </a:defRPr>
            </a:lvl7pPr>
            <a:lvl8pPr marL="3479559" indent="-231970" algn="ctr" defTabSz="914997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 Black" pitchFamily="34" charset="0"/>
              </a:defRPr>
            </a:lvl8pPr>
            <a:lvl9pPr marL="3943499" indent="-231970" algn="ctr" defTabSz="914997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fld id="{6B183BFA-7572-4F02-AE29-E4926E0F38BD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6430502"/>
            <a:ext cx="0" cy="185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from FY13, if asked.</a:t>
            </a:r>
          </a:p>
          <a:p>
            <a:endParaRPr lang="en-US" dirty="0" smtClean="0"/>
          </a:p>
          <a:p>
            <a:r>
              <a:rPr lang="en-US" dirty="0" smtClean="0"/>
              <a:t>T:\Presentations\Budget Hearings\FY16 Medicaid\Expenditures and </a:t>
            </a:r>
            <a:r>
              <a:rPr lang="en-US" dirty="0" err="1" smtClean="0"/>
              <a:t>Eligibles</a:t>
            </a:r>
            <a:r>
              <a:rPr lang="en-US" dirty="0" smtClean="0"/>
              <a:t> by Group FY13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7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r>
              <a:rPr lang="en-US" dirty="0" smtClean="0"/>
              <a:t>Data from FY15, if asked.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Raw Data: T:\Presentations\Budget Hearings\FY16 Medicaid\FY15 Medicaid delivery system (from Dennis)</a:t>
            </a:r>
          </a:p>
          <a:p>
            <a:r>
              <a:rPr lang="en-US" dirty="0" smtClean="0"/>
              <a:t>Chart:</a:t>
            </a:r>
            <a:r>
              <a:rPr lang="en-US" baseline="0" dirty="0" smtClean="0"/>
              <a:t> </a:t>
            </a:r>
            <a:r>
              <a:rPr lang="en-US" dirty="0" smtClean="0"/>
              <a:t>T:\Presentations\Budget Hearings\FY16 Medicaid\Other FY16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7462D-5F7D-4D88-B9C0-84E6360B64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en-US" dirty="0" smtClean="0"/>
          </a:p>
          <a:p>
            <a:pPr defTabSz="912843">
              <a:defRPr/>
            </a:pPr>
            <a:endParaRPr lang="en-US" dirty="0" smtClean="0"/>
          </a:p>
          <a:p>
            <a:pPr defTabSz="912843">
              <a:defRPr/>
            </a:pPr>
            <a:r>
              <a:rPr lang="en-US" dirty="0" smtClean="0"/>
              <a:t>T:\Presentations\Budget Hearings\FY16 Medicaid\Other FY16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7462D-5F7D-4D88-B9C0-84E6360B64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r>
              <a:rPr lang="en-US" dirty="0" smtClean="0"/>
              <a:t>T:\Presentations\Budget Hearings\FY16 Medicaid\Other FY16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7462D-5F7D-4D88-B9C0-84E6360B640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9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41D7-6FC2-440E-9450-A24BF84A2A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21A8FA-7FE7-4B67-8D09-EB787200A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D5014-9692-4B11-8A28-70D445D0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7069-47AB-4D62-A5A2-8FF21B617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878A8-C310-4211-AD7E-029239CF10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B90F9-0FA5-402F-8A02-B4D8E703B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C0B2A-48A6-428C-AFDE-1D58C4CB2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4D178-5823-4091-A329-BE4EFFD72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137E-391A-4612-8C0F-932270E29D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1A687-B265-4866-A58A-776B8C63D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52DD7-2BC8-428F-A455-B4082047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79844-B14D-4F7E-8367-B1D75FA6A1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0141F6-8646-4CCE-8B89-52FFDDB5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higan/mdch" TargetMode="External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higan.gov/MiBridg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rokopj@michigan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2"/>
            <a:ext cx="86868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Michigan Department of Community Health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Medicaid Overview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Michigan Plan Update</a:t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16, 2015</a:t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828800"/>
          </a:xfrm>
        </p:spPr>
        <p:txBody>
          <a:bodyPr/>
          <a:lstStyle/>
          <a:p>
            <a:r>
              <a:rPr lang="en-US" sz="2000" dirty="0" smtClean="0"/>
              <a:t>Jackie </a:t>
            </a:r>
            <a:r>
              <a:rPr lang="en-US" sz="2000" dirty="0" err="1" smtClean="0"/>
              <a:t>Prokop</a:t>
            </a:r>
            <a:r>
              <a:rPr lang="en-US" sz="2000" dirty="0" smtClean="0"/>
              <a:t>, RN, MHA</a:t>
            </a:r>
          </a:p>
          <a:p>
            <a:r>
              <a:rPr lang="en-US" sz="2000" dirty="0" smtClean="0"/>
              <a:t>Director, Medicaid Program Policy Division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A8FA-7FE7-4B67-8D09-EB787200AB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85110A-018C-487B-B187-DC73894B3B8D}" type="slidenum">
              <a:rPr lang="en-US" altLang="en-US" smtClean="0">
                <a:latin typeface="Arial" charset="0"/>
              </a:rPr>
              <a:pPr eaLnBrk="1" hangingPunct="1"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Eligibility for Children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Newborns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Healthy kids infants under age 1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Healthy kids infants over age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Healthy kids pregnant women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Other Healthy kids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Foster care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Low-income family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Ward of the state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Disabled children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Children’s waiver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Children with serious emotional disturbances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20485" name="Picture 5" descr="MCj043961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124200"/>
            <a:ext cx="4181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2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for roughly 50% of all pregnancies in Michigan.</a:t>
            </a:r>
          </a:p>
          <a:p>
            <a:r>
              <a:rPr lang="en-US" dirty="0" smtClean="0"/>
              <a:t>Provide coverage to roughly 45% of all kids in the state  (this includes Medicaid and </a:t>
            </a:r>
            <a:r>
              <a:rPr lang="en-US" dirty="0" err="1" smtClean="0"/>
              <a:t>MIChild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Case load is approaching 2.2 million people in the state being covered by Medicaid.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Quick 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144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670492"/>
              </p:ext>
            </p:extLst>
          </p:nvPr>
        </p:nvGraphicFramePr>
        <p:xfrm>
          <a:off x="1414463" y="784226"/>
          <a:ext cx="631507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7014"/>
            <a:ext cx="91440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marL="0" marR="0" lvl="0" indent="0" algn="ctr" defTabSz="91440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Consumers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025" y="55119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55% are Children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22% are Aged or Disabled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	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</a:t>
            </a:r>
            <a:endParaRPr lang="en-US" dirty="0"/>
          </a:p>
        </p:txBody>
      </p:sp>
      <p:sp>
        <p:nvSpPr>
          <p:cNvPr id="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9144000" cy="811212"/>
          </a:xfrm>
        </p:spPr>
        <p:txBody>
          <a:bodyPr rtlCol="0"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Costs</a:t>
            </a:r>
          </a:p>
        </p:txBody>
      </p:sp>
      <p:sp>
        <p:nvSpPr>
          <p:cNvPr id="214" name="Text Box 8"/>
          <p:cNvSpPr txBox="1">
            <a:spLocks noChangeArrowheads="1"/>
          </p:cNvSpPr>
          <p:nvPr/>
        </p:nvSpPr>
        <p:spPr bwMode="auto">
          <a:xfrm>
            <a:off x="9144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5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6" name="Text Box 11"/>
          <p:cNvSpPr txBox="1">
            <a:spLocks noChangeArrowheads="1"/>
          </p:cNvSpPr>
          <p:nvPr/>
        </p:nvSpPr>
        <p:spPr bwMode="auto">
          <a:xfrm>
            <a:off x="266700" y="5651980"/>
            <a:ext cx="3124200" cy="5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60%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Aged or Disabled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24%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Children</a:t>
            </a:r>
          </a:p>
        </p:txBody>
      </p:sp>
      <p:graphicFrame>
        <p:nvGraphicFramePr>
          <p:cNvPr id="217" name="Chart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327746"/>
              </p:ext>
            </p:extLst>
          </p:nvPr>
        </p:nvGraphicFramePr>
        <p:xfrm>
          <a:off x="1142999" y="1428750"/>
          <a:ext cx="7077075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1884"/>
            <a:ext cx="9144000" cy="606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b="1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Delivery System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41899"/>
              </p:ext>
            </p:extLst>
          </p:nvPr>
        </p:nvGraphicFramePr>
        <p:xfrm>
          <a:off x="247650" y="1466850"/>
          <a:ext cx="8629649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820150" cy="1274763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Significant Improvement in Incentivized Quality Measures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025" y="1592741"/>
            <a:ext cx="8838467" cy="74747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dirty="0" smtClean="0"/>
              <a:t>Michigan Medicaid Managed Care currently ranks above the National Healthcare Effectiveness Data and Information Set (HEDIS®) 50th percentile for all of the measures below and improvements continue to be made.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65095"/>
              </p:ext>
            </p:extLst>
          </p:nvPr>
        </p:nvGraphicFramePr>
        <p:xfrm>
          <a:off x="971183" y="2581274"/>
          <a:ext cx="7124700" cy="407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381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915400" cy="581026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Health Plan Rebid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6750" y="1695450"/>
            <a:ext cx="7885235" cy="452767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New contract effective January 1, 2016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5-year contract with three one-year options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Procurement will focus on four pillars:</a:t>
            </a:r>
          </a:p>
          <a:p>
            <a:pPr marL="1085850" lvl="2" indent="-457200" fontAlgn="auto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Population health management</a:t>
            </a:r>
          </a:p>
          <a:p>
            <a:pPr marL="1085850" lvl="2" indent="-457200" fontAlgn="auto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Value-focused payment</a:t>
            </a:r>
          </a:p>
          <a:p>
            <a:pPr marL="1085850" lvl="2" indent="-457200" fontAlgn="auto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Integration of care</a:t>
            </a:r>
          </a:p>
          <a:p>
            <a:pPr marL="1085850" lvl="2" indent="-457200" fontAlgn="auto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Structural transformation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Each pillar is supported by Heath Information Technology and an overarching Quality </a:t>
            </a:r>
            <a:r>
              <a:rPr lang="en-US" altLang="en-US" dirty="0" smtClean="0"/>
              <a:t>Strategy</a:t>
            </a:r>
            <a:endParaRPr lang="en-US" altLang="en-US" sz="2000" dirty="0" smtClean="0"/>
          </a:p>
          <a:p>
            <a:pPr marL="411163" lvl="1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6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66725" y="1571625"/>
            <a:ext cx="8094052" cy="465149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Major changes: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Governor’s Prosperity Regions will be used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Bidders will be required to cover all counties in a region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Pay </a:t>
            </a:r>
            <a:r>
              <a:rPr lang="en-US" altLang="en-US" sz="2400" dirty="0"/>
              <a:t>for value (rather than volume)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Greater emphasis on shared information and care </a:t>
            </a:r>
            <a:r>
              <a:rPr lang="en-US" altLang="en-US" sz="2400" dirty="0" smtClean="0"/>
              <a:t>coordination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Carved-out pharmacy benefits</a:t>
            </a:r>
          </a:p>
          <a:p>
            <a:pPr lvl="2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9550"/>
            <a:ext cx="8915400" cy="58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600" b="1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Health Plan Rebid</a:t>
            </a:r>
          </a:p>
        </p:txBody>
      </p:sp>
    </p:spTree>
    <p:extLst>
      <p:ext uri="{BB962C8B-B14F-4D97-AF65-F5344CB8AC3E}">
        <p14:creationId xmlns:p14="http://schemas.microsoft.com/office/powerpoint/2010/main" val="297393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099A4B-D0C7-4DE9-A196-CC6F2011F83A}" type="slidenum">
              <a:rPr lang="en-US" altLang="en-US" smtClean="0">
                <a:latin typeface="Arial" charset="0"/>
              </a:rPr>
              <a:pPr eaLnBrk="1" hangingPunct="1"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Cost Sharing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 deductibles (unless a person is a spend down beneficiary)</a:t>
            </a:r>
          </a:p>
          <a:p>
            <a:pPr eaLnBrk="1" hangingPunct="1"/>
            <a:r>
              <a:rPr lang="en-US" altLang="en-US" dirty="0" smtClean="0"/>
              <a:t>No premiums</a:t>
            </a:r>
          </a:p>
          <a:p>
            <a:pPr eaLnBrk="1" hangingPunct="1"/>
            <a:r>
              <a:rPr lang="en-US" altLang="en-US" dirty="0" smtClean="0"/>
              <a:t>Co-pays - $1 to $3 co-payment for office visits or pharmacy and a $50 hospital co-pay  </a:t>
            </a:r>
          </a:p>
          <a:p>
            <a:pPr lvl="1" eaLnBrk="1" hangingPunct="1"/>
            <a:r>
              <a:rPr lang="en-US" altLang="en-US" dirty="0" smtClean="0"/>
              <a:t>Children and pregnant women exempt</a:t>
            </a:r>
          </a:p>
          <a:p>
            <a:pPr lvl="1" eaLnBrk="1" hangingPunct="1"/>
            <a:r>
              <a:rPr lang="en-US" altLang="en-US" dirty="0" smtClean="0"/>
              <a:t>Co-pays for preventive care and family planning services are exempt</a:t>
            </a:r>
          </a:p>
        </p:txBody>
      </p:sp>
    </p:spTree>
    <p:extLst>
      <p:ext uri="{BB962C8B-B14F-4D97-AF65-F5344CB8AC3E}">
        <p14:creationId xmlns:p14="http://schemas.microsoft.com/office/powerpoint/2010/main" val="74563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274420-F9F5-4C54-8BD4-ED69DAC9D6A9}" type="slidenum">
              <a:rPr lang="en-US" altLang="en-US" smtClean="0">
                <a:latin typeface="Arial" charset="0"/>
              </a:rPr>
              <a:pPr eaLnBrk="1" hangingPunct="1"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Other Population Specific Services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876800" cy="4302125"/>
          </a:xfrm>
        </p:spPr>
        <p:txBody>
          <a:bodyPr/>
          <a:lstStyle/>
          <a:p>
            <a:pPr eaLnBrk="1" hangingPunct="1"/>
            <a:r>
              <a:rPr lang="en-US" altLang="en-US" smtClean="0"/>
              <a:t>Early and Periodic, Screening, Diagnosis and Treatment (EPSDT) for youth under age 21 </a:t>
            </a:r>
          </a:p>
          <a:p>
            <a:pPr eaLnBrk="1" hangingPunct="1"/>
            <a:r>
              <a:rPr lang="en-US" altLang="en-US" smtClean="0"/>
              <a:t>Family planning services and supplies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Maternal Infant Health Program (MIHP)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3557" name="Picture 4" descr="MCj04356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0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Presentation overview:</a:t>
            </a:r>
          </a:p>
          <a:p>
            <a:pPr lvl="1"/>
            <a:r>
              <a:rPr lang="en-US" sz="2800" dirty="0" smtClean="0"/>
              <a:t>Medicaid Program Overview</a:t>
            </a:r>
          </a:p>
          <a:p>
            <a:pPr lvl="1"/>
            <a:r>
              <a:rPr lang="en-US" sz="2800" dirty="0" smtClean="0"/>
              <a:t>The Healthy Michigan Plan</a:t>
            </a:r>
          </a:p>
          <a:p>
            <a:pPr lvl="1"/>
            <a:r>
              <a:rPr lang="en-US" sz="2800" dirty="0"/>
              <a:t>New eligibility </a:t>
            </a:r>
            <a:r>
              <a:rPr lang="en-US" sz="2800" dirty="0" smtClean="0"/>
              <a:t>methodology – Modified Adjusted Gross Income (MAGI)</a:t>
            </a:r>
          </a:p>
          <a:p>
            <a:pPr lvl="1"/>
            <a:r>
              <a:rPr lang="en-US" sz="2800" dirty="0" smtClean="0"/>
              <a:t>Health Homes Update</a:t>
            </a:r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Overview of ACA Impact on Medicaid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598B29-8FF7-4C14-BE11-D300CF8305C9}" type="slidenum">
              <a:rPr lang="en-US" altLang="en-US" smtClean="0">
                <a:latin typeface="Arial" charset="0"/>
              </a:rPr>
              <a:pPr eaLnBrk="1" hangingPunct="1"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Population Specific Programs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Breast and Cervical Cancer Prevention and Treatment (BCCPT)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Freedom to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Plan First Family Planning Waiver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CHIP Funded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Maternity Outpatient Medical Services (MOMS)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MIChild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26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2CB443-5C0D-44B0-B58E-7F62F4E32F34}" type="slidenum">
              <a:rPr lang="en-US" altLang="en-US" smtClean="0">
                <a:latin typeface="Arial" charset="0"/>
              </a:rPr>
              <a:pPr eaLnBrk="1" hangingPunct="1"/>
              <a:t>21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Breast and Cervical Cancer Prevention and Treatment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BCCPT </a:t>
            </a:r>
          </a:p>
          <a:p>
            <a:pPr lvl="1" eaLnBrk="1" hangingPunct="1"/>
            <a:r>
              <a:rPr lang="en-US" altLang="en-US" dirty="0" smtClean="0"/>
              <a:t>For women ages 18-64 with diagnosis of cervical cancer, or ages 40-64 for breast cancer.</a:t>
            </a:r>
          </a:p>
          <a:p>
            <a:pPr lvl="1" eaLnBrk="1" hangingPunct="1"/>
            <a:r>
              <a:rPr lang="en-US" altLang="en-US" dirty="0" smtClean="0"/>
              <a:t>250% of the federal poverty level.</a:t>
            </a:r>
          </a:p>
          <a:p>
            <a:pPr lvl="1" eaLnBrk="1" hangingPunct="1"/>
            <a:r>
              <a:rPr lang="en-US" altLang="en-US" dirty="0" smtClean="0"/>
              <a:t>Must be diagnosed by a public health designated provider or a Title X clinic. </a:t>
            </a:r>
          </a:p>
          <a:p>
            <a:pPr lvl="1" eaLnBrk="1" hangingPunct="1"/>
            <a:r>
              <a:rPr lang="en-US" altLang="en-US" dirty="0" smtClean="0"/>
              <a:t>Guided by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7900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C7A52-70DF-4E2C-A795-2E89BC4A90DF}" type="slidenum">
              <a:rPr lang="en-US" altLang="en-US" smtClean="0">
                <a:latin typeface="Arial" charset="0"/>
              </a:rPr>
              <a:pPr eaLnBrk="1" hangingPunct="1"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Family Planning Waiver Program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Waivers allow states to cover new populations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Family Planning Waiver “Plan First!”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Needs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PRAMS data shows 64% of Medicaid births are unintended,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25% are unwanted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Medicaid pays for roughly 40-46% of all Michigan births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Covers women ages 19-44 years up to 185% of the FPL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Covers family planning services only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30,000 enrolled, but looking to end the program.</a:t>
            </a:r>
          </a:p>
        </p:txBody>
      </p:sp>
    </p:spTree>
    <p:extLst>
      <p:ext uri="{BB962C8B-B14F-4D97-AF65-F5344CB8AC3E}">
        <p14:creationId xmlns:p14="http://schemas.microsoft.com/office/powerpoint/2010/main" val="39855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05C867-1FF1-449C-B902-D32B3B7AF767}" type="slidenum">
              <a:rPr lang="en-US" altLang="en-US" smtClean="0">
                <a:latin typeface="Arial" charset="0"/>
              </a:rPr>
              <a:pPr eaLnBrk="1" hangingPunct="1"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Maternity Outpatient Medical Services (MOMS)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02292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Program for pregnant women who are not eligible for Medicaid or their Medicaid eligibility pending.</a:t>
            </a:r>
          </a:p>
          <a:p>
            <a:pPr lvl="2" eaLnBrk="1" hangingPunct="1"/>
            <a:r>
              <a:rPr lang="en-US" altLang="en-US" sz="2000" dirty="0" smtClean="0"/>
              <a:t>Up to 195% of the FPL</a:t>
            </a:r>
          </a:p>
          <a:p>
            <a:pPr lvl="1" eaLnBrk="1" hangingPunct="1"/>
            <a:r>
              <a:rPr lang="en-US" altLang="en-US" sz="2400" dirty="0" smtClean="0"/>
              <a:t>Women are not U.S. citizens.</a:t>
            </a:r>
          </a:p>
          <a:p>
            <a:pPr lvl="1" eaLnBrk="1" hangingPunct="1"/>
            <a:r>
              <a:rPr lang="en-US" altLang="en-US" sz="2400" dirty="0" smtClean="0"/>
              <a:t>Children born are citizens and are            Medicaid eligible at birth.</a:t>
            </a:r>
          </a:p>
          <a:p>
            <a:pPr lvl="1" eaLnBrk="1" hangingPunct="1"/>
            <a:r>
              <a:rPr lang="en-US" altLang="en-US" sz="2400" dirty="0" smtClean="0"/>
              <a:t>Migrant workers residing in Michigan.</a:t>
            </a:r>
          </a:p>
          <a:p>
            <a:pPr lvl="1" eaLnBrk="1" hangingPunct="1"/>
            <a:r>
              <a:rPr lang="en-US" altLang="en-US" sz="2400" dirty="0" smtClean="0"/>
              <a:t>CHIP funds to care for unborn child.</a:t>
            </a:r>
          </a:p>
        </p:txBody>
      </p:sp>
      <p:pic>
        <p:nvPicPr>
          <p:cNvPr id="1026" name="Picture 2" descr="C:\Users\prokopj\AppData\Local\Microsoft\Windows\Temporary Internet Files\Content.IE5\QIB4OL36\Dresses-for-Pregnant-Wom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0383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2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0975"/>
            <a:ext cx="91440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Long Term Supports and Services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9906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Nearly one in five of Michigan’s elderly or disabled citizens receives health care from Medicaid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Over 100,000 Medicaid beneficiaries receive long term supports and services over the course of a year.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Nursing Facility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Skilled nursing care services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Program for All Inclusive Care for the Elderly (PACE)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Acute and long term care services provided through a community center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MI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Choice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Wide ranging home and community-based supports and transition services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Home Help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In-home Personal Care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61E97-1CEE-4735-BEEF-6C39DB80826E}" type="slidenum">
              <a:rPr lang="en-US" altLang="en-US" smtClean="0">
                <a:latin typeface="Arial" charset="0"/>
              </a:rPr>
              <a:pPr eaLnBrk="1" hangingPunct="1"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CHIP Program - </a:t>
            </a:r>
            <a:r>
              <a:rPr lang="en-US" altLang="en-US" sz="3600" i="1" u="sng" spc="-1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MIChild</a:t>
            </a:r>
            <a:endParaRPr lang="en-US" altLang="en-US" sz="3600" i="1" u="sng" spc="-1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400" dirty="0" smtClean="0"/>
              <a:t>Covers all children up to 212% of the FPL who are not Medicaid eligible</a:t>
            </a:r>
          </a:p>
          <a:p>
            <a:pPr lvl="1" eaLnBrk="1" hangingPunct="1"/>
            <a:r>
              <a:rPr lang="en-US" altLang="en-US" sz="2400" dirty="0" smtClean="0"/>
              <a:t>Premiums $10 per family (Native Americans exempt)</a:t>
            </a:r>
          </a:p>
          <a:p>
            <a:pPr lvl="1" eaLnBrk="1" hangingPunct="1"/>
            <a:r>
              <a:rPr lang="en-US" altLang="en-US" sz="2400" dirty="0" smtClean="0"/>
              <a:t>Roughly 37,000 enrolled</a:t>
            </a:r>
          </a:p>
          <a:p>
            <a:pPr lvl="1" eaLnBrk="1" hangingPunct="1"/>
            <a:r>
              <a:rPr lang="en-US" altLang="en-US" sz="2400" dirty="0" smtClean="0"/>
              <a:t>Michigan has a 3% uninsured rate for children under 18 years of age.  Lowest rate of all of the states. </a:t>
            </a:r>
          </a:p>
        </p:txBody>
      </p:sp>
      <p:pic>
        <p:nvPicPr>
          <p:cNvPr id="2050" name="Picture 2" descr="C:\Users\prokopj\AppData\Local\Microsoft\Windows\Temporary Internet Files\Content.IE5\QIB4OL36\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487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5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Dental care through our fee-for-service program.</a:t>
            </a:r>
          </a:p>
          <a:p>
            <a:r>
              <a:rPr lang="en-US" dirty="0" smtClean="0"/>
              <a:t>Provide dental care through Delta Dental in all but two counties in Michigan.</a:t>
            </a:r>
          </a:p>
          <a:p>
            <a:pPr lvl="1"/>
            <a:r>
              <a:rPr lang="en-US" dirty="0" smtClean="0"/>
              <a:t>Looking to add remaining two counties for fiscal year 2016 up to age nine.</a:t>
            </a:r>
          </a:p>
          <a:p>
            <a:pPr lvl="1"/>
            <a:r>
              <a:rPr lang="en-US" dirty="0" smtClean="0"/>
              <a:t>Only covers children up to 21 years of 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Healthy Kids Dental Program</a:t>
            </a:r>
          </a:p>
        </p:txBody>
      </p:sp>
      <p:pic>
        <p:nvPicPr>
          <p:cNvPr id="6146" name="Picture 2" descr="C:\Users\prokopj\AppData\Local\Microsoft\Windows\Temporary Internet Files\Content.IE5\QIB4OL36\tooth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2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72" y="228600"/>
            <a:ext cx="5125528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137E-391A-4612-8C0F-932270E29D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cost-sharing</a:t>
            </a:r>
          </a:p>
          <a:p>
            <a:r>
              <a:rPr lang="en-US" dirty="0" smtClean="0"/>
              <a:t>Healthy behaviors</a:t>
            </a:r>
          </a:p>
          <a:p>
            <a:r>
              <a:rPr lang="en-US" dirty="0" smtClean="0"/>
              <a:t>Health Risk Assessment</a:t>
            </a:r>
          </a:p>
          <a:p>
            <a:r>
              <a:rPr lang="en-US" dirty="0" smtClean="0"/>
              <a:t>MI Health Account</a:t>
            </a:r>
          </a:p>
          <a:p>
            <a:r>
              <a:rPr lang="en-US" dirty="0" smtClean="0"/>
              <a:t>Started April 1,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Healthy Michigan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Affordable Care Act (ACA) authorizes Medicaid to expand by covering a new eligibility category.</a:t>
            </a:r>
          </a:p>
          <a:p>
            <a:r>
              <a:rPr lang="en-US" dirty="0" smtClean="0"/>
              <a:t>Funding must be appropriated by State.</a:t>
            </a:r>
          </a:p>
          <a:p>
            <a:r>
              <a:rPr lang="en-US" dirty="0" smtClean="0"/>
              <a:t>House Bill 4714 </a:t>
            </a:r>
          </a:p>
          <a:p>
            <a:r>
              <a:rPr lang="en-US" dirty="0" smtClean="0"/>
              <a:t>Public Act 107 of 2013 was signed into law by Governor Snyder September 16, 2013.</a:t>
            </a:r>
          </a:p>
          <a:p>
            <a:r>
              <a:rPr lang="en-US" dirty="0" smtClean="0"/>
              <a:t>This is called the Healthy Michigan Plan.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Federal Law and State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77FB5A-C91A-43A5-BE23-EDBFE8DC539C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Program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Michigan Medicaid is an entitlement program that started as a result of Title XIX of the Social Security Act in 1965.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Michigan Medicaid program is a cooperative venture jointly funded by the Centers for Medicare and Medicaid Services (CMS).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Administer by the states individuals and families with low-incomes and resources. 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7916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Act 107 0f 2013 did not have an immediate effect.</a:t>
            </a:r>
          </a:p>
          <a:p>
            <a:r>
              <a:rPr lang="en-US" dirty="0" smtClean="0"/>
              <a:t>Cannot implement prior to 90 days after the end of legislative session.</a:t>
            </a:r>
          </a:p>
          <a:p>
            <a:r>
              <a:rPr lang="en-US" dirty="0" smtClean="0"/>
              <a:t>This is roughly around the April 1, 2014 timeframe.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Implementation Timeframe</a:t>
            </a:r>
            <a:endParaRPr lang="en-US" sz="3600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law requires certain cost-sharing requirements (co-pays and contributions).</a:t>
            </a:r>
          </a:p>
          <a:p>
            <a:r>
              <a:rPr lang="en-US" dirty="0" smtClean="0"/>
              <a:t>Some of these requirements are not stated in federal regulation.</a:t>
            </a:r>
          </a:p>
          <a:p>
            <a:r>
              <a:rPr lang="en-US" dirty="0" smtClean="0"/>
              <a:t>Need a waiver amendment to implement what is in state law.</a:t>
            </a:r>
          </a:p>
          <a:p>
            <a:pPr lvl="1"/>
            <a:r>
              <a:rPr lang="en-US" dirty="0" smtClean="0"/>
              <a:t>Amended our current Adult Benefits waiver.</a:t>
            </a:r>
          </a:p>
          <a:p>
            <a:r>
              <a:rPr lang="en-US" dirty="0" smtClean="0"/>
              <a:t>Waiver Amendment was submitted 11-8-2013.  Approved December 30, 2013.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Federal Waiver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government will pay 100% of the program cost for the first three years.  </a:t>
            </a:r>
          </a:p>
          <a:p>
            <a:r>
              <a:rPr lang="en-US" dirty="0" smtClean="0"/>
              <a:t>Will decrease federal match to 90% by 2020. </a:t>
            </a:r>
          </a:p>
          <a:p>
            <a:pPr lvl="1"/>
            <a:r>
              <a:rPr lang="en-US" dirty="0" smtClean="0"/>
              <a:t>Current Medicaid Match is about 65.54%</a:t>
            </a:r>
          </a:p>
          <a:p>
            <a:pPr lvl="1"/>
            <a:r>
              <a:rPr lang="en-US" dirty="0" smtClean="0"/>
              <a:t>CHIP is 75.88%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Federal Funding</a:t>
            </a:r>
            <a:endParaRPr lang="en-US" sz="3600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985CB-0F4B-494E-BA86-129DA1AD4ED2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4638"/>
            <a:ext cx="8458200" cy="1401762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Impact on Low Income Citizens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58938"/>
            <a:ext cx="7786688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Provides Health Insurance Coverage for Low Income Citizens</a:t>
            </a:r>
          </a:p>
          <a:p>
            <a:pPr eaLnBrk="1" hangingPunct="1"/>
            <a:r>
              <a:rPr lang="en-US" sz="2400" dirty="0" smtClean="0"/>
              <a:t>Dramatic Reduction in Uninsured in Michigan</a:t>
            </a:r>
          </a:p>
          <a:p>
            <a:pPr eaLnBrk="1" hangingPunct="1"/>
            <a:r>
              <a:rPr lang="en-US" sz="2400" dirty="0" smtClean="0"/>
              <a:t>Primary Care Is Available</a:t>
            </a:r>
          </a:p>
          <a:p>
            <a:pPr eaLnBrk="1" hangingPunct="1"/>
            <a:r>
              <a:rPr lang="en-US" sz="2400" dirty="0" smtClean="0"/>
              <a:t>Medicaid Coverage Improves Health Status</a:t>
            </a:r>
          </a:p>
          <a:p>
            <a:pPr eaLnBrk="1" hangingPunct="1"/>
            <a:r>
              <a:rPr lang="en-US" sz="2400" dirty="0" smtClean="0"/>
              <a:t>Improves Employability</a:t>
            </a:r>
          </a:p>
          <a:p>
            <a:pPr eaLnBrk="1" hangingPunct="1"/>
            <a:r>
              <a:rPr lang="en-US" sz="2400" dirty="0" smtClean="0"/>
              <a:t>Anticipated that up to 400,000 – 500,000 people could be eligible for the Healthy Michigan Plan – we are over the target.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5248A-CD5D-412B-8F6C-B8630B7405FE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74638"/>
            <a:ext cx="7886700" cy="11430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6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Federal Eligibility Parameters</a:t>
            </a:r>
            <a:endParaRPr lang="en-US" sz="3600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1476"/>
            <a:ext cx="7756525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/>
              <a:t>Includes people ages 19-64</a:t>
            </a:r>
          </a:p>
          <a:p>
            <a:pPr eaLnBrk="1" hangingPunct="1"/>
            <a:r>
              <a:rPr lang="en-US" sz="3200" dirty="0" smtClean="0"/>
              <a:t>Not receiving or eligible for Medicare</a:t>
            </a:r>
          </a:p>
          <a:p>
            <a:pPr eaLnBrk="1" hangingPunct="1"/>
            <a:r>
              <a:rPr lang="en-US" sz="3200" dirty="0" smtClean="0"/>
              <a:t>Not eligible for current Medicaid program</a:t>
            </a:r>
          </a:p>
          <a:p>
            <a:pPr eaLnBrk="1" hangingPunct="1"/>
            <a:r>
              <a:rPr lang="en-US" sz="3200" dirty="0" smtClean="0"/>
              <a:t>Not pregnant at the time of application</a:t>
            </a:r>
          </a:p>
          <a:p>
            <a:pPr eaLnBrk="1" hangingPunct="1"/>
            <a:r>
              <a:rPr lang="en-US" sz="3200" dirty="0" smtClean="0"/>
              <a:t>Covers up to 133% of the federal poverty level (5% disregard = 138%)</a:t>
            </a:r>
          </a:p>
          <a:p>
            <a:pPr eaLnBrk="1" hangingPunct="1"/>
            <a:r>
              <a:rPr lang="en-US" sz="3200" dirty="0" smtClean="0"/>
              <a:t>No asset test</a:t>
            </a:r>
          </a:p>
          <a:p>
            <a:pPr eaLnBrk="1" hangingPunct="1"/>
            <a:r>
              <a:rPr lang="en-US" sz="3200" dirty="0" smtClean="0"/>
              <a:t>Must meet other federal requirements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0997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1926"/>
            <a:ext cx="9144000" cy="6858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Healthy Michigan Plan Enrollment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174601"/>
              </p:ext>
            </p:extLst>
          </p:nvPr>
        </p:nvGraphicFramePr>
        <p:xfrm>
          <a:off x="771525" y="1781175"/>
          <a:ext cx="7667625" cy="43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29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778288"/>
              </p:ext>
            </p:extLst>
          </p:nvPr>
        </p:nvGraphicFramePr>
        <p:xfrm>
          <a:off x="457200" y="6096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8100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Eligibility for Healthy Michigan Plan and Current Medicaid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14802" y="2683048"/>
            <a:ext cx="4461711" cy="342900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Ambulatory patient services</a:t>
            </a:r>
          </a:p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Emergency Services</a:t>
            </a:r>
          </a:p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Hospitalization</a:t>
            </a:r>
          </a:p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Maternity and newborn care</a:t>
            </a:r>
          </a:p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Mental Health and substance use disorder services, including behavioral health treatment</a:t>
            </a:r>
          </a:p>
          <a:p>
            <a:pPr marL="452628" indent="-342900" fontAlgn="auto">
              <a:buFont typeface="+mj-lt"/>
              <a:buAutoNum type="arabicPeriod"/>
            </a:pPr>
            <a:r>
              <a:rPr lang="en-US" sz="2000" dirty="0" smtClean="0"/>
              <a:t>Prescription drugs</a:t>
            </a:r>
            <a:endParaRPr lang="en-US" sz="2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29778" y="2743192"/>
            <a:ext cx="4041775" cy="335280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r>
              <a:rPr lang="en-US" sz="2200" dirty="0" smtClean="0"/>
              <a:t>Rehabilitative and </a:t>
            </a:r>
            <a:r>
              <a:rPr lang="en-US" sz="2200" dirty="0" err="1" smtClean="0"/>
              <a:t>habilitative</a:t>
            </a:r>
            <a:r>
              <a:rPr lang="en-US" sz="2200" dirty="0" smtClean="0"/>
              <a:t> services and devices</a:t>
            </a:r>
          </a:p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r>
              <a:rPr lang="en-US" sz="2200" dirty="0" smtClean="0"/>
              <a:t>Laboratory services</a:t>
            </a:r>
          </a:p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r>
              <a:rPr lang="en-US" sz="2200" dirty="0" smtClean="0"/>
              <a:t>Preventive and wellness services and chronic disease management; and</a:t>
            </a:r>
          </a:p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r>
              <a:rPr lang="en-US" sz="2200" dirty="0" smtClean="0"/>
              <a:t>Pediatric services, including oral and vision care.</a:t>
            </a:r>
          </a:p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r>
              <a:rPr lang="en-US" sz="2200" dirty="0" smtClean="0"/>
              <a:t>Other, Dental, vision,</a:t>
            </a:r>
          </a:p>
          <a:p>
            <a:pPr marL="566928" indent="-457200" fontAlgn="auto">
              <a:spcBef>
                <a:spcPts val="400"/>
              </a:spcBef>
              <a:buFont typeface="+mj-lt"/>
              <a:buAutoNum type="arabicPeriod" startAt="7"/>
            </a:pPr>
            <a:endParaRPr lang="en-US" sz="2200" dirty="0" smtClean="0"/>
          </a:p>
          <a:p>
            <a:pPr fontAlgn="auto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1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Benefit </a:t>
            </a:r>
            <a:r>
              <a:rPr lang="en-US" sz="2800" dirty="0"/>
              <a:t>coverage </a:t>
            </a:r>
            <a:r>
              <a:rPr lang="en-US" sz="2800"/>
              <a:t>must </a:t>
            </a:r>
            <a:r>
              <a:rPr lang="en-US" sz="2800" smtClean="0"/>
              <a:t>be based </a:t>
            </a:r>
            <a:r>
              <a:rPr lang="en-US" sz="2800" dirty="0"/>
              <a:t>on </a:t>
            </a:r>
            <a:r>
              <a:rPr lang="en-US" sz="2800" dirty="0" smtClean="0"/>
              <a:t>federal benchmark </a:t>
            </a:r>
            <a:r>
              <a:rPr lang="en-US" sz="2800" dirty="0"/>
              <a:t>coverage and include the 10 essential health care services.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1"/>
            <a:ext cx="8229600" cy="10350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Covered Services</a:t>
            </a:r>
            <a:endParaRPr lang="en-US" sz="3600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A687-B265-4866-A58A-776B8C63D4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Michigan beneficiaries will enroll into the one of the current Medicaid Health Plans.</a:t>
            </a:r>
          </a:p>
          <a:p>
            <a:r>
              <a:rPr lang="en-US" dirty="0" smtClean="0"/>
              <a:t>Current Medicaid populations that are exempt or voluntary from managed care will remain exempt or voluntary.</a:t>
            </a:r>
          </a:p>
          <a:p>
            <a:r>
              <a:rPr lang="en-US" dirty="0" smtClean="0"/>
              <a:t>Will use the current Prepaid Inpatient Health Plan (PIHP) system of care.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Service Delivery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074" name="Picture 2" descr="C:\Users\prokopj\AppData\Local\Microsoft\Windows\Temporary Internet Files\Content.IE5\QIB4OL36\3312501955_bf424b0b25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84151" y="1303338"/>
            <a:ext cx="8361363" cy="51419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Required by Public Act 107 of 2013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Cost-sharing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Average co-pays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Contribution of 2% annual income for beneficiaries with income between 100%-133% of the FPL.</a:t>
            </a:r>
          </a:p>
          <a:p>
            <a:pPr lvl="1"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800" dirty="0" smtClean="0"/>
              <a:t>Account will provide information on health care services cost and utilization.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Will show cost of services and amount of contribution in account.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Quarterly statements </a:t>
            </a:r>
          </a:p>
        </p:txBody>
      </p:sp>
      <p:sp>
        <p:nvSpPr>
          <p:cNvPr id="1105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6F837-F7C8-4971-A436-FA76F192699B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MI Health Account</a:t>
            </a:r>
          </a:p>
        </p:txBody>
      </p:sp>
    </p:spTree>
    <p:extLst>
      <p:ext uri="{BB962C8B-B14F-4D97-AF65-F5344CB8AC3E}">
        <p14:creationId xmlns:p14="http://schemas.microsoft.com/office/powerpoint/2010/main" val="73936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ED2C3A-0B63-4E1E-9046-262D5569BB8D}" type="slidenum">
              <a:rPr lang="en-US" altLang="en-US" smtClean="0">
                <a:latin typeface="Arial" charset="0"/>
              </a:rPr>
              <a:pPr eaLnBrk="1" hangingPunct="1"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vs CHIP Program Funding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Medicaid is an entitlement and does not have a cap on enrollment or on funding.</a:t>
            </a:r>
          </a:p>
          <a:p>
            <a:pPr lvl="1"/>
            <a:r>
              <a:rPr lang="en-US" dirty="0"/>
              <a:t>Current Medicaid </a:t>
            </a:r>
            <a:r>
              <a:rPr lang="en-US" dirty="0" smtClean="0"/>
              <a:t>match </a:t>
            </a:r>
            <a:r>
              <a:rPr lang="en-US" dirty="0"/>
              <a:t>is 65.54 </a:t>
            </a:r>
            <a:r>
              <a:rPr lang="en-US" dirty="0" smtClean="0"/>
              <a:t>%</a:t>
            </a:r>
            <a:endParaRPr lang="en-US" dirty="0"/>
          </a:p>
          <a:p>
            <a:pPr eaLnBrk="1" hangingPunct="1"/>
            <a:r>
              <a:rPr lang="en-US" altLang="en-US" dirty="0" smtClean="0"/>
              <a:t>Children's Health Insurance Program (CHIP) is administered under a program allotment.  </a:t>
            </a:r>
          </a:p>
          <a:p>
            <a:pPr lvl="1" eaLnBrk="1" hangingPunct="1"/>
            <a:r>
              <a:rPr lang="en-US" altLang="en-US" dirty="0" smtClean="0"/>
              <a:t>This is called Title XXI.</a:t>
            </a:r>
          </a:p>
          <a:p>
            <a:pPr lvl="1"/>
            <a:r>
              <a:rPr lang="en-US" dirty="0" smtClean="0"/>
              <a:t>Current CHIP match is 75.88%</a:t>
            </a:r>
            <a:endParaRPr 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4341" name="Picture 4" descr="MCj04241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84151" y="1303338"/>
            <a:ext cx="8361363" cy="51419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Healthy Behaviors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Health risk assessment form completed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If beneficiary engages in healthy behavior can have reduction in cost-sharing.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Goal is to have beneficiary more involved in health care decisions and improve health outcomes.</a:t>
            </a:r>
          </a:p>
          <a:p>
            <a:pPr marL="109728" indent="0" eaLnBrk="1" hangingPunct="1">
              <a:spcBef>
                <a:spcPct val="0"/>
              </a:spcBef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1105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6F837-F7C8-4971-A436-FA76F192699B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MI Health Account</a:t>
            </a:r>
          </a:p>
        </p:txBody>
      </p:sp>
    </p:spTree>
    <p:extLst>
      <p:ext uri="{BB962C8B-B14F-4D97-AF65-F5344CB8AC3E}">
        <p14:creationId xmlns:p14="http://schemas.microsoft.com/office/powerpoint/2010/main" val="35073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Eligibility </a:t>
            </a:r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by FPL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Age Distribution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382000" cy="4525963"/>
          </a:xfrm>
        </p:spPr>
        <p:txBody>
          <a:bodyPr>
            <a:normAutofit/>
          </a:bodyPr>
          <a:lstStyle/>
          <a:p>
            <a:pPr marL="109728" indent="0">
              <a:spcBef>
                <a:spcPct val="0"/>
              </a:spcBef>
              <a:buNone/>
            </a:pPr>
            <a:r>
              <a:rPr lang="en-US" sz="2200" dirty="0"/>
              <a:t>All health plans have an incentive for providers who complete and return the Health Risk Assessment form for their Healthy Michigan Plan patients.  </a:t>
            </a:r>
          </a:p>
          <a:p>
            <a:pPr marL="109728" indent="0">
              <a:spcBef>
                <a:spcPct val="0"/>
              </a:spcBef>
              <a:buNone/>
            </a:pPr>
            <a:endParaRPr lang="en-US" sz="2200" dirty="0"/>
          </a:p>
          <a:p>
            <a:pPr marL="109728" indent="0">
              <a:spcBef>
                <a:spcPct val="0"/>
              </a:spcBef>
              <a:buNone/>
            </a:pPr>
            <a:r>
              <a:rPr lang="en-US" sz="2200" dirty="0"/>
              <a:t>Each health plan designed their own </a:t>
            </a:r>
            <a:r>
              <a:rPr lang="en-US" sz="2200" dirty="0" smtClean="0"/>
              <a:t>provider incentive</a:t>
            </a:r>
            <a:r>
              <a:rPr lang="en-US" sz="2200" dirty="0"/>
              <a:t>, these incentives vary by plan.  </a:t>
            </a:r>
            <a:endParaRPr lang="en-US" sz="2200" dirty="0" smtClean="0"/>
          </a:p>
          <a:p>
            <a:pPr marL="109728" indent="0">
              <a:spcBef>
                <a:spcPct val="0"/>
              </a:spcBef>
              <a:buNone/>
            </a:pPr>
            <a:endParaRPr lang="en-US" sz="22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/>
              <a:t>Online </a:t>
            </a:r>
            <a:r>
              <a:rPr lang="en-US" sz="2200" dirty="0" smtClean="0"/>
              <a:t>course </a:t>
            </a:r>
            <a:r>
              <a:rPr lang="en-US" sz="2200" dirty="0"/>
              <a:t>on </a:t>
            </a:r>
            <a:r>
              <a:rPr lang="en-US" sz="2200" dirty="0" smtClean="0"/>
              <a:t>the Health </a:t>
            </a:r>
            <a:r>
              <a:rPr lang="en-US" sz="2200" dirty="0"/>
              <a:t>Risk Assessment for </a:t>
            </a:r>
            <a:r>
              <a:rPr lang="en-US" sz="2200" dirty="0" smtClean="0"/>
              <a:t>providers is available at: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2200" dirty="0" smtClean="0"/>
              <a:t>	</a:t>
            </a:r>
            <a:r>
              <a:rPr lang="en-US" sz="2800" u="sng" dirty="0" smtClean="0"/>
              <a:t>www.michigan.gov/healthymichiganplan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Healthy Behaviors Incentive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143000"/>
            <a:ext cx="86868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</p:spPr>
        <p:txBody>
          <a:bodyPr/>
          <a:lstStyle/>
          <a:p>
            <a:r>
              <a:rPr lang="en-US" sz="3200" i="1" u="sng" dirty="0">
                <a:solidFill>
                  <a:srgbClr val="DEF5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Aligning Co-Pays with High Value Services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266700" y="546132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Lucida Sans Unicode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Lucida Sans Unicode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5212"/>
              </p:ext>
            </p:extLst>
          </p:nvPr>
        </p:nvGraphicFramePr>
        <p:xfrm>
          <a:off x="304801" y="1155702"/>
          <a:ext cx="8712201" cy="9368551"/>
        </p:xfrm>
        <a:graphic>
          <a:graphicData uri="http://schemas.openxmlformats.org/drawingml/2006/table">
            <a:tbl>
              <a:tblPr firstRow="1" firstCol="1" bandRow="1"/>
              <a:tblGrid>
                <a:gridCol w="2662061"/>
                <a:gridCol w="1932077"/>
                <a:gridCol w="4118063"/>
              </a:tblGrid>
              <a:tr h="141960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Visits related to these conditions will have no copay in 2014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Drugs related to these categories will have no copay in 2014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Alcohol Use Disorder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Heart Failure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Behavioral Healthy/Substance Abuse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Asthma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Chronic Cardiovascular Disease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Chronic Kidney Disease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Hyperlipidemia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Chronic Pulmonary Disease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Depression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Obesity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Obesity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 Mellitus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Schizophrenia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Stroke/Transient Ischemic Attack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Substance Use Disorder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Tobacco Use Disorder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Smoking Cessation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Ischemic Heart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Disease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Chronic Obstructive Pulmonary Disease and Bronchiectasis</a:t>
                      </a:r>
                    </a:p>
                  </a:txBody>
                  <a:tcPr marL="67456" marR="67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DVT (while on anticoagulation)/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 (chronic anticoagulation)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HRA Data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 Rating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Reported Exercise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8458200" cy="51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Reported Nutrition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1"/>
            <a:ext cx="84582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Binge Drinking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E8D84-4DF4-4DB3-8780-1F737E42F8F3}" type="slidenum">
              <a:rPr lang="en-US" altLang="en-US" smtClean="0">
                <a:latin typeface="Arial" charset="0"/>
              </a:rPr>
              <a:pPr eaLnBrk="1" hangingPunct="1"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Covered Populations </a:t>
            </a:r>
            <a:r>
              <a:rPr lang="en-US" alt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Title </a:t>
            </a:r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XIX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Pregnant Women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Children under age 21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Aged, Blind, Disabled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Parents or Caretaker Relatives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Emergency Services Only – non-citizens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“Spend down”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Healthy Michigan Plan  133% of the FPL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Other special populations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8175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Smoking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77200" cy="50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Anxiety Reported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Substance Use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HRA completed in Physician Office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Healthy Behaviors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spc="-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Healthy Behavior Selection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62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8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HRA is on the MDCH website at:</a:t>
            </a:r>
          </a:p>
          <a:p>
            <a:r>
              <a:rPr lang="en-US" dirty="0" smtClean="0">
                <a:hlinkClick r:id="rId2"/>
              </a:rPr>
              <a:t>www.michigan/mdch</a:t>
            </a:r>
            <a:endParaRPr lang="en-US" dirty="0" smtClean="0"/>
          </a:p>
          <a:p>
            <a:r>
              <a:rPr lang="en-US" dirty="0"/>
              <a:t>Health Care Coverage &gt; Healthy Michigan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Health Risk Assessment Information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7700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84151" y="1303338"/>
            <a:ext cx="8361363" cy="51419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New eligibility determination methodology for Medicaid (excludes disabled population)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Uses a single streamlined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Provides for no wrong door for application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Online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In person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Telephone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Standardizes the calculation of income with consistent formula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Relies on electronic data matching to the greatest extent possible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Removes asset test</a:t>
            </a:r>
          </a:p>
        </p:txBody>
      </p:sp>
      <p:sp>
        <p:nvSpPr>
          <p:cNvPr id="1105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6F837-F7C8-4971-A436-FA76F192699B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Modified Adjusted Gross Income (MAGI)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95672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Providers: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DCH Website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www.michigan.gov/healthymichiganplan</a:t>
            </a:r>
          </a:p>
          <a:p>
            <a:pPr lvl="2"/>
            <a:r>
              <a:rPr lang="en-US" sz="2200" dirty="0" smtClean="0"/>
              <a:t>Healthy </a:t>
            </a:r>
            <a:r>
              <a:rPr lang="en-US" sz="2200" dirty="0"/>
              <a:t>Michigan Plan </a:t>
            </a:r>
            <a:r>
              <a:rPr lang="en-US" sz="2200" dirty="0" smtClean="0"/>
              <a:t>policy, amendments posted</a:t>
            </a:r>
            <a:endParaRPr lang="en-US" sz="2200" dirty="0"/>
          </a:p>
          <a:p>
            <a:pPr lvl="2"/>
            <a:r>
              <a:rPr lang="en-US" sz="2200" dirty="0"/>
              <a:t>Healthy Michigan </a:t>
            </a:r>
            <a:r>
              <a:rPr lang="en-US" sz="2200" dirty="0" smtClean="0"/>
              <a:t>Handbook, brochures posted</a:t>
            </a:r>
          </a:p>
          <a:p>
            <a:pPr lvl="2"/>
            <a:r>
              <a:rPr lang="en-US" sz="2200" dirty="0" smtClean="0"/>
              <a:t>Health Risk Assessment, monthly reports and Online Provider </a:t>
            </a:r>
            <a:r>
              <a:rPr lang="en-US" sz="2200" dirty="0"/>
              <a:t>T</a:t>
            </a:r>
            <a:r>
              <a:rPr lang="en-US" sz="2200" dirty="0" smtClean="0"/>
              <a:t>raining</a:t>
            </a:r>
            <a:endParaRPr lang="en-US" sz="2200" dirty="0"/>
          </a:p>
          <a:p>
            <a:pPr lvl="2"/>
            <a:r>
              <a:rPr lang="en-US" sz="2200" dirty="0" smtClean="0"/>
              <a:t>Chronic Conditions list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Email</a:t>
            </a:r>
            <a:r>
              <a:rPr lang="en-US" sz="28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healthymichiganplan@michigan.gov</a:t>
            </a:r>
          </a:p>
          <a:p>
            <a:pPr lvl="2"/>
            <a:endParaRPr lang="en-US" sz="28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Beneficiaries: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Beneficiary Website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 HealthyMichiganPlan.org</a:t>
            </a:r>
          </a:p>
          <a:p>
            <a:pPr lvl="2"/>
            <a:r>
              <a:rPr lang="en-US" sz="2200" dirty="0" smtClean="0"/>
              <a:t>Eligibility information and Link to </a:t>
            </a:r>
            <a:r>
              <a:rPr lang="en-US" sz="2200" dirty="0" smtClean="0">
                <a:hlinkClick r:id="rId2"/>
              </a:rPr>
              <a:t>www.Michigan.gov/MiBridges</a:t>
            </a:r>
            <a:endParaRPr lang="en-US" sz="2200" dirty="0" smtClean="0"/>
          </a:p>
          <a:p>
            <a:pPr lvl="2"/>
            <a:r>
              <a:rPr lang="en-US" sz="2200" dirty="0"/>
              <a:t>Cost sharing </a:t>
            </a:r>
            <a:r>
              <a:rPr lang="en-US" sz="2200" dirty="0" smtClean="0"/>
              <a:t>information</a:t>
            </a:r>
          </a:p>
          <a:p>
            <a:pPr marL="630936" lvl="2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Beneficiary questions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about their MI Health Account statement or payments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be directed to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call the Beneficiary Help Line at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936" lvl="2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1-800-642-3195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(TTY: 1-866-501-5656) </a:t>
            </a:r>
            <a:r>
              <a:rPr lang="en-US" sz="2600" dirty="0"/>
              <a:t> </a:t>
            </a:r>
          </a:p>
          <a:p>
            <a:pPr lvl="2"/>
            <a:endParaRPr lang="en-US" sz="2200" dirty="0"/>
          </a:p>
          <a:p>
            <a:pPr marL="0" indent="0" algn="ctr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Information Sources for the Healthy Michigan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93777-1746-47E7-A158-7F6DBD48D29E}" type="slidenum">
              <a:rPr lang="en-US" altLang="en-US" smtClean="0">
                <a:latin typeface="Arial" charset="0"/>
              </a:rPr>
              <a:pPr eaLnBrk="1" hangingPunct="1"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Medicaid Eligibility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Pregnant women and children income is reviewed.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Elderly and disabled look at income and assets.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Low-income family (LIF) – look at assets and income.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Healthy Michigan Plan – income only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Breast and Cervical Cancer Prevention and Treatment (BCCPT)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income only up to 250% of the FPL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Plan First – income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Eligibility determined by Department of Human Services (DHS).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8584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800"/>
            <a:ext cx="8361363" cy="41910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672"/>
              </a:spcBef>
              <a:spcAft>
                <a:spcPts val="600"/>
              </a:spcAft>
            </a:pPr>
            <a:r>
              <a:rPr lang="en-US" sz="3200" dirty="0" smtClean="0">
                <a:latin typeface="Candara" panose="020E0502030303020204" pitchFamily="34" charset="0"/>
                <a:cs typeface="Calibri" panose="020F0502020204030204" pitchFamily="34" charset="0"/>
              </a:rPr>
              <a:t>Encourage  applicants to apply online using  </a:t>
            </a:r>
            <a:r>
              <a:rPr lang="en-US" sz="3200" dirty="0" err="1" smtClean="0">
                <a:latin typeface="Candara" panose="020E0502030303020204" pitchFamily="34" charset="0"/>
                <a:cs typeface="Calibri" panose="020F0502020204030204" pitchFamily="34" charset="0"/>
              </a:rPr>
              <a:t>MiBridges</a:t>
            </a:r>
            <a:endParaRPr lang="en-US" sz="3200" dirty="0" smtClean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672"/>
              </a:spcBef>
              <a:spcAft>
                <a:spcPts val="600"/>
              </a:spcAft>
              <a:buNone/>
            </a:pPr>
            <a:endParaRPr lang="en-US" sz="3200" u="sng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spcBef>
                <a:spcPts val="672"/>
              </a:spcBef>
              <a:spcAft>
                <a:spcPts val="600"/>
              </a:spcAft>
              <a:buNone/>
            </a:pPr>
            <a:r>
              <a:rPr lang="en-US" sz="32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www.mibridges.michigan.gov</a:t>
            </a:r>
          </a:p>
          <a:p>
            <a:pPr marL="109728" indent="0">
              <a:spcBef>
                <a:spcPts val="672"/>
              </a:spcBef>
              <a:spcAft>
                <a:spcPts val="600"/>
              </a:spcAft>
              <a:buNone/>
            </a:pPr>
            <a:endParaRPr lang="en-US" sz="32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72"/>
              </a:spcBef>
              <a:spcAft>
                <a:spcPts val="600"/>
              </a:spcAft>
            </a:pPr>
            <a:r>
              <a:rPr lang="en-US" sz="3200" dirty="0" smtClean="0">
                <a:latin typeface="Candara" panose="020E0502030303020204" pitchFamily="34" charset="0"/>
                <a:cs typeface="Calibri" panose="020F0502020204030204" pitchFamily="34" charset="0"/>
              </a:rPr>
              <a:t>DCH 1426 Paper Application is available online and at DHS Offices</a:t>
            </a:r>
            <a:endParaRPr lang="en-US" sz="32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672"/>
              </a:spcBef>
              <a:spcAft>
                <a:spcPts val="600"/>
              </a:spcAft>
              <a:buNone/>
            </a:pPr>
            <a:endParaRPr lang="en-US" sz="3200" u="sng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spcBef>
                <a:spcPts val="672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Apply for the Healthy Michigan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toll-free numbers for MAGI related activities. </a:t>
            </a:r>
          </a:p>
          <a:p>
            <a:r>
              <a:rPr lang="en-US" sz="2800" dirty="0" smtClean="0"/>
              <a:t>MI </a:t>
            </a:r>
            <a:r>
              <a:rPr lang="en-US" sz="2800" dirty="0"/>
              <a:t>healthcare helpline is 855-789-5610.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phone </a:t>
            </a:r>
            <a:r>
              <a:rPr lang="en-US" sz="2800" dirty="0" smtClean="0"/>
              <a:t>application assistance helpline </a:t>
            </a:r>
            <a:r>
              <a:rPr lang="en-US" sz="2800" dirty="0"/>
              <a:t>is 855-276-4627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Call-line information will be updated when the Healthy Michigan Plan is implemented.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Information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Michigan Plan</a:t>
            </a:r>
          </a:p>
          <a:p>
            <a:r>
              <a:rPr lang="en-US" dirty="0" smtClean="0"/>
              <a:t>Primary care rate increase for 2013 and 2014.</a:t>
            </a:r>
          </a:p>
          <a:p>
            <a:r>
              <a:rPr lang="en-US" altLang="en-US" dirty="0"/>
              <a:t>Pharmacy Rebates </a:t>
            </a:r>
          </a:p>
          <a:p>
            <a:r>
              <a:rPr lang="en-US" altLang="en-US" dirty="0"/>
              <a:t>Tobacco Cessation</a:t>
            </a:r>
          </a:p>
          <a:p>
            <a:r>
              <a:rPr lang="en-US" altLang="en-US" dirty="0"/>
              <a:t>Not paying providers out of the US.</a:t>
            </a:r>
          </a:p>
          <a:p>
            <a:r>
              <a:rPr lang="en-US" dirty="0" smtClean="0"/>
              <a:t>Section 2703 Health Homes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Affordable Care Act Major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Several Health Homes projects underway</a:t>
            </a:r>
          </a:p>
          <a:p>
            <a:r>
              <a:rPr lang="en-US" sz="2800" dirty="0" smtClean="0"/>
              <a:t>Michigan Primary Care Transformation project.</a:t>
            </a:r>
          </a:p>
          <a:p>
            <a:r>
              <a:rPr lang="en-US" sz="2800" dirty="0" smtClean="0"/>
              <a:t>Seriously Mentally Ill project.</a:t>
            </a:r>
          </a:p>
          <a:p>
            <a:r>
              <a:rPr lang="en-US" sz="2800" dirty="0" smtClean="0"/>
              <a:t>Federal Qualified Health Centers health home model.</a:t>
            </a:r>
          </a:p>
          <a:p>
            <a:r>
              <a:rPr lang="en-US" sz="2800" dirty="0" smtClean="0"/>
              <a:t>MI Health Link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Health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39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Integrated Care – MI Health Link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6083" y="1066800"/>
            <a:ext cx="7526215" cy="496081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Three year demonstration with Center for Medicare and Medicaid Services for people dually eligible for Medicare and Medicaid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Seeks to improve quality and access to care for residents by aligning Medicare and Medicaid services, rules, and funding</a:t>
            </a:r>
            <a:endParaRPr lang="en-US" altLang="en-US" sz="2000" dirty="0" smtClean="0"/>
          </a:p>
          <a:p>
            <a:pPr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Seven Integrated </a:t>
            </a:r>
            <a:r>
              <a:rPr lang="en-US" altLang="en-US" dirty="0"/>
              <a:t>Care Organizations selected to implement across four regions: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Upper </a:t>
            </a:r>
            <a:r>
              <a:rPr lang="en-US" altLang="en-US" sz="2000" dirty="0" smtClean="0"/>
              <a:t>Peninsula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Southwest </a:t>
            </a:r>
            <a:r>
              <a:rPr lang="en-US" altLang="en-US" sz="2000" dirty="0"/>
              <a:t>(eight </a:t>
            </a:r>
            <a:r>
              <a:rPr lang="en-US" altLang="en-US" sz="2000" dirty="0" smtClean="0"/>
              <a:t>counties)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Macomb </a:t>
            </a:r>
            <a:r>
              <a:rPr lang="en-US" altLang="en-US" sz="2000" dirty="0"/>
              <a:t>County</a:t>
            </a:r>
            <a:endParaRPr lang="en-US" altLang="en-US" sz="2000" dirty="0" smtClean="0"/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Wayne County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dirty="0" smtClean="0"/>
              <a:t>Program </a:t>
            </a:r>
            <a:r>
              <a:rPr lang="en-US" altLang="en-US" dirty="0"/>
              <a:t>launched—March 1, 2015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697"/>
            <a:ext cx="66675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91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24072"/>
          </a:xfrm>
        </p:spPr>
        <p:txBody>
          <a:bodyPr/>
          <a:lstStyle/>
          <a:p>
            <a:r>
              <a:rPr lang="en-US" sz="3200" dirty="0" smtClean="0"/>
              <a:t>Jackie Prokop, Director</a:t>
            </a:r>
          </a:p>
          <a:p>
            <a:pPr lvl="1"/>
            <a:r>
              <a:rPr lang="en-US" sz="3200" dirty="0" smtClean="0"/>
              <a:t>Program Policy Division</a:t>
            </a:r>
          </a:p>
          <a:p>
            <a:pPr lvl="1"/>
            <a:r>
              <a:rPr lang="en-US" sz="3200" dirty="0" smtClean="0">
                <a:hlinkClick r:id="rId2"/>
              </a:rPr>
              <a:t>Prokopj@michigan.gov</a:t>
            </a:r>
            <a:endParaRPr lang="en-US" sz="3200" dirty="0" smtClean="0"/>
          </a:p>
          <a:p>
            <a:pPr lvl="1"/>
            <a:r>
              <a:rPr lang="en-US" sz="3200" dirty="0" smtClean="0"/>
              <a:t>517-335-5104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28882"/>
              </p:ext>
            </p:extLst>
          </p:nvPr>
        </p:nvGraphicFramePr>
        <p:xfrm>
          <a:off x="1143000" y="1676400"/>
          <a:ext cx="6918960" cy="31582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59480"/>
                <a:gridCol w="3459480"/>
              </a:tblGrid>
              <a:tr h="348572"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kumimoji="0" lang="en-US" sz="1200" kern="1200" dirty="0" smtClean="0">
                          <a:effectLst/>
                        </a:rPr>
                        <a:t>Income</a:t>
                      </a:r>
                      <a:endParaRPr kumimoji="0"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kumimoji="0" lang="en-US" sz="1200" kern="1200" dirty="0" smtClean="0">
                          <a:effectLst/>
                        </a:rPr>
                        <a:t>Family Composition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$11,770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200" dirty="0">
                          <a:effectLst/>
                        </a:rPr>
                        <a:t>For an Individual</a:t>
                      </a:r>
                      <a:endParaRPr lang="en-US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65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$15,930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2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$20,090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3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$24,250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4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$28,410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5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$32,570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6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$36,730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7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57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$40,890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None/>
                      </a:pPr>
                      <a:r>
                        <a:rPr lang="en-US" sz="1100" dirty="0">
                          <a:effectLst/>
                        </a:rPr>
                        <a:t>For a Family of 8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100% of the Federal </a:t>
            </a:r>
            <a:r>
              <a:rPr 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Poverty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78A8-C310-4211-AD7E-029239CF1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58ADEC-847C-4A72-93DB-DFD79AA6B19A}" type="slidenum">
              <a:rPr lang="en-US" altLang="en-US" smtClean="0">
                <a:latin typeface="Arial" charset="0"/>
              </a:rPr>
              <a:pPr eaLnBrk="1" hangingPunct="1"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Review of Assets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following are considered assets eligible for review: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Bank savings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Stocks, bonds,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House (more than $500,000)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Prepaid funeral arrangements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Trusts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Life insurance (only for disabled)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Limits for program are generally $2,000 to $3,000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5E3CCC-B251-4942-95A8-2C62323644FA}" type="slidenum">
              <a:rPr lang="en-US" altLang="en-US" smtClean="0">
                <a:latin typeface="Arial" charset="0"/>
              </a:rPr>
              <a:pPr eaLnBrk="1" hangingPunct="1"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Citizenship and Residency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Must meet U.S. citizenship requirements</a:t>
            </a:r>
          </a:p>
          <a:p>
            <a:pPr lvl="1" eaLnBrk="1" hangingPunct="1"/>
            <a:r>
              <a:rPr lang="en-US" altLang="en-US" dirty="0" smtClean="0"/>
              <a:t>Used to be self declared, now with the Deficit Reduction Act of 2005, must prove citizenship</a:t>
            </a:r>
          </a:p>
          <a:p>
            <a:pPr lvl="1" eaLnBrk="1" hangingPunct="1"/>
            <a:r>
              <a:rPr lang="en-US" altLang="en-US" dirty="0" smtClean="0"/>
              <a:t>Match federal files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en-US" sz="2700" dirty="0"/>
              <a:t>Must meet Michigan Residency</a:t>
            </a:r>
          </a:p>
          <a:p>
            <a:pPr lvl="2" eaLnBrk="1" hangingPunct="1"/>
            <a:r>
              <a:rPr lang="en-US" altLang="en-US" dirty="0" smtClean="0"/>
              <a:t>Self-attestation</a:t>
            </a:r>
          </a:p>
          <a:p>
            <a:pPr marL="630936" lvl="2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34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2668</Words>
  <Application>Microsoft Macintosh PowerPoint</Application>
  <PresentationFormat>On-screen Show (4:3)</PresentationFormat>
  <Paragraphs>497</Paragraphs>
  <Slides>66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Concourse</vt:lpstr>
      <vt:lpstr>Michigan Department of Community Health  Medicaid Overview  Healthy Michigan Plan Update March 16, 2015 DRAFT</vt:lpstr>
      <vt:lpstr>Overview of ACA Impact on Medicaid</vt:lpstr>
      <vt:lpstr>Medicaid Program</vt:lpstr>
      <vt:lpstr>Medicaid vs CHIP Program Funding</vt:lpstr>
      <vt:lpstr>Medicaid Covered Populations Title XIX</vt:lpstr>
      <vt:lpstr>Medicaid Eligibility</vt:lpstr>
      <vt:lpstr>100% of the Federal Poverty Level</vt:lpstr>
      <vt:lpstr>Review of Assets</vt:lpstr>
      <vt:lpstr>Citizenship and Residency</vt:lpstr>
      <vt:lpstr>Medicaid Eligibility for Children</vt:lpstr>
      <vt:lpstr>Quick Facts</vt:lpstr>
      <vt:lpstr>PowerPoint Presentation</vt:lpstr>
      <vt:lpstr>Medicaid Costs</vt:lpstr>
      <vt:lpstr>PowerPoint Presentation</vt:lpstr>
      <vt:lpstr>Significant Improvement in Incentivized Quality Measures</vt:lpstr>
      <vt:lpstr>Medicaid Health Plan Rebid</vt:lpstr>
      <vt:lpstr>PowerPoint Presentation</vt:lpstr>
      <vt:lpstr>Medicaid Cost Sharing</vt:lpstr>
      <vt:lpstr>Other Population Specific Services</vt:lpstr>
      <vt:lpstr>Population Specific Programs</vt:lpstr>
      <vt:lpstr>Breast and Cervical Cancer Prevention and Treatment</vt:lpstr>
      <vt:lpstr>Family Planning Waiver Program</vt:lpstr>
      <vt:lpstr>Maternity Outpatient Medical Services (MOMS)</vt:lpstr>
      <vt:lpstr>PowerPoint Presentation</vt:lpstr>
      <vt:lpstr>CHIP Program - MIChild</vt:lpstr>
      <vt:lpstr>Healthy Kids Dental Program</vt:lpstr>
      <vt:lpstr>PowerPoint Presentation</vt:lpstr>
      <vt:lpstr>Healthy Michigan Plan</vt:lpstr>
      <vt:lpstr>Federal Law and State Law</vt:lpstr>
      <vt:lpstr>Implementation Timeframe</vt:lpstr>
      <vt:lpstr>Federal Waiver</vt:lpstr>
      <vt:lpstr>Federal Funding</vt:lpstr>
      <vt:lpstr>Impact on Low Income Citizens</vt:lpstr>
      <vt:lpstr>Federal Eligibility Parameters</vt:lpstr>
      <vt:lpstr>Healthy Michigan Plan Enrollment</vt:lpstr>
      <vt:lpstr>PowerPoint Presentation</vt:lpstr>
      <vt:lpstr>PowerPoint Presentation</vt:lpstr>
      <vt:lpstr>Service Delivery System</vt:lpstr>
      <vt:lpstr>MI Health Account</vt:lpstr>
      <vt:lpstr>MI Health Account</vt:lpstr>
      <vt:lpstr>Eligibility by FPL</vt:lpstr>
      <vt:lpstr>Age Distribution</vt:lpstr>
      <vt:lpstr>Healthy Behaviors Incentive Programs</vt:lpstr>
      <vt:lpstr>Aligning Co-Pays with High Value Services</vt:lpstr>
      <vt:lpstr>HRA Data</vt:lpstr>
      <vt:lpstr>Health Rating</vt:lpstr>
      <vt:lpstr>Reported Exercise</vt:lpstr>
      <vt:lpstr>Reported Nutrition</vt:lpstr>
      <vt:lpstr>Binge Drinking</vt:lpstr>
      <vt:lpstr>Smoking</vt:lpstr>
      <vt:lpstr>Anxiety Reported</vt:lpstr>
      <vt:lpstr>Substance Use</vt:lpstr>
      <vt:lpstr>HRA completed in Physician Office</vt:lpstr>
      <vt:lpstr>Healthy Behaviors</vt:lpstr>
      <vt:lpstr>Healthy Behavior Selection</vt:lpstr>
      <vt:lpstr>PowerPoint Presentation</vt:lpstr>
      <vt:lpstr>Health Risk Assessment Information</vt:lpstr>
      <vt:lpstr>Modified Adjusted Gross Income (MAGI)</vt:lpstr>
      <vt:lpstr>Information Sources for the Healthy Michigan Plan</vt:lpstr>
      <vt:lpstr>PowerPoint Presentation</vt:lpstr>
      <vt:lpstr>Information Sources</vt:lpstr>
      <vt:lpstr>Affordable Care Act Major Changes</vt:lpstr>
      <vt:lpstr>Health Homes</vt:lpstr>
      <vt:lpstr>Integrated Care – MI Health Link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Prokop, Jackie (DCH)</dc:creator>
  <cp:lastModifiedBy>Jennifer Campbell</cp:lastModifiedBy>
  <cp:revision>144</cp:revision>
  <cp:lastPrinted>2013-10-07T15:15:30Z</cp:lastPrinted>
  <dcterms:created xsi:type="dcterms:W3CDTF">1601-01-01T00:00:00Z</dcterms:created>
  <dcterms:modified xsi:type="dcterms:W3CDTF">2015-03-17T01:46:38Z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