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756" r:id="rId3"/>
    <p:sldMasterId id="2147483764" r:id="rId4"/>
    <p:sldMasterId id="2147483766" r:id="rId5"/>
    <p:sldMasterId id="2147483770" r:id="rId6"/>
    <p:sldMasterId id="2147483776" r:id="rId7"/>
    <p:sldMasterId id="2147483778" r:id="rId8"/>
    <p:sldMasterId id="2147483785" r:id="rId9"/>
    <p:sldMasterId id="2147483787" r:id="rId10"/>
    <p:sldMasterId id="2147483789" r:id="rId11"/>
    <p:sldMasterId id="2147483791" r:id="rId12"/>
    <p:sldMasterId id="2147483793" r:id="rId13"/>
    <p:sldMasterId id="2147483795" r:id="rId14"/>
    <p:sldMasterId id="2147483797" r:id="rId15"/>
    <p:sldMasterId id="2147483799" r:id="rId16"/>
    <p:sldMasterId id="2147483801" r:id="rId17"/>
    <p:sldMasterId id="2147483803" r:id="rId18"/>
    <p:sldMasterId id="2147483805" r:id="rId19"/>
    <p:sldMasterId id="2147483807" r:id="rId20"/>
    <p:sldMasterId id="2147483809" r:id="rId21"/>
    <p:sldMasterId id="2147483811" r:id="rId22"/>
    <p:sldMasterId id="2147483813" r:id="rId23"/>
    <p:sldMasterId id="2147483815" r:id="rId24"/>
    <p:sldMasterId id="2147484082" r:id="rId25"/>
  </p:sldMasterIdLst>
  <p:notesMasterIdLst>
    <p:notesMasterId r:id="rId38"/>
  </p:notesMasterIdLst>
  <p:sldIdLst>
    <p:sldId id="472" r:id="rId26"/>
    <p:sldId id="433" r:id="rId27"/>
    <p:sldId id="434" r:id="rId28"/>
    <p:sldId id="435" r:id="rId29"/>
    <p:sldId id="436" r:id="rId30"/>
    <p:sldId id="437" r:id="rId31"/>
    <p:sldId id="438" r:id="rId32"/>
    <p:sldId id="439" r:id="rId33"/>
    <p:sldId id="440" r:id="rId34"/>
    <p:sldId id="441" r:id="rId35"/>
    <p:sldId id="442" r:id="rId36"/>
    <p:sldId id="44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2" autoAdjust="0"/>
    <p:restoredTop sz="94660"/>
  </p:normalViewPr>
  <p:slideViewPr>
    <p:cSldViewPr snapToGrid="0">
      <p:cViewPr varScale="1">
        <p:scale>
          <a:sx n="101" d="100"/>
          <a:sy n="101" d="100"/>
        </p:scale>
        <p:origin x="126" y="3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1.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9.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8.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3.xml"/><Relationship Id="rId36" Type="http://schemas.openxmlformats.org/officeDocument/2006/relationships/slide" Target="slides/slide1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Heroin Seized (in grams)</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5.9627881875408233E-2"/>
          <c:y val="0.1576322376259571"/>
          <c:w val="0.92470438795139209"/>
          <c:h val="0.66752395114375696"/>
        </c:manualLayout>
      </c:layout>
      <c:barChart>
        <c:barDir val="col"/>
        <c:grouping val="clustered"/>
        <c:varyColors val="0"/>
        <c:ser>
          <c:idx val="0"/>
          <c:order val="0"/>
          <c:tx>
            <c:strRef>
              <c:f>Sheet1!$B$1</c:f>
              <c:strCache>
                <c:ptCount val="1"/>
                <c:pt idx="0">
                  <c:v>Heroin Seized</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3"/>
              <c:layout>
                <c:manualLayout>
                  <c:x val="-4.2730173199636411E-3"/>
                  <c:y val="1.8432583847145457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lt1">
                            <a:lumMod val="85000"/>
                          </a:schemeClr>
                        </a:solidFill>
                        <a:latin typeface="+mn-lt"/>
                        <a:ea typeface="+mn-ea"/>
                        <a:cs typeface="+mn-cs"/>
                      </a:defRPr>
                    </a:pPr>
                    <a:fld id="{B6AD35BC-1A5D-434C-9126-56F72A2C46FA}" type="VALUE">
                      <a:rPr lang="en-US" smtClean="0"/>
                      <a:pPr>
                        <a:defRPr/>
                      </a:pPr>
                      <a:t>[VALUE]</a:t>
                    </a:fld>
                    <a:endParaRPr lang="en-US" dirty="0" smtClean="0"/>
                  </a:p>
                  <a:p>
                    <a:pPr>
                      <a:defRPr/>
                    </a:pPr>
                    <a:r>
                      <a:rPr lang="en-US" dirty="0" smtClean="0"/>
                      <a:t>1 SEIZURE</a:t>
                    </a:r>
                    <a:r>
                      <a:rPr lang="en-US" baseline="0" dirty="0" smtClean="0"/>
                      <a:t> OF 1000g</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4740485414767548"/>
                      <c:h val="0.13814383748715195"/>
                    </c:manualLayout>
                  </c15:layout>
                  <c15:dlblFieldTable/>
                  <c15:showDataLabelsRange val="0"/>
                </c:ext>
              </c:extLst>
            </c:dLbl>
            <c:dLbl>
              <c:idx val="5"/>
              <c:layout>
                <c:manualLayout>
                  <c:x val="0"/>
                  <c:y val="-6.7024938744974583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Sheet1!$A$2:$A$8</c:f>
              <c:numCache>
                <c:formatCode>General</c:formatCode>
                <c:ptCount val="7"/>
                <c:pt idx="0">
                  <c:v>2011</c:v>
                </c:pt>
                <c:pt idx="1">
                  <c:v>2012</c:v>
                </c:pt>
                <c:pt idx="2">
                  <c:v>2013</c:v>
                </c:pt>
                <c:pt idx="3">
                  <c:v>2014</c:v>
                </c:pt>
                <c:pt idx="4">
                  <c:v>2015</c:v>
                </c:pt>
                <c:pt idx="5">
                  <c:v>2016</c:v>
                </c:pt>
              </c:numCache>
            </c:numRef>
          </c:cat>
          <c:val>
            <c:numRef>
              <c:f>Sheet1!$B$2:$B$8</c:f>
              <c:numCache>
                <c:formatCode>General</c:formatCode>
                <c:ptCount val="7"/>
                <c:pt idx="0">
                  <c:v>40</c:v>
                </c:pt>
                <c:pt idx="1">
                  <c:v>41</c:v>
                </c:pt>
                <c:pt idx="2">
                  <c:v>147</c:v>
                </c:pt>
                <c:pt idx="3">
                  <c:v>1116</c:v>
                </c:pt>
                <c:pt idx="4">
                  <c:v>156</c:v>
                </c:pt>
                <c:pt idx="5">
                  <c:v>1076</c:v>
                </c:pt>
                <c:pt idx="6">
                  <c:v>0</c:v>
                </c:pt>
              </c:numCache>
            </c:numRef>
          </c:val>
        </c:ser>
        <c:dLbls>
          <c:showLegendKey val="0"/>
          <c:showVal val="0"/>
          <c:showCatName val="0"/>
          <c:showSerName val="0"/>
          <c:showPercent val="0"/>
          <c:showBubbleSize val="0"/>
        </c:dLbls>
        <c:gapWidth val="100"/>
        <c:overlap val="-24"/>
        <c:axId val="319038824"/>
        <c:axId val="319044704"/>
      </c:barChart>
      <c:catAx>
        <c:axId val="31903882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19044704"/>
        <c:crosses val="autoZero"/>
        <c:auto val="1"/>
        <c:lblAlgn val="ctr"/>
        <c:lblOffset val="100"/>
        <c:noMultiLvlLbl val="0"/>
      </c:catAx>
      <c:valAx>
        <c:axId val="319044704"/>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19038824"/>
        <c:crosses val="autoZero"/>
        <c:crossBetween val="between"/>
      </c:valAx>
      <c:spPr>
        <a:noFill/>
        <a:ln>
          <a:noFill/>
        </a:ln>
        <a:effectLst/>
      </c:spPr>
    </c:plotArea>
    <c:legend>
      <c:legendPos val="b"/>
      <c:layout>
        <c:manualLayout>
          <c:xMode val="edge"/>
          <c:yMode val="edge"/>
          <c:x val="0.39320507253138481"/>
          <c:y val="0.90795794151448017"/>
          <c:w val="0.25489568903021126"/>
          <c:h val="6.858240631642557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DB2720-7F65-4E5E-85BA-2D24936C3C56}" type="datetimeFigureOut">
              <a:rPr lang="en-US" smtClean="0"/>
              <a:t>12/2/2016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BF4C-5596-4C36-8BFD-E2F6D955C3A9}" type="slidenum">
              <a:rPr lang="en-US" smtClean="0"/>
              <a:t>‹#›</a:t>
            </a:fld>
            <a:endParaRPr lang="en-US"/>
          </a:p>
        </p:txBody>
      </p:sp>
    </p:spTree>
    <p:extLst>
      <p:ext uri="{BB962C8B-B14F-4D97-AF65-F5344CB8AC3E}">
        <p14:creationId xmlns:p14="http://schemas.microsoft.com/office/powerpoint/2010/main" val="2134241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550DDEE5-528A-4A67-8965-406F527DB6B2}"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273090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Narrow" panose="020B0606020202030204" pitchFamily="34" charset="0"/>
              </a:rPr>
              <a:t>Always “chasing their first high.”  Keep upping doses.</a:t>
            </a:r>
          </a:p>
          <a:p>
            <a:endParaRPr lang="en-US" dirty="0" smtClean="0"/>
          </a:p>
          <a:p>
            <a:r>
              <a:rPr lang="en-US" baseline="0" dirty="0" smtClean="0"/>
              <a:t>Had one user in Alpine </a:t>
            </a:r>
            <a:r>
              <a:rPr lang="en-US" baseline="0" dirty="0" err="1" smtClean="0"/>
              <a:t>Twp</a:t>
            </a:r>
            <a:r>
              <a:rPr lang="en-US" baseline="0" dirty="0" smtClean="0"/>
              <a:t> od 3 times in one day.  </a:t>
            </a:r>
          </a:p>
          <a:p>
            <a:endParaRPr lang="en-US" baseline="0" dirty="0" smtClean="0"/>
          </a:p>
          <a:p>
            <a:r>
              <a:rPr lang="en-US" baseline="0" dirty="0" smtClean="0"/>
              <a:t>Discovered through </a:t>
            </a:r>
            <a:r>
              <a:rPr lang="en-US" baseline="0" dirty="0" err="1" smtClean="0"/>
              <a:t>interivews</a:t>
            </a:r>
            <a:r>
              <a:rPr lang="en-US" baseline="0" dirty="0" smtClean="0"/>
              <a:t> when they find out there is a hot load out there they seek it out.  They don’t stay away from it they seek it out.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Recently 3 people in under 2 months under 22 y/o that have died could be considered upper class families</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550DDEE5-528A-4A67-8965-406F527DB6B2}"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371781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Previously it was</a:t>
            </a:r>
            <a:r>
              <a:rPr lang="en-US" baseline="0" dirty="0" smtClean="0"/>
              <a:t> only people under 21 who were protected</a:t>
            </a:r>
          </a:p>
          <a:p>
            <a:endParaRPr lang="en-US" baseline="0" dirty="0" smtClean="0"/>
          </a:p>
          <a:p>
            <a:r>
              <a:rPr lang="en-US" baseline="0" dirty="0" smtClean="0"/>
              <a:t>Ohio is resorting to a 3 prong approach using a Quick Response Team.  1.  packet   2.  LE, Paramedic, Counselor visits person within 10 days  3.  Person given resource info for all agencies that help them develop life skills</a:t>
            </a:r>
          </a:p>
          <a:p>
            <a:endParaRPr lang="en-US" baseline="0" dirty="0" smtClean="0"/>
          </a:p>
          <a:p>
            <a:r>
              <a:rPr lang="en-US" baseline="0" dirty="0" smtClean="0"/>
              <a:t>Fairfield Fire Department:  </a:t>
            </a:r>
            <a:r>
              <a:rPr lang="en-US" sz="1200" b="0" i="0" kern="1200" dirty="0" smtClean="0">
                <a:solidFill>
                  <a:schemeClr val="tx1"/>
                </a:solidFill>
                <a:effectLst/>
                <a:latin typeface="+mn-lt"/>
                <a:ea typeface="+mn-ea"/>
                <a:cs typeface="+mn-cs"/>
              </a:rPr>
              <a:t>The numbers show it is working, Mueller said. Comparing the first six months of 2015 to 2016, of the 109 follow up visits by the QRT, 79 percent are in recovery. Over that same time opiate response calls are down 40 percent, and cardiac arrest calls are down 75 percent — and evidence shows they’re not going to other communities and overdosing, Mueller said.</a:t>
            </a:r>
          </a:p>
          <a:p>
            <a:r>
              <a:rPr lang="en-US" sz="1200" b="0" i="0" kern="1200" dirty="0" smtClean="0">
                <a:solidFill>
                  <a:schemeClr val="tx1"/>
                </a:solidFill>
                <a:effectLst/>
                <a:latin typeface="+mn-lt"/>
                <a:ea typeface="+mn-ea"/>
                <a:cs typeface="+mn-cs"/>
              </a:rPr>
              <a:t>Colerain paid $30,000 to purchase and equip a vehicle for the QRT. The other costs are through reallocating existing resources.</a:t>
            </a:r>
          </a:p>
          <a:p>
            <a:r>
              <a:rPr lang="en-US" dirty="0" smtClean="0"/>
              <a:t>https://www.ems1.com/community-paramedicine/articles/109830048-Heroin-opiate-spike-prompts-Ohio-first-responders-to-reach-out-to-addicts/</a:t>
            </a:r>
          </a:p>
          <a:p>
            <a:endParaRPr lang="en-US" dirty="0" smtClean="0"/>
          </a:p>
          <a:p>
            <a:r>
              <a:rPr lang="en-US" dirty="0" smtClean="0"/>
              <a:t>EJ meeting with RED project tomorrow </a:t>
            </a:r>
          </a:p>
        </p:txBody>
      </p:sp>
      <p:sp>
        <p:nvSpPr>
          <p:cNvPr id="4" name="Slide Number Placeholder 3"/>
          <p:cNvSpPr>
            <a:spLocks noGrp="1"/>
          </p:cNvSpPr>
          <p:nvPr>
            <p:ph type="sldNum" sz="quarter" idx="10"/>
          </p:nvPr>
        </p:nvSpPr>
        <p:spPr/>
        <p:txBody>
          <a:bodyPr/>
          <a:lstStyle/>
          <a:p>
            <a:fld id="{550DDEE5-528A-4A67-8965-406F527DB6B2}"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82771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50DDEE5-528A-4A67-8965-406F527DB6B2}"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109079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50DDEE5-528A-4A67-8965-406F527DB6B2}"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116219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2014</a:t>
            </a:r>
            <a:r>
              <a:rPr lang="en-US" baseline="0" dirty="0" smtClean="0"/>
              <a:t> </a:t>
            </a:r>
            <a:r>
              <a:rPr lang="en-US" baseline="0" dirty="0" err="1" smtClean="0"/>
              <a:t>anamoly</a:t>
            </a:r>
            <a:r>
              <a:rPr lang="en-US" baseline="0" dirty="0" smtClean="0"/>
              <a:t> had a single seizure of 1000 grams.</a:t>
            </a:r>
            <a:endParaRPr lang="en-US" dirty="0" smtClean="0"/>
          </a:p>
        </p:txBody>
      </p:sp>
      <p:sp>
        <p:nvSpPr>
          <p:cNvPr id="4" name="Slide Number Placeholder 3"/>
          <p:cNvSpPr>
            <a:spLocks noGrp="1"/>
          </p:cNvSpPr>
          <p:nvPr>
            <p:ph type="sldNum" sz="quarter" idx="10"/>
          </p:nvPr>
        </p:nvSpPr>
        <p:spPr/>
        <p:txBody>
          <a:bodyPr/>
          <a:lstStyle/>
          <a:p>
            <a:fld id="{550DDEE5-528A-4A67-8965-406F527DB6B2}"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459885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Marijuana</a:t>
            </a:r>
            <a:r>
              <a:rPr lang="en-US" baseline="0" dirty="0" smtClean="0"/>
              <a:t> went from $800 per pound to $2000-$4000 per pound</a:t>
            </a:r>
          </a:p>
          <a:p>
            <a:endParaRPr lang="en-US" baseline="0" dirty="0" smtClean="0"/>
          </a:p>
          <a:p>
            <a:r>
              <a:rPr lang="en-US" baseline="0" dirty="0" smtClean="0"/>
              <a:t>Ivie: “Heroin has become the drug of all classes”</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550DDEE5-528A-4A67-8965-406F527DB6B2}"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619821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standard</a:t>
            </a:r>
            <a:r>
              <a:rPr lang="en-US" baseline="0" dirty="0" smtClean="0"/>
              <a:t> amount for a “single hit” of heroin.  All depends on what the heroin is cut with and what the user’s tolerance is.  “Safe” to say it is down in the .2 gram range for the “average” user</a:t>
            </a:r>
          </a:p>
          <a:p>
            <a:endParaRPr lang="en-US" baseline="0" dirty="0" smtClean="0"/>
          </a:p>
          <a:p>
            <a:r>
              <a:rPr lang="en-US" dirty="0" smtClean="0"/>
              <a:t>“Average” dose</a:t>
            </a:r>
            <a:r>
              <a:rPr lang="en-US" baseline="0" dirty="0" smtClean="0"/>
              <a:t> might be .1g-.2g?  So single hit might be between $20-$40</a:t>
            </a:r>
            <a:endParaRPr lang="en-US" dirty="0" smtClean="0"/>
          </a:p>
        </p:txBody>
      </p:sp>
      <p:sp>
        <p:nvSpPr>
          <p:cNvPr id="4" name="Slide Number Placeholder 3"/>
          <p:cNvSpPr>
            <a:spLocks noGrp="1"/>
          </p:cNvSpPr>
          <p:nvPr>
            <p:ph type="sldNum" sz="quarter" idx="10"/>
          </p:nvPr>
        </p:nvSpPr>
        <p:spPr/>
        <p:txBody>
          <a:bodyPr/>
          <a:lstStyle/>
          <a:p>
            <a:fld id="{550DDEE5-528A-4A67-8965-406F527DB6B2}"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016826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Multiple users present</a:t>
            </a:r>
          </a:p>
          <a:p>
            <a:r>
              <a:rPr lang="en-US" dirty="0" smtClean="0"/>
              <a:t>No</a:t>
            </a:r>
            <a:r>
              <a:rPr lang="en-US" baseline="0" dirty="0" smtClean="0"/>
              <a:t> cooperation</a:t>
            </a:r>
          </a:p>
          <a:p>
            <a:r>
              <a:rPr lang="en-US" baseline="0" dirty="0" smtClean="0"/>
              <a:t>Lack of evidence recently.  They use all the heroin.  Or they have the users or dealers who clean house before police arrive </a:t>
            </a:r>
          </a:p>
          <a:p>
            <a:r>
              <a:rPr lang="en-US" baseline="0" dirty="0" smtClean="0"/>
              <a:t>Destruction of evidence.  </a:t>
            </a:r>
          </a:p>
          <a:p>
            <a:r>
              <a:rPr lang="en-US" baseline="0" dirty="0" smtClean="0"/>
              <a:t>As soon as the person recovers they shut down completely.    Investigators get kicked out of the house after the person has been </a:t>
            </a:r>
            <a:r>
              <a:rPr lang="en-US" baseline="0" dirty="0" err="1" smtClean="0"/>
              <a:t>revivied</a:t>
            </a:r>
            <a:r>
              <a:rPr lang="en-US" baseline="0" dirty="0" smtClean="0"/>
              <a:t>.    “Get out, as a matter of fact go get a search warrant”</a:t>
            </a:r>
          </a:p>
        </p:txBody>
      </p:sp>
      <p:sp>
        <p:nvSpPr>
          <p:cNvPr id="4" name="Slide Number Placeholder 3"/>
          <p:cNvSpPr>
            <a:spLocks noGrp="1"/>
          </p:cNvSpPr>
          <p:nvPr>
            <p:ph type="sldNum" sz="quarter" idx="10"/>
          </p:nvPr>
        </p:nvSpPr>
        <p:spPr/>
        <p:txBody>
          <a:bodyPr/>
          <a:lstStyle/>
          <a:p>
            <a:fld id="{550DDEE5-528A-4A67-8965-406F527DB6B2}"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51681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Connection</a:t>
            </a:r>
            <a:r>
              <a:rPr lang="en-US" baseline="0" dirty="0" smtClean="0"/>
              <a:t> between heroin  use and property crimes difficult to quantify but worth noting </a:t>
            </a:r>
            <a:endParaRPr lang="en-US" dirty="0" smtClean="0"/>
          </a:p>
          <a:p>
            <a:endParaRPr lang="en-US" dirty="0" smtClean="0"/>
          </a:p>
          <a:p>
            <a:r>
              <a:rPr lang="en-US" dirty="0" smtClean="0"/>
              <a:t>Hartford</a:t>
            </a:r>
            <a:r>
              <a:rPr lang="en-US" baseline="0" dirty="0" smtClean="0"/>
              <a:t> Connecticut 11 SWAT officers exposed during raid when Fentanyl became airborne.  Entire team taken to hospital for treatment.  All were released</a:t>
            </a:r>
          </a:p>
          <a:p>
            <a:endParaRPr lang="en-US" baseline="0" dirty="0" smtClean="0"/>
          </a:p>
          <a:p>
            <a:r>
              <a:rPr lang="en-US" baseline="0" dirty="0" smtClean="0"/>
              <a:t>Coral Springs Florida 3 Police K9s hospitalized after drug search warrant, inhaled Fentanyl.  ***</a:t>
            </a:r>
            <a:r>
              <a:rPr lang="en-US" baseline="0" dirty="0" err="1" smtClean="0"/>
              <a:t>Narcan</a:t>
            </a:r>
            <a:r>
              <a:rPr lang="en-US" baseline="0" dirty="0" smtClean="0"/>
              <a:t> worked on the K9s</a:t>
            </a:r>
            <a:endParaRPr lang="en-US" dirty="0" smtClean="0"/>
          </a:p>
        </p:txBody>
      </p:sp>
      <p:sp>
        <p:nvSpPr>
          <p:cNvPr id="4" name="Slide Number Placeholder 3"/>
          <p:cNvSpPr>
            <a:spLocks noGrp="1"/>
          </p:cNvSpPr>
          <p:nvPr>
            <p:ph type="sldNum" sz="quarter" idx="10"/>
          </p:nvPr>
        </p:nvSpPr>
        <p:spPr/>
        <p:txBody>
          <a:bodyPr/>
          <a:lstStyle/>
          <a:p>
            <a:fld id="{550DDEE5-528A-4A67-8965-406F527DB6B2}"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75298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Potential</a:t>
            </a:r>
            <a:r>
              <a:rPr lang="en-US" baseline="0" dirty="0" smtClean="0"/>
              <a:t> questions to be prepared for relating to “ethical and public health concerns for not offering a formal detox program”</a:t>
            </a:r>
          </a:p>
          <a:p>
            <a:endParaRPr lang="en-US" baseline="0" dirty="0" smtClean="0"/>
          </a:p>
          <a:p>
            <a:r>
              <a:rPr lang="en-US" baseline="0" dirty="0" smtClean="0"/>
              <a:t>Nationally approx. 15% of inmates addicted to heroin?</a:t>
            </a:r>
          </a:p>
          <a:p>
            <a:endParaRPr lang="en-US" baseline="0" dirty="0" smtClean="0"/>
          </a:p>
          <a:p>
            <a:r>
              <a:rPr lang="en-US" baseline="0" dirty="0" smtClean="0"/>
              <a:t>Other meds given to combat withdrawal symptoms</a:t>
            </a:r>
          </a:p>
          <a:p>
            <a:pPr marL="0" indent="0">
              <a:buNone/>
            </a:pPr>
            <a:r>
              <a:rPr lang="en-US" dirty="0" smtClean="0">
                <a:latin typeface="Arial Narrow" panose="020B0606020202030204" pitchFamily="34" charset="0"/>
              </a:rPr>
              <a:t> </a:t>
            </a:r>
          </a:p>
          <a:p>
            <a:pPr marL="0" indent="0">
              <a:buNone/>
            </a:pPr>
            <a:r>
              <a:rPr lang="en-US" dirty="0" smtClean="0">
                <a:latin typeface="Arial Narrow" panose="020B0606020202030204" pitchFamily="34" charset="0"/>
              </a:rPr>
              <a:t>If person is identified as a </a:t>
            </a:r>
            <a:r>
              <a:rPr lang="en-US" dirty="0" err="1" smtClean="0">
                <a:latin typeface="Arial Narrow" panose="020B0606020202030204" pitchFamily="34" charset="0"/>
              </a:rPr>
              <a:t>southside</a:t>
            </a:r>
            <a:r>
              <a:rPr lang="en-US" dirty="0" smtClean="0">
                <a:latin typeface="Arial Narrow" panose="020B0606020202030204" pitchFamily="34" charset="0"/>
              </a:rPr>
              <a:t> clinic goer they get bus pass to go back there when released</a:t>
            </a:r>
          </a:p>
          <a:p>
            <a:pPr marL="0" indent="0">
              <a:buNone/>
            </a:pPr>
            <a:r>
              <a:rPr lang="en-US" dirty="0" smtClean="0">
                <a:latin typeface="Arial Narrow" panose="020B0606020202030204" pitchFamily="34" charset="0"/>
              </a:rPr>
              <a:t>Medical monitors all </a:t>
            </a:r>
            <a:r>
              <a:rPr lang="en-US" dirty="0" err="1" smtClean="0">
                <a:latin typeface="Arial Narrow" panose="020B0606020202030204" pitchFamily="34" charset="0"/>
              </a:rPr>
              <a:t>withdrawls</a:t>
            </a:r>
            <a:endParaRPr lang="en-US" dirty="0" smtClean="0">
              <a:latin typeface="Arial Narrow" panose="020B0606020202030204" pitchFamily="34" charset="0"/>
            </a:endParaRPr>
          </a:p>
          <a:p>
            <a:pPr marL="0" indent="0">
              <a:buNone/>
            </a:pPr>
            <a:r>
              <a:rPr lang="en-US" dirty="0" smtClean="0">
                <a:latin typeface="Arial Narrow" panose="020B0606020202030204" pitchFamily="34" charset="0"/>
              </a:rPr>
              <a:t>Much more painful than other withdrawals.</a:t>
            </a:r>
            <a:r>
              <a:rPr lang="en-US" baseline="0" dirty="0" smtClean="0">
                <a:latin typeface="Arial Narrow" panose="020B0606020202030204" pitchFamily="34" charset="0"/>
              </a:rPr>
              <a:t>  </a:t>
            </a:r>
            <a:r>
              <a:rPr lang="en-US" baseline="0" dirty="0" err="1" smtClean="0">
                <a:latin typeface="Arial Narrow" panose="020B0606020202030204" pitchFamily="34" charset="0"/>
              </a:rPr>
              <a:t>Neuman</a:t>
            </a:r>
            <a:r>
              <a:rPr lang="en-US" baseline="0" dirty="0" smtClean="0">
                <a:latin typeface="Arial Narrow" panose="020B0606020202030204" pitchFamily="34" charset="0"/>
              </a:rPr>
              <a:t> researched the leg pain that was described and said it can lead to suicide attempt.  We had one inmate try for this reason, he lived. </a:t>
            </a:r>
            <a:endParaRPr lang="en-US" dirty="0" smtClean="0">
              <a:latin typeface="Arial Narrow" panose="020B0606020202030204" pitchFamily="34" charset="0"/>
            </a:endParaRPr>
          </a:p>
          <a:p>
            <a:pPr marL="0" indent="0">
              <a:buNone/>
            </a:pPr>
            <a:r>
              <a:rPr lang="en-US" dirty="0" smtClean="0">
                <a:latin typeface="Arial Narrow" panose="020B0606020202030204" pitchFamily="34" charset="0"/>
              </a:rPr>
              <a:t>Screening process is where </a:t>
            </a:r>
            <a:r>
              <a:rPr lang="en-US" dirty="0" err="1" smtClean="0">
                <a:latin typeface="Arial Narrow" panose="020B0606020202030204" pitchFamily="34" charset="0"/>
              </a:rPr>
              <a:t>withdrawl</a:t>
            </a:r>
            <a:r>
              <a:rPr lang="en-US" dirty="0" smtClean="0">
                <a:latin typeface="Arial Narrow" panose="020B0606020202030204" pitchFamily="34" charset="0"/>
              </a:rPr>
              <a:t> alerts are identified</a:t>
            </a:r>
          </a:p>
          <a:p>
            <a:pPr marL="0" indent="0">
              <a:buNone/>
            </a:pPr>
            <a:r>
              <a:rPr lang="en-US" dirty="0" err="1" smtClean="0">
                <a:latin typeface="Arial Narrow" panose="020B0606020202030204" pitchFamily="34" charset="0"/>
              </a:rPr>
              <a:t>Suboxone</a:t>
            </a:r>
            <a:r>
              <a:rPr lang="en-US" dirty="0" smtClean="0">
                <a:latin typeface="Arial Narrow" panose="020B0606020202030204" pitchFamily="34" charset="0"/>
              </a:rPr>
              <a:t> used to be used but changed cert standards.   In 2-3 weeks doc will be re administering.  3 day taper.  Did it till June but then changed cert.  Doc now</a:t>
            </a:r>
            <a:r>
              <a:rPr lang="en-US" baseline="0" dirty="0" smtClean="0">
                <a:latin typeface="Arial Narrow" panose="020B0606020202030204" pitchFamily="34" charset="0"/>
              </a:rPr>
              <a:t> recertified waiting on his certification</a:t>
            </a:r>
            <a:endParaRPr lang="en-US" dirty="0" smtClean="0">
              <a:latin typeface="Arial Narrow" panose="020B0606020202030204" pitchFamily="34" charset="0"/>
            </a:endParaRPr>
          </a:p>
          <a:p>
            <a:endParaRPr lang="en-US" dirty="0" smtClean="0"/>
          </a:p>
        </p:txBody>
      </p:sp>
      <p:sp>
        <p:nvSpPr>
          <p:cNvPr id="4" name="Slide Number Placeholder 3"/>
          <p:cNvSpPr>
            <a:spLocks noGrp="1"/>
          </p:cNvSpPr>
          <p:nvPr>
            <p:ph type="sldNum" sz="quarter" idx="10"/>
          </p:nvPr>
        </p:nvSpPr>
        <p:spPr/>
        <p:txBody>
          <a:bodyPr/>
          <a:lstStyle/>
          <a:p>
            <a:fld id="{550DDEE5-528A-4A67-8965-406F527DB6B2}"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803776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1CB56C-59E3-432B-9852-2A4E8E7724C8}"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49758-74F0-4A34-ACCC-55FD16F83F9E}" type="slidenum">
              <a:rPr lang="en-US" smtClean="0"/>
              <a:t>‹#›</a:t>
            </a:fld>
            <a:endParaRPr lang="en-US"/>
          </a:p>
        </p:txBody>
      </p:sp>
    </p:spTree>
    <p:extLst>
      <p:ext uri="{BB962C8B-B14F-4D97-AF65-F5344CB8AC3E}">
        <p14:creationId xmlns:p14="http://schemas.microsoft.com/office/powerpoint/2010/main" val="1104481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1CB56C-59E3-432B-9852-2A4E8E7724C8}"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49758-74F0-4A34-ACCC-55FD16F83F9E}" type="slidenum">
              <a:rPr lang="en-US" smtClean="0"/>
              <a:t>‹#›</a:t>
            </a:fld>
            <a:endParaRPr lang="en-US"/>
          </a:p>
        </p:txBody>
      </p:sp>
    </p:spTree>
    <p:extLst>
      <p:ext uri="{BB962C8B-B14F-4D97-AF65-F5344CB8AC3E}">
        <p14:creationId xmlns:p14="http://schemas.microsoft.com/office/powerpoint/2010/main" val="439843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1CB56C-59E3-432B-9852-2A4E8E7724C8}"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49758-74F0-4A34-ACCC-55FD16F83F9E}" type="slidenum">
              <a:rPr lang="en-US" smtClean="0"/>
              <a:t>‹#›</a:t>
            </a:fld>
            <a:endParaRPr lang="en-US"/>
          </a:p>
        </p:txBody>
      </p:sp>
    </p:spTree>
    <p:extLst>
      <p:ext uri="{BB962C8B-B14F-4D97-AF65-F5344CB8AC3E}">
        <p14:creationId xmlns:p14="http://schemas.microsoft.com/office/powerpoint/2010/main" val="325673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32B9B80-B7F5-443B-93A6-62FA1ECDA25B}" type="datetimeFigureOut">
              <a:rPr lang="en-US" smtClean="0">
                <a:solidFill>
                  <a:prstClr val="white">
                    <a:tint val="75000"/>
                  </a:prstClr>
                </a:solidFill>
              </a:rPr>
              <a:pPr/>
              <a:t>12/2/2016</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154AA3E-D713-463D-A4A6-393A028EFB64}"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932626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2B9B80-B7F5-443B-93A6-62FA1ECDA25B}" type="datetimeFigureOut">
              <a:rPr lang="en-US" smtClean="0">
                <a:solidFill>
                  <a:prstClr val="white">
                    <a:tint val="75000"/>
                  </a:prstClr>
                </a:solidFill>
              </a:rPr>
              <a:pPr/>
              <a:t>12/2/2016</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154AA3E-D713-463D-A4A6-393A028EFB64}"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53949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2B9B80-B7F5-443B-93A6-62FA1ECDA25B}" type="datetimeFigureOut">
              <a:rPr lang="en-US" smtClean="0">
                <a:solidFill>
                  <a:prstClr val="white">
                    <a:tint val="75000"/>
                  </a:prstClr>
                </a:solidFill>
              </a:rPr>
              <a:pPr/>
              <a:t>12/2/2016</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154AA3E-D713-463D-A4A6-393A028EFB64}"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521748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32B9B80-B7F5-443B-93A6-62FA1ECDA25B}" type="datetimeFigureOut">
              <a:rPr lang="en-US" smtClean="0">
                <a:solidFill>
                  <a:prstClr val="white">
                    <a:tint val="75000"/>
                  </a:prstClr>
                </a:solidFill>
              </a:rPr>
              <a:pPr/>
              <a:t>12/2/2016</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2154AA3E-D713-463D-A4A6-393A028EFB64}"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10327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32B9B80-B7F5-443B-93A6-62FA1ECDA25B}" type="datetimeFigureOut">
              <a:rPr lang="en-US" smtClean="0">
                <a:solidFill>
                  <a:prstClr val="white">
                    <a:tint val="75000"/>
                  </a:prstClr>
                </a:solidFill>
              </a:rPr>
              <a:pPr/>
              <a:t>12/2/2016</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2154AA3E-D713-463D-A4A6-393A028EFB64}"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63308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32B9B80-B7F5-443B-93A6-62FA1ECDA25B}" type="datetimeFigureOut">
              <a:rPr lang="en-US" smtClean="0">
                <a:solidFill>
                  <a:prstClr val="white">
                    <a:tint val="75000"/>
                  </a:prstClr>
                </a:solidFill>
              </a:rPr>
              <a:pPr/>
              <a:t>12/2/2016</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2154AA3E-D713-463D-A4A6-393A028EFB64}"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257485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B9B80-B7F5-443B-93A6-62FA1ECDA25B}" type="datetimeFigureOut">
              <a:rPr lang="en-US" smtClean="0">
                <a:solidFill>
                  <a:prstClr val="white">
                    <a:tint val="75000"/>
                  </a:prstClr>
                </a:solidFill>
              </a:rPr>
              <a:pPr/>
              <a:t>12/2/2016</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2154AA3E-D713-463D-A4A6-393A028EFB64}"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95239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2B9B80-B7F5-443B-93A6-62FA1ECDA25B}" type="datetimeFigureOut">
              <a:rPr lang="en-US" smtClean="0">
                <a:solidFill>
                  <a:prstClr val="white">
                    <a:tint val="75000"/>
                  </a:prstClr>
                </a:solidFill>
              </a:rPr>
              <a:pPr/>
              <a:t>12/2/2016</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2154AA3E-D713-463D-A4A6-393A028EFB64}"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175833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1CB56C-59E3-432B-9852-2A4E8E7724C8}"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49758-74F0-4A34-ACCC-55FD16F83F9E}" type="slidenum">
              <a:rPr lang="en-US" smtClean="0"/>
              <a:t>‹#›</a:t>
            </a:fld>
            <a:endParaRPr lang="en-US"/>
          </a:p>
        </p:txBody>
      </p:sp>
    </p:spTree>
    <p:extLst>
      <p:ext uri="{BB962C8B-B14F-4D97-AF65-F5344CB8AC3E}">
        <p14:creationId xmlns:p14="http://schemas.microsoft.com/office/powerpoint/2010/main" val="38688369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2B9B80-B7F5-443B-93A6-62FA1ECDA25B}" type="datetimeFigureOut">
              <a:rPr lang="en-US" smtClean="0">
                <a:solidFill>
                  <a:prstClr val="white">
                    <a:tint val="75000"/>
                  </a:prstClr>
                </a:solidFill>
              </a:rPr>
              <a:pPr/>
              <a:t>12/2/2016</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2154AA3E-D713-463D-A4A6-393A028EFB64}"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93555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2B9B80-B7F5-443B-93A6-62FA1ECDA25B}" type="datetimeFigureOut">
              <a:rPr lang="en-US" smtClean="0">
                <a:solidFill>
                  <a:prstClr val="white">
                    <a:tint val="75000"/>
                  </a:prstClr>
                </a:solidFill>
              </a:rPr>
              <a:pPr/>
              <a:t>12/2/2016</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154AA3E-D713-463D-A4A6-393A028EFB64}"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06929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2B9B80-B7F5-443B-93A6-62FA1ECDA25B}" type="datetimeFigureOut">
              <a:rPr lang="en-US" smtClean="0">
                <a:solidFill>
                  <a:prstClr val="white">
                    <a:tint val="75000"/>
                  </a:prstClr>
                </a:solidFill>
              </a:rPr>
              <a:pPr/>
              <a:t>12/2/2016</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154AA3E-D713-463D-A4A6-393A028EFB64}"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31772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1CB56C-59E3-432B-9852-2A4E8E7724C8}"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49758-74F0-4A34-ACCC-55FD16F83F9E}" type="slidenum">
              <a:rPr lang="en-US" smtClean="0"/>
              <a:t>‹#›</a:t>
            </a:fld>
            <a:endParaRPr lang="en-US"/>
          </a:p>
        </p:txBody>
      </p:sp>
    </p:spTree>
    <p:extLst>
      <p:ext uri="{BB962C8B-B14F-4D97-AF65-F5344CB8AC3E}">
        <p14:creationId xmlns:p14="http://schemas.microsoft.com/office/powerpoint/2010/main" val="1970044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1CB56C-59E3-432B-9852-2A4E8E7724C8}" type="datetimeFigureOut">
              <a:rPr lang="en-US" smtClean="0"/>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49758-74F0-4A34-ACCC-55FD16F83F9E}" type="slidenum">
              <a:rPr lang="en-US" smtClean="0"/>
              <a:t>‹#›</a:t>
            </a:fld>
            <a:endParaRPr lang="en-US"/>
          </a:p>
        </p:txBody>
      </p:sp>
    </p:spTree>
    <p:extLst>
      <p:ext uri="{BB962C8B-B14F-4D97-AF65-F5344CB8AC3E}">
        <p14:creationId xmlns:p14="http://schemas.microsoft.com/office/powerpoint/2010/main" val="4118007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1CB56C-59E3-432B-9852-2A4E8E7724C8}" type="datetimeFigureOut">
              <a:rPr lang="en-US" smtClean="0"/>
              <a:t>12/2/2016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E49758-74F0-4A34-ACCC-55FD16F83F9E}" type="slidenum">
              <a:rPr lang="en-US" smtClean="0"/>
              <a:t>‹#›</a:t>
            </a:fld>
            <a:endParaRPr lang="en-US"/>
          </a:p>
        </p:txBody>
      </p:sp>
    </p:spTree>
    <p:extLst>
      <p:ext uri="{BB962C8B-B14F-4D97-AF65-F5344CB8AC3E}">
        <p14:creationId xmlns:p14="http://schemas.microsoft.com/office/powerpoint/2010/main" val="3834968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1CB56C-59E3-432B-9852-2A4E8E7724C8}" type="datetimeFigureOut">
              <a:rPr lang="en-US" smtClean="0"/>
              <a:t>12/2/2016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49758-74F0-4A34-ACCC-55FD16F83F9E}" type="slidenum">
              <a:rPr lang="en-US" smtClean="0"/>
              <a:t>‹#›</a:t>
            </a:fld>
            <a:endParaRPr lang="en-US"/>
          </a:p>
        </p:txBody>
      </p:sp>
    </p:spTree>
    <p:extLst>
      <p:ext uri="{BB962C8B-B14F-4D97-AF65-F5344CB8AC3E}">
        <p14:creationId xmlns:p14="http://schemas.microsoft.com/office/powerpoint/2010/main" val="945974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1CB56C-59E3-432B-9852-2A4E8E7724C8}" type="datetimeFigureOut">
              <a:rPr lang="en-US" smtClean="0"/>
              <a:t>12/2/2016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49758-74F0-4A34-ACCC-55FD16F83F9E}" type="slidenum">
              <a:rPr lang="en-US" smtClean="0"/>
              <a:t>‹#›</a:t>
            </a:fld>
            <a:endParaRPr lang="en-US"/>
          </a:p>
        </p:txBody>
      </p:sp>
    </p:spTree>
    <p:extLst>
      <p:ext uri="{BB962C8B-B14F-4D97-AF65-F5344CB8AC3E}">
        <p14:creationId xmlns:p14="http://schemas.microsoft.com/office/powerpoint/2010/main" val="2854358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1CB56C-59E3-432B-9852-2A4E8E7724C8}" type="datetimeFigureOut">
              <a:rPr lang="en-US" smtClean="0"/>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49758-74F0-4A34-ACCC-55FD16F83F9E}" type="slidenum">
              <a:rPr lang="en-US" smtClean="0"/>
              <a:t>‹#›</a:t>
            </a:fld>
            <a:endParaRPr lang="en-US"/>
          </a:p>
        </p:txBody>
      </p:sp>
    </p:spTree>
    <p:extLst>
      <p:ext uri="{BB962C8B-B14F-4D97-AF65-F5344CB8AC3E}">
        <p14:creationId xmlns:p14="http://schemas.microsoft.com/office/powerpoint/2010/main" val="1478340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1CB56C-59E3-432B-9852-2A4E8E7724C8}" type="datetimeFigureOut">
              <a:rPr lang="en-US" smtClean="0"/>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49758-74F0-4A34-ACCC-55FD16F83F9E}" type="slidenum">
              <a:rPr lang="en-US" smtClean="0"/>
              <a:t>‹#›</a:t>
            </a:fld>
            <a:endParaRPr lang="en-US"/>
          </a:p>
        </p:txBody>
      </p:sp>
    </p:spTree>
    <p:extLst>
      <p:ext uri="{BB962C8B-B14F-4D97-AF65-F5344CB8AC3E}">
        <p14:creationId xmlns:p14="http://schemas.microsoft.com/office/powerpoint/2010/main" val="4044944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1"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1"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1"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5.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1CB56C-59E3-432B-9852-2A4E8E7724C8}" type="datetimeFigureOut">
              <a:rPr lang="en-US" smtClean="0"/>
              <a:t>12/2/2016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E49758-74F0-4A34-ACCC-55FD16F83F9E}" type="slidenum">
              <a:rPr lang="en-US" smtClean="0"/>
              <a:t>‹#›</a:t>
            </a:fld>
            <a:endParaRPr lang="en-US"/>
          </a:p>
        </p:txBody>
      </p:sp>
    </p:spTree>
    <p:extLst>
      <p:ext uri="{BB962C8B-B14F-4D97-AF65-F5344CB8AC3E}">
        <p14:creationId xmlns:p14="http://schemas.microsoft.com/office/powerpoint/2010/main" val="3103401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fontAlgn="base">
              <a:spcBef>
                <a:spcPct val="0"/>
              </a:spcBef>
              <a:spcAft>
                <a:spcPct val="0"/>
              </a:spcAft>
              <a:defRPr/>
            </a:pPr>
            <a:fld id="{72B13DCA-7DF1-4007-B4F7-7E6335C3C3F6}" type="datetimeFigureOut">
              <a:rPr lang="en-US">
                <a:solidFill>
                  <a:prstClr val="black">
                    <a:tint val="75000"/>
                  </a:prstClr>
                </a:solidFill>
              </a:rPr>
              <a:pPr fontAlgn="base">
                <a:spcBef>
                  <a:spcPct val="0"/>
                </a:spcBef>
                <a:spcAft>
                  <a:spcPct val="0"/>
                </a:spcAft>
                <a:defRPr/>
              </a:pPr>
              <a:t>12/2/2016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06AB1423-1BB7-4227-879B-542C057852FB}" type="slidenum">
              <a:rPr lang="en-US" altLang="en-US" smtClean="0">
                <a:latin typeface="Arial" panose="020B0604020202020204" pitchFamily="34" charset="0"/>
              </a:rPr>
              <a:pPr fontAlgn="base">
                <a:spcBef>
                  <a:spcPct val="0"/>
                </a:spcBef>
                <a:spcAft>
                  <a:spcPct val="0"/>
                </a:spcAft>
              </a:pPr>
              <a:t>‹#›</a:t>
            </a:fld>
            <a:endParaRPr lang="en-US" altLang="en-US" smtClean="0">
              <a:latin typeface="Arial" panose="020B0604020202020204" pitchFamily="34" charset="0"/>
            </a:endParaRPr>
          </a:p>
        </p:txBody>
      </p:sp>
      <p:sp>
        <p:nvSpPr>
          <p:cNvPr id="7" name="Rectangle 6"/>
          <p:cNvSpPr/>
          <p:nvPr userDrawn="1"/>
        </p:nvSpPr>
        <p:spPr>
          <a:xfrm>
            <a:off x="0" y="0"/>
            <a:ext cx="12192000" cy="685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Tree>
    <p:extLst>
      <p:ext uri="{BB962C8B-B14F-4D97-AF65-F5344CB8AC3E}">
        <p14:creationId xmlns:p14="http://schemas.microsoft.com/office/powerpoint/2010/main" val="1345434318"/>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fontAlgn="base">
              <a:spcBef>
                <a:spcPct val="0"/>
              </a:spcBef>
              <a:spcAft>
                <a:spcPct val="0"/>
              </a:spcAft>
              <a:defRPr/>
            </a:pPr>
            <a:fld id="{72B13DCA-7DF1-4007-B4F7-7E6335C3C3F6}" type="datetimeFigureOut">
              <a:rPr lang="en-US">
                <a:solidFill>
                  <a:prstClr val="black">
                    <a:tint val="75000"/>
                  </a:prstClr>
                </a:solidFill>
              </a:rPr>
              <a:pPr fontAlgn="base">
                <a:spcBef>
                  <a:spcPct val="0"/>
                </a:spcBef>
                <a:spcAft>
                  <a:spcPct val="0"/>
                </a:spcAft>
                <a:defRPr/>
              </a:pPr>
              <a:t>12/2/2016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06AB1423-1BB7-4227-879B-542C057852FB}" type="slidenum">
              <a:rPr lang="en-US" altLang="en-US" smtClean="0">
                <a:latin typeface="Arial" panose="020B0604020202020204" pitchFamily="34" charset="0"/>
              </a:rPr>
              <a:pPr fontAlgn="base">
                <a:spcBef>
                  <a:spcPct val="0"/>
                </a:spcBef>
                <a:spcAft>
                  <a:spcPct val="0"/>
                </a:spcAft>
              </a:pPr>
              <a:t>‹#›</a:t>
            </a:fld>
            <a:endParaRPr lang="en-US" altLang="en-US" smtClean="0">
              <a:latin typeface="Arial" panose="020B0604020202020204" pitchFamily="34" charset="0"/>
            </a:endParaRPr>
          </a:p>
        </p:txBody>
      </p:sp>
      <p:sp>
        <p:nvSpPr>
          <p:cNvPr id="7" name="Rectangle 6"/>
          <p:cNvSpPr/>
          <p:nvPr userDrawn="1"/>
        </p:nvSpPr>
        <p:spPr>
          <a:xfrm>
            <a:off x="0" y="0"/>
            <a:ext cx="12192000" cy="685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Tree>
    <p:extLst>
      <p:ext uri="{BB962C8B-B14F-4D97-AF65-F5344CB8AC3E}">
        <p14:creationId xmlns:p14="http://schemas.microsoft.com/office/powerpoint/2010/main" val="3327122398"/>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fontAlgn="base">
              <a:spcBef>
                <a:spcPct val="0"/>
              </a:spcBef>
              <a:spcAft>
                <a:spcPct val="0"/>
              </a:spcAft>
              <a:defRPr/>
            </a:pPr>
            <a:fld id="{72B13DCA-7DF1-4007-B4F7-7E6335C3C3F6}" type="datetimeFigureOut">
              <a:rPr lang="en-US">
                <a:solidFill>
                  <a:prstClr val="black">
                    <a:tint val="75000"/>
                  </a:prstClr>
                </a:solidFill>
              </a:rPr>
              <a:pPr fontAlgn="base">
                <a:spcBef>
                  <a:spcPct val="0"/>
                </a:spcBef>
                <a:spcAft>
                  <a:spcPct val="0"/>
                </a:spcAft>
                <a:defRPr/>
              </a:pPr>
              <a:t>12/2/2016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06AB1423-1BB7-4227-879B-542C057852FB}" type="slidenum">
              <a:rPr lang="en-US" altLang="en-US" smtClean="0">
                <a:latin typeface="Arial" panose="020B0604020202020204" pitchFamily="34" charset="0"/>
              </a:rPr>
              <a:pPr fontAlgn="base">
                <a:spcBef>
                  <a:spcPct val="0"/>
                </a:spcBef>
                <a:spcAft>
                  <a:spcPct val="0"/>
                </a:spcAft>
              </a:pPr>
              <a:t>‹#›</a:t>
            </a:fld>
            <a:endParaRPr lang="en-US" altLang="en-US" smtClean="0">
              <a:latin typeface="Arial" panose="020B0604020202020204" pitchFamily="34" charset="0"/>
            </a:endParaRPr>
          </a:p>
        </p:txBody>
      </p:sp>
      <p:sp>
        <p:nvSpPr>
          <p:cNvPr id="7" name="Rectangle 6"/>
          <p:cNvSpPr/>
          <p:nvPr userDrawn="1"/>
        </p:nvSpPr>
        <p:spPr>
          <a:xfrm>
            <a:off x="0" y="0"/>
            <a:ext cx="12192000" cy="685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Tree>
    <p:extLst>
      <p:ext uri="{BB962C8B-B14F-4D97-AF65-F5344CB8AC3E}">
        <p14:creationId xmlns:p14="http://schemas.microsoft.com/office/powerpoint/2010/main" val="2568280926"/>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fontAlgn="base">
              <a:spcBef>
                <a:spcPct val="0"/>
              </a:spcBef>
              <a:spcAft>
                <a:spcPct val="0"/>
              </a:spcAft>
              <a:defRPr/>
            </a:pPr>
            <a:fld id="{72B13DCA-7DF1-4007-B4F7-7E6335C3C3F6}" type="datetimeFigureOut">
              <a:rPr lang="en-US">
                <a:solidFill>
                  <a:prstClr val="black">
                    <a:tint val="75000"/>
                  </a:prstClr>
                </a:solidFill>
              </a:rPr>
              <a:pPr fontAlgn="base">
                <a:spcBef>
                  <a:spcPct val="0"/>
                </a:spcBef>
                <a:spcAft>
                  <a:spcPct val="0"/>
                </a:spcAft>
                <a:defRPr/>
              </a:pPr>
              <a:t>12/2/2016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06AB1423-1BB7-4227-879B-542C057852FB}" type="slidenum">
              <a:rPr lang="en-US" altLang="en-US" smtClean="0">
                <a:latin typeface="Arial" panose="020B0604020202020204" pitchFamily="34" charset="0"/>
              </a:rPr>
              <a:pPr fontAlgn="base">
                <a:spcBef>
                  <a:spcPct val="0"/>
                </a:spcBef>
                <a:spcAft>
                  <a:spcPct val="0"/>
                </a:spcAft>
              </a:pPr>
              <a:t>‹#›</a:t>
            </a:fld>
            <a:endParaRPr lang="en-US" altLang="en-US" smtClean="0">
              <a:latin typeface="Arial" panose="020B0604020202020204" pitchFamily="34" charset="0"/>
            </a:endParaRPr>
          </a:p>
        </p:txBody>
      </p:sp>
      <p:sp>
        <p:nvSpPr>
          <p:cNvPr id="7" name="Rectangle 6"/>
          <p:cNvSpPr/>
          <p:nvPr userDrawn="1"/>
        </p:nvSpPr>
        <p:spPr>
          <a:xfrm>
            <a:off x="0" y="0"/>
            <a:ext cx="12192000" cy="685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Tree>
    <p:extLst>
      <p:ext uri="{BB962C8B-B14F-4D97-AF65-F5344CB8AC3E}">
        <p14:creationId xmlns:p14="http://schemas.microsoft.com/office/powerpoint/2010/main" val="712532830"/>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fontAlgn="base">
              <a:spcBef>
                <a:spcPct val="0"/>
              </a:spcBef>
              <a:spcAft>
                <a:spcPct val="0"/>
              </a:spcAft>
              <a:defRPr/>
            </a:pPr>
            <a:fld id="{72B13DCA-7DF1-4007-B4F7-7E6335C3C3F6}" type="datetimeFigureOut">
              <a:rPr lang="en-US">
                <a:solidFill>
                  <a:prstClr val="black">
                    <a:tint val="75000"/>
                  </a:prstClr>
                </a:solidFill>
              </a:rPr>
              <a:pPr fontAlgn="base">
                <a:spcBef>
                  <a:spcPct val="0"/>
                </a:spcBef>
                <a:spcAft>
                  <a:spcPct val="0"/>
                </a:spcAft>
                <a:defRPr/>
              </a:pPr>
              <a:t>12/2/2016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06AB1423-1BB7-4227-879B-542C057852FB}" type="slidenum">
              <a:rPr lang="en-US" altLang="en-US" smtClean="0">
                <a:latin typeface="Arial" panose="020B0604020202020204" pitchFamily="34" charset="0"/>
              </a:rPr>
              <a:pPr fontAlgn="base">
                <a:spcBef>
                  <a:spcPct val="0"/>
                </a:spcBef>
                <a:spcAft>
                  <a:spcPct val="0"/>
                </a:spcAft>
              </a:pPr>
              <a:t>‹#›</a:t>
            </a:fld>
            <a:endParaRPr lang="en-US" altLang="en-US" smtClean="0">
              <a:latin typeface="Arial" panose="020B0604020202020204" pitchFamily="34" charset="0"/>
            </a:endParaRPr>
          </a:p>
        </p:txBody>
      </p:sp>
      <p:sp>
        <p:nvSpPr>
          <p:cNvPr id="7" name="Rectangle 6"/>
          <p:cNvSpPr/>
          <p:nvPr userDrawn="1"/>
        </p:nvSpPr>
        <p:spPr>
          <a:xfrm>
            <a:off x="0" y="0"/>
            <a:ext cx="12192000" cy="685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Tree>
    <p:extLst>
      <p:ext uri="{BB962C8B-B14F-4D97-AF65-F5344CB8AC3E}">
        <p14:creationId xmlns:p14="http://schemas.microsoft.com/office/powerpoint/2010/main" val="39208379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fontAlgn="base">
              <a:spcBef>
                <a:spcPct val="0"/>
              </a:spcBef>
              <a:spcAft>
                <a:spcPct val="0"/>
              </a:spcAft>
              <a:defRPr/>
            </a:pPr>
            <a:fld id="{72B13DCA-7DF1-4007-B4F7-7E6335C3C3F6}" type="datetimeFigureOut">
              <a:rPr lang="en-US">
                <a:solidFill>
                  <a:prstClr val="black">
                    <a:tint val="75000"/>
                  </a:prstClr>
                </a:solidFill>
              </a:rPr>
              <a:pPr fontAlgn="base">
                <a:spcBef>
                  <a:spcPct val="0"/>
                </a:spcBef>
                <a:spcAft>
                  <a:spcPct val="0"/>
                </a:spcAft>
                <a:defRPr/>
              </a:pPr>
              <a:t>12/2/2016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06AB1423-1BB7-4227-879B-542C057852FB}" type="slidenum">
              <a:rPr lang="en-US" altLang="en-US" smtClean="0">
                <a:latin typeface="Arial" panose="020B0604020202020204" pitchFamily="34" charset="0"/>
              </a:rPr>
              <a:pPr fontAlgn="base">
                <a:spcBef>
                  <a:spcPct val="0"/>
                </a:spcBef>
                <a:spcAft>
                  <a:spcPct val="0"/>
                </a:spcAft>
              </a:pPr>
              <a:t>‹#›</a:t>
            </a:fld>
            <a:endParaRPr lang="en-US" altLang="en-US" smtClean="0">
              <a:latin typeface="Arial" panose="020B0604020202020204" pitchFamily="34" charset="0"/>
            </a:endParaRPr>
          </a:p>
        </p:txBody>
      </p:sp>
      <p:sp>
        <p:nvSpPr>
          <p:cNvPr id="7" name="Rectangle 6"/>
          <p:cNvSpPr/>
          <p:nvPr userDrawn="1"/>
        </p:nvSpPr>
        <p:spPr>
          <a:xfrm>
            <a:off x="0" y="0"/>
            <a:ext cx="12192000" cy="685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Tree>
    <p:extLst>
      <p:ext uri="{BB962C8B-B14F-4D97-AF65-F5344CB8AC3E}">
        <p14:creationId xmlns:p14="http://schemas.microsoft.com/office/powerpoint/2010/main" val="3518378849"/>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fontAlgn="base">
              <a:spcBef>
                <a:spcPct val="0"/>
              </a:spcBef>
              <a:spcAft>
                <a:spcPct val="0"/>
              </a:spcAft>
              <a:defRPr/>
            </a:pPr>
            <a:fld id="{72B13DCA-7DF1-4007-B4F7-7E6335C3C3F6}" type="datetimeFigureOut">
              <a:rPr lang="en-US">
                <a:solidFill>
                  <a:prstClr val="black">
                    <a:tint val="75000"/>
                  </a:prstClr>
                </a:solidFill>
              </a:rPr>
              <a:pPr fontAlgn="base">
                <a:spcBef>
                  <a:spcPct val="0"/>
                </a:spcBef>
                <a:spcAft>
                  <a:spcPct val="0"/>
                </a:spcAft>
                <a:defRPr/>
              </a:pPr>
              <a:t>12/2/2016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06AB1423-1BB7-4227-879B-542C057852FB}" type="slidenum">
              <a:rPr lang="en-US" altLang="en-US" smtClean="0">
                <a:latin typeface="Arial" panose="020B0604020202020204" pitchFamily="34" charset="0"/>
              </a:rPr>
              <a:pPr fontAlgn="base">
                <a:spcBef>
                  <a:spcPct val="0"/>
                </a:spcBef>
                <a:spcAft>
                  <a:spcPct val="0"/>
                </a:spcAft>
              </a:pPr>
              <a:t>‹#›</a:t>
            </a:fld>
            <a:endParaRPr lang="en-US" altLang="en-US" smtClean="0">
              <a:latin typeface="Arial" panose="020B0604020202020204" pitchFamily="34" charset="0"/>
            </a:endParaRPr>
          </a:p>
        </p:txBody>
      </p:sp>
      <p:sp>
        <p:nvSpPr>
          <p:cNvPr id="7" name="Rectangle 6"/>
          <p:cNvSpPr/>
          <p:nvPr userDrawn="1"/>
        </p:nvSpPr>
        <p:spPr>
          <a:xfrm>
            <a:off x="0" y="0"/>
            <a:ext cx="12192000" cy="685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Tree>
    <p:extLst>
      <p:ext uri="{BB962C8B-B14F-4D97-AF65-F5344CB8AC3E}">
        <p14:creationId xmlns:p14="http://schemas.microsoft.com/office/powerpoint/2010/main" val="2064869331"/>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fontAlgn="base">
              <a:spcBef>
                <a:spcPct val="0"/>
              </a:spcBef>
              <a:spcAft>
                <a:spcPct val="0"/>
              </a:spcAft>
              <a:defRPr/>
            </a:pPr>
            <a:fld id="{72B13DCA-7DF1-4007-B4F7-7E6335C3C3F6}" type="datetimeFigureOut">
              <a:rPr lang="en-US">
                <a:solidFill>
                  <a:prstClr val="black">
                    <a:tint val="75000"/>
                  </a:prstClr>
                </a:solidFill>
              </a:rPr>
              <a:pPr fontAlgn="base">
                <a:spcBef>
                  <a:spcPct val="0"/>
                </a:spcBef>
                <a:spcAft>
                  <a:spcPct val="0"/>
                </a:spcAft>
                <a:defRPr/>
              </a:pPr>
              <a:t>12/2/2016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06AB1423-1BB7-4227-879B-542C057852FB}" type="slidenum">
              <a:rPr lang="en-US" altLang="en-US" smtClean="0">
                <a:latin typeface="Arial" panose="020B0604020202020204" pitchFamily="34" charset="0"/>
              </a:rPr>
              <a:pPr fontAlgn="base">
                <a:spcBef>
                  <a:spcPct val="0"/>
                </a:spcBef>
                <a:spcAft>
                  <a:spcPct val="0"/>
                </a:spcAft>
              </a:pPr>
              <a:t>‹#›</a:t>
            </a:fld>
            <a:endParaRPr lang="en-US" altLang="en-US" smtClean="0">
              <a:latin typeface="Arial" panose="020B0604020202020204" pitchFamily="34" charset="0"/>
            </a:endParaRPr>
          </a:p>
        </p:txBody>
      </p:sp>
      <p:sp>
        <p:nvSpPr>
          <p:cNvPr id="7" name="Rectangle 6"/>
          <p:cNvSpPr/>
          <p:nvPr userDrawn="1"/>
        </p:nvSpPr>
        <p:spPr>
          <a:xfrm>
            <a:off x="0" y="0"/>
            <a:ext cx="12192000" cy="685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Tree>
    <p:extLst>
      <p:ext uri="{BB962C8B-B14F-4D97-AF65-F5344CB8AC3E}">
        <p14:creationId xmlns:p14="http://schemas.microsoft.com/office/powerpoint/2010/main" val="2613464897"/>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fontAlgn="base">
              <a:spcBef>
                <a:spcPct val="0"/>
              </a:spcBef>
              <a:spcAft>
                <a:spcPct val="0"/>
              </a:spcAft>
              <a:defRPr/>
            </a:pPr>
            <a:fld id="{72B13DCA-7DF1-4007-B4F7-7E6335C3C3F6}" type="datetimeFigureOut">
              <a:rPr lang="en-US">
                <a:solidFill>
                  <a:prstClr val="black">
                    <a:tint val="75000"/>
                  </a:prstClr>
                </a:solidFill>
              </a:rPr>
              <a:pPr fontAlgn="base">
                <a:spcBef>
                  <a:spcPct val="0"/>
                </a:spcBef>
                <a:spcAft>
                  <a:spcPct val="0"/>
                </a:spcAft>
                <a:defRPr/>
              </a:pPr>
              <a:t>12/2/2016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06AB1423-1BB7-4227-879B-542C057852FB}" type="slidenum">
              <a:rPr lang="en-US" altLang="en-US" smtClean="0">
                <a:latin typeface="Arial" panose="020B0604020202020204" pitchFamily="34" charset="0"/>
              </a:rPr>
              <a:pPr fontAlgn="base">
                <a:spcBef>
                  <a:spcPct val="0"/>
                </a:spcBef>
                <a:spcAft>
                  <a:spcPct val="0"/>
                </a:spcAft>
              </a:pPr>
              <a:t>‹#›</a:t>
            </a:fld>
            <a:endParaRPr lang="en-US" altLang="en-US" smtClean="0">
              <a:latin typeface="Arial" panose="020B0604020202020204" pitchFamily="34" charset="0"/>
            </a:endParaRPr>
          </a:p>
        </p:txBody>
      </p:sp>
      <p:sp>
        <p:nvSpPr>
          <p:cNvPr id="7" name="Rectangle 6"/>
          <p:cNvSpPr/>
          <p:nvPr userDrawn="1"/>
        </p:nvSpPr>
        <p:spPr>
          <a:xfrm>
            <a:off x="0" y="0"/>
            <a:ext cx="12192000" cy="685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Tree>
    <p:extLst>
      <p:ext uri="{BB962C8B-B14F-4D97-AF65-F5344CB8AC3E}">
        <p14:creationId xmlns:p14="http://schemas.microsoft.com/office/powerpoint/2010/main" val="3830237472"/>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fontAlgn="base">
              <a:spcBef>
                <a:spcPct val="0"/>
              </a:spcBef>
              <a:spcAft>
                <a:spcPct val="0"/>
              </a:spcAft>
              <a:defRPr/>
            </a:pPr>
            <a:fld id="{72B13DCA-7DF1-4007-B4F7-7E6335C3C3F6}" type="datetimeFigureOut">
              <a:rPr lang="en-US">
                <a:solidFill>
                  <a:prstClr val="black">
                    <a:tint val="75000"/>
                  </a:prstClr>
                </a:solidFill>
              </a:rPr>
              <a:pPr fontAlgn="base">
                <a:spcBef>
                  <a:spcPct val="0"/>
                </a:spcBef>
                <a:spcAft>
                  <a:spcPct val="0"/>
                </a:spcAft>
                <a:defRPr/>
              </a:pPr>
              <a:t>12/2/2016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06AB1423-1BB7-4227-879B-542C057852FB}" type="slidenum">
              <a:rPr lang="en-US" altLang="en-US" smtClean="0">
                <a:latin typeface="Arial" panose="020B0604020202020204" pitchFamily="34" charset="0"/>
              </a:rPr>
              <a:pPr fontAlgn="base">
                <a:spcBef>
                  <a:spcPct val="0"/>
                </a:spcBef>
                <a:spcAft>
                  <a:spcPct val="0"/>
                </a:spcAft>
              </a:pPr>
              <a:t>‹#›</a:t>
            </a:fld>
            <a:endParaRPr lang="en-US" altLang="en-US" smtClean="0">
              <a:latin typeface="Arial" panose="020B0604020202020204" pitchFamily="34" charset="0"/>
            </a:endParaRPr>
          </a:p>
        </p:txBody>
      </p:sp>
      <p:sp>
        <p:nvSpPr>
          <p:cNvPr id="7" name="Rectangle 6"/>
          <p:cNvSpPr/>
          <p:nvPr userDrawn="1"/>
        </p:nvSpPr>
        <p:spPr>
          <a:xfrm>
            <a:off x="0" y="0"/>
            <a:ext cx="12192000" cy="685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Tree>
    <p:extLst>
      <p:ext uri="{BB962C8B-B14F-4D97-AF65-F5344CB8AC3E}">
        <p14:creationId xmlns:p14="http://schemas.microsoft.com/office/powerpoint/2010/main" val="4170262374"/>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694EFD3-87F0-4751-B23D-F04659265B5F}" type="datetimeFigureOut">
              <a:rPr lang="en-US" smtClean="0">
                <a:solidFill>
                  <a:prstClr val="black">
                    <a:tint val="75000"/>
                  </a:prstClr>
                </a:solidFill>
              </a:rPr>
              <a:pPr defTabSz="457200"/>
              <a:t>12/2/2016</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EBA90F1-2B77-42AC-95C2-765A2DC670FC}"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479591690"/>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fontAlgn="base">
              <a:spcBef>
                <a:spcPct val="0"/>
              </a:spcBef>
              <a:spcAft>
                <a:spcPct val="0"/>
              </a:spcAft>
              <a:defRPr/>
            </a:pPr>
            <a:fld id="{72B13DCA-7DF1-4007-B4F7-7E6335C3C3F6}" type="datetimeFigureOut">
              <a:rPr lang="en-US">
                <a:solidFill>
                  <a:prstClr val="black">
                    <a:tint val="75000"/>
                  </a:prstClr>
                </a:solidFill>
              </a:rPr>
              <a:pPr fontAlgn="base">
                <a:spcBef>
                  <a:spcPct val="0"/>
                </a:spcBef>
                <a:spcAft>
                  <a:spcPct val="0"/>
                </a:spcAft>
                <a:defRPr/>
              </a:pPr>
              <a:t>12/2/2016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06AB1423-1BB7-4227-879B-542C057852FB}" type="slidenum">
              <a:rPr lang="en-US" altLang="en-US" smtClean="0">
                <a:latin typeface="Arial" panose="020B0604020202020204" pitchFamily="34" charset="0"/>
              </a:rPr>
              <a:pPr fontAlgn="base">
                <a:spcBef>
                  <a:spcPct val="0"/>
                </a:spcBef>
                <a:spcAft>
                  <a:spcPct val="0"/>
                </a:spcAft>
              </a:pPr>
              <a:t>‹#›</a:t>
            </a:fld>
            <a:endParaRPr lang="en-US" altLang="en-US" smtClean="0">
              <a:latin typeface="Arial" panose="020B0604020202020204" pitchFamily="34" charset="0"/>
            </a:endParaRPr>
          </a:p>
        </p:txBody>
      </p:sp>
      <p:sp>
        <p:nvSpPr>
          <p:cNvPr id="7" name="Rectangle 6"/>
          <p:cNvSpPr/>
          <p:nvPr userDrawn="1"/>
        </p:nvSpPr>
        <p:spPr>
          <a:xfrm>
            <a:off x="0" y="0"/>
            <a:ext cx="12192000" cy="685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Tree>
    <p:extLst>
      <p:ext uri="{BB962C8B-B14F-4D97-AF65-F5344CB8AC3E}">
        <p14:creationId xmlns:p14="http://schemas.microsoft.com/office/powerpoint/2010/main" val="1983980141"/>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fontAlgn="base">
              <a:spcBef>
                <a:spcPct val="0"/>
              </a:spcBef>
              <a:spcAft>
                <a:spcPct val="0"/>
              </a:spcAft>
              <a:defRPr/>
            </a:pPr>
            <a:fld id="{72B13DCA-7DF1-4007-B4F7-7E6335C3C3F6}" type="datetimeFigureOut">
              <a:rPr lang="en-US">
                <a:solidFill>
                  <a:prstClr val="black">
                    <a:tint val="75000"/>
                  </a:prstClr>
                </a:solidFill>
              </a:rPr>
              <a:pPr fontAlgn="base">
                <a:spcBef>
                  <a:spcPct val="0"/>
                </a:spcBef>
                <a:spcAft>
                  <a:spcPct val="0"/>
                </a:spcAft>
                <a:defRPr/>
              </a:pPr>
              <a:t>12/2/2016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06AB1423-1BB7-4227-879B-542C057852FB}" type="slidenum">
              <a:rPr lang="en-US" altLang="en-US" smtClean="0">
                <a:latin typeface="Arial" panose="020B0604020202020204" pitchFamily="34" charset="0"/>
              </a:rPr>
              <a:pPr fontAlgn="base">
                <a:spcBef>
                  <a:spcPct val="0"/>
                </a:spcBef>
                <a:spcAft>
                  <a:spcPct val="0"/>
                </a:spcAft>
              </a:pPr>
              <a:t>‹#›</a:t>
            </a:fld>
            <a:endParaRPr lang="en-US" altLang="en-US" smtClean="0">
              <a:latin typeface="Arial" panose="020B0604020202020204" pitchFamily="34" charset="0"/>
            </a:endParaRPr>
          </a:p>
        </p:txBody>
      </p:sp>
      <p:sp>
        <p:nvSpPr>
          <p:cNvPr id="7" name="Rectangle 6"/>
          <p:cNvSpPr/>
          <p:nvPr userDrawn="1"/>
        </p:nvSpPr>
        <p:spPr>
          <a:xfrm>
            <a:off x="0" y="0"/>
            <a:ext cx="12192000" cy="685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Tree>
    <p:extLst>
      <p:ext uri="{BB962C8B-B14F-4D97-AF65-F5344CB8AC3E}">
        <p14:creationId xmlns:p14="http://schemas.microsoft.com/office/powerpoint/2010/main" val="2889769941"/>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fontAlgn="base">
              <a:spcBef>
                <a:spcPct val="0"/>
              </a:spcBef>
              <a:spcAft>
                <a:spcPct val="0"/>
              </a:spcAft>
              <a:defRPr/>
            </a:pPr>
            <a:fld id="{72B13DCA-7DF1-4007-B4F7-7E6335C3C3F6}" type="datetimeFigureOut">
              <a:rPr lang="en-US">
                <a:solidFill>
                  <a:prstClr val="black">
                    <a:tint val="75000"/>
                  </a:prstClr>
                </a:solidFill>
              </a:rPr>
              <a:pPr fontAlgn="base">
                <a:spcBef>
                  <a:spcPct val="0"/>
                </a:spcBef>
                <a:spcAft>
                  <a:spcPct val="0"/>
                </a:spcAft>
                <a:defRPr/>
              </a:pPr>
              <a:t>12/2/2016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06AB1423-1BB7-4227-879B-542C057852FB}" type="slidenum">
              <a:rPr lang="en-US" altLang="en-US" smtClean="0">
                <a:latin typeface="Arial" panose="020B0604020202020204" pitchFamily="34" charset="0"/>
              </a:rPr>
              <a:pPr fontAlgn="base">
                <a:spcBef>
                  <a:spcPct val="0"/>
                </a:spcBef>
                <a:spcAft>
                  <a:spcPct val="0"/>
                </a:spcAft>
              </a:pPr>
              <a:t>‹#›</a:t>
            </a:fld>
            <a:endParaRPr lang="en-US" altLang="en-US" smtClean="0">
              <a:latin typeface="Arial" panose="020B0604020202020204" pitchFamily="34" charset="0"/>
            </a:endParaRPr>
          </a:p>
        </p:txBody>
      </p:sp>
      <p:sp>
        <p:nvSpPr>
          <p:cNvPr id="7" name="Rectangle 6"/>
          <p:cNvSpPr/>
          <p:nvPr userDrawn="1"/>
        </p:nvSpPr>
        <p:spPr>
          <a:xfrm>
            <a:off x="0" y="0"/>
            <a:ext cx="12192000" cy="685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Tree>
    <p:extLst>
      <p:ext uri="{BB962C8B-B14F-4D97-AF65-F5344CB8AC3E}">
        <p14:creationId xmlns:p14="http://schemas.microsoft.com/office/powerpoint/2010/main" val="3462150259"/>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fontAlgn="base">
              <a:spcBef>
                <a:spcPct val="0"/>
              </a:spcBef>
              <a:spcAft>
                <a:spcPct val="0"/>
              </a:spcAft>
              <a:defRPr/>
            </a:pPr>
            <a:fld id="{72B13DCA-7DF1-4007-B4F7-7E6335C3C3F6}" type="datetimeFigureOut">
              <a:rPr lang="en-US">
                <a:solidFill>
                  <a:prstClr val="black">
                    <a:tint val="75000"/>
                  </a:prstClr>
                </a:solidFill>
              </a:rPr>
              <a:pPr fontAlgn="base">
                <a:spcBef>
                  <a:spcPct val="0"/>
                </a:spcBef>
                <a:spcAft>
                  <a:spcPct val="0"/>
                </a:spcAft>
                <a:defRPr/>
              </a:pPr>
              <a:t>12/2/2016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06AB1423-1BB7-4227-879B-542C057852FB}" type="slidenum">
              <a:rPr lang="en-US" altLang="en-US" smtClean="0">
                <a:latin typeface="Arial" panose="020B0604020202020204" pitchFamily="34" charset="0"/>
              </a:rPr>
              <a:pPr fontAlgn="base">
                <a:spcBef>
                  <a:spcPct val="0"/>
                </a:spcBef>
                <a:spcAft>
                  <a:spcPct val="0"/>
                </a:spcAft>
              </a:pPr>
              <a:t>‹#›</a:t>
            </a:fld>
            <a:endParaRPr lang="en-US" altLang="en-US" smtClean="0">
              <a:latin typeface="Arial" panose="020B0604020202020204" pitchFamily="34" charset="0"/>
            </a:endParaRPr>
          </a:p>
        </p:txBody>
      </p:sp>
      <p:sp>
        <p:nvSpPr>
          <p:cNvPr id="7" name="Rectangle 6"/>
          <p:cNvSpPr/>
          <p:nvPr userDrawn="1"/>
        </p:nvSpPr>
        <p:spPr>
          <a:xfrm>
            <a:off x="0" y="0"/>
            <a:ext cx="12192000" cy="685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Tree>
    <p:extLst>
      <p:ext uri="{BB962C8B-B14F-4D97-AF65-F5344CB8AC3E}">
        <p14:creationId xmlns:p14="http://schemas.microsoft.com/office/powerpoint/2010/main" val="456883980"/>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fontAlgn="base">
              <a:spcBef>
                <a:spcPct val="0"/>
              </a:spcBef>
              <a:spcAft>
                <a:spcPct val="0"/>
              </a:spcAft>
              <a:defRPr/>
            </a:pPr>
            <a:fld id="{72B13DCA-7DF1-4007-B4F7-7E6335C3C3F6}" type="datetimeFigureOut">
              <a:rPr lang="en-US">
                <a:solidFill>
                  <a:prstClr val="black">
                    <a:tint val="75000"/>
                  </a:prstClr>
                </a:solidFill>
              </a:rPr>
              <a:pPr fontAlgn="base">
                <a:spcBef>
                  <a:spcPct val="0"/>
                </a:spcBef>
                <a:spcAft>
                  <a:spcPct val="0"/>
                </a:spcAft>
                <a:defRPr/>
              </a:pPr>
              <a:t>12/2/2016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06AB1423-1BB7-4227-879B-542C057852FB}" type="slidenum">
              <a:rPr lang="en-US" altLang="en-US" smtClean="0">
                <a:latin typeface="Arial" panose="020B0604020202020204" pitchFamily="34" charset="0"/>
              </a:rPr>
              <a:pPr fontAlgn="base">
                <a:spcBef>
                  <a:spcPct val="0"/>
                </a:spcBef>
                <a:spcAft>
                  <a:spcPct val="0"/>
                </a:spcAft>
              </a:pPr>
              <a:t>‹#›</a:t>
            </a:fld>
            <a:endParaRPr lang="en-US" altLang="en-US" smtClean="0">
              <a:latin typeface="Arial" panose="020B0604020202020204" pitchFamily="34" charset="0"/>
            </a:endParaRPr>
          </a:p>
        </p:txBody>
      </p:sp>
      <p:sp>
        <p:nvSpPr>
          <p:cNvPr id="7" name="Rectangle 6"/>
          <p:cNvSpPr/>
          <p:nvPr userDrawn="1"/>
        </p:nvSpPr>
        <p:spPr>
          <a:xfrm>
            <a:off x="0" y="0"/>
            <a:ext cx="12192000" cy="685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Tree>
    <p:extLst>
      <p:ext uri="{BB962C8B-B14F-4D97-AF65-F5344CB8AC3E}">
        <p14:creationId xmlns:p14="http://schemas.microsoft.com/office/powerpoint/2010/main" val="4066613863"/>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2B9B80-B7F5-443B-93A6-62FA1ECDA25B}" type="datetimeFigureOut">
              <a:rPr lang="en-US" smtClean="0">
                <a:solidFill>
                  <a:prstClr val="white">
                    <a:tint val="75000"/>
                  </a:prstClr>
                </a:solidFill>
              </a:rPr>
              <a:pPr/>
              <a:t>12/2/2016</a:t>
            </a:fld>
            <a:endParaRPr lang="en-US" dirty="0">
              <a:solidFill>
                <a:prstClr val="white">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54AA3E-D713-463D-A4A6-393A028EFB64}"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579205195"/>
      </p:ext>
    </p:extLst>
  </p:cSld>
  <p:clrMap bg1="dk1" tx1="lt1" bg2="dk2" tx2="lt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Picture 2" descr="PriorityHealth logo_horizontal_white.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2000" y="5444730"/>
            <a:ext cx="4572000" cy="936863"/>
          </a:xfrm>
          <a:prstGeom prst="rect">
            <a:avLst/>
          </a:prstGeom>
        </p:spPr>
      </p:pic>
    </p:spTree>
    <p:extLst>
      <p:ext uri="{BB962C8B-B14F-4D97-AF65-F5344CB8AC3E}">
        <p14:creationId xmlns:p14="http://schemas.microsoft.com/office/powerpoint/2010/main" val="3623499634"/>
      </p:ext>
    </p:extLst>
  </p:cSld>
  <p:clrMap bg1="lt1" tx1="dk1" bg2="lt2" tx2="dk2" accent1="accent1" accent2="accent2" accent3="accent3" accent4="accent4" accent5="accent5" accent6="accent6" hlink="hlink" folHlink="folHlink"/>
  <p:timing>
    <p:tnLst>
      <p:par>
        <p:cTn id="1" dur="indefinite" restart="never" nodeType="tmRoot"/>
      </p:par>
    </p:tnLst>
  </p:timing>
  <p:hf sldNum="0" hdr="0" ftr="0" dt="0"/>
  <p:txStyles>
    <p:titleStyle>
      <a:lvl1pPr algn="l" defTabSz="609585" rtl="0" eaLnBrk="1" latinLnBrk="0" hangingPunct="1">
        <a:lnSpc>
          <a:spcPts val="8000"/>
        </a:lnSpc>
        <a:spcBef>
          <a:spcPct val="0"/>
        </a:spcBef>
        <a:buNone/>
        <a:defRPr sz="8000" b="1" kern="1200">
          <a:solidFill>
            <a:schemeClr val="bg1"/>
          </a:solidFill>
          <a:latin typeface="Arial"/>
          <a:ea typeface="+mj-ea"/>
          <a:cs typeface="Arial"/>
        </a:defRPr>
      </a:lvl1pPr>
    </p:titleStyle>
    <p:bodyStyle>
      <a:lvl1pPr marL="0" indent="0" algn="l" defTabSz="609585" rtl="0" eaLnBrk="1" latinLnBrk="0" hangingPunct="1">
        <a:lnSpc>
          <a:spcPts val="2533"/>
        </a:lnSpc>
        <a:spcBef>
          <a:spcPct val="20000"/>
        </a:spcBef>
        <a:buFont typeface="Arial"/>
        <a:buNone/>
        <a:defRPr sz="2667" i="1" kern="1200">
          <a:solidFill>
            <a:srgbClr val="FFFFFF"/>
          </a:solidFill>
          <a:latin typeface="Arial"/>
          <a:ea typeface="+mn-ea"/>
          <a:cs typeface="Arial"/>
        </a:defRPr>
      </a:lvl1pPr>
      <a:lvl2pPr marL="609585" indent="0" algn="l" defTabSz="609585" rtl="0" eaLnBrk="1" latinLnBrk="0" hangingPunct="1">
        <a:spcBef>
          <a:spcPct val="20000"/>
        </a:spcBef>
        <a:buFont typeface="Arial"/>
        <a:buNone/>
        <a:defRPr sz="3733" kern="1200">
          <a:solidFill>
            <a:schemeClr val="tx1"/>
          </a:solidFill>
          <a:latin typeface="+mn-lt"/>
          <a:ea typeface="+mn-ea"/>
          <a:cs typeface="+mn-cs"/>
        </a:defRPr>
      </a:lvl2pPr>
      <a:lvl3pPr marL="1219170" indent="0" algn="l" defTabSz="609585" rtl="0" eaLnBrk="1" latinLnBrk="0" hangingPunct="1">
        <a:spcBef>
          <a:spcPct val="20000"/>
        </a:spcBef>
        <a:buFont typeface="Arial"/>
        <a:buNone/>
        <a:defRPr sz="3200" kern="1200">
          <a:solidFill>
            <a:schemeClr val="tx1"/>
          </a:solidFill>
          <a:latin typeface="+mn-lt"/>
          <a:ea typeface="+mn-ea"/>
          <a:cs typeface="+mn-cs"/>
        </a:defRPr>
      </a:lvl3pPr>
      <a:lvl4pPr marL="1828754" indent="0" algn="l" defTabSz="609585" rtl="0" eaLnBrk="1" latinLnBrk="0" hangingPunct="1">
        <a:spcBef>
          <a:spcPct val="20000"/>
        </a:spcBef>
        <a:buFont typeface="Arial"/>
        <a:buNone/>
        <a:defRPr sz="2667" kern="1200">
          <a:solidFill>
            <a:schemeClr val="tx1"/>
          </a:solidFill>
          <a:latin typeface="+mn-lt"/>
          <a:ea typeface="+mn-ea"/>
          <a:cs typeface="+mn-cs"/>
        </a:defRPr>
      </a:lvl4pPr>
      <a:lvl5pPr marL="2438339" indent="0" algn="l" defTabSz="609585" rtl="0" eaLnBrk="1" latinLnBrk="0" hangingPunct="1">
        <a:spcBef>
          <a:spcPct val="20000"/>
        </a:spcBef>
        <a:buFont typeface="Arial"/>
        <a:buNone/>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629708"/>
            <a:ext cx="10972800" cy="1143000"/>
          </a:xfrm>
          <a:prstGeom prst="rect">
            <a:avLst/>
          </a:prstGeom>
        </p:spPr>
        <p:txBody>
          <a:bodyPr vert="horz" lIns="91440" tIns="45720" rIns="91440" bIns="45720" rtlCol="0" anchor="ctr">
            <a:noAutofit/>
          </a:bodyPr>
          <a:lstStyle/>
          <a:p>
            <a:r>
              <a:rPr lang="en-US" dirty="0" smtClean="0"/>
              <a:t>Section Title</a:t>
            </a:r>
            <a:endParaRPr lang="en-US" dirty="0"/>
          </a:p>
        </p:txBody>
      </p:sp>
    </p:spTree>
    <p:extLst>
      <p:ext uri="{BB962C8B-B14F-4D97-AF65-F5344CB8AC3E}">
        <p14:creationId xmlns:p14="http://schemas.microsoft.com/office/powerpoint/2010/main" val="806614702"/>
      </p:ext>
    </p:extLst>
  </p:cSld>
  <p:clrMap bg1="lt1" tx1="dk1" bg2="lt2" tx2="dk2" accent1="accent1" accent2="accent2" accent3="accent3" accent4="accent4" accent5="accent5" accent6="accent6" hlink="hlink" folHlink="folHlink"/>
  <p:hf sldNum="0" hdr="0" ftr="0" dt="0"/>
  <p:txStyles>
    <p:titleStyle>
      <a:lvl1pPr algn="ctr" defTabSz="609585" rtl="0" eaLnBrk="1" latinLnBrk="0" hangingPunct="1">
        <a:spcBef>
          <a:spcPct val="0"/>
        </a:spcBef>
        <a:buNone/>
        <a:defRPr sz="8000" b="1" kern="1200" baseline="0">
          <a:solidFill>
            <a:srgbClr val="FFFFFF"/>
          </a:solidFill>
          <a:latin typeface="Arial"/>
          <a:ea typeface="+mj-ea"/>
          <a:cs typeface="Arial"/>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240241"/>
            <a:ext cx="10972800" cy="2822827"/>
          </a:xfrm>
          <a:prstGeom prst="rect">
            <a:avLst/>
          </a:prstGeom>
        </p:spPr>
        <p:txBody>
          <a:bodyPr vert="horz" lIns="91440" tIns="45720" rIns="91440" bIns="45720" rtlCol="0" anchor="ctr">
            <a:noAutofit/>
          </a:bodyPr>
          <a:lstStyle/>
          <a:p>
            <a:r>
              <a:rPr lang="en-US" dirty="0" smtClean="0"/>
              <a:t>Quote goes here</a:t>
            </a:r>
            <a:endParaRPr lang="en-US" dirty="0"/>
          </a:p>
        </p:txBody>
      </p:sp>
    </p:spTree>
    <p:extLst>
      <p:ext uri="{BB962C8B-B14F-4D97-AF65-F5344CB8AC3E}">
        <p14:creationId xmlns:p14="http://schemas.microsoft.com/office/powerpoint/2010/main" val="877925634"/>
      </p:ext>
    </p:extLst>
  </p:cSld>
  <p:clrMap bg1="lt1" tx1="dk1" bg2="lt2" tx2="dk2" accent1="accent1" accent2="accent2" accent3="accent3" accent4="accent4" accent5="accent5" accent6="accent6" hlink="hlink" folHlink="folHlink"/>
  <p:hf sldNum="0" hdr="0" ftr="0" dt="0"/>
  <p:txStyles>
    <p:titleStyle>
      <a:lvl1pPr algn="ctr" defTabSz="609585" rtl="0" eaLnBrk="1" latinLnBrk="0" hangingPunct="1">
        <a:spcBef>
          <a:spcPct val="0"/>
        </a:spcBef>
        <a:buNone/>
        <a:defRPr sz="5867" b="0" kern="1200" baseline="0">
          <a:solidFill>
            <a:srgbClr val="FFFFFF"/>
          </a:solidFill>
          <a:latin typeface="Arial"/>
          <a:ea typeface="+mj-ea"/>
          <a:cs typeface="Arial"/>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629708"/>
            <a:ext cx="10972800" cy="1143000"/>
          </a:xfrm>
          <a:prstGeom prst="rect">
            <a:avLst/>
          </a:prstGeom>
        </p:spPr>
        <p:txBody>
          <a:bodyPr vert="horz" lIns="91440" tIns="45720" rIns="91440" bIns="45720" rtlCol="0" anchor="ctr">
            <a:noAutofit/>
          </a:bodyPr>
          <a:lstStyle/>
          <a:p>
            <a:r>
              <a:rPr lang="en-US" dirty="0" smtClean="0"/>
              <a:t>Section Title</a:t>
            </a:r>
            <a:endParaRPr lang="en-US" dirty="0"/>
          </a:p>
        </p:txBody>
      </p:sp>
    </p:spTree>
    <p:extLst>
      <p:ext uri="{BB962C8B-B14F-4D97-AF65-F5344CB8AC3E}">
        <p14:creationId xmlns:p14="http://schemas.microsoft.com/office/powerpoint/2010/main" val="3036898373"/>
      </p:ext>
    </p:extLst>
  </p:cSld>
  <p:clrMap bg1="lt1" tx1="dk1" bg2="lt2" tx2="dk2" accent1="accent1" accent2="accent2" accent3="accent3" accent4="accent4" accent5="accent5" accent6="accent6" hlink="hlink" folHlink="folHlink"/>
  <p:hf sldNum="0" hdr="0" ftr="0" dt="0"/>
  <p:txStyles>
    <p:titleStyle>
      <a:lvl1pPr algn="ctr" defTabSz="609585" rtl="0" eaLnBrk="1" latinLnBrk="0" hangingPunct="1">
        <a:spcBef>
          <a:spcPct val="0"/>
        </a:spcBef>
        <a:buNone/>
        <a:defRPr sz="8000" b="1" kern="1200" baseline="0">
          <a:solidFill>
            <a:srgbClr val="FFFFFF"/>
          </a:solidFill>
          <a:latin typeface="Arial"/>
          <a:ea typeface="+mj-ea"/>
          <a:cs typeface="Arial"/>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240241"/>
            <a:ext cx="10972800" cy="2822827"/>
          </a:xfrm>
          <a:prstGeom prst="rect">
            <a:avLst/>
          </a:prstGeom>
        </p:spPr>
        <p:txBody>
          <a:bodyPr vert="horz" lIns="91440" tIns="45720" rIns="91440" bIns="45720" rtlCol="0" anchor="ctr">
            <a:noAutofit/>
          </a:bodyPr>
          <a:lstStyle/>
          <a:p>
            <a:r>
              <a:rPr lang="en-US" dirty="0" smtClean="0"/>
              <a:t>Quote goes here</a:t>
            </a:r>
            <a:endParaRPr lang="en-US" dirty="0"/>
          </a:p>
        </p:txBody>
      </p:sp>
    </p:spTree>
    <p:extLst>
      <p:ext uri="{BB962C8B-B14F-4D97-AF65-F5344CB8AC3E}">
        <p14:creationId xmlns:p14="http://schemas.microsoft.com/office/powerpoint/2010/main" val="1147597169"/>
      </p:ext>
    </p:extLst>
  </p:cSld>
  <p:clrMap bg1="lt1" tx1="dk1" bg2="lt2" tx2="dk2" accent1="accent1" accent2="accent2" accent3="accent3" accent4="accent4" accent5="accent5" accent6="accent6" hlink="hlink" folHlink="folHlink"/>
  <p:hf sldNum="0" hdr="0" ftr="0" dt="0"/>
  <p:txStyles>
    <p:titleStyle>
      <a:lvl1pPr algn="ctr" defTabSz="609585" rtl="0" eaLnBrk="1" latinLnBrk="0" hangingPunct="1">
        <a:spcBef>
          <a:spcPct val="0"/>
        </a:spcBef>
        <a:buNone/>
        <a:defRPr sz="5867" b="0" kern="1200" baseline="0">
          <a:solidFill>
            <a:srgbClr val="FFFFFF"/>
          </a:solidFill>
          <a:latin typeface="Arial"/>
          <a:ea typeface="+mj-ea"/>
          <a:cs typeface="Arial"/>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6965968"/>
      </p:ext>
    </p:extLst>
  </p:cSld>
  <p:clrMap bg1="lt1" tx1="dk1" bg2="lt2" tx2="dk2" accent1="accent1" accent2="accent2" accent3="accent3" accent4="accent4" accent5="accent5" accent6="accent6" hlink="hlink" folHlink="folHlink"/>
  <p:hf sldNum="0"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fontAlgn="base">
              <a:spcBef>
                <a:spcPct val="0"/>
              </a:spcBef>
              <a:spcAft>
                <a:spcPct val="0"/>
              </a:spcAft>
              <a:defRPr/>
            </a:pPr>
            <a:fld id="{72B13DCA-7DF1-4007-B4F7-7E6335C3C3F6}" type="datetimeFigureOut">
              <a:rPr lang="en-US">
                <a:solidFill>
                  <a:prstClr val="black">
                    <a:tint val="75000"/>
                  </a:prstClr>
                </a:solidFill>
              </a:rPr>
              <a:pPr fontAlgn="base">
                <a:spcBef>
                  <a:spcPct val="0"/>
                </a:spcBef>
                <a:spcAft>
                  <a:spcPct val="0"/>
                </a:spcAft>
                <a:defRPr/>
              </a:pPr>
              <a:t>12/2/2016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06AB1423-1BB7-4227-879B-542C057852FB}" type="slidenum">
              <a:rPr lang="en-US" altLang="en-US" smtClean="0">
                <a:latin typeface="Arial" panose="020B0604020202020204" pitchFamily="34" charset="0"/>
              </a:rPr>
              <a:pPr fontAlgn="base">
                <a:spcBef>
                  <a:spcPct val="0"/>
                </a:spcBef>
                <a:spcAft>
                  <a:spcPct val="0"/>
                </a:spcAft>
              </a:pPr>
              <a:t>‹#›</a:t>
            </a:fld>
            <a:endParaRPr lang="en-US" altLang="en-US" smtClean="0">
              <a:latin typeface="Arial" panose="020B0604020202020204" pitchFamily="34" charset="0"/>
            </a:endParaRPr>
          </a:p>
        </p:txBody>
      </p:sp>
      <p:sp>
        <p:nvSpPr>
          <p:cNvPr id="7" name="Rectangle 6"/>
          <p:cNvSpPr/>
          <p:nvPr userDrawn="1"/>
        </p:nvSpPr>
        <p:spPr>
          <a:xfrm>
            <a:off x="0" y="0"/>
            <a:ext cx="12192000" cy="685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Tree>
    <p:extLst>
      <p:ext uri="{BB962C8B-B14F-4D97-AF65-F5344CB8AC3E}">
        <p14:creationId xmlns:p14="http://schemas.microsoft.com/office/powerpoint/2010/main" val="31194593"/>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Rectangle 3"/>
          <p:cNvSpPr/>
          <p:nvPr/>
        </p:nvSpPr>
        <p:spPr>
          <a:xfrm>
            <a:off x="0" y="4960125"/>
            <a:ext cx="12192000" cy="13773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pic>
        <p:nvPicPr>
          <p:cNvPr id="6" name="Picture 5"/>
          <p:cNvPicPr>
            <a:picLocks noChangeAspect="1"/>
          </p:cNvPicPr>
          <p:nvPr/>
        </p:nvPicPr>
        <p:blipFill>
          <a:blip r:embed="rId2"/>
          <a:stretch>
            <a:fillRect/>
          </a:stretch>
        </p:blipFill>
        <p:spPr>
          <a:xfrm>
            <a:off x="9563575" y="4752620"/>
            <a:ext cx="2170364" cy="1975275"/>
          </a:xfrm>
          <a:prstGeom prst="rect">
            <a:avLst/>
          </a:prstGeom>
        </p:spPr>
      </p:pic>
      <p:sp>
        <p:nvSpPr>
          <p:cNvPr id="8" name="TextBox 7"/>
          <p:cNvSpPr txBox="1"/>
          <p:nvPr/>
        </p:nvSpPr>
        <p:spPr>
          <a:xfrm>
            <a:off x="1895475" y="1417320"/>
            <a:ext cx="8401050" cy="2185214"/>
          </a:xfrm>
          <a:prstGeom prst="rect">
            <a:avLst/>
          </a:prstGeom>
          <a:noFill/>
        </p:spPr>
        <p:txBody>
          <a:bodyPr wrap="square" rtlCol="0">
            <a:spAutoFit/>
          </a:bodyPr>
          <a:lstStyle/>
          <a:p>
            <a:pPr algn="ctr"/>
            <a:r>
              <a:rPr lang="en-US" sz="3200" dirty="0">
                <a:solidFill>
                  <a:prstClr val="white"/>
                </a:solidFill>
              </a:rPr>
              <a:t/>
            </a:r>
            <a:br>
              <a:rPr lang="en-US" sz="3200" dirty="0">
                <a:solidFill>
                  <a:prstClr val="white"/>
                </a:solidFill>
              </a:rPr>
            </a:br>
            <a:endParaRPr lang="en-US" sz="3200" dirty="0">
              <a:solidFill>
                <a:prstClr val="white"/>
              </a:solidFill>
            </a:endParaRPr>
          </a:p>
          <a:p>
            <a:pPr algn="ctr"/>
            <a:r>
              <a:rPr lang="en-US" sz="3600" b="1" dirty="0" smtClean="0">
                <a:solidFill>
                  <a:prstClr val="white"/>
                </a:solidFill>
              </a:rPr>
              <a:t>Michelle </a:t>
            </a:r>
            <a:r>
              <a:rPr lang="en-US" sz="3600" b="1" dirty="0" err="1" smtClean="0">
                <a:solidFill>
                  <a:prstClr val="white"/>
                </a:solidFill>
              </a:rPr>
              <a:t>LaJoye</a:t>
            </a:r>
            <a:r>
              <a:rPr lang="en-US" sz="3600" b="1" dirty="0" smtClean="0">
                <a:solidFill>
                  <a:prstClr val="white"/>
                </a:solidFill>
              </a:rPr>
              <a:t>-Young, Undersheriff</a:t>
            </a:r>
          </a:p>
          <a:p>
            <a:pPr algn="ctr"/>
            <a:r>
              <a:rPr lang="en-US" sz="3600" dirty="0" smtClean="0">
                <a:solidFill>
                  <a:prstClr val="white"/>
                </a:solidFill>
              </a:rPr>
              <a:t>Kent County Sheriff’s Department</a:t>
            </a:r>
            <a:endParaRPr lang="en-US" sz="3600" dirty="0">
              <a:solidFill>
                <a:prstClr val="white"/>
              </a:solidFill>
            </a:endParaRPr>
          </a:p>
        </p:txBody>
      </p:sp>
    </p:spTree>
    <p:extLst>
      <p:ext uri="{BB962C8B-B14F-4D97-AF65-F5344CB8AC3E}">
        <p14:creationId xmlns:p14="http://schemas.microsoft.com/office/powerpoint/2010/main" val="7181536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7811" y="4321277"/>
            <a:ext cx="6454189" cy="2437663"/>
          </a:xfrm>
          <a:prstGeom prst="rect">
            <a:avLst/>
          </a:prstGeom>
        </p:spPr>
      </p:pic>
      <p:sp>
        <p:nvSpPr>
          <p:cNvPr id="2" name="Title 1"/>
          <p:cNvSpPr>
            <a:spLocks noGrp="1"/>
          </p:cNvSpPr>
          <p:nvPr>
            <p:ph type="title"/>
          </p:nvPr>
        </p:nvSpPr>
        <p:spPr/>
        <p:txBody>
          <a:bodyPr/>
          <a:lstStyle/>
          <a:p>
            <a:pPr algn="ctr"/>
            <a:r>
              <a:rPr lang="en-US" dirty="0" smtClean="0">
                <a:latin typeface="Arial Narrow" panose="020B0606020202030204" pitchFamily="34" charset="0"/>
              </a:rPr>
              <a:t>Challenges Facing Law Enforcement:</a:t>
            </a:r>
            <a:br>
              <a:rPr lang="en-US" dirty="0" smtClean="0">
                <a:latin typeface="Arial Narrow" panose="020B0606020202030204" pitchFamily="34" charset="0"/>
              </a:rPr>
            </a:br>
            <a:r>
              <a:rPr lang="en-US" sz="4000" dirty="0" smtClean="0">
                <a:latin typeface="Arial Narrow" panose="020B0606020202030204" pitchFamily="34" charset="0"/>
              </a:rPr>
              <a:t>Corrections</a:t>
            </a:r>
            <a:endParaRPr lang="en-US" sz="4000" dirty="0">
              <a:latin typeface="Arial Narrow" panose="020B0606020202030204" pitchFamily="34" charset="0"/>
            </a:endParaRPr>
          </a:p>
        </p:txBody>
      </p:sp>
      <p:sp>
        <p:nvSpPr>
          <p:cNvPr id="3" name="Content Placeholder 2"/>
          <p:cNvSpPr>
            <a:spLocks noGrp="1"/>
          </p:cNvSpPr>
          <p:nvPr>
            <p:ph idx="1"/>
          </p:nvPr>
        </p:nvSpPr>
        <p:spPr>
          <a:xfrm>
            <a:off x="1325880" y="1690688"/>
            <a:ext cx="10027920" cy="4002189"/>
          </a:xfrm>
        </p:spPr>
        <p:txBody>
          <a:bodyPr>
            <a:normAutofit fontScale="92500" lnSpcReduction="10000"/>
          </a:bodyPr>
          <a:lstStyle/>
          <a:p>
            <a:r>
              <a:rPr lang="en-US" dirty="0" smtClean="0">
                <a:latin typeface="Arial Narrow" panose="020B0606020202030204" pitchFamily="34" charset="0"/>
              </a:rPr>
              <a:t>Methadone is administered if inmate is pregnant</a:t>
            </a:r>
          </a:p>
          <a:p>
            <a:r>
              <a:rPr lang="en-US" dirty="0" err="1" smtClean="0">
                <a:latin typeface="Arial Narrow" panose="020B0606020202030204" pitchFamily="34" charset="0"/>
              </a:rPr>
              <a:t>Suboxone</a:t>
            </a:r>
            <a:r>
              <a:rPr lang="en-US" dirty="0" smtClean="0">
                <a:latin typeface="Arial Narrow" panose="020B0606020202030204" pitchFamily="34" charset="0"/>
              </a:rPr>
              <a:t> administered in 3 day taper to inmates going through withdrawal</a:t>
            </a:r>
          </a:p>
          <a:p>
            <a:r>
              <a:rPr lang="en-US" dirty="0" smtClean="0">
                <a:latin typeface="Arial Narrow" panose="020B0606020202030204" pitchFamily="34" charset="0"/>
              </a:rPr>
              <a:t>If inmate is in methadone program, bus pass given upon release</a:t>
            </a:r>
          </a:p>
          <a:p>
            <a:r>
              <a:rPr lang="en-US" dirty="0" smtClean="0">
                <a:latin typeface="Arial Narrow" panose="020B0606020202030204" pitchFamily="34" charset="0"/>
              </a:rPr>
              <a:t>Red Project educates inmates about available resources in re-entry program</a:t>
            </a:r>
          </a:p>
          <a:p>
            <a:r>
              <a:rPr lang="en-US" dirty="0" smtClean="0">
                <a:latin typeface="Arial Narrow" panose="020B0606020202030204" pitchFamily="34" charset="0"/>
              </a:rPr>
              <a:t>Significant increase in withdrawal alerts in last 3 years</a:t>
            </a:r>
          </a:p>
          <a:p>
            <a:r>
              <a:rPr lang="en-US" dirty="0" smtClean="0">
                <a:latin typeface="Arial Narrow" panose="020B0606020202030204" pitchFamily="34" charset="0"/>
              </a:rPr>
              <a:t>Inmate being placed on withdrawal alert is largely dependent upon inmate disclosing opioid use</a:t>
            </a:r>
          </a:p>
          <a:p>
            <a:r>
              <a:rPr lang="en-US" dirty="0" smtClean="0">
                <a:latin typeface="Arial Narrow" panose="020B0606020202030204" pitchFamily="34" charset="0"/>
              </a:rPr>
              <a:t>An inmate experiencing opioid withdrawal is one of the highest risk inmates for suicide </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15" y="5246370"/>
            <a:ext cx="1512570" cy="1512570"/>
          </a:xfrm>
          <a:prstGeom prst="rect">
            <a:avLst/>
          </a:prstGeom>
        </p:spPr>
      </p:pic>
      <p:cxnSp>
        <p:nvCxnSpPr>
          <p:cNvPr id="5" name="Straight Connector 4"/>
          <p:cNvCxnSpPr/>
          <p:nvPr/>
        </p:nvCxnSpPr>
        <p:spPr>
          <a:xfrm flipH="1">
            <a:off x="1133856" y="1690688"/>
            <a:ext cx="1042416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1855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latin typeface="Arial Narrow" panose="020B0606020202030204" pitchFamily="34" charset="0"/>
              </a:rPr>
              <a:t>Challenges Facing Law Enforcement:</a:t>
            </a:r>
            <a:br>
              <a:rPr lang="en-US" dirty="0" smtClean="0">
                <a:latin typeface="Arial Narrow" panose="020B0606020202030204" pitchFamily="34" charset="0"/>
              </a:rPr>
            </a:br>
            <a:r>
              <a:rPr lang="en-US" sz="4000" dirty="0" smtClean="0">
                <a:latin typeface="Arial Narrow" panose="020B0606020202030204" pitchFamily="34" charset="0"/>
              </a:rPr>
              <a:t>Investigations</a:t>
            </a:r>
            <a:endParaRPr lang="en-US" sz="4000" dirty="0">
              <a:latin typeface="Arial Narrow" panose="020B0606020202030204" pitchFamily="34" charset="0"/>
            </a:endParaRPr>
          </a:p>
        </p:txBody>
      </p:sp>
      <p:sp>
        <p:nvSpPr>
          <p:cNvPr id="3" name="Content Placeholder 2"/>
          <p:cNvSpPr>
            <a:spLocks noGrp="1"/>
          </p:cNvSpPr>
          <p:nvPr>
            <p:ph idx="1"/>
          </p:nvPr>
        </p:nvSpPr>
        <p:spPr>
          <a:xfrm>
            <a:off x="1594484" y="1825625"/>
            <a:ext cx="9759315" cy="4351338"/>
          </a:xfrm>
        </p:spPr>
        <p:txBody>
          <a:bodyPr/>
          <a:lstStyle/>
          <a:p>
            <a:r>
              <a:rPr lang="en-US" dirty="0">
                <a:latin typeface="Arial Narrow" panose="020B0606020202030204" pitchFamily="34" charset="0"/>
              </a:rPr>
              <a:t>Physical dependency on opioids/heroin makes it difficult for person to quit long enough to work with </a:t>
            </a:r>
            <a:r>
              <a:rPr lang="en-US" dirty="0" smtClean="0">
                <a:latin typeface="Arial Narrow" panose="020B0606020202030204" pitchFamily="34" charset="0"/>
              </a:rPr>
              <a:t>police</a:t>
            </a:r>
          </a:p>
          <a:p>
            <a:r>
              <a:rPr lang="en-US" dirty="0" smtClean="0">
                <a:latin typeface="Arial Narrow" panose="020B0606020202030204" pitchFamily="34" charset="0"/>
              </a:rPr>
              <a:t>Person </a:t>
            </a:r>
            <a:r>
              <a:rPr lang="en-US" dirty="0">
                <a:latin typeface="Arial Narrow" panose="020B0606020202030204" pitchFamily="34" charset="0"/>
              </a:rPr>
              <a:t>must be </a:t>
            </a:r>
            <a:r>
              <a:rPr lang="en-US" dirty="0" smtClean="0">
                <a:latin typeface="Arial Narrow" panose="020B0606020202030204" pitchFamily="34" charset="0"/>
              </a:rPr>
              <a:t>clean </a:t>
            </a:r>
            <a:r>
              <a:rPr lang="en-US" dirty="0">
                <a:latin typeface="Arial Narrow" panose="020B0606020202030204" pitchFamily="34" charset="0"/>
              </a:rPr>
              <a:t>to work with our VICE </a:t>
            </a:r>
            <a:r>
              <a:rPr lang="en-US" dirty="0" smtClean="0">
                <a:latin typeface="Arial Narrow" panose="020B0606020202030204" pitchFamily="34" charset="0"/>
              </a:rPr>
              <a:t>Unit</a:t>
            </a:r>
          </a:p>
          <a:p>
            <a:r>
              <a:rPr lang="en-US" dirty="0" smtClean="0">
                <a:latin typeface="Arial Narrow" panose="020B0606020202030204" pitchFamily="34" charset="0"/>
              </a:rPr>
              <a:t>Heroin users are more difficult to work with than other drug users because the addiction is so strong and they are afraid of getting sick so they don’t show make their appointments </a:t>
            </a:r>
          </a:p>
          <a:p>
            <a:r>
              <a:rPr lang="en-US" dirty="0" smtClean="0">
                <a:latin typeface="Arial Narrow" panose="020B0606020202030204" pitchFamily="34" charset="0"/>
              </a:rPr>
              <a:t>More concerned with getting high again than giving up source</a:t>
            </a:r>
          </a:p>
          <a:p>
            <a:r>
              <a:rPr lang="en-US" dirty="0" smtClean="0">
                <a:latin typeface="Arial Narrow" panose="020B0606020202030204" pitchFamily="34" charset="0"/>
              </a:rPr>
              <a:t>No more field testing of powder results in delayed arrest</a:t>
            </a:r>
          </a:p>
          <a:p>
            <a:pPr marL="0" indent="0">
              <a:buNone/>
            </a:pPr>
            <a:endParaRPr lang="en-US" dirty="0" smtClean="0">
              <a:latin typeface="Arial Narrow" panose="020B0606020202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15" y="5246370"/>
            <a:ext cx="1512570" cy="1512570"/>
          </a:xfrm>
          <a:prstGeom prst="rect">
            <a:avLst/>
          </a:prstGeom>
        </p:spPr>
      </p:pic>
      <p:cxnSp>
        <p:nvCxnSpPr>
          <p:cNvPr id="5" name="Straight Connector 4"/>
          <p:cNvCxnSpPr/>
          <p:nvPr/>
        </p:nvCxnSpPr>
        <p:spPr>
          <a:xfrm flipH="1">
            <a:off x="1133856" y="1690688"/>
            <a:ext cx="1042416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7277" y="3016251"/>
            <a:ext cx="5550310" cy="3853886"/>
          </a:xfrm>
          <a:prstGeom prst="rect">
            <a:avLst/>
          </a:prstGeom>
        </p:spPr>
      </p:pic>
      <p:sp>
        <p:nvSpPr>
          <p:cNvPr id="2" name="Title 1"/>
          <p:cNvSpPr>
            <a:spLocks noGrp="1"/>
          </p:cNvSpPr>
          <p:nvPr>
            <p:ph type="title"/>
          </p:nvPr>
        </p:nvSpPr>
        <p:spPr/>
        <p:txBody>
          <a:bodyPr>
            <a:normAutofit/>
          </a:bodyPr>
          <a:lstStyle/>
          <a:p>
            <a:pPr algn="ctr"/>
            <a:r>
              <a:rPr lang="en-US" dirty="0" smtClean="0">
                <a:latin typeface="Arial Narrow" panose="020B0606020202030204" pitchFamily="34" charset="0"/>
              </a:rPr>
              <a:t>What Action is Being Taken?</a:t>
            </a:r>
            <a:endParaRPr lang="en-US" sz="4000" dirty="0">
              <a:latin typeface="Arial Narrow" panose="020B0606020202030204" pitchFamily="34" charset="0"/>
            </a:endParaRPr>
          </a:p>
        </p:txBody>
      </p:sp>
      <p:sp>
        <p:nvSpPr>
          <p:cNvPr id="3" name="Content Placeholder 2"/>
          <p:cNvSpPr>
            <a:spLocks noGrp="1"/>
          </p:cNvSpPr>
          <p:nvPr>
            <p:ph idx="1"/>
          </p:nvPr>
        </p:nvSpPr>
        <p:spPr>
          <a:xfrm>
            <a:off x="1594484" y="1825625"/>
            <a:ext cx="9759315" cy="4351338"/>
          </a:xfrm>
        </p:spPr>
        <p:txBody>
          <a:bodyPr>
            <a:normAutofit/>
          </a:bodyPr>
          <a:lstStyle/>
          <a:p>
            <a:r>
              <a:rPr lang="en-US" dirty="0" smtClean="0">
                <a:latin typeface="Arial Narrow" panose="020B0606020202030204" pitchFamily="34" charset="0"/>
              </a:rPr>
              <a:t>Expansion of the Good Samaritan law now includes protection from prosecution for people of all ages seeking medical attention for an overdose </a:t>
            </a:r>
          </a:p>
          <a:p>
            <a:r>
              <a:rPr lang="en-US" dirty="0" err="1" smtClean="0">
                <a:latin typeface="Arial Narrow" panose="020B0606020202030204" pitchFamily="34" charset="0"/>
              </a:rPr>
              <a:t>Narcan</a:t>
            </a:r>
            <a:r>
              <a:rPr lang="en-US" dirty="0" smtClean="0">
                <a:latin typeface="Arial Narrow" panose="020B0606020202030204" pitchFamily="34" charset="0"/>
              </a:rPr>
              <a:t> in every patrol vehicle with personnel trained to administer</a:t>
            </a:r>
          </a:p>
          <a:p>
            <a:r>
              <a:rPr lang="en-US" dirty="0" smtClean="0">
                <a:latin typeface="Arial Narrow" panose="020B0606020202030204" pitchFamily="34" charset="0"/>
              </a:rPr>
              <a:t>No more field testing of powdered substances</a:t>
            </a:r>
          </a:p>
          <a:p>
            <a:r>
              <a:rPr lang="en-US" dirty="0" smtClean="0">
                <a:latin typeface="Arial Narrow" panose="020B0606020202030204" pitchFamily="34" charset="0"/>
              </a:rPr>
              <a:t>Social media push of educational materials</a:t>
            </a:r>
          </a:p>
          <a:p>
            <a:r>
              <a:rPr lang="en-US" dirty="0" smtClean="0">
                <a:latin typeface="Arial Narrow" panose="020B0606020202030204" pitchFamily="34" charset="0"/>
              </a:rPr>
              <a:t>Working with Red Project Grand Rapids to develop a “Quick Response Team”	</a:t>
            </a:r>
          </a:p>
          <a:p>
            <a:endParaRPr lang="en-US" dirty="0" smtClean="0">
              <a:latin typeface="Arial Narrow" panose="020B0606020202030204" pitchFamily="34" charset="0"/>
            </a:endParaRPr>
          </a:p>
          <a:p>
            <a:pPr marL="0" indent="0">
              <a:buNone/>
            </a:pPr>
            <a:endParaRPr lang="en-US" dirty="0" smtClean="0">
              <a:latin typeface="Arial Narrow" panose="020B0606020202030204" pitchFamily="34" charset="0"/>
            </a:endParaRPr>
          </a:p>
          <a:p>
            <a:pPr marL="0" indent="0">
              <a:buNone/>
            </a:pPr>
            <a:endParaRPr lang="en-US" dirty="0" smtClean="0">
              <a:latin typeface="Arial Narrow" panose="020B0606020202030204"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15" y="5246370"/>
            <a:ext cx="1512570" cy="1512570"/>
          </a:xfrm>
          <a:prstGeom prst="rect">
            <a:avLst/>
          </a:prstGeom>
        </p:spPr>
      </p:pic>
      <p:cxnSp>
        <p:nvCxnSpPr>
          <p:cNvPr id="5" name="Straight Connector 4"/>
          <p:cNvCxnSpPr/>
          <p:nvPr/>
        </p:nvCxnSpPr>
        <p:spPr>
          <a:xfrm flipH="1">
            <a:off x="1133856" y="1690688"/>
            <a:ext cx="1042416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7941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9240" y="4898073"/>
            <a:ext cx="9144000" cy="1003617"/>
          </a:xfrm>
        </p:spPr>
        <p:txBody>
          <a:bodyPr>
            <a:normAutofit fontScale="90000"/>
          </a:bodyPr>
          <a:lstStyle/>
          <a:p>
            <a:r>
              <a:rPr lang="en-US" dirty="0" smtClean="0">
                <a:latin typeface="Arial Narrow" panose="020B0606020202030204" pitchFamily="34" charset="0"/>
              </a:rPr>
              <a:t>Opioid Crisis – A Local Perspective</a:t>
            </a:r>
            <a:endParaRPr lang="en-US" dirty="0">
              <a:latin typeface="Arial Narrow" panose="020B0606020202030204" pitchFamily="34" charset="0"/>
            </a:endParaRPr>
          </a:p>
        </p:txBody>
      </p:sp>
      <p:sp>
        <p:nvSpPr>
          <p:cNvPr id="3" name="Subtitle 2"/>
          <p:cNvSpPr>
            <a:spLocks noGrp="1"/>
          </p:cNvSpPr>
          <p:nvPr>
            <p:ph type="subTitle" idx="1"/>
          </p:nvPr>
        </p:nvSpPr>
        <p:spPr>
          <a:xfrm>
            <a:off x="1539240" y="5901690"/>
            <a:ext cx="9144000" cy="571500"/>
          </a:xfrm>
        </p:spPr>
        <p:txBody>
          <a:bodyPr/>
          <a:lstStyle/>
          <a:p>
            <a:r>
              <a:rPr lang="en-US" dirty="0" smtClean="0"/>
              <a:t>12.2.2016</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9388" y="548640"/>
            <a:ext cx="4223703" cy="4223703"/>
          </a:xfrm>
          <a:prstGeom prst="rect">
            <a:avLst/>
          </a:prstGeom>
        </p:spPr>
      </p:pic>
    </p:spTree>
    <p:extLst>
      <p:ext uri="{BB962C8B-B14F-4D97-AF65-F5344CB8AC3E}">
        <p14:creationId xmlns:p14="http://schemas.microsoft.com/office/powerpoint/2010/main" val="1419803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6341" y="352933"/>
            <a:ext cx="10515600" cy="1325563"/>
          </a:xfrm>
        </p:spPr>
        <p:txBody>
          <a:bodyPr/>
          <a:lstStyle/>
          <a:p>
            <a:pPr algn="ctr"/>
            <a:r>
              <a:rPr lang="en-US" dirty="0" smtClean="0">
                <a:latin typeface="Arial Narrow" panose="020B0606020202030204" pitchFamily="34" charset="0"/>
              </a:rPr>
              <a:t>Overview</a:t>
            </a:r>
            <a:endParaRPr lang="en-US" dirty="0">
              <a:latin typeface="Arial Narrow" panose="020B0606020202030204" pitchFamily="34" charset="0"/>
            </a:endParaRPr>
          </a:p>
        </p:txBody>
      </p:sp>
      <p:sp>
        <p:nvSpPr>
          <p:cNvPr id="3" name="Content Placeholder 2"/>
          <p:cNvSpPr>
            <a:spLocks noGrp="1"/>
          </p:cNvSpPr>
          <p:nvPr>
            <p:ph idx="1"/>
          </p:nvPr>
        </p:nvSpPr>
        <p:spPr>
          <a:xfrm>
            <a:off x="1594484" y="1463040"/>
            <a:ext cx="9759315" cy="4401312"/>
          </a:xfrm>
        </p:spPr>
        <p:txBody>
          <a:bodyPr>
            <a:normAutofit fontScale="92500" lnSpcReduction="10000"/>
          </a:bodyPr>
          <a:lstStyle/>
          <a:p>
            <a:r>
              <a:rPr lang="en-US" sz="3600" dirty="0" smtClean="0">
                <a:latin typeface="Arial Narrow" panose="020B0606020202030204" pitchFamily="34" charset="0"/>
              </a:rPr>
              <a:t>2016 Statistics</a:t>
            </a:r>
          </a:p>
          <a:p>
            <a:r>
              <a:rPr lang="en-US" sz="3600" dirty="0" smtClean="0">
                <a:latin typeface="Arial Narrow" panose="020B0606020202030204" pitchFamily="34" charset="0"/>
              </a:rPr>
              <a:t>2016 in Comparison</a:t>
            </a:r>
          </a:p>
          <a:p>
            <a:r>
              <a:rPr lang="en-US" sz="3600" dirty="0" smtClean="0">
                <a:latin typeface="Arial Narrow" panose="020B0606020202030204" pitchFamily="34" charset="0"/>
              </a:rPr>
              <a:t>Why Heroin?</a:t>
            </a:r>
          </a:p>
          <a:p>
            <a:r>
              <a:rPr lang="en-US" sz="3600" dirty="0" smtClean="0">
                <a:latin typeface="Arial Narrow" panose="020B0606020202030204" pitchFamily="34" charset="0"/>
              </a:rPr>
              <a:t>Challenges Facing Law Enforcement</a:t>
            </a:r>
          </a:p>
          <a:p>
            <a:pPr lvl="1"/>
            <a:r>
              <a:rPr lang="en-US" sz="2800" dirty="0" smtClean="0">
                <a:latin typeface="Arial Narrow" panose="020B0606020202030204" pitchFamily="34" charset="0"/>
              </a:rPr>
              <a:t>The Crime Scene</a:t>
            </a:r>
          </a:p>
          <a:p>
            <a:pPr lvl="1"/>
            <a:r>
              <a:rPr lang="en-US" sz="2800" dirty="0" smtClean="0">
                <a:latin typeface="Arial Narrow" panose="020B0606020202030204" pitchFamily="34" charset="0"/>
              </a:rPr>
              <a:t>Effect on First Responders</a:t>
            </a:r>
          </a:p>
          <a:p>
            <a:pPr lvl="1"/>
            <a:r>
              <a:rPr lang="en-US" sz="2800" dirty="0" smtClean="0">
                <a:latin typeface="Arial Narrow" panose="020B0606020202030204" pitchFamily="34" charset="0"/>
              </a:rPr>
              <a:t>Effect on Corrections </a:t>
            </a:r>
          </a:p>
          <a:p>
            <a:pPr lvl="1"/>
            <a:r>
              <a:rPr lang="en-US" sz="2800" dirty="0" smtClean="0">
                <a:latin typeface="Arial Narrow" panose="020B0606020202030204" pitchFamily="34" charset="0"/>
              </a:rPr>
              <a:t>Investigations</a:t>
            </a:r>
            <a:endParaRPr lang="en-US" sz="2800" dirty="0">
              <a:latin typeface="Arial Narrow" panose="020B0606020202030204" pitchFamily="34" charset="0"/>
            </a:endParaRPr>
          </a:p>
          <a:p>
            <a:r>
              <a:rPr lang="en-US" sz="3600" dirty="0" smtClean="0">
                <a:latin typeface="Arial Narrow" panose="020B0606020202030204" pitchFamily="34" charset="0"/>
              </a:rPr>
              <a:t>What Action is Being Taken?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15" y="5246370"/>
            <a:ext cx="1512570" cy="1512570"/>
          </a:xfrm>
          <a:prstGeom prst="rect">
            <a:avLst/>
          </a:prstGeom>
        </p:spPr>
      </p:pic>
      <p:cxnSp>
        <p:nvCxnSpPr>
          <p:cNvPr id="8" name="Straight Connector 7"/>
          <p:cNvCxnSpPr/>
          <p:nvPr/>
        </p:nvCxnSpPr>
        <p:spPr>
          <a:xfrm flipH="1">
            <a:off x="1219200" y="1353312"/>
            <a:ext cx="10411968" cy="24384"/>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3401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6791" y="3443360"/>
            <a:ext cx="4733447" cy="3178665"/>
          </a:xfrm>
          <a:prstGeom prst="rect">
            <a:avLst/>
          </a:prstGeom>
          <a:effectLst/>
        </p:spPr>
      </p:pic>
      <p:sp>
        <p:nvSpPr>
          <p:cNvPr id="2" name="Title 1"/>
          <p:cNvSpPr>
            <a:spLocks noGrp="1"/>
          </p:cNvSpPr>
          <p:nvPr>
            <p:ph type="title"/>
          </p:nvPr>
        </p:nvSpPr>
        <p:spPr/>
        <p:txBody>
          <a:bodyPr/>
          <a:lstStyle/>
          <a:p>
            <a:pPr algn="ctr"/>
            <a:r>
              <a:rPr lang="en-US" dirty="0" smtClean="0">
                <a:latin typeface="Arial Narrow" panose="020B0606020202030204" pitchFamily="34" charset="0"/>
              </a:rPr>
              <a:t>2016 Statistics</a:t>
            </a:r>
            <a:endParaRPr lang="en-US" dirty="0">
              <a:latin typeface="Arial Narrow" panose="020B0606020202030204" pitchFamily="34" charset="0"/>
            </a:endParaRPr>
          </a:p>
        </p:txBody>
      </p:sp>
      <p:sp>
        <p:nvSpPr>
          <p:cNvPr id="3" name="Content Placeholder 2"/>
          <p:cNvSpPr>
            <a:spLocks noGrp="1"/>
          </p:cNvSpPr>
          <p:nvPr>
            <p:ph idx="1"/>
          </p:nvPr>
        </p:nvSpPr>
        <p:spPr>
          <a:xfrm>
            <a:off x="1325880" y="1685764"/>
            <a:ext cx="7228185" cy="2340546"/>
          </a:xfrm>
        </p:spPr>
        <p:txBody>
          <a:bodyPr>
            <a:normAutofit/>
          </a:bodyPr>
          <a:lstStyle/>
          <a:p>
            <a:r>
              <a:rPr lang="en-US" sz="3200" dirty="0" smtClean="0">
                <a:latin typeface="Arial Narrow" panose="020B0606020202030204" pitchFamily="34" charset="0"/>
              </a:rPr>
              <a:t>Heroin related overdoses:  37</a:t>
            </a:r>
          </a:p>
          <a:p>
            <a:r>
              <a:rPr lang="en-US" sz="3200" dirty="0" smtClean="0">
                <a:latin typeface="Arial Narrow" panose="020B0606020202030204" pitchFamily="34" charset="0"/>
              </a:rPr>
              <a:t>Heroin related deaths:  14 (confirmed)</a:t>
            </a:r>
          </a:p>
          <a:p>
            <a:r>
              <a:rPr lang="en-US" sz="3200" dirty="0" err="1" smtClean="0">
                <a:latin typeface="Arial Narrow" panose="020B0606020202030204" pitchFamily="34" charset="0"/>
              </a:rPr>
              <a:t>Narcan</a:t>
            </a:r>
            <a:r>
              <a:rPr lang="en-US" sz="3200" dirty="0" smtClean="0">
                <a:latin typeface="Arial Narrow" panose="020B0606020202030204" pitchFamily="34" charset="0"/>
              </a:rPr>
              <a:t> saves:  12 (No </a:t>
            </a:r>
            <a:r>
              <a:rPr lang="en-US" sz="3200" dirty="0" err="1" smtClean="0">
                <a:latin typeface="Arial Narrow" panose="020B0606020202030204" pitchFamily="34" charset="0"/>
              </a:rPr>
              <a:t>Narcan</a:t>
            </a:r>
            <a:r>
              <a:rPr lang="en-US" sz="3200" dirty="0" smtClean="0">
                <a:latin typeface="Arial Narrow" panose="020B0606020202030204" pitchFamily="34" charset="0"/>
              </a:rPr>
              <a:t> prior to 2016)</a:t>
            </a:r>
          </a:p>
          <a:p>
            <a:r>
              <a:rPr lang="en-US" sz="3200" dirty="0" smtClean="0">
                <a:latin typeface="Arial Narrow" panose="020B0606020202030204" pitchFamily="34" charset="0"/>
              </a:rPr>
              <a:t>Heroin seized: 1076 grams (as of 9/30/16)</a:t>
            </a:r>
          </a:p>
          <a:p>
            <a:pPr marL="0" indent="0">
              <a:buNone/>
            </a:pPr>
            <a:endParaRPr lang="en-US" sz="3200" dirty="0" smtClean="0">
              <a:latin typeface="Arial Narrow" panose="020B0606020202030204" pitchFamily="34" charset="0"/>
            </a:endParaRPr>
          </a:p>
          <a:p>
            <a:pPr marL="0" indent="0">
              <a:buNone/>
            </a:pPr>
            <a:endParaRPr lang="en-US" dirty="0" smtClean="0">
              <a:latin typeface="Arial Narrow" panose="020B0606020202030204"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15" y="5246370"/>
            <a:ext cx="1512570" cy="1512570"/>
          </a:xfrm>
          <a:prstGeom prst="rect">
            <a:avLst/>
          </a:prstGeom>
        </p:spPr>
      </p:pic>
      <p:cxnSp>
        <p:nvCxnSpPr>
          <p:cNvPr id="9" name="Straight Connector 8"/>
          <p:cNvCxnSpPr/>
          <p:nvPr/>
        </p:nvCxnSpPr>
        <p:spPr>
          <a:xfrm flipH="1">
            <a:off x="1219200" y="1353312"/>
            <a:ext cx="10411968" cy="24384"/>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089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Narrow" panose="020B0606020202030204" pitchFamily="34" charset="0"/>
              </a:rPr>
              <a:t>2016 in Comparison</a:t>
            </a:r>
            <a:endParaRPr lang="en-US" dirty="0">
              <a:latin typeface="Arial Narrow" panose="020B0606020202030204" pitchFamily="34" charset="0"/>
            </a:endParaRPr>
          </a:p>
        </p:txBody>
      </p:sp>
      <p:sp>
        <p:nvSpPr>
          <p:cNvPr id="3" name="Content Placeholder 2"/>
          <p:cNvSpPr>
            <a:spLocks noGrp="1"/>
          </p:cNvSpPr>
          <p:nvPr>
            <p:ph idx="1"/>
          </p:nvPr>
        </p:nvSpPr>
        <p:spPr/>
        <p:txBody>
          <a:bodyPr/>
          <a:lstStyle/>
          <a:p>
            <a:pPr marL="0" indent="0">
              <a:buNone/>
            </a:pPr>
            <a:endParaRPr lang="en-US" dirty="0" smtClean="0">
              <a:latin typeface="Arial Narrow" panose="020B0606020202030204" pitchFamily="34" charset="0"/>
            </a:endParaRPr>
          </a:p>
          <a:p>
            <a:pPr marL="0" indent="0">
              <a:buNone/>
            </a:pPr>
            <a:endParaRPr lang="en-US" dirty="0" smtClean="0">
              <a:latin typeface="Arial Narrow" panose="020B0606020202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15" y="5246370"/>
            <a:ext cx="1512570" cy="1512570"/>
          </a:xfrm>
          <a:prstGeom prst="rect">
            <a:avLst/>
          </a:prstGeom>
        </p:spPr>
      </p:pic>
      <p:cxnSp>
        <p:nvCxnSpPr>
          <p:cNvPr id="9" name="Straight Connector 8"/>
          <p:cNvCxnSpPr/>
          <p:nvPr/>
        </p:nvCxnSpPr>
        <p:spPr>
          <a:xfrm flipH="1">
            <a:off x="1219200" y="1353312"/>
            <a:ext cx="10411968" cy="24384"/>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7" name="Chart 6"/>
          <p:cNvGraphicFramePr/>
          <p:nvPr>
            <p:extLst/>
          </p:nvPr>
        </p:nvGraphicFramePr>
        <p:xfrm>
          <a:off x="2032000" y="1685764"/>
          <a:ext cx="8916416" cy="37894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04284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4271" y="3806205"/>
            <a:ext cx="5095967" cy="2880329"/>
          </a:xfrm>
          <a:prstGeom prst="rect">
            <a:avLst/>
          </a:prstGeom>
        </p:spPr>
      </p:pic>
      <p:sp>
        <p:nvSpPr>
          <p:cNvPr id="2" name="Title 1"/>
          <p:cNvSpPr>
            <a:spLocks noGrp="1"/>
          </p:cNvSpPr>
          <p:nvPr>
            <p:ph type="title"/>
          </p:nvPr>
        </p:nvSpPr>
        <p:spPr/>
        <p:txBody>
          <a:bodyPr/>
          <a:lstStyle/>
          <a:p>
            <a:pPr algn="ctr"/>
            <a:r>
              <a:rPr lang="en-US" dirty="0" smtClean="0">
                <a:latin typeface="Arial Narrow" panose="020B0606020202030204" pitchFamily="34" charset="0"/>
              </a:rPr>
              <a:t>Why Heroin?</a:t>
            </a:r>
            <a:endParaRPr lang="en-US" sz="4000" dirty="0">
              <a:latin typeface="Arial Narrow" panose="020B0606020202030204" pitchFamily="34" charset="0"/>
            </a:endParaRPr>
          </a:p>
        </p:txBody>
      </p:sp>
      <p:sp>
        <p:nvSpPr>
          <p:cNvPr id="3" name="Content Placeholder 2"/>
          <p:cNvSpPr>
            <a:spLocks noGrp="1"/>
          </p:cNvSpPr>
          <p:nvPr>
            <p:ph idx="1"/>
          </p:nvPr>
        </p:nvSpPr>
        <p:spPr>
          <a:xfrm>
            <a:off x="1325880" y="1826704"/>
            <a:ext cx="10027920" cy="3830384"/>
          </a:xfrm>
        </p:spPr>
        <p:txBody>
          <a:bodyPr/>
          <a:lstStyle/>
          <a:p>
            <a:r>
              <a:rPr lang="en-US" dirty="0" smtClean="0">
                <a:latin typeface="Arial Narrow" panose="020B0606020202030204" pitchFamily="34" charset="0"/>
              </a:rPr>
              <a:t>It’s relatively cheap</a:t>
            </a:r>
          </a:p>
          <a:p>
            <a:r>
              <a:rPr lang="en-US" dirty="0">
                <a:latin typeface="Arial Narrow" panose="020B0606020202030204" pitchFamily="34" charset="0"/>
              </a:rPr>
              <a:t>Marijuana and cocaine costs have significantly increased</a:t>
            </a:r>
          </a:p>
          <a:p>
            <a:r>
              <a:rPr lang="en-US" dirty="0">
                <a:latin typeface="Arial Narrow" panose="020B0606020202030204" pitchFamily="34" charset="0"/>
              </a:rPr>
              <a:t>Heroin street value has stayed relatively flat over the last several </a:t>
            </a:r>
            <a:r>
              <a:rPr lang="en-US" dirty="0" smtClean="0">
                <a:latin typeface="Arial Narrow" panose="020B0606020202030204" pitchFamily="34" charset="0"/>
              </a:rPr>
              <a:t>years</a:t>
            </a:r>
          </a:p>
          <a:p>
            <a:r>
              <a:rPr lang="en-US" dirty="0" smtClean="0">
                <a:latin typeface="Arial Narrow" panose="020B0606020202030204" pitchFamily="34" charset="0"/>
              </a:rPr>
              <a:t>Most often starts with prescription pain medication addiction</a:t>
            </a:r>
          </a:p>
          <a:p>
            <a:r>
              <a:rPr lang="en-US" dirty="0">
                <a:latin typeface="Arial Narrow" panose="020B0606020202030204" pitchFamily="34" charset="0"/>
              </a:rPr>
              <a:t>R</a:t>
            </a:r>
            <a:r>
              <a:rPr lang="en-US" dirty="0" smtClean="0">
                <a:latin typeface="Arial Narrow" panose="020B0606020202030204" pitchFamily="34" charset="0"/>
              </a:rPr>
              <a:t>eadily available and easier to obtain than prescription pain killers</a:t>
            </a:r>
          </a:p>
          <a:p>
            <a:r>
              <a:rPr lang="en-US" dirty="0" smtClean="0">
                <a:latin typeface="Arial Narrow" panose="020B0606020202030204" pitchFamily="34" charset="0"/>
              </a:rPr>
              <a:t>Heroin has become more socially acceptable</a:t>
            </a:r>
          </a:p>
          <a:p>
            <a:pPr marL="0" indent="0">
              <a:buNone/>
            </a:pPr>
            <a:endParaRPr lang="en-US" dirty="0">
              <a:latin typeface="Arial Narrow" panose="020B0606020202030204" pitchFamily="34" charset="0"/>
            </a:endParaRPr>
          </a:p>
          <a:p>
            <a:pPr marL="0" indent="0">
              <a:buNone/>
            </a:pPr>
            <a:endParaRPr lang="en-US" dirty="0" smtClean="0">
              <a:latin typeface="Arial Narrow" panose="020B0606020202030204"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15" y="5246370"/>
            <a:ext cx="1512570" cy="1512570"/>
          </a:xfrm>
          <a:prstGeom prst="rect">
            <a:avLst/>
          </a:prstGeom>
        </p:spPr>
      </p:pic>
      <p:cxnSp>
        <p:nvCxnSpPr>
          <p:cNvPr id="5" name="Straight Connector 4"/>
          <p:cNvCxnSpPr/>
          <p:nvPr/>
        </p:nvCxnSpPr>
        <p:spPr>
          <a:xfrm flipH="1">
            <a:off x="1133856" y="1690688"/>
            <a:ext cx="10448544"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2478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1075" y="3889929"/>
            <a:ext cx="4328067" cy="2712882"/>
          </a:xfrm>
          <a:prstGeom prst="rect">
            <a:avLst/>
          </a:prstGeom>
        </p:spPr>
      </p:pic>
      <p:sp>
        <p:nvSpPr>
          <p:cNvPr id="2" name="Title 1"/>
          <p:cNvSpPr>
            <a:spLocks noGrp="1"/>
          </p:cNvSpPr>
          <p:nvPr>
            <p:ph type="title"/>
          </p:nvPr>
        </p:nvSpPr>
        <p:spPr/>
        <p:txBody>
          <a:bodyPr/>
          <a:lstStyle/>
          <a:p>
            <a:pPr algn="ctr"/>
            <a:r>
              <a:rPr lang="en-US" dirty="0" smtClean="0">
                <a:latin typeface="Arial Narrow" panose="020B0606020202030204" pitchFamily="34" charset="0"/>
              </a:rPr>
              <a:t>Why Heroin?</a:t>
            </a:r>
            <a:br>
              <a:rPr lang="en-US" dirty="0" smtClean="0">
                <a:latin typeface="Arial Narrow" panose="020B0606020202030204" pitchFamily="34" charset="0"/>
              </a:rPr>
            </a:br>
            <a:r>
              <a:rPr lang="en-US" sz="3200" dirty="0" smtClean="0">
                <a:latin typeface="Arial Narrow" panose="020B0606020202030204" pitchFamily="34" charset="0"/>
              </a:rPr>
              <a:t>Approximate Street Value in Kent County </a:t>
            </a:r>
            <a:endParaRPr lang="en-US" sz="3200" dirty="0">
              <a:latin typeface="Arial Narrow" panose="020B0606020202030204" pitchFamily="34" charset="0"/>
            </a:endParaRPr>
          </a:p>
        </p:txBody>
      </p:sp>
      <p:sp>
        <p:nvSpPr>
          <p:cNvPr id="3" name="Content Placeholder 2"/>
          <p:cNvSpPr>
            <a:spLocks noGrp="1"/>
          </p:cNvSpPr>
          <p:nvPr>
            <p:ph idx="1"/>
          </p:nvPr>
        </p:nvSpPr>
        <p:spPr>
          <a:xfrm>
            <a:off x="1594484" y="1826704"/>
            <a:ext cx="9759315" cy="3830384"/>
          </a:xfrm>
        </p:spPr>
        <p:txBody>
          <a:bodyPr>
            <a:normAutofit/>
          </a:bodyPr>
          <a:lstStyle/>
          <a:p>
            <a:r>
              <a:rPr lang="en-US" dirty="0" smtClean="0">
                <a:latin typeface="Arial Narrow" panose="020B0606020202030204" pitchFamily="34" charset="0"/>
              </a:rPr>
              <a:t>.25 grams of heroin:  $40</a:t>
            </a:r>
          </a:p>
          <a:p>
            <a:r>
              <a:rPr lang="en-US" dirty="0" smtClean="0">
                <a:latin typeface="Arial Narrow" panose="020B0606020202030204" pitchFamily="34" charset="0"/>
              </a:rPr>
              <a:t>.50 grams of heroin:  $80</a:t>
            </a:r>
          </a:p>
          <a:p>
            <a:r>
              <a:rPr lang="en-US" dirty="0" smtClean="0">
                <a:latin typeface="Arial Narrow" panose="020B0606020202030204" pitchFamily="34" charset="0"/>
              </a:rPr>
              <a:t>1 gram of heroin:  $140-$200</a:t>
            </a:r>
          </a:p>
          <a:p>
            <a:pPr marL="0" indent="0">
              <a:buNone/>
            </a:pPr>
            <a:r>
              <a:rPr lang="en-US" dirty="0">
                <a:latin typeface="Arial Narrow" panose="020B0606020202030204" pitchFamily="34" charset="0"/>
              </a:rPr>
              <a:t>	</a:t>
            </a:r>
            <a:endParaRPr lang="en-US" dirty="0" smtClean="0">
              <a:latin typeface="Arial Narrow" panose="020B0606020202030204" pitchFamily="34" charset="0"/>
            </a:endParaRPr>
          </a:p>
          <a:p>
            <a:r>
              <a:rPr lang="en-US" dirty="0" smtClean="0">
                <a:latin typeface="Arial Narrow" panose="020B0606020202030204" pitchFamily="34" charset="0"/>
              </a:rPr>
              <a:t>A single dose of heroin varies from user to user</a:t>
            </a:r>
            <a:endParaRPr lang="en-US" dirty="0">
              <a:latin typeface="Arial Narrow" panose="020B0606020202030204" pitchFamily="34" charset="0"/>
            </a:endParaRPr>
          </a:p>
          <a:p>
            <a:pPr marL="0" indent="0">
              <a:buNone/>
            </a:pPr>
            <a:endParaRPr lang="en-US" dirty="0" smtClean="0">
              <a:latin typeface="Arial Narrow" panose="020B0606020202030204"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15" y="5246370"/>
            <a:ext cx="1512570" cy="1512570"/>
          </a:xfrm>
          <a:prstGeom prst="rect">
            <a:avLst/>
          </a:prstGeom>
        </p:spPr>
      </p:pic>
      <p:cxnSp>
        <p:nvCxnSpPr>
          <p:cNvPr id="5" name="Straight Connector 4"/>
          <p:cNvCxnSpPr/>
          <p:nvPr/>
        </p:nvCxnSpPr>
        <p:spPr>
          <a:xfrm flipH="1">
            <a:off x="1133856" y="1690688"/>
            <a:ext cx="10448544"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0095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484919">
            <a:off x="7590962" y="5349804"/>
            <a:ext cx="4610919" cy="692425"/>
          </a:xfrm>
          <a:prstGeom prst="rect">
            <a:avLst/>
          </a:prstGeom>
        </p:spPr>
      </p:pic>
      <p:sp>
        <p:nvSpPr>
          <p:cNvPr id="2" name="Title 1"/>
          <p:cNvSpPr>
            <a:spLocks noGrp="1"/>
          </p:cNvSpPr>
          <p:nvPr>
            <p:ph type="title"/>
          </p:nvPr>
        </p:nvSpPr>
        <p:spPr/>
        <p:txBody>
          <a:bodyPr/>
          <a:lstStyle/>
          <a:p>
            <a:pPr algn="ctr"/>
            <a:r>
              <a:rPr lang="en-US" dirty="0" smtClean="0">
                <a:latin typeface="Arial Narrow" panose="020B0606020202030204" pitchFamily="34" charset="0"/>
              </a:rPr>
              <a:t>Challenges Facing Law Enforcement:</a:t>
            </a:r>
            <a:br>
              <a:rPr lang="en-US" dirty="0" smtClean="0">
                <a:latin typeface="Arial Narrow" panose="020B0606020202030204" pitchFamily="34" charset="0"/>
              </a:rPr>
            </a:br>
            <a:r>
              <a:rPr lang="en-US" sz="4000" dirty="0" smtClean="0">
                <a:latin typeface="Arial Narrow" panose="020B0606020202030204" pitchFamily="34" charset="0"/>
              </a:rPr>
              <a:t>The Crime Scene</a:t>
            </a:r>
            <a:endParaRPr lang="en-US" sz="4000" dirty="0">
              <a:latin typeface="Arial Narrow" panose="020B0606020202030204" pitchFamily="34" charset="0"/>
            </a:endParaRPr>
          </a:p>
        </p:txBody>
      </p:sp>
      <p:sp>
        <p:nvSpPr>
          <p:cNvPr id="3" name="Content Placeholder 2"/>
          <p:cNvSpPr>
            <a:spLocks noGrp="1"/>
          </p:cNvSpPr>
          <p:nvPr>
            <p:ph idx="1"/>
          </p:nvPr>
        </p:nvSpPr>
        <p:spPr>
          <a:xfrm>
            <a:off x="1325880" y="1690688"/>
            <a:ext cx="10027920" cy="4008628"/>
          </a:xfrm>
        </p:spPr>
        <p:txBody>
          <a:bodyPr/>
          <a:lstStyle/>
          <a:p>
            <a:r>
              <a:rPr lang="en-US" dirty="0" smtClean="0">
                <a:latin typeface="Arial Narrow" panose="020B0606020202030204" pitchFamily="34" charset="0"/>
              </a:rPr>
              <a:t>Often multiple users present who tamper with crime scene and are unwilling to cooperate with investigation</a:t>
            </a:r>
          </a:p>
          <a:p>
            <a:r>
              <a:rPr lang="en-US" dirty="0" smtClean="0">
                <a:latin typeface="Arial Narrow" panose="020B0606020202030204" pitchFamily="34" charset="0"/>
              </a:rPr>
              <a:t>Destruction of evidence is common.  Other users often “clean house” prior to calling 911 for someone experiencing an overdose</a:t>
            </a:r>
          </a:p>
          <a:p>
            <a:r>
              <a:rPr lang="en-US" dirty="0" smtClean="0">
                <a:latin typeface="Arial Narrow" panose="020B0606020202030204" pitchFamily="34" charset="0"/>
              </a:rPr>
              <a:t>Witnesses who are cooperative during the medical emergency commonly try to kick investigators out of their house once the person is revived from overdose </a:t>
            </a:r>
          </a:p>
          <a:p>
            <a:r>
              <a:rPr lang="en-US" dirty="0" smtClean="0">
                <a:latin typeface="Arial Narrow" panose="020B0606020202030204" pitchFamily="34" charset="0"/>
              </a:rPr>
              <a:t>Not uncommon for parents to be completely unaware their child is using </a:t>
            </a:r>
            <a:endParaRPr lang="en-US" dirty="0">
              <a:latin typeface="Arial Narrow" panose="020B0606020202030204" pitchFamily="34" charset="0"/>
            </a:endParaRPr>
          </a:p>
          <a:p>
            <a:pPr marL="0" indent="0">
              <a:buNone/>
            </a:pPr>
            <a:endParaRPr lang="en-US" dirty="0" smtClean="0">
              <a:latin typeface="Arial Narrow" panose="020B0606020202030204" pitchFamily="34" charset="0"/>
            </a:endParaRPr>
          </a:p>
          <a:p>
            <a:pPr marL="0" indent="0">
              <a:buNone/>
            </a:pPr>
            <a:endParaRPr lang="en-US" dirty="0" smtClean="0">
              <a:latin typeface="Arial Narrow" panose="020B0606020202030204"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15" y="5246370"/>
            <a:ext cx="1512570" cy="1512570"/>
          </a:xfrm>
          <a:prstGeom prst="rect">
            <a:avLst/>
          </a:prstGeom>
        </p:spPr>
      </p:pic>
      <p:cxnSp>
        <p:nvCxnSpPr>
          <p:cNvPr id="5" name="Straight Connector 4"/>
          <p:cNvCxnSpPr/>
          <p:nvPr/>
        </p:nvCxnSpPr>
        <p:spPr>
          <a:xfrm flipH="1">
            <a:off x="1133856" y="1690688"/>
            <a:ext cx="10448544"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478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Narrow" panose="020B0606020202030204" pitchFamily="34" charset="0"/>
              </a:rPr>
              <a:t>Challenges Facing Law Enforcement:</a:t>
            </a:r>
            <a:br>
              <a:rPr lang="en-US" dirty="0" smtClean="0">
                <a:latin typeface="Arial Narrow" panose="020B0606020202030204" pitchFamily="34" charset="0"/>
              </a:rPr>
            </a:br>
            <a:r>
              <a:rPr lang="en-US" sz="4000" dirty="0" smtClean="0">
                <a:latin typeface="Arial Narrow" panose="020B0606020202030204" pitchFamily="34" charset="0"/>
              </a:rPr>
              <a:t>The First Responder</a:t>
            </a:r>
            <a:endParaRPr lang="en-US" sz="4000" dirty="0">
              <a:latin typeface="Arial Narrow" panose="020B0606020202030204" pitchFamily="34" charset="0"/>
            </a:endParaRPr>
          </a:p>
        </p:txBody>
      </p:sp>
      <p:sp>
        <p:nvSpPr>
          <p:cNvPr id="3" name="Content Placeholder 2"/>
          <p:cNvSpPr>
            <a:spLocks noGrp="1"/>
          </p:cNvSpPr>
          <p:nvPr>
            <p:ph idx="1"/>
          </p:nvPr>
        </p:nvSpPr>
        <p:spPr>
          <a:xfrm>
            <a:off x="1325880" y="1690688"/>
            <a:ext cx="10027920" cy="4008628"/>
          </a:xfrm>
        </p:spPr>
        <p:txBody>
          <a:bodyPr>
            <a:normAutofit/>
          </a:bodyPr>
          <a:lstStyle/>
          <a:p>
            <a:r>
              <a:rPr lang="en-US" dirty="0" smtClean="0">
                <a:latin typeface="Arial Narrow" panose="020B0606020202030204" pitchFamily="34" charset="0"/>
              </a:rPr>
              <a:t>Some first responders in heavier hit areas have experienced PTSD from being exposed to so many deaths</a:t>
            </a:r>
          </a:p>
          <a:p>
            <a:r>
              <a:rPr lang="en-US" dirty="0" smtClean="0">
                <a:latin typeface="Arial Narrow" panose="020B0606020202030204" pitchFamily="34" charset="0"/>
              </a:rPr>
              <a:t>Officers put at greater risk having to respond to locations that identify with the drug trade</a:t>
            </a:r>
          </a:p>
          <a:p>
            <a:r>
              <a:rPr lang="en-US" dirty="0" smtClean="0">
                <a:latin typeface="Arial Narrow" panose="020B0606020202030204" pitchFamily="34" charset="0"/>
              </a:rPr>
              <a:t>Increased exposure to dangerous substances</a:t>
            </a:r>
          </a:p>
          <a:p>
            <a:pPr lvl="1"/>
            <a:r>
              <a:rPr lang="en-US" dirty="0">
                <a:latin typeface="Arial Narrow" panose="020B0606020202030204" pitchFamily="34" charset="0"/>
              </a:rPr>
              <a:t>Drug teams/K9s/SWAT teams have been injured during </a:t>
            </a:r>
            <a:r>
              <a:rPr lang="en-US" dirty="0" smtClean="0">
                <a:latin typeface="Arial Narrow" panose="020B0606020202030204" pitchFamily="34" charset="0"/>
              </a:rPr>
              <a:t>response</a:t>
            </a:r>
          </a:p>
          <a:p>
            <a:r>
              <a:rPr lang="en-US" dirty="0" smtClean="0">
                <a:latin typeface="Arial Narrow" panose="020B0606020202030204" pitchFamily="34" charset="0"/>
              </a:rPr>
              <a:t>Increased workload (Patrol/Forensics/Investigations)</a:t>
            </a:r>
          </a:p>
          <a:p>
            <a:r>
              <a:rPr lang="en-US" dirty="0" smtClean="0">
                <a:latin typeface="Arial Narrow" panose="020B0606020202030204" pitchFamily="34" charset="0"/>
              </a:rPr>
              <a:t>Related offenses tend to  (property crimes increase)</a:t>
            </a:r>
          </a:p>
          <a:p>
            <a:pPr marL="0" indent="0">
              <a:buNone/>
            </a:pPr>
            <a:endParaRPr lang="en-US" dirty="0" smtClean="0">
              <a:latin typeface="Arial Narrow" panose="020B0606020202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15" y="5246370"/>
            <a:ext cx="1512570" cy="1512570"/>
          </a:xfrm>
          <a:prstGeom prst="rect">
            <a:avLst/>
          </a:prstGeom>
          <a:effectLst>
            <a:outerShdw blurRad="50800" dist="50800" dir="5400000" algn="ctr" rotWithShape="0">
              <a:srgbClr val="000000"/>
            </a:outerShdw>
            <a:softEdge rad="0"/>
          </a:effectLst>
        </p:spPr>
      </p:pic>
      <p:cxnSp>
        <p:nvCxnSpPr>
          <p:cNvPr id="5" name="Straight Connector 4"/>
          <p:cNvCxnSpPr/>
          <p:nvPr/>
        </p:nvCxnSpPr>
        <p:spPr>
          <a:xfrm flipH="1">
            <a:off x="1133856" y="1690688"/>
            <a:ext cx="1042416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1777" y="4394500"/>
            <a:ext cx="3334804" cy="2211120"/>
          </a:xfrm>
          <a:prstGeom prst="rect">
            <a:avLst/>
          </a:prstGeom>
        </p:spPr>
      </p:pic>
    </p:spTree>
    <p:extLst>
      <p:ext uri="{BB962C8B-B14F-4D97-AF65-F5344CB8AC3E}">
        <p14:creationId xmlns:p14="http://schemas.microsoft.com/office/powerpoint/2010/main" val="3460228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ver Slide - Ovals">
  <a:themeElements>
    <a:clrScheme name="Priority Health 2">
      <a:dk1>
        <a:srgbClr val="404040"/>
      </a:dk1>
      <a:lt1>
        <a:srgbClr val="FFFFFF"/>
      </a:lt1>
      <a:dk2>
        <a:srgbClr val="808080"/>
      </a:dk2>
      <a:lt2>
        <a:srgbClr val="00853F"/>
      </a:lt2>
      <a:accent1>
        <a:srgbClr val="FFF203"/>
      </a:accent1>
      <a:accent2>
        <a:srgbClr val="8DC63F"/>
      </a:accent2>
      <a:accent3>
        <a:srgbClr val="C0E54E"/>
      </a:accent3>
      <a:accent4>
        <a:srgbClr val="63C807"/>
      </a:accent4>
      <a:accent5>
        <a:srgbClr val="B92F92"/>
      </a:accent5>
      <a:accent6>
        <a:srgbClr val="FFB20F"/>
      </a:accent6>
      <a:hlink>
        <a:srgbClr val="232F84"/>
      </a:hlink>
      <a:folHlink>
        <a:srgbClr val="009DD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Section Break">
  <a:themeElements>
    <a:clrScheme name="Priority Health Colors">
      <a:dk1>
        <a:srgbClr val="404040"/>
      </a:dk1>
      <a:lt1>
        <a:srgbClr val="FFFFFF"/>
      </a:lt1>
      <a:dk2>
        <a:srgbClr val="808080"/>
      </a:dk2>
      <a:lt2>
        <a:srgbClr val="00853F"/>
      </a:lt2>
      <a:accent1>
        <a:srgbClr val="FFF203"/>
      </a:accent1>
      <a:accent2>
        <a:srgbClr val="8DC63F"/>
      </a:accent2>
      <a:accent3>
        <a:srgbClr val="C0E54E"/>
      </a:accent3>
      <a:accent4>
        <a:srgbClr val="63C807"/>
      </a:accent4>
      <a:accent5>
        <a:srgbClr val="B92F92"/>
      </a:accent5>
      <a:accent6>
        <a:srgbClr val="FFB20F"/>
      </a:accent6>
      <a:hlink>
        <a:srgbClr val="232F84"/>
      </a:hlink>
      <a:folHlink>
        <a:srgbClr val="009DDC"/>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Large Quote Slides">
  <a:themeElements>
    <a:clrScheme name="Priority Health Colors">
      <a:dk1>
        <a:srgbClr val="404040"/>
      </a:dk1>
      <a:lt1>
        <a:srgbClr val="FFFFFF"/>
      </a:lt1>
      <a:dk2>
        <a:srgbClr val="808080"/>
      </a:dk2>
      <a:lt2>
        <a:srgbClr val="00853F"/>
      </a:lt2>
      <a:accent1>
        <a:srgbClr val="FFF203"/>
      </a:accent1>
      <a:accent2>
        <a:srgbClr val="8DC63F"/>
      </a:accent2>
      <a:accent3>
        <a:srgbClr val="C0E54E"/>
      </a:accent3>
      <a:accent4>
        <a:srgbClr val="63C807"/>
      </a:accent4>
      <a:accent5>
        <a:srgbClr val="B92F92"/>
      </a:accent5>
      <a:accent6>
        <a:srgbClr val="FFB20F"/>
      </a:accent6>
      <a:hlink>
        <a:srgbClr val="232F84"/>
      </a:hlink>
      <a:folHlink>
        <a:srgbClr val="009DD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Section Break">
  <a:themeElements>
    <a:clrScheme name="Priority Health Colors">
      <a:dk1>
        <a:srgbClr val="404040"/>
      </a:dk1>
      <a:lt1>
        <a:srgbClr val="FFFFFF"/>
      </a:lt1>
      <a:dk2>
        <a:srgbClr val="808080"/>
      </a:dk2>
      <a:lt2>
        <a:srgbClr val="00853F"/>
      </a:lt2>
      <a:accent1>
        <a:srgbClr val="FFF203"/>
      </a:accent1>
      <a:accent2>
        <a:srgbClr val="8DC63F"/>
      </a:accent2>
      <a:accent3>
        <a:srgbClr val="C0E54E"/>
      </a:accent3>
      <a:accent4>
        <a:srgbClr val="63C807"/>
      </a:accent4>
      <a:accent5>
        <a:srgbClr val="B92F92"/>
      </a:accent5>
      <a:accent6>
        <a:srgbClr val="FFB20F"/>
      </a:accent6>
      <a:hlink>
        <a:srgbClr val="232F84"/>
      </a:hlink>
      <a:folHlink>
        <a:srgbClr val="009DDC"/>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Large Quote Slides">
  <a:themeElements>
    <a:clrScheme name="Priority Health Colors">
      <a:dk1>
        <a:srgbClr val="404040"/>
      </a:dk1>
      <a:lt1>
        <a:srgbClr val="FFFFFF"/>
      </a:lt1>
      <a:dk2>
        <a:srgbClr val="808080"/>
      </a:dk2>
      <a:lt2>
        <a:srgbClr val="00853F"/>
      </a:lt2>
      <a:accent1>
        <a:srgbClr val="FFF203"/>
      </a:accent1>
      <a:accent2>
        <a:srgbClr val="8DC63F"/>
      </a:accent2>
      <a:accent3>
        <a:srgbClr val="C0E54E"/>
      </a:accent3>
      <a:accent4>
        <a:srgbClr val="63C807"/>
      </a:accent4>
      <a:accent5>
        <a:srgbClr val="B92F92"/>
      </a:accent5>
      <a:accent6>
        <a:srgbClr val="FFB20F"/>
      </a:accent6>
      <a:hlink>
        <a:srgbClr val="232F84"/>
      </a:hlink>
      <a:folHlink>
        <a:srgbClr val="009DD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Clos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1593</TotalTime>
  <Words>1170</Words>
  <Application>Microsoft Office PowerPoint</Application>
  <PresentationFormat>Widescreen</PresentationFormat>
  <Paragraphs>126</Paragraphs>
  <Slides>12</Slides>
  <Notes>11</Notes>
  <HiddenSlides>0</HiddenSlides>
  <MMClips>0</MMClips>
  <ScaleCrop>false</ScaleCrop>
  <HeadingPairs>
    <vt:vector size="6" baseType="variant">
      <vt:variant>
        <vt:lpstr>Fonts Used</vt:lpstr>
      </vt:variant>
      <vt:variant>
        <vt:i4>4</vt:i4>
      </vt:variant>
      <vt:variant>
        <vt:lpstr>Theme</vt:lpstr>
      </vt:variant>
      <vt:variant>
        <vt:i4>25</vt:i4>
      </vt:variant>
      <vt:variant>
        <vt:lpstr>Slide Titles</vt:lpstr>
      </vt:variant>
      <vt:variant>
        <vt:i4>12</vt:i4>
      </vt:variant>
    </vt:vector>
  </HeadingPairs>
  <TitlesOfParts>
    <vt:vector size="41" baseType="lpstr">
      <vt:lpstr>Arial</vt:lpstr>
      <vt:lpstr>Arial Narrow</vt:lpstr>
      <vt:lpstr>Calibri</vt:lpstr>
      <vt:lpstr>Calibri Light</vt:lpstr>
      <vt:lpstr>Office Theme</vt:lpstr>
      <vt:lpstr>1_Office Theme</vt:lpstr>
      <vt:lpstr>Cover Slide - Ovals</vt:lpstr>
      <vt:lpstr>Section Break</vt:lpstr>
      <vt:lpstr>Large Quote Slides</vt:lpstr>
      <vt:lpstr>1_Section Break</vt:lpstr>
      <vt:lpstr>1_Large Quote Slides</vt:lpstr>
      <vt:lpstr>Closing Slide</vt:lpstr>
      <vt:lpstr>Custom Design</vt: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10_Custom Design</vt:lpstr>
      <vt:lpstr>11_Custom Design</vt:lpstr>
      <vt:lpstr>12_Custom Design</vt:lpstr>
      <vt:lpstr>13_Custom Design</vt:lpstr>
      <vt:lpstr>14_Custom Design</vt:lpstr>
      <vt:lpstr>15_Custom Design</vt:lpstr>
      <vt:lpstr>22_Office Theme</vt:lpstr>
      <vt:lpstr>PowerPoint Presentation</vt:lpstr>
      <vt:lpstr>Opioid Crisis – A Local Perspective</vt:lpstr>
      <vt:lpstr>Overview</vt:lpstr>
      <vt:lpstr>2016 Statistics</vt:lpstr>
      <vt:lpstr>2016 in Comparison</vt:lpstr>
      <vt:lpstr>Why Heroin?</vt:lpstr>
      <vt:lpstr>Why Heroin? Approximate Street Value in Kent County </vt:lpstr>
      <vt:lpstr>Challenges Facing Law Enforcement: The Crime Scene</vt:lpstr>
      <vt:lpstr>Challenges Facing Law Enforcement: The First Responder</vt:lpstr>
      <vt:lpstr>Challenges Facing Law Enforcement: Corrections</vt:lpstr>
      <vt:lpstr>Challenges Facing Law Enforcement: Investigations</vt:lpstr>
      <vt:lpstr>What Action is Being Taken?</vt:lpstr>
    </vt:vector>
  </TitlesOfParts>
  <Company>Grand Valley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Diane Dykstra</dc:creator>
  <cp:lastModifiedBy>Diane Dykstra</cp:lastModifiedBy>
  <cp:revision>109</cp:revision>
  <dcterms:created xsi:type="dcterms:W3CDTF">2016-02-03T21:30:13Z</dcterms:created>
  <dcterms:modified xsi:type="dcterms:W3CDTF">2016-12-02T19:35:22Z</dcterms:modified>
</cp:coreProperties>
</file>