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6.xml" ContentType="application/vnd.openxmlformats-officedocument.presentationml.tags+xml"/>
  <Override PartName="/ppt/notesSlides/notesSlide6.xml" ContentType="application/vnd.openxmlformats-officedocument.presentationml.notesSlide+xml"/>
  <Override PartName="/ppt/tags/tag117.xml" ContentType="application/vnd.openxmlformats-officedocument.presentationml.tags+xml"/>
  <Override PartName="/ppt/notesSlides/notesSlide7.xml" ContentType="application/vnd.openxmlformats-officedocument.presentationml.notesSlide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notesSlides/notesSlide12.xml" ContentType="application/vnd.openxmlformats-officedocument.presentationml.notesSlide+xml"/>
  <Override PartName="/ppt/media/image82.jpg" ContentType="image/png"/>
  <Override PartName="/ppt/tags/tag122.xml" ContentType="application/vnd.openxmlformats-officedocument.presentationml.tags+xml"/>
  <Override PartName="/ppt/notesSlides/notesSlide13.xml" ContentType="application/vnd.openxmlformats-officedocument.presentationml.notesSlide+xml"/>
  <Override PartName="/ppt/tags/tag123.xml" ContentType="application/vnd.openxmlformats-officedocument.presentationml.tags+xml"/>
  <Override PartName="/ppt/notesSlides/notesSlide14.xml" ContentType="application/vnd.openxmlformats-officedocument.presentationml.notesSlide+xml"/>
  <Override PartName="/ppt/tags/tag1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2" r:id="rId2"/>
    <p:sldId id="477" r:id="rId3"/>
    <p:sldId id="400" r:id="rId4"/>
    <p:sldId id="530" r:id="rId5"/>
    <p:sldId id="437" r:id="rId6"/>
    <p:sldId id="470" r:id="rId7"/>
    <p:sldId id="408" r:id="rId8"/>
    <p:sldId id="508" r:id="rId9"/>
    <p:sldId id="480" r:id="rId10"/>
    <p:sldId id="479" r:id="rId11"/>
    <p:sldId id="523" r:id="rId12"/>
    <p:sldId id="511" r:id="rId13"/>
    <p:sldId id="515" r:id="rId14"/>
    <p:sldId id="519" r:id="rId15"/>
    <p:sldId id="517" r:id="rId16"/>
    <p:sldId id="509" r:id="rId17"/>
    <p:sldId id="512" r:id="rId18"/>
    <p:sldId id="482" r:id="rId19"/>
    <p:sldId id="502" r:id="rId20"/>
    <p:sldId id="501" r:id="rId21"/>
    <p:sldId id="528" r:id="rId22"/>
    <p:sldId id="510" r:id="rId23"/>
    <p:sldId id="529" r:id="rId24"/>
    <p:sldId id="488" r:id="rId25"/>
    <p:sldId id="503" r:id="rId26"/>
    <p:sldId id="489" r:id="rId27"/>
    <p:sldId id="531" r:id="rId28"/>
    <p:sldId id="490" r:id="rId29"/>
    <p:sldId id="491" r:id="rId30"/>
    <p:sldId id="494" r:id="rId31"/>
    <p:sldId id="496" r:id="rId32"/>
    <p:sldId id="357" r:id="rId33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Taylor" initials="M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5E5"/>
    <a:srgbClr val="B7FF9F"/>
    <a:srgbClr val="F9B495"/>
    <a:srgbClr val="08C283"/>
    <a:srgbClr val="86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2" autoAdjust="0"/>
    <p:restoredTop sz="94729" autoAdjust="0"/>
  </p:normalViewPr>
  <p:slideViewPr>
    <p:cSldViewPr snapToGrid="0" snapToObjects="1">
      <p:cViewPr varScale="1">
        <p:scale>
          <a:sx n="51" d="100"/>
          <a:sy n="51" d="100"/>
        </p:scale>
        <p:origin x="960" y="6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9CB55-4A6C-46F7-834A-ED55E8EE10FD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867025-1CAC-4F86-B57B-1EA2FC58D9CB}">
      <dgm:prSet custT="1"/>
      <dgm:spPr/>
      <dgm:t>
        <a:bodyPr/>
        <a:lstStyle/>
        <a:p>
          <a:endParaRPr lang="en-US" sz="2400" dirty="0"/>
        </a:p>
      </dgm:t>
    </dgm:pt>
    <dgm:pt modelId="{A99418F8-94E0-4114-8B5C-D01F7A4C8EB8}" type="parTrans" cxnId="{972EF9B9-37F8-48FA-B0AE-892051C59AE1}">
      <dgm:prSet/>
      <dgm:spPr/>
      <dgm:t>
        <a:bodyPr/>
        <a:lstStyle/>
        <a:p>
          <a:endParaRPr lang="en-US"/>
        </a:p>
      </dgm:t>
    </dgm:pt>
    <dgm:pt modelId="{3BCACE39-D219-464A-9637-E68595E1CCF5}" type="sibTrans" cxnId="{972EF9B9-37F8-48FA-B0AE-892051C59AE1}">
      <dgm:prSet/>
      <dgm:spPr/>
      <dgm:t>
        <a:bodyPr/>
        <a:lstStyle/>
        <a:p>
          <a:endParaRPr lang="en-US"/>
        </a:p>
      </dgm:t>
    </dgm:pt>
    <dgm:pt modelId="{880706AA-54A3-4F01-9781-EFB22D585BAF}">
      <dgm:prSet/>
      <dgm:spPr/>
      <dgm:t>
        <a:bodyPr/>
        <a:lstStyle/>
        <a:p>
          <a:endParaRPr lang="en-US"/>
        </a:p>
      </dgm:t>
    </dgm:pt>
    <dgm:pt modelId="{2D0F6A99-89A8-4C84-B043-9BA2DD6067CF}" type="parTrans" cxnId="{77384D5C-ABCC-415F-9065-017111630082}">
      <dgm:prSet/>
      <dgm:spPr/>
      <dgm:t>
        <a:bodyPr/>
        <a:lstStyle/>
        <a:p>
          <a:endParaRPr lang="en-US"/>
        </a:p>
      </dgm:t>
    </dgm:pt>
    <dgm:pt modelId="{8B73ADFB-5CC5-4404-9D29-023739A87655}" type="sibTrans" cxnId="{77384D5C-ABCC-415F-9065-017111630082}">
      <dgm:prSet/>
      <dgm:spPr/>
      <dgm:t>
        <a:bodyPr/>
        <a:lstStyle/>
        <a:p>
          <a:endParaRPr lang="en-US"/>
        </a:p>
      </dgm:t>
    </dgm:pt>
    <dgm:pt modelId="{73C51A8B-F66B-472A-B177-119A3D47A88B}">
      <dgm:prSet/>
      <dgm:spPr/>
      <dgm:t>
        <a:bodyPr/>
        <a:lstStyle/>
        <a:p>
          <a:endParaRPr lang="en-US" dirty="0"/>
        </a:p>
      </dgm:t>
    </dgm:pt>
    <dgm:pt modelId="{72C46E65-398E-4B9D-B621-DDC410933083}" type="sibTrans" cxnId="{430484E4-3E37-4FA0-A973-7B5E5953327B}">
      <dgm:prSet/>
      <dgm:spPr/>
      <dgm:t>
        <a:bodyPr/>
        <a:lstStyle/>
        <a:p>
          <a:endParaRPr lang="en-US"/>
        </a:p>
      </dgm:t>
    </dgm:pt>
    <dgm:pt modelId="{3ED32C40-8611-4C5F-A217-1B0BC07A31AB}" type="parTrans" cxnId="{430484E4-3E37-4FA0-A973-7B5E5953327B}">
      <dgm:prSet/>
      <dgm:spPr/>
      <dgm:t>
        <a:bodyPr/>
        <a:lstStyle/>
        <a:p>
          <a:endParaRPr lang="en-US"/>
        </a:p>
      </dgm:t>
    </dgm:pt>
    <dgm:pt modelId="{2DBC751F-1382-4DAF-94D3-8B056E539888}">
      <dgm:prSet phldrT="[Text]" custT="1"/>
      <dgm:spPr/>
      <dgm:t>
        <a:bodyPr/>
        <a:lstStyle/>
        <a:p>
          <a:endParaRPr lang="en-US" sz="1300" dirty="0"/>
        </a:p>
      </dgm:t>
    </dgm:pt>
    <dgm:pt modelId="{25A3591D-332B-4FED-A06F-7BC55ABCC636}" type="sibTrans" cxnId="{5BDF6E10-2BE5-406D-85AF-895304F24583}">
      <dgm:prSet/>
      <dgm:spPr/>
      <dgm:t>
        <a:bodyPr/>
        <a:lstStyle/>
        <a:p>
          <a:endParaRPr lang="en-US"/>
        </a:p>
      </dgm:t>
    </dgm:pt>
    <dgm:pt modelId="{9A50AB89-33C6-4073-B4F4-6A5041457EE1}" type="parTrans" cxnId="{5BDF6E10-2BE5-406D-85AF-895304F24583}">
      <dgm:prSet/>
      <dgm:spPr/>
      <dgm:t>
        <a:bodyPr/>
        <a:lstStyle/>
        <a:p>
          <a:endParaRPr lang="en-US"/>
        </a:p>
      </dgm:t>
    </dgm:pt>
    <dgm:pt modelId="{8B953628-6408-48FF-BC96-29535766D47D}">
      <dgm:prSet phldrT="[Text]"/>
      <dgm:spPr/>
      <dgm:t>
        <a:bodyPr/>
        <a:lstStyle/>
        <a:p>
          <a:endParaRPr lang="en-US" dirty="0"/>
        </a:p>
      </dgm:t>
    </dgm:pt>
    <dgm:pt modelId="{658C3A20-0D29-435E-A10A-C241DC211504}" type="sibTrans" cxnId="{17684074-6413-4331-BF21-025159151335}">
      <dgm:prSet/>
      <dgm:spPr/>
      <dgm:t>
        <a:bodyPr/>
        <a:lstStyle/>
        <a:p>
          <a:endParaRPr lang="en-US"/>
        </a:p>
      </dgm:t>
    </dgm:pt>
    <dgm:pt modelId="{B9F95B13-6D92-48C3-9B0B-B541F41D1613}" type="parTrans" cxnId="{17684074-6413-4331-BF21-025159151335}">
      <dgm:prSet/>
      <dgm:spPr/>
      <dgm:t>
        <a:bodyPr/>
        <a:lstStyle/>
        <a:p>
          <a:endParaRPr lang="en-US"/>
        </a:p>
      </dgm:t>
    </dgm:pt>
    <dgm:pt modelId="{1134C39A-6F35-48BE-994E-2EC70CA67F05}">
      <dgm:prSet/>
      <dgm:spPr/>
      <dgm:t>
        <a:bodyPr/>
        <a:lstStyle/>
        <a:p>
          <a:endParaRPr lang="en-US"/>
        </a:p>
      </dgm:t>
    </dgm:pt>
    <dgm:pt modelId="{DA482CA9-89DF-49FE-B353-C5037FB50497}" type="sibTrans" cxnId="{6E0698AB-434B-4360-8627-A7529516D354}">
      <dgm:prSet/>
      <dgm:spPr/>
      <dgm:t>
        <a:bodyPr/>
        <a:lstStyle/>
        <a:p>
          <a:endParaRPr lang="en-US"/>
        </a:p>
      </dgm:t>
    </dgm:pt>
    <dgm:pt modelId="{99924887-8DDC-42C4-9BC0-132A58E7A069}" type="parTrans" cxnId="{6E0698AB-434B-4360-8627-A7529516D354}">
      <dgm:prSet/>
      <dgm:spPr/>
      <dgm:t>
        <a:bodyPr/>
        <a:lstStyle/>
        <a:p>
          <a:endParaRPr lang="en-US"/>
        </a:p>
      </dgm:t>
    </dgm:pt>
    <dgm:pt modelId="{7737CEF2-DBF3-436E-A42F-20474C1776DC}">
      <dgm:prSet/>
      <dgm:spPr/>
      <dgm:t>
        <a:bodyPr/>
        <a:lstStyle/>
        <a:p>
          <a:endParaRPr lang="en-US" dirty="0"/>
        </a:p>
      </dgm:t>
    </dgm:pt>
    <dgm:pt modelId="{3854CBB3-81C9-4A06-8021-352D0A49800C}" type="sibTrans" cxnId="{BC8F22A7-7D7A-43B4-9CDA-C3FBEBEA2107}">
      <dgm:prSet/>
      <dgm:spPr/>
      <dgm:t>
        <a:bodyPr/>
        <a:lstStyle/>
        <a:p>
          <a:endParaRPr lang="en-US"/>
        </a:p>
      </dgm:t>
    </dgm:pt>
    <dgm:pt modelId="{0147C45F-0E48-48DD-A6C1-224E42BFC4C5}" type="parTrans" cxnId="{BC8F22A7-7D7A-43B4-9CDA-C3FBEBEA2107}">
      <dgm:prSet/>
      <dgm:spPr/>
      <dgm:t>
        <a:bodyPr/>
        <a:lstStyle/>
        <a:p>
          <a:endParaRPr lang="en-US"/>
        </a:p>
      </dgm:t>
    </dgm:pt>
    <dgm:pt modelId="{E6BDA84F-8175-4345-811C-028EED223A53}" type="pres">
      <dgm:prSet presAssocID="{7AD9CB55-4A6C-46F7-834A-ED55E8EE10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29575-01DF-4E1C-9C0F-DF00809A323B}" type="pres">
      <dgm:prSet presAssocID="{880706AA-54A3-4F01-9781-EFB22D585BAF}" presName="circ1" presStyleLbl="vennNode1" presStyleIdx="0" presStyleCnt="7" custAng="15970863" custFlipHor="1" custScaleX="37464" custScaleY="147947" custLinFactNeighborX="1419" custLinFactNeighborY="25840"/>
      <dgm:spPr>
        <a:solidFill>
          <a:srgbClr val="0070C0">
            <a:alpha val="50000"/>
          </a:srgbClr>
        </a:solidFill>
        <a:ln>
          <a:solidFill>
            <a:srgbClr val="000000"/>
          </a:solidFill>
          <a:prstDash val="solid"/>
        </a:ln>
      </dgm:spPr>
    </dgm:pt>
    <dgm:pt modelId="{5A0CF0E9-273F-433F-A4C5-FA990F0875A7}" type="pres">
      <dgm:prSet presAssocID="{880706AA-54A3-4F01-9781-EFB22D585BAF}" presName="circ1Tx" presStyleLbl="revTx" presStyleIdx="0" presStyleCnt="0" custLinFactNeighborX="778" custLinFactNeighborY="24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06938-68C0-437F-8C24-34EFAE345543}" type="pres">
      <dgm:prSet presAssocID="{82867025-1CAC-4F86-B57B-1EA2FC58D9CB}" presName="circ2" presStyleLbl="vennNode1" presStyleIdx="1" presStyleCnt="7" custAng="16200000" custScaleX="191447" custScaleY="217036" custLinFactNeighborX="81806" custLinFactNeighborY="29767"/>
      <dgm:spPr>
        <a:solidFill>
          <a:srgbClr val="002060">
            <a:alpha val="50000"/>
          </a:srgbClr>
        </a:solidFill>
        <a:ln>
          <a:solidFill>
            <a:srgbClr val="000000"/>
          </a:solidFill>
        </a:ln>
      </dgm:spPr>
    </dgm:pt>
    <dgm:pt modelId="{21193B5A-682A-4281-BBCE-2AC2C7D8939B}" type="pres">
      <dgm:prSet presAssocID="{82867025-1CAC-4F86-B57B-1EA2FC58D9CB}" presName="circ2Tx" presStyleLbl="revTx" presStyleIdx="0" presStyleCnt="0" custScaleX="70873" custScaleY="67442" custLinFactNeighborX="12022" custLinFactNeighborY="-59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AD439-5C40-4AF7-891B-9ECA87D3201E}" type="pres">
      <dgm:prSet presAssocID="{2DBC751F-1382-4DAF-94D3-8B056E539888}" presName="circ3" presStyleLbl="vennNode1" presStyleIdx="2" presStyleCnt="7" custAng="2340676" custFlipVert="1" custFlipHor="0" custScaleX="2760" custScaleY="6910" custLinFactX="-100000" custLinFactNeighborX="-113460" custLinFactNeighborY="82801"/>
      <dgm:spPr/>
    </dgm:pt>
    <dgm:pt modelId="{C354C0A9-3EF6-43DC-AF0B-85F038FCCC08}" type="pres">
      <dgm:prSet presAssocID="{2DBC751F-1382-4DAF-94D3-8B056E539888}" presName="circ3Tx" presStyleLbl="revTx" presStyleIdx="0" presStyleCnt="0" custScaleX="70873" custScaleY="67442" custLinFactNeighborX="11424" custLinFactNeighborY="-6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970B7-C3F8-4C0A-8766-2FE3D63327BE}" type="pres">
      <dgm:prSet presAssocID="{73C51A8B-F66B-472A-B177-119A3D47A88B}" presName="circ4" presStyleLbl="vennNode1" presStyleIdx="3" presStyleCnt="7" custAng="20848502" custScaleX="153336" custScaleY="44702" custLinFactNeighborX="-14280" custLinFactNeighborY="-25516"/>
      <dgm:spPr>
        <a:solidFill>
          <a:srgbClr val="7030A0">
            <a:alpha val="50000"/>
          </a:srgbClr>
        </a:solidFill>
        <a:ln>
          <a:solidFill>
            <a:srgbClr val="000000"/>
          </a:solidFill>
          <a:prstDash val="solid"/>
        </a:ln>
      </dgm:spPr>
    </dgm:pt>
    <dgm:pt modelId="{5478D9AF-A74D-4020-A4A4-7FA68645BD53}" type="pres">
      <dgm:prSet presAssocID="{73C51A8B-F66B-472A-B177-119A3D47A88B}" presName="circ4Tx" presStyleLbl="revTx" presStyleIdx="0" presStyleCnt="0" custLinFactNeighborX="58733" custLinFactNeighborY="1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6AE8-4991-42C0-9FA9-5E7436ECE052}" type="pres">
      <dgm:prSet presAssocID="{8B953628-6408-48FF-BC96-29535766D47D}" presName="circ5" presStyleLbl="vennNode1" presStyleIdx="4" presStyleCnt="7" custAng="7254972" custScaleX="70212" custScaleY="174876" custLinFactNeighborX="15913" custLinFactNeighborY="-73485"/>
      <dgm:spPr>
        <a:solidFill>
          <a:srgbClr val="00B0F0">
            <a:alpha val="50000"/>
          </a:srgbClr>
        </a:solidFill>
        <a:ln>
          <a:solidFill>
            <a:srgbClr val="000000"/>
          </a:solidFill>
          <a:prstDash val="solid"/>
        </a:ln>
      </dgm:spPr>
    </dgm:pt>
    <dgm:pt modelId="{7E2DAB87-8D55-467D-8D67-721532210739}" type="pres">
      <dgm:prSet presAssocID="{8B953628-6408-48FF-BC96-29535766D47D}" presName="circ5Tx" presStyleLbl="revTx" presStyleIdx="0" presStyleCnt="0" custLinFactNeighborX="90195" custLinFactNeighborY="-28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C6A33-4B9B-4EDB-A58A-DF0AC6BCB191}" type="pres">
      <dgm:prSet presAssocID="{1134C39A-6F35-48BE-994E-2EC70CA67F05}" presName="circ6" presStyleLbl="vennNode1" presStyleIdx="5" presStyleCnt="7" custAng="5400000" custScaleX="158762" custScaleY="138104" custLinFactX="13794" custLinFactNeighborX="100000" custLinFactNeighborY="-54849"/>
      <dgm:spPr>
        <a:solidFill>
          <a:srgbClr val="00B050">
            <a:alpha val="50000"/>
          </a:srgbClr>
        </a:solidFill>
        <a:ln>
          <a:solidFill>
            <a:srgbClr val="000000"/>
          </a:solidFill>
        </a:ln>
      </dgm:spPr>
    </dgm:pt>
    <dgm:pt modelId="{39A13016-1223-46BA-8104-021A848049BE}" type="pres">
      <dgm:prSet presAssocID="{1134C39A-6F35-48BE-994E-2EC70CA67F05}" presName="circ6Tx" presStyleLbl="revTx" presStyleIdx="0" presStyleCnt="0" custScaleX="79305" custScaleY="77030" custLinFactNeighborX="87989" custLinFactNeighborY="8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AA741-EC7F-4DD0-9886-2C0F63C984B0}" type="pres">
      <dgm:prSet presAssocID="{7737CEF2-DBF3-436E-A42F-20474C1776DC}" presName="circ7" presStyleLbl="vennNode1" presStyleIdx="6" presStyleCnt="7" custAng="13695042" custFlipVert="1" custFlipHor="1" custScaleX="70652" custScaleY="166408" custLinFactNeighborX="38466" custLinFactNeighborY="63579"/>
      <dgm:spPr>
        <a:solidFill>
          <a:srgbClr val="FFC000">
            <a:alpha val="50000"/>
          </a:srgbClr>
        </a:solidFill>
        <a:ln>
          <a:solidFill>
            <a:srgbClr val="000000"/>
          </a:solidFill>
          <a:prstDash val="solid"/>
        </a:ln>
      </dgm:spPr>
    </dgm:pt>
    <dgm:pt modelId="{DA24E8DD-33D9-40A5-A0A5-4192CAABE372}" type="pres">
      <dgm:prSet presAssocID="{7737CEF2-DBF3-436E-A42F-20474C1776DC}" presName="circ7Tx" presStyleLbl="revTx" presStyleIdx="0" presStyleCnt="0" custScaleX="70873" custScaleY="67442" custLinFactNeighborX="92590" custLinFactNeighborY="-3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698AB-434B-4360-8627-A7529516D354}" srcId="{7AD9CB55-4A6C-46F7-834A-ED55E8EE10FD}" destId="{1134C39A-6F35-48BE-994E-2EC70CA67F05}" srcOrd="5" destOrd="0" parTransId="{99924887-8DDC-42C4-9BC0-132A58E7A069}" sibTransId="{DA482CA9-89DF-49FE-B353-C5037FB50497}"/>
    <dgm:cxn modelId="{5BDF6E10-2BE5-406D-85AF-895304F24583}" srcId="{7AD9CB55-4A6C-46F7-834A-ED55E8EE10FD}" destId="{2DBC751F-1382-4DAF-94D3-8B056E539888}" srcOrd="2" destOrd="0" parTransId="{9A50AB89-33C6-4073-B4F4-6A5041457EE1}" sibTransId="{25A3591D-332B-4FED-A06F-7BC55ABCC636}"/>
    <dgm:cxn modelId="{430484E4-3E37-4FA0-A973-7B5E5953327B}" srcId="{7AD9CB55-4A6C-46F7-834A-ED55E8EE10FD}" destId="{73C51A8B-F66B-472A-B177-119A3D47A88B}" srcOrd="3" destOrd="0" parTransId="{3ED32C40-8611-4C5F-A217-1B0BC07A31AB}" sibTransId="{72C46E65-398E-4B9D-B621-DDC410933083}"/>
    <dgm:cxn modelId="{17684074-6413-4331-BF21-025159151335}" srcId="{7AD9CB55-4A6C-46F7-834A-ED55E8EE10FD}" destId="{8B953628-6408-48FF-BC96-29535766D47D}" srcOrd="4" destOrd="0" parTransId="{B9F95B13-6D92-48C3-9B0B-B541F41D1613}" sibTransId="{658C3A20-0D29-435E-A10A-C241DC211504}"/>
    <dgm:cxn modelId="{E594F38F-338C-4A9E-B27D-743C68964E0C}" type="presOf" srcId="{8B953628-6408-48FF-BC96-29535766D47D}" destId="{7E2DAB87-8D55-467D-8D67-721532210739}" srcOrd="0" destOrd="0" presId="urn:microsoft.com/office/officeart/2005/8/layout/venn1"/>
    <dgm:cxn modelId="{E95357D2-990E-458E-B436-BFB28CF31921}" type="presOf" srcId="{7AD9CB55-4A6C-46F7-834A-ED55E8EE10FD}" destId="{E6BDA84F-8175-4345-811C-028EED223A53}" srcOrd="0" destOrd="0" presId="urn:microsoft.com/office/officeart/2005/8/layout/venn1"/>
    <dgm:cxn modelId="{77FB779A-327F-40B0-903F-1AD0B25CEAFF}" type="presOf" srcId="{2DBC751F-1382-4DAF-94D3-8B056E539888}" destId="{C354C0A9-3EF6-43DC-AF0B-85F038FCCC08}" srcOrd="0" destOrd="0" presId="urn:microsoft.com/office/officeart/2005/8/layout/venn1"/>
    <dgm:cxn modelId="{110A0371-B4FA-4AA3-B7BD-589C25E7FAE0}" type="presOf" srcId="{82867025-1CAC-4F86-B57B-1EA2FC58D9CB}" destId="{21193B5A-682A-4281-BBCE-2AC2C7D8939B}" srcOrd="0" destOrd="0" presId="urn:microsoft.com/office/officeart/2005/8/layout/venn1"/>
    <dgm:cxn modelId="{A84DEEC8-FD0D-495A-89AC-013249B8F4C2}" type="presOf" srcId="{1134C39A-6F35-48BE-994E-2EC70CA67F05}" destId="{39A13016-1223-46BA-8104-021A848049BE}" srcOrd="0" destOrd="0" presId="urn:microsoft.com/office/officeart/2005/8/layout/venn1"/>
    <dgm:cxn modelId="{0C37923F-0017-4634-AF74-C9920F6ACBB0}" type="presOf" srcId="{73C51A8B-F66B-472A-B177-119A3D47A88B}" destId="{5478D9AF-A74D-4020-A4A4-7FA68645BD53}" srcOrd="0" destOrd="0" presId="urn:microsoft.com/office/officeart/2005/8/layout/venn1"/>
    <dgm:cxn modelId="{77384D5C-ABCC-415F-9065-017111630082}" srcId="{7AD9CB55-4A6C-46F7-834A-ED55E8EE10FD}" destId="{880706AA-54A3-4F01-9781-EFB22D585BAF}" srcOrd="0" destOrd="0" parTransId="{2D0F6A99-89A8-4C84-B043-9BA2DD6067CF}" sibTransId="{8B73ADFB-5CC5-4404-9D29-023739A87655}"/>
    <dgm:cxn modelId="{BC8F22A7-7D7A-43B4-9CDA-C3FBEBEA2107}" srcId="{7AD9CB55-4A6C-46F7-834A-ED55E8EE10FD}" destId="{7737CEF2-DBF3-436E-A42F-20474C1776DC}" srcOrd="6" destOrd="0" parTransId="{0147C45F-0E48-48DD-A6C1-224E42BFC4C5}" sibTransId="{3854CBB3-81C9-4A06-8021-352D0A49800C}"/>
    <dgm:cxn modelId="{972EF9B9-37F8-48FA-B0AE-892051C59AE1}" srcId="{7AD9CB55-4A6C-46F7-834A-ED55E8EE10FD}" destId="{82867025-1CAC-4F86-B57B-1EA2FC58D9CB}" srcOrd="1" destOrd="0" parTransId="{A99418F8-94E0-4114-8B5C-D01F7A4C8EB8}" sibTransId="{3BCACE39-D219-464A-9637-E68595E1CCF5}"/>
    <dgm:cxn modelId="{60E757E6-D2F4-46BC-970A-8918F576B5F2}" type="presOf" srcId="{880706AA-54A3-4F01-9781-EFB22D585BAF}" destId="{5A0CF0E9-273F-433F-A4C5-FA990F0875A7}" srcOrd="0" destOrd="0" presId="urn:microsoft.com/office/officeart/2005/8/layout/venn1"/>
    <dgm:cxn modelId="{9466893C-33CE-41BD-ACA4-34CD83F78D83}" type="presOf" srcId="{7737CEF2-DBF3-436E-A42F-20474C1776DC}" destId="{DA24E8DD-33D9-40A5-A0A5-4192CAABE372}" srcOrd="0" destOrd="0" presId="urn:microsoft.com/office/officeart/2005/8/layout/venn1"/>
    <dgm:cxn modelId="{BE03DB10-E85C-4954-BFB7-0EDF5A70DEC2}" type="presParOf" srcId="{E6BDA84F-8175-4345-811C-028EED223A53}" destId="{88029575-01DF-4E1C-9C0F-DF00809A323B}" srcOrd="0" destOrd="0" presId="urn:microsoft.com/office/officeart/2005/8/layout/venn1"/>
    <dgm:cxn modelId="{F4DCF4E8-415C-48D6-88B2-6C7FAC4481CF}" type="presParOf" srcId="{E6BDA84F-8175-4345-811C-028EED223A53}" destId="{5A0CF0E9-273F-433F-A4C5-FA990F0875A7}" srcOrd="1" destOrd="0" presId="urn:microsoft.com/office/officeart/2005/8/layout/venn1"/>
    <dgm:cxn modelId="{7AC7BF5D-8FA6-42EB-9114-C8BDDB4985DF}" type="presParOf" srcId="{E6BDA84F-8175-4345-811C-028EED223A53}" destId="{32B06938-68C0-437F-8C24-34EFAE345543}" srcOrd="2" destOrd="0" presId="urn:microsoft.com/office/officeart/2005/8/layout/venn1"/>
    <dgm:cxn modelId="{C8B5FB16-E984-4A38-8BDF-6E90B7A6446F}" type="presParOf" srcId="{E6BDA84F-8175-4345-811C-028EED223A53}" destId="{21193B5A-682A-4281-BBCE-2AC2C7D8939B}" srcOrd="3" destOrd="0" presId="urn:microsoft.com/office/officeart/2005/8/layout/venn1"/>
    <dgm:cxn modelId="{E521284F-4A67-4774-81F2-AA402D9375E3}" type="presParOf" srcId="{E6BDA84F-8175-4345-811C-028EED223A53}" destId="{96DAD439-5C40-4AF7-891B-9ECA87D3201E}" srcOrd="4" destOrd="0" presId="urn:microsoft.com/office/officeart/2005/8/layout/venn1"/>
    <dgm:cxn modelId="{94DAD352-C3B3-48A4-BD4F-70EC61DD3FEB}" type="presParOf" srcId="{E6BDA84F-8175-4345-811C-028EED223A53}" destId="{C354C0A9-3EF6-43DC-AF0B-85F038FCCC08}" srcOrd="5" destOrd="0" presId="urn:microsoft.com/office/officeart/2005/8/layout/venn1"/>
    <dgm:cxn modelId="{01EE8944-6A0D-46AC-A3C0-60C1BAF517C7}" type="presParOf" srcId="{E6BDA84F-8175-4345-811C-028EED223A53}" destId="{A57970B7-C3F8-4C0A-8766-2FE3D63327BE}" srcOrd="6" destOrd="0" presId="urn:microsoft.com/office/officeart/2005/8/layout/venn1"/>
    <dgm:cxn modelId="{B08C9E96-DA2E-42BB-8EF8-D5C130037BBF}" type="presParOf" srcId="{E6BDA84F-8175-4345-811C-028EED223A53}" destId="{5478D9AF-A74D-4020-A4A4-7FA68645BD53}" srcOrd="7" destOrd="0" presId="urn:microsoft.com/office/officeart/2005/8/layout/venn1"/>
    <dgm:cxn modelId="{934907CE-E69D-4EA1-B20D-6F56739CBBDF}" type="presParOf" srcId="{E6BDA84F-8175-4345-811C-028EED223A53}" destId="{C62D6AE8-4991-42C0-9FA9-5E7436ECE052}" srcOrd="8" destOrd="0" presId="urn:microsoft.com/office/officeart/2005/8/layout/venn1"/>
    <dgm:cxn modelId="{99BE0BD0-CFB6-4AE0-AEED-F3AC9E36C7A5}" type="presParOf" srcId="{E6BDA84F-8175-4345-811C-028EED223A53}" destId="{7E2DAB87-8D55-467D-8D67-721532210739}" srcOrd="9" destOrd="0" presId="urn:microsoft.com/office/officeart/2005/8/layout/venn1"/>
    <dgm:cxn modelId="{9D912EBE-5038-4DAC-BD3D-A1A8FF2CB8DF}" type="presParOf" srcId="{E6BDA84F-8175-4345-811C-028EED223A53}" destId="{8F0C6A33-4B9B-4EDB-A58A-DF0AC6BCB191}" srcOrd="10" destOrd="0" presId="urn:microsoft.com/office/officeart/2005/8/layout/venn1"/>
    <dgm:cxn modelId="{38D8334D-FF48-480A-8A98-58526ED003BC}" type="presParOf" srcId="{E6BDA84F-8175-4345-811C-028EED223A53}" destId="{39A13016-1223-46BA-8104-021A848049BE}" srcOrd="11" destOrd="0" presId="urn:microsoft.com/office/officeart/2005/8/layout/venn1"/>
    <dgm:cxn modelId="{35F32881-4844-472D-9B01-920514E7D5ED}" type="presParOf" srcId="{E6BDA84F-8175-4345-811C-028EED223A53}" destId="{FBFAA741-EC7F-4DD0-9886-2C0F63C984B0}" srcOrd="12" destOrd="0" presId="urn:microsoft.com/office/officeart/2005/8/layout/venn1"/>
    <dgm:cxn modelId="{5B3B8FD4-93A4-4CD5-9DAE-8B0BE4FF1698}" type="presParOf" srcId="{E6BDA84F-8175-4345-811C-028EED223A53}" destId="{DA24E8DD-33D9-40A5-A0A5-4192CAABE37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63BC03A-A267-B846-9776-5A0A9D19729D}" type="datetime1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r>
              <a:rPr lang="en-US" dirty="0"/>
              <a:t>Copyright 2013 Michigan Health Information Network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645D5B1-6CE6-6246-873F-421F230E13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65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776205C-4540-154A-8837-91C8CFDC10C0}" type="datetime1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r>
              <a:rPr lang="en-US" dirty="0"/>
              <a:t>Copyright 2013 Michigan Health Information Network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E5EEA0A-C5E1-FC4A-AB54-C243CFA53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16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EA0A-C5E1-FC4A-AB54-C243CFA53FB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2013 Michigan Health Information Network </a:t>
            </a:r>
          </a:p>
        </p:txBody>
      </p:sp>
    </p:spTree>
    <p:extLst>
      <p:ext uri="{BB962C8B-B14F-4D97-AF65-F5344CB8AC3E}">
        <p14:creationId xmlns:p14="http://schemas.microsoft.com/office/powerpoint/2010/main" val="251877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2013 Michigan Health Information Network.  All rights reserved.  MiHIN Confidential--Proprietary--Restricted</a:t>
            </a:r>
          </a:p>
        </p:txBody>
      </p:sp>
    </p:spTree>
    <p:extLst>
      <p:ext uri="{BB962C8B-B14F-4D97-AF65-F5344CB8AC3E}">
        <p14:creationId xmlns:p14="http://schemas.microsoft.com/office/powerpoint/2010/main" val="132660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solidFill>
                  <a:prstClr val="black"/>
                </a:solidFill>
                <a:effectLst/>
              </a:rPr>
              <a:t>17</a:t>
            </a:fld>
            <a:endParaRPr lang="en-US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404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solidFill>
                  <a:prstClr val="black"/>
                </a:solidFill>
                <a:effectLst/>
              </a:rPr>
              <a:t>18</a:t>
            </a:fld>
            <a:endParaRPr lang="en-US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13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solidFill>
                  <a:prstClr val="black"/>
                </a:solidFill>
                <a:effectLst/>
              </a:rPr>
              <a:t>20</a:t>
            </a:fld>
            <a:endParaRPr lang="en-US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43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7349-7122-4F39-9B47-80D0BC3935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47349-7122-4F39-9B47-80D0BC3935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taken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the data into the EHR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 newly introduced measures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protocols to track /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them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96AB-3055-4C80-8204-786B48441C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5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DAE-595D-4EB6-B30D-8C24D422F0D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66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DAE-595D-4EB6-B30D-8C24D422F0D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QRDA data starts</a:t>
            </a:r>
            <a:r>
              <a:rPr lang="en-US" baseline="0" dirty="0"/>
              <a:t> flowing from EHRs and POs, we can assist the payers to receive additional supplemental clinical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D9264-5E5B-4477-9256-2B2266F232F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2013 Michigan Health Information Network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EEA0A-C5E1-FC4A-AB54-C243CFA53F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47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QRDA data starts</a:t>
            </a:r>
            <a:r>
              <a:rPr lang="en-US" baseline="0" dirty="0"/>
              <a:t> flowing from EHRs and POs, we can assist the payers to receive additional supplemental clinical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D9264-5E5B-4477-9256-2B2266F232F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94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QRDA data starts</a:t>
            </a:r>
            <a:r>
              <a:rPr lang="en-US" baseline="0" dirty="0"/>
              <a:t> flowing from EHRs and POs, we can assist the payers to receive additional supplemental clinical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D9264-5E5B-4477-9256-2B2266F232F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08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QRDA data starts</a:t>
            </a:r>
            <a:r>
              <a:rPr lang="en-US" baseline="0" dirty="0"/>
              <a:t> flowing from EHRs and POs, we can assist the payers to receive additional supplemental clinical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D9264-5E5B-4477-9256-2B2266F232F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10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effectLst/>
              </a:rPr>
              <a:t>32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519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6A9BE6BC-C200-4697-B501-04BD12819C0B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8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2013 Michigan Health Information Network.  All rights reserved.  MiHIN Confidential--Proprietary--Restricted</a:t>
            </a:r>
          </a:p>
        </p:txBody>
      </p:sp>
    </p:spTree>
    <p:extLst>
      <p:ext uri="{BB962C8B-B14F-4D97-AF65-F5344CB8AC3E}">
        <p14:creationId xmlns:p14="http://schemas.microsoft.com/office/powerpoint/2010/main" val="133321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defTabSz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25D43-C05D-4527-AF55-900A8501D04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7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effectLst/>
              </a:rPr>
              <a:t>7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115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NBS – pulse ox </a:t>
            </a:r>
          </a:p>
          <a:p>
            <a:endParaRPr lang="en-US">
              <a:effectLst/>
            </a:endParaRPr>
          </a:p>
          <a:p>
            <a:r>
              <a:rPr lang="en-US">
                <a:effectLst/>
              </a:rPr>
              <a:t>MU participating providers</a:t>
            </a:r>
            <a:r>
              <a:rPr lang="en-US" baseline="0">
                <a:effectLst/>
              </a:rPr>
              <a:t> to meet attestation based on “use cases being in production”</a:t>
            </a:r>
          </a:p>
          <a:p>
            <a:r>
              <a:rPr lang="en-US" baseline="0">
                <a:effectLst/>
              </a:rPr>
              <a:t>Define Mature Production (&gt;65% utilization) versus Production – may need to define ‘utilization’ this as part of Use Case </a:t>
            </a:r>
          </a:p>
          <a:p>
            <a:pPr marL="162175" indent="-162175">
              <a:buFont typeface="Wingdings" charset="0"/>
              <a:buChar char="à"/>
            </a:pPr>
            <a:r>
              <a:rPr lang="en-US" baseline="0">
                <a:effectLst/>
                <a:sym typeface="Wingdings"/>
              </a:rPr>
              <a:t>Beginning in June, started meeting 2x per month to address use cases &amp; process</a:t>
            </a:r>
          </a:p>
          <a:p>
            <a:pPr marL="162175" indent="-162175">
              <a:buFont typeface="Wingdings" charset="0"/>
              <a:buChar char="à"/>
            </a:pPr>
            <a:r>
              <a:rPr lang="en-US" baseline="0">
                <a:effectLst/>
              </a:rPr>
              <a:t>MCIR being piloted</a:t>
            </a:r>
          </a:p>
          <a:p>
            <a:pPr marL="162175" indent="-162175">
              <a:buFont typeface="Wingdings" charset="0"/>
              <a:buChar char="à"/>
            </a:pPr>
            <a:r>
              <a:rPr lang="en-US" baseline="0">
                <a:effectLst/>
              </a:rPr>
              <a:t>ICBR &amp; Bureau of Labs Use Case Summaries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effectLst/>
              </a:rPr>
              <a:t>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086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effectLst/>
              </a:rPr>
              <a:t>11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367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6A9BE6BC-C200-4697-B501-04BD12819C0B}" type="slidenum">
              <a:rPr lang="en-US" smtClean="0">
                <a:solidFill>
                  <a:prstClr val="black"/>
                </a:solidFill>
                <a:effectLst/>
              </a:rPr>
              <a:t>12</a:t>
            </a:fld>
            <a:endParaRPr lang="en-US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30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5901"/>
            <a:ext cx="1013381" cy="292100"/>
          </a:xfrm>
        </p:spPr>
        <p:txBody>
          <a:bodyPr/>
          <a:lstStyle/>
          <a:p>
            <a:fld id="{CC9DF909-C19D-446F-9930-CEF0330A548E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0777" y="6565900"/>
            <a:ext cx="4223337" cy="292101"/>
          </a:xfrm>
        </p:spPr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418" y="6565901"/>
            <a:ext cx="1013381" cy="292100"/>
          </a:xfrm>
        </p:spPr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4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0C33-58E8-4BDD-A87C-31AC3183A9B4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4412-E1A7-4661-B963-E5EB0CF8594D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304800" y="381000"/>
            <a:ext cx="8077200" cy="685800"/>
          </a:xfrm>
          <a:solidFill>
            <a:schemeClr val="accent6">
              <a:shade val="75000"/>
            </a:schemeClr>
          </a:solidFill>
          <a:effectLst/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</a:rPr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304800" y="1066800"/>
            <a:ext cx="8077200" cy="5181600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  <p:custDataLst>
              <p:tags r:id="rId4"/>
            </p:custDataLst>
          </p:nvPr>
        </p:nvSpPr>
        <p:spPr>
          <a:effectLst/>
        </p:spPr>
        <p:txBody>
          <a:bodyPr/>
          <a:lstStyle/>
          <a:p>
            <a:pPr algn="r"/>
            <a:fld id="{526DAB8F-65B3-4780-B2C1-E8AAC4FA6AB6}" type="datetime1">
              <a:rPr lang="en-US" smtClean="0">
                <a:solidFill>
                  <a:prstClr val="black">
                    <a:tint val="65000"/>
                  </a:prstClr>
                </a:solidFill>
                <a:effectLst/>
              </a:rPr>
              <a:t>10/6/2016</a:t>
            </a:fld>
            <a:endParaRPr lang="en-US">
              <a:solidFill>
                <a:prstClr val="black">
                  <a:tint val="65000"/>
                </a:prstClr>
              </a:solidFill>
              <a:effectLst/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>
          <a:effectLst/>
        </p:spPr>
        <p:txBody>
          <a:bodyPr/>
          <a:lstStyle/>
          <a:p>
            <a:fld id="{256D3EEF-DE4E-429D-8EC4-DDC531AFF587}" type="slidenum">
              <a:rPr lang="en-US" smtClean="0">
                <a:solidFill>
                  <a:prstClr val="black"/>
                </a:solidFill>
                <a:effectLst/>
              </a:rPr>
              <a:t>‹#›</a:t>
            </a:fld>
            <a:endParaRPr lang="en-US">
              <a:solidFill>
                <a:prstClr val="black"/>
              </a:solidFill>
              <a:effectLst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670048" y="6583680"/>
            <a:ext cx="3813048" cy="365125"/>
          </a:xfrm>
          <a:effectLst/>
        </p:spPr>
        <p:txBody>
          <a:bodyPr/>
          <a:lstStyle/>
          <a:p>
            <a:r>
              <a:rPr lang="en-US">
                <a:solidFill>
                  <a:srgbClr val="5D5D5D">
                    <a:tint val="75000"/>
                  </a:srgbClr>
                </a:solidFill>
                <a:effectLst/>
              </a:rPr>
              <a:t>Copyright 2015-2016 Michigan Health Information Network Shared Services</a:t>
            </a:r>
          </a:p>
        </p:txBody>
      </p:sp>
    </p:spTree>
    <p:extLst>
      <p:ext uri="{BB962C8B-B14F-4D97-AF65-F5344CB8AC3E}">
        <p14:creationId xmlns:p14="http://schemas.microsoft.com/office/powerpoint/2010/main" val="6499634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5901"/>
            <a:ext cx="994528" cy="292100"/>
          </a:xfrm>
        </p:spPr>
        <p:txBody>
          <a:bodyPr/>
          <a:lstStyle/>
          <a:p>
            <a:fld id="{134BBEB1-DD2D-425E-8091-28F64E05D17F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0777" y="6565901"/>
            <a:ext cx="4223337" cy="292100"/>
          </a:xfrm>
        </p:spPr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2652" y="6565901"/>
            <a:ext cx="1494148" cy="292100"/>
          </a:xfrm>
        </p:spPr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1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518B-B3D4-4E80-8305-37254122C3A9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5476-FD6A-48F7-884A-B54A9A1D348F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2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B9B-B836-4C6D-8E83-0B7F77DB5EFB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CB5A-8081-431A-A0BC-1E73FCBED49C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0777" y="6565900"/>
            <a:ext cx="4401515" cy="365125"/>
          </a:xfrm>
        </p:spPr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6692" y="6565900"/>
            <a:ext cx="590107" cy="365125"/>
          </a:xfrm>
        </p:spPr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BC96-7AAB-4D43-8FA2-261E3ACF5B47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ABED-2043-4F85-823C-89CD2D01806A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9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59EB-A7CA-4D61-A4A1-5E7E58B16AF0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7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065F-74E9-4ED8-91F0-DDE2A398CBE2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0778" y="6565900"/>
            <a:ext cx="3582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9EBC-7086-294D-9129-43B6737C2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1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u="sng" kern="1200">
          <a:solidFill>
            <a:srgbClr val="288DC1"/>
          </a:solidFill>
          <a:uFill>
            <a:solidFill>
              <a:schemeClr val="accent3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vesay@mihi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8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9.png"/><Relationship Id="rId3" Type="http://schemas.openxmlformats.org/officeDocument/2006/relationships/image" Target="../media/image7.png"/><Relationship Id="rId7" Type="http://schemas.openxmlformats.org/officeDocument/2006/relationships/image" Target="../media/image62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48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1.xml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2.xml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6" Type="http://schemas.openxmlformats.org/officeDocument/2006/relationships/image" Target="../media/image85.emf"/><Relationship Id="rId5" Type="http://schemas.openxmlformats.org/officeDocument/2006/relationships/image" Target="../media/image8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3.png"/><Relationship Id="rId7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wmf"/><Relationship Id="rId5" Type="http://schemas.openxmlformats.org/officeDocument/2006/relationships/image" Target="../media/image86.jpeg"/><Relationship Id="rId4" Type="http://schemas.openxmlformats.org/officeDocument/2006/relationships/image" Target="../media/image64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85.emf"/><Relationship Id="rId4" Type="http://schemas.openxmlformats.org/officeDocument/2006/relationships/image" Target="../media/image67.png"/><Relationship Id="rId9" Type="http://schemas.openxmlformats.org/officeDocument/2006/relationships/image" Target="../media/image9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100.jp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png"/><Relationship Id="rId10" Type="http://schemas.openxmlformats.org/officeDocument/2006/relationships/image" Target="../media/image98.png"/><Relationship Id="rId4" Type="http://schemas.openxmlformats.org/officeDocument/2006/relationships/image" Target="../media/image101.png"/><Relationship Id="rId9" Type="http://schemas.openxmlformats.org/officeDocument/2006/relationships/image" Target="../media/image10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4" Type="http://schemas.openxmlformats.org/officeDocument/2006/relationships/hyperlink" Target="mailto:livesay@mihin.org" TargetMode="Externa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image" Target="../media/image12.png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image" Target="../media/image7.png"/><Relationship Id="rId133" Type="http://schemas.openxmlformats.org/officeDocument/2006/relationships/image" Target="../media/image28.png"/><Relationship Id="rId138" Type="http://schemas.openxmlformats.org/officeDocument/2006/relationships/image" Target="../media/image33.jpeg"/><Relationship Id="rId16" Type="http://schemas.openxmlformats.org/officeDocument/2006/relationships/tags" Target="../tags/tag22.xml"/><Relationship Id="rId107" Type="http://schemas.openxmlformats.org/officeDocument/2006/relationships/slideLayout" Target="../slideLayouts/slideLayout12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image" Target="../media/image18.png"/><Relationship Id="rId128" Type="http://schemas.openxmlformats.org/officeDocument/2006/relationships/image" Target="../media/image23.png"/><Relationship Id="rId144" Type="http://schemas.openxmlformats.org/officeDocument/2006/relationships/image" Target="../media/image39.png"/><Relationship Id="rId149" Type="http://schemas.openxmlformats.org/officeDocument/2006/relationships/image" Target="../media/image44.gif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image" Target="../media/image8.png"/><Relationship Id="rId118" Type="http://schemas.openxmlformats.org/officeDocument/2006/relationships/image" Target="../media/image13.png"/><Relationship Id="rId134" Type="http://schemas.openxmlformats.org/officeDocument/2006/relationships/image" Target="../media/image29.jpeg"/><Relationship Id="rId139" Type="http://schemas.openxmlformats.org/officeDocument/2006/relationships/image" Target="../media/image34.jpeg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150" Type="http://schemas.openxmlformats.org/officeDocument/2006/relationships/image" Target="../media/image45.gif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notesSlide" Target="../notesSlides/notesSlide3.xml"/><Relationship Id="rId116" Type="http://schemas.openxmlformats.org/officeDocument/2006/relationships/image" Target="../media/image11.jpeg"/><Relationship Id="rId124" Type="http://schemas.openxmlformats.org/officeDocument/2006/relationships/image" Target="../media/image19.png"/><Relationship Id="rId129" Type="http://schemas.openxmlformats.org/officeDocument/2006/relationships/image" Target="../media/image24.png"/><Relationship Id="rId137" Type="http://schemas.openxmlformats.org/officeDocument/2006/relationships/image" Target="../media/image32.jpeg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image" Target="../media/image6.jpeg"/><Relationship Id="rId132" Type="http://schemas.openxmlformats.org/officeDocument/2006/relationships/image" Target="../media/image27.png"/><Relationship Id="rId140" Type="http://schemas.openxmlformats.org/officeDocument/2006/relationships/image" Target="../media/image35.png"/><Relationship Id="rId145" Type="http://schemas.openxmlformats.org/officeDocument/2006/relationships/image" Target="../media/image4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image" Target="../media/image9.png"/><Relationship Id="rId119" Type="http://schemas.openxmlformats.org/officeDocument/2006/relationships/image" Target="../media/image14.png"/><Relationship Id="rId127" Type="http://schemas.openxmlformats.org/officeDocument/2006/relationships/image" Target="../media/image22.jpeg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image" Target="../media/image17.png"/><Relationship Id="rId130" Type="http://schemas.openxmlformats.org/officeDocument/2006/relationships/image" Target="../media/image25.png"/><Relationship Id="rId135" Type="http://schemas.openxmlformats.org/officeDocument/2006/relationships/image" Target="../media/image30.png"/><Relationship Id="rId143" Type="http://schemas.openxmlformats.org/officeDocument/2006/relationships/image" Target="../media/image38.jpeg"/><Relationship Id="rId148" Type="http://schemas.openxmlformats.org/officeDocument/2006/relationships/image" Target="../media/image43.png"/><Relationship Id="rId151" Type="http://schemas.openxmlformats.org/officeDocument/2006/relationships/image" Target="../media/image46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image" Target="../media/image4.jpeg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image" Target="../media/image15.jpeg"/><Relationship Id="rId125" Type="http://schemas.openxmlformats.org/officeDocument/2006/relationships/image" Target="../media/image20.png"/><Relationship Id="rId141" Type="http://schemas.openxmlformats.org/officeDocument/2006/relationships/image" Target="../media/image36.png"/><Relationship Id="rId146" Type="http://schemas.openxmlformats.org/officeDocument/2006/relationships/image" Target="../media/image41.png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image" Target="../media/image5.gif"/><Relationship Id="rId115" Type="http://schemas.openxmlformats.org/officeDocument/2006/relationships/image" Target="../media/image10.jpeg"/><Relationship Id="rId131" Type="http://schemas.openxmlformats.org/officeDocument/2006/relationships/image" Target="../media/image26.jpeg"/><Relationship Id="rId136" Type="http://schemas.openxmlformats.org/officeDocument/2006/relationships/image" Target="../media/image31.png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52" Type="http://schemas.openxmlformats.org/officeDocument/2006/relationships/image" Target="../media/image47.png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image" Target="../media/image21.png"/><Relationship Id="rId147" Type="http://schemas.openxmlformats.org/officeDocument/2006/relationships/image" Target="../media/image42.png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image" Target="../media/image16.png"/><Relationship Id="rId142" Type="http://schemas.openxmlformats.org/officeDocument/2006/relationships/image" Target="../media/image37.gif"/><Relationship Id="rId3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hyperlink" Target="http://mihin.org/about-mihin/resources/use-case-submission-for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364" y="677717"/>
            <a:ext cx="8015990" cy="16288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Health Forum MiHIN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629" y="2769834"/>
            <a:ext cx="6607628" cy="1737727"/>
          </a:xfrm>
        </p:spPr>
        <p:txBody>
          <a:bodyPr>
            <a:normAutofit/>
          </a:bodyPr>
          <a:lstStyle/>
          <a:p>
            <a:r>
              <a:rPr lang="en-US" sz="3200" i="1" dirty="0"/>
              <a:t>VIRTUAL HEALTH &amp; EMERGING TECHNOLOGIES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85801" y="4781362"/>
            <a:ext cx="7772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Tim Pletcher</a:t>
            </a:r>
            <a:endParaRPr lang="en-US" b="1" dirty="0">
              <a:hlinkClick r:id=""/>
            </a:endParaRPr>
          </a:p>
          <a:p>
            <a:pPr algn="ctr"/>
            <a:r>
              <a:rPr lang="en-US" dirty="0"/>
              <a:t>Executive Director</a:t>
            </a:r>
          </a:p>
          <a:p>
            <a:pPr algn="ctr"/>
            <a:r>
              <a:rPr lang="en-US" dirty="0"/>
              <a:t> Michigan Health Information Network Shared Services</a:t>
            </a:r>
          </a:p>
          <a:p>
            <a:pPr algn="ctr"/>
            <a:r>
              <a:rPr lang="en-US" dirty="0">
                <a:hlinkClick r:id="rId3"/>
              </a:rPr>
              <a:t>tim.pletcher@mihin.org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Container Shipping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85" y="1799439"/>
            <a:ext cx="4871545" cy="3160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5" y="3720661"/>
            <a:ext cx="2199463" cy="2131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7" y="1374918"/>
            <a:ext cx="2002221" cy="21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8" y="193627"/>
            <a:ext cx="8461612" cy="9144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Care Coordination Opportunity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5312" y="6586483"/>
            <a:ext cx="4832768" cy="365125"/>
          </a:xfrm>
          <a:effectLst/>
        </p:spPr>
        <p:txBody>
          <a:bodyPr/>
          <a:lstStyle/>
          <a:p>
            <a:r>
              <a:rPr lang="en-US" dirty="0">
                <a:effectLst/>
              </a:rPr>
              <a:t>Copyright 2015 Michigan Health Information Network Shared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515FC477-0A05-4F3E-8EE9-E015C9089D56}" type="slidenum">
              <a:rPr lang="en-US" smtClean="0">
                <a:effectLst/>
              </a:rPr>
              <a:t>11</a:t>
            </a:fld>
            <a:endParaRPr lang="en-US"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10185" y="1288090"/>
            <a:ext cx="6681290" cy="534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45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57" y="77554"/>
            <a:ext cx="8229600" cy="11430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n-US">
                <a:effectLst/>
              </a:rPr>
              <a:t>Statewide ADT Use Case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  <a:effectLst/>
              </a:rPr>
              <a:t>12</a:t>
            </a:fld>
            <a:endParaRPr lang="en-US">
              <a:solidFill>
                <a:srgbClr val="5D5D5D">
                  <a:tint val="75000"/>
                </a:srgbClr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9438" y="1356774"/>
            <a:ext cx="8052003" cy="1824587"/>
            <a:chOff x="479438" y="1356774"/>
            <a:chExt cx="8052003" cy="1824587"/>
          </a:xfrm>
          <a:effectLst/>
        </p:grpSpPr>
        <p:pic>
          <p:nvPicPr>
            <p:cNvPr id="7" name="Picture 3" descr="C:\Users\shaw\Dropbox\MiHIN Shared Services\Communication\Art and Logos\MiHIN_Icons\Filled In (White)\MiHIN_Icon_ADT-FILL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79438" y="1356774"/>
              <a:ext cx="1791316" cy="182458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25"/>
            <p:cNvGrpSpPr/>
            <p:nvPr/>
          </p:nvGrpSpPr>
          <p:grpSpPr>
            <a:xfrm>
              <a:off x="3033549" y="1522526"/>
              <a:ext cx="2060929" cy="1589907"/>
              <a:chOff x="1968347" y="3298031"/>
              <a:chExt cx="1443081" cy="1005865"/>
            </a:xfrm>
            <a:effectLst/>
          </p:grpSpPr>
          <p:grpSp>
            <p:nvGrpSpPr>
              <p:cNvPr id="9" name="Group 24"/>
              <p:cNvGrpSpPr/>
              <p:nvPr/>
            </p:nvGrpSpPr>
            <p:grpSpPr>
              <a:xfrm>
                <a:off x="1991207" y="3298031"/>
                <a:ext cx="1397361" cy="1005865"/>
                <a:chOff x="1991207" y="3298030"/>
                <a:chExt cx="1811173" cy="1303740"/>
              </a:xfrm>
              <a:effectLst/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1991207" y="3322922"/>
                  <a:ext cx="1811173" cy="1278848"/>
                </a:xfrm>
                <a:prstGeom prst="round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effectLst/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8pPr>
                </a:lstStyle>
                <a:p>
                  <a:pPr algn="ctr" defTabSz="457200"/>
                  <a:endParaRPr lang="en-US">
                    <a:solidFill>
                      <a:prstClr val="white"/>
                    </a:solidFill>
                    <a:effectLst/>
                  </a:endParaRPr>
                </a:p>
              </p:txBody>
            </p:sp>
            <p:pic>
              <p:nvPicPr>
                <p:cNvPr id="12" name="Picture 7" descr="C:\Users\shaw\Dropbox\MiHIN Shared Services\Communication\Art and Logos\MiHIN_Icons\Filled In (White)\MiHIN_Icon_DoctorGeneral-FILLED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>
                <a:xfrm>
                  <a:off x="3189225" y="3428572"/>
                  <a:ext cx="502384" cy="651082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="" xmlns:p14="http://schemas.microsoft.com/office/powerpoint/2010/main" xmlns:p15="http://schemas.microsoft.com/office/powerpoint/2012/main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8" descr="C:\Users\shaw\Dropbox\MiHIN Shared Services\Communication\Art and Logos\MiHIN_Icons\Filled In (White)\MiHIN_Icon_Person-FILLED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>
                <a:xfrm>
                  <a:off x="2117503" y="3298030"/>
                  <a:ext cx="554532" cy="786385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="" xmlns:p14="http://schemas.microsoft.com/office/powerpoint/2010/main" xmlns:p15="http://schemas.microsoft.com/office/powerpoint/2012/main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780778" y="3657597"/>
                  <a:ext cx="343422" cy="0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2778398" y="3821886"/>
                  <a:ext cx="343421" cy="0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1967625" y="3865091"/>
                <a:ext cx="1444524" cy="40535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>
                    <a:effectLst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r>
                  <a:rPr lang="en-US" sz="1200">
                    <a:solidFill>
                      <a:srgbClr val="5D5D5D"/>
                    </a:solidFill>
                    <a:effectLst/>
                  </a:rPr>
                  <a:t>Active Care</a:t>
                </a:r>
              </a:p>
              <a:p>
                <a:pPr algn="ctr" defTabSz="457200"/>
                <a:r>
                  <a:rPr lang="en-US" sz="1200">
                    <a:solidFill>
                      <a:srgbClr val="5D5D5D"/>
                    </a:solidFill>
                    <a:effectLst/>
                  </a:rPr>
                  <a:t>Relationship Service (ACRS)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968817" y="1703085"/>
              <a:ext cx="2562624" cy="1220935"/>
              <a:chOff x="4896857" y="3017308"/>
              <a:chExt cx="1522993" cy="664387"/>
            </a:xfrm>
            <a:effectLst/>
          </p:grpSpPr>
          <p:sp>
            <p:nvSpPr>
              <p:cNvPr id="17" name="Rounded Rectangle 16"/>
              <p:cNvSpPr/>
              <p:nvPr/>
            </p:nvSpPr>
            <p:spPr>
              <a:xfrm>
                <a:off x="4896857" y="3017308"/>
                <a:ext cx="1466366" cy="664387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effectLst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 sz="2400" b="1">
                  <a:solidFill>
                    <a:prstClr val="white"/>
                  </a:solidFill>
                  <a:effectLst/>
                </a:endParaRPr>
              </a:p>
            </p:txBody>
          </p:sp>
          <p:pic>
            <p:nvPicPr>
              <p:cNvPr id="18" name="Picture 9" descr="C:\Users\shaw\Dropbox\MiHIN Shared Services\Communication\Art and Logos\MiHIN_Icons\Filled In (White)\MiHIN_Icon_DirectoryServices-FILLED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4967789" y="3089097"/>
                <a:ext cx="455323" cy="505998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401201" y="3122689"/>
                <a:ext cx="1019158" cy="44827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en-US">
                    <a:effectLst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r>
                  <a:rPr lang="en-US" sz="1600" b="1">
                    <a:solidFill>
                      <a:srgbClr val="5D5D5D"/>
                    </a:solidFill>
                    <a:effectLst/>
                  </a:rPr>
                  <a:t>Statewide Health Provider</a:t>
                </a:r>
              </a:p>
              <a:p>
                <a:pPr algn="ctr" defTabSz="457200"/>
                <a:r>
                  <a:rPr lang="en-US" sz="1600" b="1">
                    <a:solidFill>
                      <a:srgbClr val="5D5D5D"/>
                    </a:solidFill>
                    <a:effectLst/>
                  </a:rPr>
                  <a:t>Directory (HPD)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55158" y="1816024"/>
              <a:ext cx="672502" cy="10983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defTabSz="457200"/>
              <a:r>
                <a:rPr lang="en-US" sz="6600" b="1">
                  <a:solidFill>
                    <a:srgbClr val="5D5D5D"/>
                  </a:solidFill>
                  <a:effectLst/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4520" y="1847653"/>
              <a:ext cx="672502" cy="10983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defTabSz="457200"/>
              <a:r>
                <a:rPr lang="en-US" sz="6600" b="1">
                  <a:solidFill>
                    <a:srgbClr val="5D5D5D"/>
                  </a:solidFill>
                  <a:effectLst/>
                </a:rPr>
                <a:t>+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63731" y="3537743"/>
            <a:ext cx="801653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US" sz="4800" b="1" cap="none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Statewide ADT Notification Service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5311" y="6586481"/>
            <a:ext cx="3809999" cy="365125"/>
          </a:xfrm>
          <a:effectLst/>
        </p:spPr>
        <p:txBody>
          <a:bodyPr/>
          <a:lstStyle/>
          <a:p>
            <a:r>
              <a:rPr lang="en-US" dirty="0">
                <a:effectLst/>
              </a:rPr>
              <a:t>Copyright 2015 Michigan Health Information Network Shared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8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Active Care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3" y="1905239"/>
            <a:ext cx="2574561" cy="27914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44939" y="2422420"/>
            <a:ext cx="2533378" cy="2430749"/>
            <a:chOff x="2045648" y="2290954"/>
            <a:chExt cx="1678283" cy="1289857"/>
          </a:xfrm>
        </p:grpSpPr>
        <p:pic>
          <p:nvPicPr>
            <p:cNvPr id="8" name="Picture 7" descr="C:\Users\shaw\Dropbox\MiHIN Shared Services\Communication\Art and Logos\MiHIN_Icons\Filled In (White)\MiHIN_Icon_DoctorPrimaryCare-FILL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515" y="2290954"/>
              <a:ext cx="640354" cy="8011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45648" y="3092099"/>
              <a:ext cx="1678283" cy="48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Primary Care Provider</a:t>
              </a:r>
            </a:p>
          </p:txBody>
        </p:sp>
      </p:grpSp>
      <p:sp>
        <p:nvSpPr>
          <p:cNvPr id="22" name="Left-Right Arrow 21"/>
          <p:cNvSpPr/>
          <p:nvPr/>
        </p:nvSpPr>
        <p:spPr>
          <a:xfrm>
            <a:off x="3279098" y="3065489"/>
            <a:ext cx="2675744" cy="442209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Linkage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2388" y="4391504"/>
            <a:ext cx="224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Patient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114243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Active Care Relationship Service™ (ACRS™)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267905" y="2895600"/>
            <a:ext cx="1629627" cy="1489968"/>
            <a:chOff x="2421476" y="2319591"/>
            <a:chExt cx="1678283" cy="1325619"/>
          </a:xfrm>
        </p:grpSpPr>
        <p:pic>
          <p:nvPicPr>
            <p:cNvPr id="47" name="Picture 46" descr="C:\Users\shaw\Dropbox\MiHIN Shared Services\Communication\Art and Logos\MiHIN_Icons\Filled In (White)\MiHIN_Icon_DoctorPrimaryCare-FILL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297" y="2319591"/>
              <a:ext cx="640354" cy="8011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421476" y="3124938"/>
              <a:ext cx="1678283" cy="520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Primary Care Provider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8943" y="2514600"/>
            <a:ext cx="1396811" cy="1823807"/>
            <a:chOff x="-12289" y="991001"/>
            <a:chExt cx="2718980" cy="322092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89" y="991001"/>
              <a:ext cx="2718980" cy="294808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89967" y="3750265"/>
              <a:ext cx="224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Patient</a:t>
              </a:r>
            </a:p>
          </p:txBody>
        </p:sp>
      </p:grpSp>
      <p:cxnSp>
        <p:nvCxnSpPr>
          <p:cNvPr id="56" name="Straight Arrow Connector 55"/>
          <p:cNvCxnSpPr>
            <a:stCxn id="45" idx="3"/>
            <a:endCxn id="47" idx="1"/>
          </p:cNvCxnSpPr>
          <p:nvPr/>
        </p:nvCxnSpPr>
        <p:spPr>
          <a:xfrm flipV="1">
            <a:off x="1377868" y="3345835"/>
            <a:ext cx="382164" cy="3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3"/>
            <a:endCxn id="9" idx="1"/>
          </p:cNvCxnSpPr>
          <p:nvPr/>
        </p:nvCxnSpPr>
        <p:spPr>
          <a:xfrm flipV="1">
            <a:off x="3973035" y="3337471"/>
            <a:ext cx="400662" cy="15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  <a:endCxn id="18" idx="1"/>
          </p:cNvCxnSpPr>
          <p:nvPr/>
        </p:nvCxnSpPr>
        <p:spPr>
          <a:xfrm flipV="1">
            <a:off x="6740526" y="3323891"/>
            <a:ext cx="447432" cy="132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/>
              <a:t>Copyright 2016 - Michigan Health Information Network</a:t>
            </a:r>
            <a:endParaRPr lang="en-US" sz="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84893" y="2804071"/>
            <a:ext cx="1577707" cy="1892528"/>
            <a:chOff x="3704966" y="3066656"/>
            <a:chExt cx="1577707" cy="18925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770" y="3066656"/>
              <a:ext cx="800100" cy="1066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704966" y="4158965"/>
              <a:ext cx="157770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Practice </a:t>
              </a:r>
            </a:p>
            <a:p>
              <a:pPr algn="ctr"/>
              <a:r>
                <a:rPr lang="en-US" sz="1600" b="1" dirty="0"/>
                <a:t>Unit</a:t>
              </a:r>
            </a:p>
            <a:p>
              <a:pPr algn="ctr"/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87958" y="2728615"/>
            <a:ext cx="1795586" cy="1967984"/>
            <a:chOff x="6477000" y="2831915"/>
            <a:chExt cx="1795586" cy="19679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831915"/>
              <a:ext cx="1795586" cy="1190551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585939" y="3999680"/>
              <a:ext cx="157770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Physician Group</a:t>
              </a:r>
            </a:p>
            <a:p>
              <a:pPr algn="ctr"/>
              <a:endParaRPr lang="en-US" sz="1400" dirty="0"/>
            </a:p>
          </p:txBody>
        </p:sp>
      </p:grpSp>
      <p:cxnSp>
        <p:nvCxnSpPr>
          <p:cNvPr id="77" name="Straight Arrow Connector 76"/>
          <p:cNvCxnSpPr>
            <a:stCxn id="9" idx="3"/>
            <a:endCxn id="30" idx="1"/>
          </p:cNvCxnSpPr>
          <p:nvPr/>
        </p:nvCxnSpPr>
        <p:spPr>
          <a:xfrm flipV="1">
            <a:off x="5173797" y="3337105"/>
            <a:ext cx="497664" cy="3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13260" y="2672297"/>
            <a:ext cx="1268540" cy="1733209"/>
            <a:chOff x="5068723" y="2755688"/>
            <a:chExt cx="1577707" cy="173320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480" y="2755688"/>
              <a:ext cx="1329616" cy="1329616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068723" y="3934899"/>
              <a:ext cx="1577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Practice</a:t>
              </a:r>
              <a:endParaRPr lang="en-US" sz="1400" b="1" dirty="0"/>
            </a:p>
            <a:p>
              <a:pPr algn="ctr"/>
              <a:endParaRPr lang="en-US" sz="1400" dirty="0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35" y="2819400"/>
            <a:ext cx="1066800" cy="1066800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47" idx="3"/>
            <a:endCxn id="44" idx="1"/>
          </p:cNvCxnSpPr>
          <p:nvPr/>
        </p:nvCxnSpPr>
        <p:spPr>
          <a:xfrm>
            <a:off x="2381821" y="3345835"/>
            <a:ext cx="524414" cy="69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659417" y="3847847"/>
            <a:ext cx="15777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Direct Address or</a:t>
            </a:r>
          </a:p>
          <a:p>
            <a:pPr algn="ctr"/>
            <a:r>
              <a:rPr lang="en-US" sz="1600" b="1" dirty="0"/>
              <a:t>ESI</a:t>
            </a:r>
          </a:p>
          <a:p>
            <a:pPr algn="ctr"/>
            <a:endParaRPr lang="en-US" sz="14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125201" y="4696599"/>
            <a:ext cx="6028199" cy="884755"/>
            <a:chOff x="2125201" y="4696599"/>
            <a:chExt cx="6028199" cy="884755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125201" y="4818238"/>
              <a:ext cx="0" cy="713601"/>
            </a:xfrm>
            <a:prstGeom prst="line">
              <a:avLst/>
            </a:prstGeom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153400" y="4696599"/>
              <a:ext cx="0" cy="713601"/>
            </a:xfrm>
            <a:prstGeom prst="line">
              <a:avLst/>
            </a:prstGeom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628341" y="4750357"/>
              <a:ext cx="30909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Used for the Health </a:t>
              </a:r>
            </a:p>
            <a:p>
              <a:r>
                <a:rPr lang="en-US" sz="2400" b="1" i="1" dirty="0"/>
                <a:t>Provider Directory</a:t>
              </a:r>
            </a:p>
          </p:txBody>
        </p:sp>
        <p:cxnSp>
          <p:nvCxnSpPr>
            <p:cNvPr id="97" name="Straight Connector 96"/>
            <p:cNvCxnSpPr>
              <a:stCxn id="90" idx="1"/>
            </p:cNvCxnSpPr>
            <p:nvPr/>
          </p:nvCxnSpPr>
          <p:spPr>
            <a:xfrm flipH="1" flipV="1">
              <a:off x="2125201" y="5165855"/>
              <a:ext cx="1503140" cy="1"/>
            </a:xfrm>
            <a:prstGeom prst="line">
              <a:avLst/>
            </a:prstGeom>
            <a:ln w="38100">
              <a:solidFill>
                <a:schemeClr val="tx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3"/>
            </p:cNvCxnSpPr>
            <p:nvPr/>
          </p:nvCxnSpPr>
          <p:spPr>
            <a:xfrm flipV="1">
              <a:off x="6719252" y="5165855"/>
              <a:ext cx="1366498" cy="1"/>
            </a:xfrm>
            <a:prstGeom prst="line">
              <a:avLst/>
            </a:prstGeom>
            <a:ln w="38100">
              <a:solidFill>
                <a:schemeClr val="tx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9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July 2016 ACRS Volumes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9" y="1619459"/>
            <a:ext cx="5066675" cy="4005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3758" y="3125970"/>
            <a:ext cx="328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ACRS:	 10,069,244 </a:t>
            </a:r>
          </a:p>
          <a:p>
            <a:r>
              <a:rPr lang="en-US" sz="2400" b="1" dirty="0"/>
              <a:t>Providers: 	   11,717 </a:t>
            </a:r>
          </a:p>
          <a:p>
            <a:endParaRPr lang="en-US" sz="24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50333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522759" y="1740984"/>
            <a:ext cx="2586358" cy="1589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Trusted Data Sharing Organization</a:t>
            </a:r>
          </a:p>
          <a:p>
            <a:pPr algn="ctr" defTabSz="457200"/>
            <a:r>
              <a:rPr lang="en-US" dirty="0">
                <a:solidFill>
                  <a:prstClr val="white"/>
                </a:solidFill>
              </a:rPr>
              <a:t>(TDSO)</a:t>
            </a:r>
          </a:p>
        </p:txBody>
      </p:sp>
      <p:sp>
        <p:nvSpPr>
          <p:cNvPr id="5" name="Oval 4"/>
          <p:cNvSpPr/>
          <p:nvPr/>
        </p:nvSpPr>
        <p:spPr>
          <a:xfrm>
            <a:off x="530418" y="1769381"/>
            <a:ext cx="2586358" cy="1589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Trusted Data Sharing Organization</a:t>
            </a:r>
          </a:p>
          <a:p>
            <a:pPr algn="ctr" defTabSz="457200"/>
            <a:r>
              <a:rPr lang="en-US" dirty="0">
                <a:solidFill>
                  <a:prstClr val="white"/>
                </a:solidFill>
              </a:rPr>
              <a:t>(TDSO)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87" y="1466032"/>
            <a:ext cx="2820311" cy="20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4" y="274638"/>
            <a:ext cx="8617594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Supports Seamless Exchange </a:t>
            </a:r>
            <a:br>
              <a:rPr lang="en-US" sz="3200" dirty="0"/>
            </a:br>
            <a:r>
              <a:rPr lang="en-US" sz="3200" dirty="0"/>
              <a:t>Alerting Disconnected Entities</a:t>
            </a:r>
          </a:p>
        </p:txBody>
      </p:sp>
      <p:pic>
        <p:nvPicPr>
          <p:cNvPr id="15" name="Picture 2" descr="C:\Users\shaw\Dropbox\MiHIN Shared Services\Art and Logos\MiHIN_Logos\MiHIN_Logo_MichHealthInfoNet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12" y="2188714"/>
            <a:ext cx="1368071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0" y="2785740"/>
            <a:ext cx="728473" cy="546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860" y="3312172"/>
            <a:ext cx="639263" cy="9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w\Dropbox\MiHIN Shared Services\Communication\Art and Logos\MiHIN_Icons\Filled In (White)\MiHIN_Icon_ADT-FIL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4" y="1989707"/>
            <a:ext cx="671704" cy="6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5"/>
          <p:cNvGrpSpPr/>
          <p:nvPr/>
        </p:nvGrpSpPr>
        <p:grpSpPr>
          <a:xfrm>
            <a:off x="2709341" y="3138437"/>
            <a:ext cx="1443081" cy="1028725"/>
            <a:chOff x="1968347" y="3298031"/>
            <a:chExt cx="1443081" cy="1028725"/>
          </a:xfrm>
        </p:grpSpPr>
        <p:grpSp>
          <p:nvGrpSpPr>
            <p:cNvPr id="8" name="Group 24"/>
            <p:cNvGrpSpPr/>
            <p:nvPr/>
          </p:nvGrpSpPr>
          <p:grpSpPr>
            <a:xfrm>
              <a:off x="1991207" y="3298031"/>
              <a:ext cx="1397361" cy="1005865"/>
              <a:chOff x="1991207" y="3298030"/>
              <a:chExt cx="1811173" cy="130374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991207" y="3322922"/>
                <a:ext cx="1811173" cy="1278848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31" name="Picture 7" descr="C:\Users\shaw\Dropbox\MiHIN Shared Services\Communication\Art and Logos\MiHIN_Icons\Filled In (White)\MiHIN_Icon_DoctorGeneral-FILLE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225" y="3428572"/>
                <a:ext cx="502384" cy="651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C:\Users\shaw\Dropbox\MiHIN Shared Services\Communication\Art and Logos\MiHIN_Icons\Filled In (White)\MiHIN_Icon_Person-FILLE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503" y="3298030"/>
                <a:ext cx="554532" cy="78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>
                <a:off x="2780778" y="3657597"/>
                <a:ext cx="34342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778398" y="3821886"/>
                <a:ext cx="34342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968347" y="3865091"/>
              <a:ext cx="1443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srgbClr val="5D5D5D"/>
                  </a:solidFill>
                </a:rPr>
                <a:t>Active Care Relationships</a:t>
              </a: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4896856" y="3142402"/>
            <a:ext cx="1522994" cy="664387"/>
            <a:chOff x="4896856" y="3017308"/>
            <a:chExt cx="1522994" cy="664387"/>
          </a:xfrm>
        </p:grpSpPr>
        <p:sp>
          <p:nvSpPr>
            <p:cNvPr id="35" name="Rounded Rectangle 34"/>
            <p:cNvSpPr/>
            <p:nvPr/>
          </p:nvSpPr>
          <p:spPr>
            <a:xfrm>
              <a:off x="4896856" y="3017308"/>
              <a:ext cx="1466366" cy="664387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033" name="Picture 9" descr="C:\Users\shaw\Dropbox\MiHIN Shared Services\Communication\Art and Logos\MiHIN_Icons\Filled In (White)\MiHIN_Icon_DirectoryServices-FILLE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297" y="3079709"/>
              <a:ext cx="455323" cy="505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01710" y="3027744"/>
              <a:ext cx="1018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srgbClr val="5D5D5D"/>
                  </a:solidFill>
                </a:rPr>
                <a:t>Health Provider Directory</a:t>
              </a:r>
            </a:p>
          </p:txBody>
        </p:sp>
      </p:grpSp>
      <p:pic>
        <p:nvPicPr>
          <p:cNvPr id="1034" name="Picture 10" descr="C:\Users\shaw\Dropbox\MiHIN Shared Services\Communication\Art and Logos\MiHIN_Icons\Transparent Background\MiHIN_Icon_DirectClos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97" y="2288001"/>
            <a:ext cx="698201" cy="4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429" y="2307248"/>
            <a:ext cx="348336" cy="4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haw\Dropbox\MiHIN Shared Services\Communication\Art and Logos\MiHIN_Icons\Filled In (White)\MiHIN_Icon_DoctorGeneral-FILL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83" y="2614706"/>
            <a:ext cx="618175" cy="8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haw\Dropbox\MiHIN Shared Services\Communication\Art and Logos\MiHIN_Icons\Filled In (White)\MiHIN_Icon_DoctorPrimaryCare-FILLE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94" y="1486856"/>
            <a:ext cx="640354" cy="8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haw\Dropbox\MiHIN Shared Services\Communication\Art and Logos\MiHIN_Icons\Filled In (White)\MiHIN_Icon_CareNavigator-FILLE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83" y="3810806"/>
            <a:ext cx="635431" cy="8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1896" y="4698733"/>
            <a:ext cx="762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5D5D5D"/>
                </a:solidFill>
              </a:rPr>
              <a:t>1) Patient goes to hospital which sends message to TDSO then to MiHIN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1896" y="5037976"/>
            <a:ext cx="766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5D5D5D"/>
                </a:solidFill>
              </a:rPr>
              <a:t>2) MiHIN checks Active Care Relationship Service and identifies providers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896" y="5377219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5D5D5D"/>
                </a:solidFill>
              </a:rPr>
              <a:t>3) MiHIN retrieves contact and delivery preference for each provider from HPD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896" y="5716461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5D5D5D"/>
                </a:solidFill>
              </a:rPr>
              <a:t>4) Notifications routed to providers based on electronic addresses and preferences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4390" y="341955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5D5D5D"/>
                </a:solidFill>
              </a:rPr>
              <a:t>Primary Care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90620" y="2258809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5D5D5D"/>
                </a:solidFill>
              </a:rPr>
              <a:t>Specialist </a:t>
            </a:r>
            <a:endParaRPr lang="en-US" dirty="0">
              <a:solidFill>
                <a:srgbClr val="5D5D5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7619" y="457119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rgbClr val="5D5D5D"/>
                </a:solidFill>
              </a:rPr>
              <a:t>Care </a:t>
            </a:r>
          </a:p>
          <a:p>
            <a:pPr algn="ctr" defTabSz="457200"/>
            <a:r>
              <a:rPr lang="en-US" sz="1200" dirty="0">
                <a:solidFill>
                  <a:srgbClr val="5D5D5D"/>
                </a:solidFill>
              </a:rPr>
              <a:t>Coordinator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4650" y="4258592"/>
            <a:ext cx="1031442" cy="266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7825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-0.2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1562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62 7.40741E-7 L 0.11562 0.127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562 0.12708 L 0.30833 0.127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0.12708 L 0.30833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6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-7.40741E-7 L 0.61024 -0.063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31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2685 L 0.26736 0.0736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50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2963 L 0.26736 0.236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Other Use Case Combinations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  <a:effectLst/>
              </a:rPr>
              <a:t>17</a:t>
            </a:fld>
            <a:endParaRPr lang="en-US">
              <a:solidFill>
                <a:srgbClr val="5D5D5D">
                  <a:tint val="75000"/>
                </a:srgbClr>
              </a:solidFill>
              <a:effectLst/>
            </a:endParaRPr>
          </a:p>
        </p:txBody>
      </p:sp>
      <p:pic>
        <p:nvPicPr>
          <p:cNvPr id="7" name="Picture 3" descr="C:\Users\shaw\Dropbox\MiHIN Shared Services\Communication\Art and Logos\MiHIN_Icons\Filled In (White)\MiHIN_Icon_ADT-FIL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5607" y="1611284"/>
            <a:ext cx="1791316" cy="182458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5"/>
          <p:cNvGrpSpPr/>
          <p:nvPr/>
        </p:nvGrpSpPr>
        <p:grpSpPr>
          <a:xfrm>
            <a:off x="3209718" y="1777035"/>
            <a:ext cx="2060929" cy="1626040"/>
            <a:chOff x="1968347" y="3298031"/>
            <a:chExt cx="1443081" cy="1028725"/>
          </a:xfrm>
          <a:effectLst/>
        </p:grpSpPr>
        <p:grpSp>
          <p:nvGrpSpPr>
            <p:cNvPr id="9" name="Group 24"/>
            <p:cNvGrpSpPr/>
            <p:nvPr/>
          </p:nvGrpSpPr>
          <p:grpSpPr>
            <a:xfrm>
              <a:off x="1991207" y="3298031"/>
              <a:ext cx="1397361" cy="1005865"/>
              <a:chOff x="1991207" y="3298030"/>
              <a:chExt cx="1811173" cy="1303740"/>
            </a:xfrm>
            <a:effectLst/>
          </p:grpSpPr>
          <p:sp>
            <p:nvSpPr>
              <p:cNvPr id="11" name="Rounded Rectangle 10"/>
              <p:cNvSpPr/>
              <p:nvPr/>
            </p:nvSpPr>
            <p:spPr>
              <a:xfrm>
                <a:off x="1991207" y="3322922"/>
                <a:ext cx="1811173" cy="1278848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effectLst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ffectLst/>
                </a:endParaRPr>
              </a:p>
            </p:txBody>
          </p:sp>
          <p:pic>
            <p:nvPicPr>
              <p:cNvPr id="12" name="Picture 7" descr="C:\Users\shaw\Dropbox\MiHIN Shared Services\Communication\Art and Logos\MiHIN_Icons\Filled In (White)\MiHIN_Icon_DoctorGeneral-FILLED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3189225" y="3428572"/>
                <a:ext cx="502384" cy="65108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C:\Users\shaw\Dropbox\MiHIN Shared Services\Communication\Art and Logos\MiHIN_Icons\Filled In (White)\MiHIN_Icon_Person-FILLED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2117503" y="3298030"/>
                <a:ext cx="554532" cy="786385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2780778" y="3657597"/>
                <a:ext cx="34342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778398" y="3821886"/>
                <a:ext cx="343421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967625" y="3865091"/>
              <a:ext cx="1444524" cy="2895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200">
                  <a:solidFill>
                    <a:srgbClr val="5D5D5D"/>
                  </a:solidFill>
                  <a:effectLst/>
                </a:rPr>
                <a:t>Active Care</a:t>
              </a:r>
            </a:p>
            <a:p>
              <a:pPr algn="ctr" defTabSz="457200"/>
              <a:r>
                <a:rPr lang="en-US" sz="1200">
                  <a:solidFill>
                    <a:srgbClr val="5D5D5D"/>
                  </a:solidFill>
                  <a:effectLst/>
                </a:rPr>
                <a:t>Relationships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44986" y="1957595"/>
            <a:ext cx="2562624" cy="1220935"/>
            <a:chOff x="4896857" y="3017308"/>
            <a:chExt cx="1522993" cy="664387"/>
          </a:xfrm>
          <a:effectLst/>
        </p:grpSpPr>
        <p:sp>
          <p:nvSpPr>
            <p:cNvPr id="17" name="Rounded Rectangle 16"/>
            <p:cNvSpPr/>
            <p:nvPr/>
          </p:nvSpPr>
          <p:spPr>
            <a:xfrm>
              <a:off x="4896857" y="3017308"/>
              <a:ext cx="1466366" cy="664387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endParaRPr lang="en-US" sz="2400" b="1">
                <a:solidFill>
                  <a:prstClr val="white"/>
                </a:solidFill>
                <a:effectLst/>
              </a:endParaRPr>
            </a:p>
          </p:txBody>
        </p:sp>
        <p:pic>
          <p:nvPicPr>
            <p:cNvPr id="18" name="Picture 9" descr="C:\Users\shaw\Dropbox\MiHIN Shared Services\Communication\Art and Logos\MiHIN_Icons\Filled In (White)\MiHIN_Icon_DirectoryServices-FILL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967789" y="3089097"/>
              <a:ext cx="455323" cy="5059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01201" y="3122689"/>
              <a:ext cx="1019158" cy="4482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600" b="1">
                  <a:solidFill>
                    <a:srgbClr val="5D5D5D"/>
                  </a:solidFill>
                  <a:effectLst/>
                </a:rPr>
                <a:t>Statewide Health Provider</a:t>
              </a:r>
            </a:p>
            <a:p>
              <a:pPr algn="ctr" defTabSz="457200"/>
              <a:r>
                <a:rPr lang="en-US" sz="1600" b="1">
                  <a:solidFill>
                    <a:srgbClr val="5D5D5D"/>
                  </a:solidFill>
                  <a:effectLst/>
                </a:rPr>
                <a:t>Directory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31327" y="2070534"/>
            <a:ext cx="672502" cy="10983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6600" b="1">
                <a:solidFill>
                  <a:srgbClr val="5D5D5D"/>
                </a:solidFill>
                <a:effectLst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0689" y="2102163"/>
            <a:ext cx="672502" cy="10983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6600" b="1">
                <a:solidFill>
                  <a:srgbClr val="5D5D5D"/>
                </a:solidFill>
                <a:effectLst/>
              </a:rPr>
              <a:t>+</a:t>
            </a:r>
          </a:p>
        </p:txBody>
      </p:sp>
      <p:pic>
        <p:nvPicPr>
          <p:cNvPr id="22" name="Picture 3" descr="C:\Users\shaw\Dropbox\MiHIN Shared Services\Communication\Art and Logos\MiHIN_Icons\Filled In (White)\MiHIN_Icon_ADT-FIL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1370" y="3864884"/>
            <a:ext cx="1791316" cy="182458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5"/>
          <p:cNvGrpSpPr/>
          <p:nvPr/>
        </p:nvGrpSpPr>
        <p:grpSpPr>
          <a:xfrm>
            <a:off x="3225481" y="4030635"/>
            <a:ext cx="2060929" cy="1626040"/>
            <a:chOff x="1968347" y="3298031"/>
            <a:chExt cx="1443081" cy="1028725"/>
          </a:xfrm>
          <a:effectLst/>
        </p:grpSpPr>
        <p:grpSp>
          <p:nvGrpSpPr>
            <p:cNvPr id="24" name="Group 24"/>
            <p:cNvGrpSpPr/>
            <p:nvPr/>
          </p:nvGrpSpPr>
          <p:grpSpPr>
            <a:xfrm>
              <a:off x="1991207" y="3298031"/>
              <a:ext cx="1397361" cy="1005865"/>
              <a:chOff x="1991207" y="3298030"/>
              <a:chExt cx="1811173" cy="1303740"/>
            </a:xfrm>
            <a:effectLst/>
          </p:grpSpPr>
          <p:sp>
            <p:nvSpPr>
              <p:cNvPr id="26" name="Rounded Rectangle 25"/>
              <p:cNvSpPr/>
              <p:nvPr/>
            </p:nvSpPr>
            <p:spPr>
              <a:xfrm>
                <a:off x="1991207" y="3322922"/>
                <a:ext cx="1811173" cy="1278848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effectLst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ffectLst/>
                </a:endParaRPr>
              </a:p>
            </p:txBody>
          </p:sp>
          <p:pic>
            <p:nvPicPr>
              <p:cNvPr id="27" name="Picture 7" descr="C:\Users\shaw\Dropbox\MiHIN Shared Services\Communication\Art and Logos\MiHIN_Icons\Filled In (White)\MiHIN_Icon_DoctorGeneral-FILLED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3189225" y="3428572"/>
                <a:ext cx="502384" cy="65108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Users\shaw\Dropbox\MiHIN Shared Services\Communication\Art and Logos\MiHIN_Icons\Filled In (White)\MiHIN_Icon_Person-FILLED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2117503" y="3298030"/>
                <a:ext cx="554532" cy="786385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Straight Arrow Connector 28"/>
              <p:cNvCxnSpPr/>
              <p:nvPr/>
            </p:nvCxnSpPr>
            <p:spPr>
              <a:xfrm>
                <a:off x="2780778" y="3657597"/>
                <a:ext cx="34342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2778398" y="3821886"/>
                <a:ext cx="343421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967625" y="3865091"/>
              <a:ext cx="1444524" cy="2895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200">
                  <a:solidFill>
                    <a:srgbClr val="5D5D5D"/>
                  </a:solidFill>
                  <a:effectLst/>
                </a:rPr>
                <a:t>Active Care</a:t>
              </a:r>
            </a:p>
            <a:p>
              <a:pPr algn="ctr" defTabSz="457200"/>
              <a:r>
                <a:rPr lang="en-US" sz="1200">
                  <a:solidFill>
                    <a:srgbClr val="5D5D5D"/>
                  </a:solidFill>
                  <a:effectLst/>
                </a:rPr>
                <a:t>Relationships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60749" y="4211195"/>
            <a:ext cx="2562624" cy="1220935"/>
            <a:chOff x="4896857" y="3017308"/>
            <a:chExt cx="1522993" cy="664387"/>
          </a:xfrm>
          <a:effectLst/>
        </p:grpSpPr>
        <p:sp>
          <p:nvSpPr>
            <p:cNvPr id="32" name="Rounded Rectangle 31"/>
            <p:cNvSpPr/>
            <p:nvPr/>
          </p:nvSpPr>
          <p:spPr>
            <a:xfrm>
              <a:off x="4896857" y="3017308"/>
              <a:ext cx="1466366" cy="664387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endParaRPr lang="en-US" sz="2400" b="1">
                <a:solidFill>
                  <a:prstClr val="white"/>
                </a:solidFill>
                <a:effectLst/>
              </a:endParaRPr>
            </a:p>
          </p:txBody>
        </p:sp>
        <p:pic>
          <p:nvPicPr>
            <p:cNvPr id="33" name="Picture 9" descr="C:\Users\shaw\Dropbox\MiHIN Shared Services\Communication\Art and Logos\MiHIN_Icons\Filled In (White)\MiHIN_Icon_DirectoryServices-FILL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967789" y="3089097"/>
              <a:ext cx="455323" cy="5059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401201" y="3122689"/>
              <a:ext cx="1019158" cy="4482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600" b="1">
                  <a:solidFill>
                    <a:srgbClr val="5D5D5D"/>
                  </a:solidFill>
                  <a:effectLst/>
                </a:rPr>
                <a:t>Statewide Health Provider</a:t>
              </a:r>
            </a:p>
            <a:p>
              <a:pPr algn="ctr" defTabSz="457200"/>
              <a:r>
                <a:rPr lang="en-US" sz="1600" b="1">
                  <a:solidFill>
                    <a:srgbClr val="5D5D5D"/>
                  </a:solidFill>
                  <a:effectLst/>
                </a:rPr>
                <a:t>Directory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547090" y="4324134"/>
            <a:ext cx="672502" cy="10983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6600" b="1">
                <a:solidFill>
                  <a:srgbClr val="5D5D5D"/>
                </a:solidFill>
                <a:effectLst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56452" y="4355763"/>
            <a:ext cx="672502" cy="10983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6600" b="1">
                <a:solidFill>
                  <a:srgbClr val="5D5D5D"/>
                </a:solidFill>
                <a:effectLst/>
              </a:rPr>
              <a:t>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0459" y="1721126"/>
            <a:ext cx="807757" cy="6407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b="1" dirty="0">
                <a:solidFill>
                  <a:srgbClr val="5D5D5D"/>
                </a:solidFill>
                <a:effectLst/>
              </a:rPr>
              <a:t>MED REC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0459" y="4000968"/>
            <a:ext cx="807757" cy="6407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b="1">
                <a:solidFill>
                  <a:srgbClr val="5D5D5D"/>
                </a:solidFill>
                <a:effectLst/>
              </a:rPr>
              <a:t>CarePlan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5311" y="6586481"/>
            <a:ext cx="3809999" cy="365125"/>
          </a:xfrm>
          <a:effectLst/>
        </p:spPr>
        <p:txBody>
          <a:bodyPr/>
          <a:lstStyle/>
          <a:p>
            <a:r>
              <a:rPr lang="en-US">
                <a:effectLst/>
              </a:rPr>
              <a:t>Copyright 2015 Michigan Health Information Network Shared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25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8572"/>
            <a:ext cx="8229600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Scarcity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9352" y="1253040"/>
            <a:ext cx="3891120" cy="4662143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Energy goes into finding data </a:t>
            </a:r>
          </a:p>
          <a:p>
            <a:endParaRPr lang="en-US" dirty="0"/>
          </a:p>
          <a:p>
            <a:r>
              <a:rPr lang="en-US" dirty="0"/>
              <a:t>Minimal thought on quality</a:t>
            </a:r>
          </a:p>
          <a:p>
            <a:endParaRPr lang="en-US" dirty="0"/>
          </a:p>
          <a:p>
            <a:r>
              <a:rPr lang="en-US" dirty="0"/>
              <a:t>Strategy for going without info</a:t>
            </a:r>
            <a:endParaRPr lang="en-US" dirty="0">
              <a:effectLst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Copyright 2015 Michigan Health Information Network Shared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2110FF1-F182-409D-BB8F-14C7E60E268A}" type="slidenum">
              <a:rPr lang="en-US" smtClean="0">
                <a:solidFill>
                  <a:srgbClr val="5D5D5D">
                    <a:tint val="75000"/>
                  </a:srgbClr>
                </a:solidFill>
                <a:effectLst/>
              </a:rPr>
              <a:t>18</a:t>
            </a:fld>
            <a:endParaRPr lang="en-US">
              <a:solidFill>
                <a:srgbClr val="5D5D5D">
                  <a:tint val="75000"/>
                </a:srgbClr>
              </a:solidFill>
              <a:effectLst/>
            </a:endParaRPr>
          </a:p>
        </p:txBody>
      </p:sp>
      <p:pic>
        <p:nvPicPr>
          <p:cNvPr id="5122" name="Picture 2" descr="https://c402277.ssl.cf1.rackcdn.com/photos/1484/images/portrait_overview/Water_Scarcity_8.7.2012_Overview_Image_HI_53628.jpg?13455463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2" y="1697923"/>
            <a:ext cx="4424982" cy="32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77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Electronic Health Record Adoption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2" y="1780417"/>
            <a:ext cx="8367804" cy="38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Creating Statewide Infrastructure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10" y="1371855"/>
            <a:ext cx="2570218" cy="4564709"/>
          </a:xfrm>
          <a:prstGeom prst="rect">
            <a:avLst/>
          </a:prstGeom>
        </p:spPr>
      </p:pic>
      <p:pic>
        <p:nvPicPr>
          <p:cNvPr id="10" name="Picture 9" descr="Electricity Pylon 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3041798" cy="4565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0028" y="1156447"/>
            <a:ext cx="3749040" cy="5142155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7236" y="14068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14077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8572"/>
            <a:ext cx="8229600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Scarcity vs.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834" y="1407749"/>
            <a:ext cx="3555166" cy="4662143"/>
          </a:xfrm>
          <a:effectLst/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Energy goes into prioritizing what you want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Lots of thought about quality &amp; editing</a:t>
            </a:r>
          </a:p>
          <a:p>
            <a:endParaRPr lang="en-US" dirty="0"/>
          </a:p>
          <a:p>
            <a:r>
              <a:rPr lang="en-US" dirty="0">
                <a:effectLst/>
              </a:rPr>
              <a:t>Strategy for effective use</a:t>
            </a:r>
          </a:p>
          <a:p>
            <a:pPr lvl="1"/>
            <a:endParaRPr lang="en-US" sz="1500" dirty="0">
              <a:effectLst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Copyright 2015 Michigan Health Information Network Shared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2110FF1-F182-409D-BB8F-14C7E60E268A}" type="slidenum">
              <a:rPr lang="en-US" smtClean="0">
                <a:solidFill>
                  <a:srgbClr val="5D5D5D">
                    <a:tint val="75000"/>
                  </a:srgbClr>
                </a:solidFill>
                <a:effectLst/>
              </a:rPr>
              <a:t>20</a:t>
            </a:fld>
            <a:endParaRPr lang="en-US">
              <a:solidFill>
                <a:srgbClr val="5D5D5D">
                  <a:tint val="75000"/>
                </a:srgbClr>
              </a:solidFill>
              <a:effectLst/>
            </a:endParaRPr>
          </a:p>
        </p:txBody>
      </p:sp>
      <p:pic>
        <p:nvPicPr>
          <p:cNvPr id="5124" name="Picture 4" descr="http://photoblog.statesman.com/wp-content/uploads/2010/09/rbz-flooding-georgetown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00" y="2061360"/>
            <a:ext cx="4800522" cy="31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88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Simplified Model for </a:t>
            </a:r>
            <a:r>
              <a:rPr lang="en-US" b="1" dirty="0"/>
              <a:t>Send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60441" y="2730456"/>
            <a:ext cx="1277914" cy="1148621"/>
            <a:chOff x="2750520" y="4915712"/>
            <a:chExt cx="1242955" cy="10945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285" y="4915712"/>
              <a:ext cx="969063" cy="9690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750520" y="5746275"/>
              <a:ext cx="1242955" cy="26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Hospital &amp; SNF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2768" y="2734996"/>
            <a:ext cx="1874520" cy="1060857"/>
            <a:chOff x="5817870" y="2720340"/>
            <a:chExt cx="1874520" cy="1060857"/>
          </a:xfrm>
        </p:grpSpPr>
        <p:sp>
          <p:nvSpPr>
            <p:cNvPr id="9" name="Oval 8"/>
            <p:cNvSpPr/>
            <p:nvPr/>
          </p:nvSpPr>
          <p:spPr>
            <a:xfrm>
              <a:off x="5817870" y="2720340"/>
              <a:ext cx="1874520" cy="106085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77402" y="2857867"/>
              <a:ext cx="16081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34267" y="2734392"/>
            <a:ext cx="1374028" cy="856008"/>
            <a:chOff x="2234267" y="2734392"/>
            <a:chExt cx="1374028" cy="856008"/>
          </a:xfrm>
        </p:grpSpPr>
        <p:sp>
          <p:nvSpPr>
            <p:cNvPr id="7" name="TextBox 6"/>
            <p:cNvSpPr txBox="1"/>
            <p:nvPr/>
          </p:nvSpPr>
          <p:spPr>
            <a:xfrm>
              <a:off x="2234267" y="2734392"/>
              <a:ext cx="1097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4"/>
                  </a:solidFill>
                </a:rPr>
                <a:t>ADT’s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724373" y="3003402"/>
              <a:ext cx="883922" cy="58699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ight Arrow 28"/>
          <p:cNvSpPr/>
          <p:nvPr/>
        </p:nvSpPr>
        <p:spPr>
          <a:xfrm rot="19715894">
            <a:off x="8190206" y="2402362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20605174">
            <a:off x="8254992" y="2801374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829947">
            <a:off x="8118758" y="3622837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661039">
            <a:off x="8248760" y="3248223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6042" y="3471684"/>
            <a:ext cx="789029" cy="545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CKS</a:t>
            </a:r>
          </a:p>
        </p:txBody>
      </p:sp>
      <p:pic>
        <p:nvPicPr>
          <p:cNvPr id="32" name="Picture 2" descr="C:\Users\shaw\Dropbox\MiHIN Shared Services\Art and Logos\MiHIN_Logos\MiHIN_Logo_MichHealthInfoNetwork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15"/>
          <a:stretch>
            <a:fillRect/>
          </a:stretch>
        </p:blipFill>
        <p:spPr>
          <a:xfrm>
            <a:off x="3435820" y="2525220"/>
            <a:ext cx="1271944" cy="12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4654264" y="2864902"/>
            <a:ext cx="1765278" cy="863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STANDARDIZED</a:t>
            </a:r>
          </a:p>
        </p:txBody>
      </p:sp>
      <p:sp>
        <p:nvSpPr>
          <p:cNvPr id="39" name="Oval 38"/>
          <p:cNvSpPr/>
          <p:nvPr/>
        </p:nvSpPr>
        <p:spPr>
          <a:xfrm>
            <a:off x="7406639" y="2452255"/>
            <a:ext cx="785887" cy="508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HPD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30228" y="380516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Care Summaries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6871" y="4026102"/>
            <a:ext cx="1034221" cy="843522"/>
            <a:chOff x="3576871" y="4026102"/>
            <a:chExt cx="1034221" cy="843522"/>
          </a:xfrm>
        </p:grpSpPr>
        <p:grpSp>
          <p:nvGrpSpPr>
            <p:cNvPr id="109" name="Group 108"/>
            <p:cNvGrpSpPr/>
            <p:nvPr/>
          </p:nvGrpSpPr>
          <p:grpSpPr>
            <a:xfrm>
              <a:off x="3576871" y="4026102"/>
              <a:ext cx="833717" cy="812110"/>
              <a:chOff x="587211" y="2714026"/>
              <a:chExt cx="605198" cy="582218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630037" y="2779744"/>
                <a:ext cx="562372" cy="479993"/>
                <a:chOff x="908493" y="2286277"/>
                <a:chExt cx="749829" cy="639992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908493" y="2286277"/>
                  <a:ext cx="749829" cy="6399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1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153776" y="2360220"/>
                  <a:ext cx="368131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1" name="TextBox 110"/>
              <p:cNvSpPr txBox="1"/>
              <p:nvPr/>
            </p:nvSpPr>
            <p:spPr>
              <a:xfrm>
                <a:off x="587211" y="2714026"/>
                <a:ext cx="335028" cy="582218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457200"/>
                <a:r>
                  <a:rPr lang="en-US" sz="900" spc="-500" dirty="0">
                    <a:solidFill>
                      <a:prstClr val="white"/>
                    </a:solidFill>
                  </a:rPr>
                  <a:t>CCD</a:t>
                </a: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972567" y="4454126"/>
              <a:ext cx="638525" cy="41549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Problems</a:t>
              </a:r>
            </a:p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</a:rPr>
                <a:t>Allergies</a:t>
              </a:r>
              <a:endParaRPr lang="en-US" sz="700" b="1" dirty="0">
                <a:solidFill>
                  <a:srgbClr val="5D5D5D"/>
                </a:solidFill>
                <a:effectLst/>
              </a:endParaRPr>
            </a:p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MEDs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8217" y="4481587"/>
            <a:ext cx="986936" cy="813005"/>
            <a:chOff x="4418217" y="4481587"/>
            <a:chExt cx="986936" cy="813005"/>
          </a:xfrm>
        </p:grpSpPr>
        <p:grpSp>
          <p:nvGrpSpPr>
            <p:cNvPr id="115" name="Group 114"/>
            <p:cNvGrpSpPr/>
            <p:nvPr/>
          </p:nvGrpSpPr>
          <p:grpSpPr>
            <a:xfrm>
              <a:off x="4418217" y="4481587"/>
              <a:ext cx="833717" cy="812110"/>
              <a:chOff x="587211" y="2714021"/>
              <a:chExt cx="605198" cy="582217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630037" y="2779742"/>
                <a:ext cx="562372" cy="479992"/>
                <a:chOff x="908493" y="2286277"/>
                <a:chExt cx="749829" cy="639992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908493" y="2286277"/>
                  <a:ext cx="749829" cy="6399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1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184488" y="2350495"/>
                  <a:ext cx="368131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7" name="TextBox 116"/>
              <p:cNvSpPr txBox="1"/>
              <p:nvPr/>
            </p:nvSpPr>
            <p:spPr>
              <a:xfrm>
                <a:off x="587211" y="2714021"/>
                <a:ext cx="335028" cy="582217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457200"/>
                <a:r>
                  <a:rPr lang="en-US" sz="900" spc="-500" dirty="0">
                    <a:solidFill>
                      <a:prstClr val="white"/>
                    </a:solidFill>
                  </a:rPr>
                  <a:t>CCD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741086" y="4986816"/>
              <a:ext cx="664067" cy="307776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+Care Plan</a:t>
              </a:r>
            </a:p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</a:rPr>
                <a:t>“pain plan”</a:t>
              </a:r>
              <a:endParaRPr lang="en-US" sz="700" b="1" dirty="0">
                <a:solidFill>
                  <a:srgbClr val="5D5D5D"/>
                </a:solidFill>
                <a:effectLst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73219" y="4787290"/>
            <a:ext cx="937339" cy="816678"/>
            <a:chOff x="5273219" y="4787290"/>
            <a:chExt cx="937339" cy="816678"/>
          </a:xfrm>
        </p:grpSpPr>
        <p:grpSp>
          <p:nvGrpSpPr>
            <p:cNvPr id="121" name="Group 120"/>
            <p:cNvGrpSpPr/>
            <p:nvPr/>
          </p:nvGrpSpPr>
          <p:grpSpPr>
            <a:xfrm>
              <a:off x="5273219" y="4787290"/>
              <a:ext cx="833717" cy="812110"/>
              <a:chOff x="587211" y="2714026"/>
              <a:chExt cx="605198" cy="582218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30037" y="2779744"/>
                <a:ext cx="562372" cy="479993"/>
                <a:chOff x="908493" y="2286277"/>
                <a:chExt cx="749829" cy="639992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908493" y="2286277"/>
                  <a:ext cx="749829" cy="6399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2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153776" y="2360220"/>
                  <a:ext cx="368131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3" name="TextBox 122"/>
              <p:cNvSpPr txBox="1"/>
              <p:nvPr/>
            </p:nvSpPr>
            <p:spPr>
              <a:xfrm>
                <a:off x="587211" y="2714026"/>
                <a:ext cx="335028" cy="582218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457200"/>
                <a:r>
                  <a:rPr lang="en-US" sz="900" spc="-500" dirty="0">
                    <a:solidFill>
                      <a:prstClr val="white"/>
                    </a:solidFill>
                  </a:rPr>
                  <a:t>CCD</a:t>
                </a: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5470744" y="5403913"/>
              <a:ext cx="739814" cy="200055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Diagnostics</a:t>
              </a: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057476" y="5883766"/>
            <a:ext cx="739814" cy="20005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700" b="1" dirty="0">
                <a:solidFill>
                  <a:srgbClr val="5D5D5D"/>
                </a:solidFill>
                <a:effectLst/>
              </a:rPr>
              <a:t>????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80889" y="5039982"/>
            <a:ext cx="965104" cy="812110"/>
            <a:chOff x="6080889" y="5039982"/>
            <a:chExt cx="965104" cy="812110"/>
          </a:xfrm>
        </p:grpSpPr>
        <p:grpSp>
          <p:nvGrpSpPr>
            <p:cNvPr id="133" name="Group 132"/>
            <p:cNvGrpSpPr/>
            <p:nvPr/>
          </p:nvGrpSpPr>
          <p:grpSpPr>
            <a:xfrm>
              <a:off x="6080889" y="5039982"/>
              <a:ext cx="833717" cy="812110"/>
              <a:chOff x="587211" y="2714026"/>
              <a:chExt cx="605198" cy="582218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630037" y="2779744"/>
                <a:ext cx="562372" cy="479993"/>
                <a:chOff x="908493" y="2286277"/>
                <a:chExt cx="749829" cy="639992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908493" y="2286277"/>
                  <a:ext cx="749829" cy="6399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37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153776" y="2360220"/>
                  <a:ext cx="368131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35" name="TextBox 134"/>
              <p:cNvSpPr txBox="1"/>
              <p:nvPr/>
            </p:nvSpPr>
            <p:spPr>
              <a:xfrm>
                <a:off x="587211" y="2714026"/>
                <a:ext cx="335028" cy="582218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457200"/>
                <a:r>
                  <a:rPr lang="en-US" sz="900" spc="-500" dirty="0">
                    <a:solidFill>
                      <a:prstClr val="white"/>
                    </a:solidFill>
                  </a:rPr>
                  <a:t>CCD</a:t>
                </a: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6393316" y="5518861"/>
              <a:ext cx="652677" cy="307776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+Advance Directives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5" grpId="0" animBg="1"/>
      <p:bldP spid="47" grpId="0" animBg="1"/>
      <p:bldP spid="49" grpId="0" animBg="1"/>
      <p:bldP spid="30" grpId="0" animBg="1"/>
      <p:bldP spid="38" grpId="0" animBg="1"/>
      <p:bldP spid="39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92570" y="301898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 Rec Service</a:t>
            </a:r>
          </a:p>
        </p:txBody>
      </p:sp>
      <p:sp>
        <p:nvSpPr>
          <p:cNvPr id="48" name="Oval 47"/>
          <p:cNvSpPr/>
          <p:nvPr/>
        </p:nvSpPr>
        <p:spPr>
          <a:xfrm>
            <a:off x="7475703" y="3471956"/>
            <a:ext cx="1428027" cy="10326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</a:rPr>
              <a:t>Data Sharing Organization</a:t>
            </a:r>
          </a:p>
        </p:txBody>
      </p:sp>
      <p:sp>
        <p:nvSpPr>
          <p:cNvPr id="47" name="Right Arrow 46"/>
          <p:cNvSpPr/>
          <p:nvPr/>
        </p:nvSpPr>
        <p:spPr>
          <a:xfrm rot="1279994">
            <a:off x="6382001" y="3570459"/>
            <a:ext cx="1237012" cy="431308"/>
          </a:xfrm>
          <a:prstGeom prst="rightArrow">
            <a:avLst>
              <a:gd name="adj1" fmla="val 66313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</a:rPr>
              <a:t>API</a:t>
            </a: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655087" y="4374300"/>
            <a:ext cx="1074110" cy="7767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>
                <a:solidFill>
                  <a:prstClr val="white"/>
                </a:solidFill>
              </a:rPr>
              <a:t>HTTPS </a:t>
            </a:r>
            <a:r>
              <a:rPr lang="en-US" sz="1100" dirty="0">
                <a:solidFill>
                  <a:prstClr val="white"/>
                </a:solidFill>
              </a:rPr>
              <a:t>Endpoint</a:t>
            </a:r>
          </a:p>
        </p:txBody>
      </p:sp>
      <p:grpSp>
        <p:nvGrpSpPr>
          <p:cNvPr id="175" name="Group 27"/>
          <p:cNvGrpSpPr/>
          <p:nvPr/>
        </p:nvGrpSpPr>
        <p:grpSpPr>
          <a:xfrm>
            <a:off x="4864669" y="5028293"/>
            <a:ext cx="1542570" cy="664387"/>
            <a:chOff x="4896856" y="3017308"/>
            <a:chExt cx="1542570" cy="664387"/>
          </a:xfrm>
        </p:grpSpPr>
        <p:sp>
          <p:nvSpPr>
            <p:cNvPr id="176" name="Rounded Rectangle 175"/>
            <p:cNvSpPr/>
            <p:nvPr/>
          </p:nvSpPr>
          <p:spPr>
            <a:xfrm>
              <a:off x="4896856" y="3017308"/>
              <a:ext cx="1466366" cy="664387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77" name="Picture 9" descr="C:\Users\shaw\Dropbox\MiHIN Shared Services\Communication\Art and Logos\MiHIN_Icons\Filled In (White)\MiHIN_Icon_DirectoryServices-FILL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297" y="3079709"/>
              <a:ext cx="455323" cy="5059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" name="TextBox 193"/>
            <p:cNvSpPr txBox="1"/>
            <p:nvPr/>
          </p:nvSpPr>
          <p:spPr>
            <a:xfrm>
              <a:off x="5317262" y="3099763"/>
              <a:ext cx="11221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950" dirty="0"/>
                <a:t>Statewide Health Provider Directory (HPD)</a:t>
              </a:r>
            </a:p>
          </p:txBody>
        </p:sp>
      </p:grpSp>
      <p:grpSp>
        <p:nvGrpSpPr>
          <p:cNvPr id="167" name="Group 25"/>
          <p:cNvGrpSpPr/>
          <p:nvPr/>
        </p:nvGrpSpPr>
        <p:grpSpPr>
          <a:xfrm>
            <a:off x="4841809" y="3854293"/>
            <a:ext cx="1443081" cy="1028725"/>
            <a:chOff x="1968347" y="3298031"/>
            <a:chExt cx="1443081" cy="1028725"/>
          </a:xfrm>
        </p:grpSpPr>
        <p:grpSp>
          <p:nvGrpSpPr>
            <p:cNvPr id="168" name="Group 24"/>
            <p:cNvGrpSpPr/>
            <p:nvPr/>
          </p:nvGrpSpPr>
          <p:grpSpPr>
            <a:xfrm>
              <a:off x="1991207" y="3298031"/>
              <a:ext cx="1397361" cy="1005865"/>
              <a:chOff x="1991207" y="3298030"/>
              <a:chExt cx="1811173" cy="1303740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1991207" y="3322922"/>
                <a:ext cx="1811173" cy="1278848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1" name="Picture 7" descr="C:\Users\shaw\Dropbox\MiHIN Shared Services\Communication\Art and Logos\MiHIN_Icons\Filled In (White)\MiHIN_Icon_DoctorGeneral-FILLE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225" y="3428572"/>
                <a:ext cx="502384" cy="651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 descr="C:\Users\shaw\Dropbox\MiHIN Shared Services\Communication\Art and Logos\MiHIN_Icons\Filled In (White)\MiHIN_Icon_Person-FILL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503" y="3298030"/>
                <a:ext cx="554532" cy="78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3" name="Straight Arrow Connector 172"/>
              <p:cNvCxnSpPr/>
              <p:nvPr/>
            </p:nvCxnSpPr>
            <p:spPr>
              <a:xfrm>
                <a:off x="2780778" y="3657597"/>
                <a:ext cx="34342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>
                <a:off x="2778398" y="3821886"/>
                <a:ext cx="34342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/>
            <p:cNvSpPr txBox="1"/>
            <p:nvPr/>
          </p:nvSpPr>
          <p:spPr>
            <a:xfrm>
              <a:off x="1968347" y="3865091"/>
              <a:ext cx="1443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srgbClr val="5D5D5D"/>
                  </a:solidFill>
                </a:rPr>
                <a:t>Active Care</a:t>
              </a:r>
            </a:p>
            <a:p>
              <a:pPr algn="ctr" defTabSz="457200"/>
              <a:r>
                <a:rPr lang="en-US" sz="1200" dirty="0">
                  <a:solidFill>
                    <a:srgbClr val="5D5D5D"/>
                  </a:solidFill>
                </a:rPr>
                <a:t>Relationships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49116" y="3738086"/>
            <a:ext cx="2093376" cy="1971122"/>
            <a:chOff x="3504888" y="3996072"/>
            <a:chExt cx="1829558" cy="1730032"/>
          </a:xfrm>
        </p:grpSpPr>
        <p:sp>
          <p:nvSpPr>
            <p:cNvPr id="70" name="TextBox 69"/>
            <p:cNvSpPr txBox="1"/>
            <p:nvPr/>
          </p:nvSpPr>
          <p:spPr>
            <a:xfrm>
              <a:off x="3680656" y="4982462"/>
              <a:ext cx="1466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>
                  <a:solidFill>
                    <a:srgbClr val="288DC1"/>
                  </a:solidFill>
                  <a:uFill>
                    <a:solidFill>
                      <a:srgbClr val="6FBE44"/>
                    </a:solidFill>
                  </a:uFill>
                </a:rPr>
                <a:t>MIDIGATE</a:t>
              </a:r>
              <a:r>
                <a:rPr lang="en-US" u="sng" dirty="0">
                  <a:solidFill>
                    <a:srgbClr val="288DC1"/>
                  </a:solidFill>
                  <a:uFill>
                    <a:solidFill>
                      <a:srgbClr val="6FBE44"/>
                    </a:solidFill>
                  </a:uFill>
                </a:rPr>
                <a:t>®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4888" y="5464494"/>
              <a:ext cx="18295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100" dirty="0">
                  <a:solidFill>
                    <a:srgbClr val="000000"/>
                  </a:solidFill>
                </a:rPr>
                <a:t>“Catch, Detach, Dispatch”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808408" y="3996072"/>
              <a:ext cx="993221" cy="999205"/>
            </a:xfrm>
            <a:prstGeom prst="rect">
              <a:avLst/>
            </a:prstGeom>
            <a:effectLst/>
          </p:spPr>
        </p:pic>
        <p:sp>
          <p:nvSpPr>
            <p:cNvPr id="152" name="TextBox 151"/>
            <p:cNvSpPr txBox="1"/>
            <p:nvPr/>
          </p:nvSpPr>
          <p:spPr>
            <a:xfrm>
              <a:off x="3671750" y="5270461"/>
              <a:ext cx="14765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900" dirty="0">
                  <a:solidFill>
                    <a:srgbClr val="000000"/>
                  </a:solidFill>
                </a:rPr>
                <a:t>inbox@direct.mihin.org</a:t>
              </a:r>
            </a:p>
          </p:txBody>
        </p:sp>
      </p:grpSp>
      <p:sp>
        <p:nvSpPr>
          <p:cNvPr id="56" name="Right Arrow 55"/>
          <p:cNvSpPr/>
          <p:nvPr/>
        </p:nvSpPr>
        <p:spPr>
          <a:xfrm rot="19982697">
            <a:off x="3137488" y="3291295"/>
            <a:ext cx="1220080" cy="431308"/>
          </a:xfrm>
          <a:prstGeom prst="rightArrow">
            <a:avLst>
              <a:gd name="adj1" fmla="val 66313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200586">
            <a:off x="1375952" y="3322859"/>
            <a:ext cx="1179790" cy="411665"/>
            <a:chOff x="2007855" y="3207741"/>
            <a:chExt cx="1179790" cy="411665"/>
          </a:xfrm>
        </p:grpSpPr>
        <p:sp>
          <p:nvSpPr>
            <p:cNvPr id="201" name="Right Arrow 200"/>
            <p:cNvSpPr/>
            <p:nvPr/>
          </p:nvSpPr>
          <p:spPr>
            <a:xfrm rot="1741677">
              <a:off x="2007855" y="3207741"/>
              <a:ext cx="1179790" cy="411665"/>
            </a:xfrm>
            <a:prstGeom prst="rightArrow">
              <a:avLst>
                <a:gd name="adj1" fmla="val 66313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457200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901176">
              <a:off x="2255301" y="3221833"/>
              <a:ext cx="55335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prstClr val="white"/>
                  </a:solidFill>
                </a:rPr>
                <a:t>Direct</a:t>
              </a:r>
              <a:endParaRPr lang="en-US" sz="1100" dirty="0"/>
            </a:p>
          </p:txBody>
        </p:sp>
      </p:grpSp>
      <p:sp>
        <p:nvSpPr>
          <p:cNvPr id="209" name="Oval 208"/>
          <p:cNvSpPr/>
          <p:nvPr/>
        </p:nvSpPr>
        <p:spPr>
          <a:xfrm>
            <a:off x="7596050" y="2058153"/>
            <a:ext cx="1428027" cy="10326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</a:rPr>
              <a:t>Data Sharing Organization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789" y="6622881"/>
            <a:ext cx="1600200" cy="273844"/>
          </a:xfrm>
        </p:spPr>
        <p:txBody>
          <a:bodyPr/>
          <a:lstStyle/>
          <a:p>
            <a:fld id="{7894B0BD-5C3E-874D-88DB-CA806148B563}" type="slidenum">
              <a:rPr lang="en-US" sz="1200" smtClean="0">
                <a:solidFill>
                  <a:srgbClr val="5D5D5D">
                    <a:tint val="75000"/>
                  </a:srgbClr>
                </a:solidFill>
              </a:rPr>
              <a:pPr/>
              <a:t>22</a:t>
            </a:fld>
            <a:endParaRPr lang="en-US" sz="1200" dirty="0">
              <a:solidFill>
                <a:srgbClr val="5D5D5D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15" y="-78530"/>
            <a:ext cx="8264401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Medication Reconciliation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-71534" y="795731"/>
            <a:ext cx="1785629" cy="2855092"/>
            <a:chOff x="456620" y="899405"/>
            <a:chExt cx="1785629" cy="3003742"/>
          </a:xfrm>
        </p:grpSpPr>
        <p:grpSp>
          <p:nvGrpSpPr>
            <p:cNvPr id="195" name="Group 194"/>
            <p:cNvGrpSpPr/>
            <p:nvPr/>
          </p:nvGrpSpPr>
          <p:grpSpPr>
            <a:xfrm>
              <a:off x="456620" y="2903926"/>
              <a:ext cx="1425699" cy="999221"/>
              <a:chOff x="12461" y="2462259"/>
              <a:chExt cx="1425699" cy="999221"/>
            </a:xfrm>
          </p:grpSpPr>
          <p:pic>
            <p:nvPicPr>
              <p:cNvPr id="196" name="Picture 4" descr="C:\Users\Rook\AppData\Local\Microsoft\Windows\Temporary Internet Files\Content.IE5\XDG4FHDS\MC900411406[1].wm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1" t="5185" r="12188" b="8064"/>
              <a:stretch/>
            </p:blipFill>
            <p:spPr bwMode="auto">
              <a:xfrm>
                <a:off x="411913" y="2838323"/>
                <a:ext cx="589294" cy="623157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7" name="Rectangle 196"/>
              <p:cNvSpPr/>
              <p:nvPr/>
            </p:nvSpPr>
            <p:spPr>
              <a:xfrm>
                <a:off x="12461" y="2462259"/>
                <a:ext cx="1425699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000" dirty="0">
                    <a:solidFill>
                      <a:srgbClr val="000000"/>
                    </a:solidFill>
                  </a:rPr>
                  <a:t>Hospital</a:t>
                </a:r>
              </a:p>
            </p:txBody>
          </p:sp>
        </p:grpSp>
        <p:sp>
          <p:nvSpPr>
            <p:cNvPr id="199" name="Rectangle 198"/>
            <p:cNvSpPr/>
            <p:nvPr/>
          </p:nvSpPr>
          <p:spPr>
            <a:xfrm>
              <a:off x="470668" y="2037055"/>
              <a:ext cx="1347598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430620" y="899405"/>
              <a:ext cx="811629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0595" y="1972658"/>
            <a:ext cx="2611205" cy="1913542"/>
            <a:chOff x="4375834" y="2049548"/>
            <a:chExt cx="2820311" cy="2061804"/>
          </a:xfrm>
        </p:grpSpPr>
        <p:pic>
          <p:nvPicPr>
            <p:cNvPr id="165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834" y="2049548"/>
              <a:ext cx="2820311" cy="2061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" name="Picture 2" descr="C:\Users\shaw\Dropbox\MiHIN Shared Services\Art and Logos\MiHIN_Logos\MiHIN_Logo_MichHealthInfoNetwor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627" y="2386669"/>
              <a:ext cx="1912469" cy="7050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5" name="TextBox 154"/>
          <p:cNvSpPr txBox="1"/>
          <p:nvPr/>
        </p:nvSpPr>
        <p:spPr>
          <a:xfrm>
            <a:off x="315017" y="1722192"/>
            <a:ext cx="197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u="sng" dirty="0">
              <a:solidFill>
                <a:srgbClr val="288DC1"/>
              </a:solidFill>
              <a:uFill>
                <a:solidFill>
                  <a:srgbClr val="6FBE44"/>
                </a:solidFill>
              </a:uFill>
              <a:ea typeface="+mj-ea"/>
              <a:cs typeface="+mj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47937" y="2780994"/>
            <a:ext cx="335028" cy="582219"/>
          </a:xfrm>
          <a:prstGeom prst="rect">
            <a:avLst/>
          </a:prstGeom>
          <a:noFill/>
        </p:spPr>
        <p:txBody>
          <a:bodyPr vert="wordArtVert" wrap="square" rtlCol="0" anchor="ctr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algn="ctr"/>
            <a:endParaRPr lang="en-US" sz="900" spc="-500" dirty="0">
              <a:solidFill>
                <a:prstClr val="white"/>
              </a:solidFill>
            </a:endParaRPr>
          </a:p>
        </p:txBody>
      </p:sp>
      <p:sp>
        <p:nvSpPr>
          <p:cNvPr id="215" name="Right Arrow 214"/>
          <p:cNvSpPr/>
          <p:nvPr/>
        </p:nvSpPr>
        <p:spPr>
          <a:xfrm rot="20461495">
            <a:off x="6618959" y="2819817"/>
            <a:ext cx="1237012" cy="431308"/>
          </a:xfrm>
          <a:prstGeom prst="rightArrow">
            <a:avLst>
              <a:gd name="adj1" fmla="val 66313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</a:rPr>
              <a:t>Direct</a:t>
            </a: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313" y="16876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HIE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992" y="1934623"/>
            <a:ext cx="1188673" cy="8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begins sending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1827" y="2640825"/>
            <a:ext cx="1132041" cy="1294515"/>
            <a:chOff x="2048481" y="2265118"/>
            <a:chExt cx="1132041" cy="1294515"/>
          </a:xfrm>
        </p:grpSpPr>
        <p:pic>
          <p:nvPicPr>
            <p:cNvPr id="12" name="Picture 11" descr="C:\Users\shaw\Dropbox\MiHIN Shared Services\Communication\Art and Logos\MiHIN_Icons\Filled In (White)\MiHIN_Icon_DoctorPrimaryCare-FILL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931" y="2265118"/>
              <a:ext cx="640354" cy="8011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48481" y="3097968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Primary Care </a:t>
              </a:r>
            </a:p>
            <a:p>
              <a:pPr algn="ctr"/>
              <a:r>
                <a:rPr lang="en-US" sz="1200" dirty="0"/>
                <a:t>Provider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5201" y="4100823"/>
            <a:ext cx="875561" cy="1023814"/>
            <a:chOff x="7966222" y="1567846"/>
            <a:chExt cx="875561" cy="1023814"/>
          </a:xfrm>
        </p:grpSpPr>
        <p:grpSp>
          <p:nvGrpSpPr>
            <p:cNvPr id="18" name="Group 17"/>
            <p:cNvGrpSpPr/>
            <p:nvPr/>
          </p:nvGrpSpPr>
          <p:grpSpPr>
            <a:xfrm>
              <a:off x="8005233" y="1567846"/>
              <a:ext cx="811608" cy="811608"/>
              <a:chOff x="8022494" y="1703781"/>
              <a:chExt cx="811608" cy="8116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2494" y="1703781"/>
                <a:ext cx="811608" cy="811608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8071520" y="1771570"/>
                <a:ext cx="685800" cy="134548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4509" y="1771569"/>
                <a:ext cx="320040" cy="32004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966222" y="2314661"/>
              <a:ext cx="875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Pharmacy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04841" y="2819694"/>
            <a:ext cx="840295" cy="1063218"/>
            <a:chOff x="4197039" y="1515367"/>
            <a:chExt cx="840295" cy="1063218"/>
          </a:xfrm>
        </p:grpSpPr>
        <p:pic>
          <p:nvPicPr>
            <p:cNvPr id="24" name="Picture 23" descr="C:\Users\shaw\Dropbox\MiHIN Shared Services\Communication\Art and Logos\MiHIN_Icons\Filled In (White)\MiHIN_Icon_DoctorGeneral-FILL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019" y="1515367"/>
              <a:ext cx="618175" cy="8011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197039" y="2301586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Specialist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87389" y="2734996"/>
            <a:ext cx="1874520" cy="1060857"/>
            <a:chOff x="5817870" y="2720340"/>
            <a:chExt cx="1874520" cy="1060857"/>
          </a:xfrm>
        </p:grpSpPr>
        <p:sp>
          <p:nvSpPr>
            <p:cNvPr id="9" name="Oval 8"/>
            <p:cNvSpPr/>
            <p:nvPr/>
          </p:nvSpPr>
          <p:spPr>
            <a:xfrm>
              <a:off x="5817870" y="2720340"/>
              <a:ext cx="1874520" cy="106085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77402" y="2857867"/>
              <a:ext cx="16081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ACRS</a:t>
              </a: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724373" y="3003402"/>
            <a:ext cx="883922" cy="586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9715894">
            <a:off x="8184827" y="2402362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20605174">
            <a:off x="8254992" y="2801374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829947">
            <a:off x="8118758" y="3622837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661039">
            <a:off x="8248760" y="3248223"/>
            <a:ext cx="689981" cy="346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0663" y="3471684"/>
            <a:ext cx="789029" cy="545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CKS</a:t>
            </a:r>
          </a:p>
        </p:txBody>
      </p:sp>
      <p:pic>
        <p:nvPicPr>
          <p:cNvPr id="32" name="Picture 2" descr="C:\Users\shaw\Dropbox\MiHIN Shared Services\Art and Logos\MiHIN_Logos\MiHIN_Logo_MichHealthInfoNetwork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15"/>
          <a:stretch>
            <a:fillRect/>
          </a:stretch>
        </p:blipFill>
        <p:spPr>
          <a:xfrm>
            <a:off x="3435820" y="2525220"/>
            <a:ext cx="1271944" cy="12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1368413"/>
            <a:ext cx="949341" cy="74295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2849" y="2111371"/>
            <a:ext cx="1353790" cy="46166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Community Based Services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654264" y="2864902"/>
            <a:ext cx="1765278" cy="863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STANDARDIZED</a:t>
            </a:r>
          </a:p>
        </p:txBody>
      </p:sp>
      <p:sp>
        <p:nvSpPr>
          <p:cNvPr id="39" name="Oval 38"/>
          <p:cNvSpPr/>
          <p:nvPr/>
        </p:nvSpPr>
        <p:spPr>
          <a:xfrm>
            <a:off x="7401260" y="2452255"/>
            <a:ext cx="785887" cy="508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HPD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30228" y="380516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Care Summaries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6871" y="4026102"/>
            <a:ext cx="1034221" cy="843522"/>
            <a:chOff x="3576871" y="4026102"/>
            <a:chExt cx="1034221" cy="843522"/>
          </a:xfrm>
        </p:grpSpPr>
        <p:grpSp>
          <p:nvGrpSpPr>
            <p:cNvPr id="109" name="Group 108"/>
            <p:cNvGrpSpPr/>
            <p:nvPr/>
          </p:nvGrpSpPr>
          <p:grpSpPr>
            <a:xfrm>
              <a:off x="3576871" y="4026102"/>
              <a:ext cx="833717" cy="812110"/>
              <a:chOff x="587211" y="2714026"/>
              <a:chExt cx="605198" cy="582218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630037" y="2779744"/>
                <a:ext cx="562372" cy="479993"/>
                <a:chOff x="908493" y="2286277"/>
                <a:chExt cx="749829" cy="639992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908493" y="2286277"/>
                  <a:ext cx="749829" cy="63999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1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153776" y="2360220"/>
                  <a:ext cx="368131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1" name="TextBox 110"/>
              <p:cNvSpPr txBox="1"/>
              <p:nvPr/>
            </p:nvSpPr>
            <p:spPr>
              <a:xfrm>
                <a:off x="587211" y="2714026"/>
                <a:ext cx="335028" cy="582218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457200"/>
                <a:r>
                  <a:rPr lang="en-US" sz="900" spc="-500" dirty="0">
                    <a:solidFill>
                      <a:prstClr val="white"/>
                    </a:solidFill>
                  </a:rPr>
                  <a:t>CCD</a:t>
                </a: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972567" y="4454126"/>
              <a:ext cx="638525" cy="41549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Problems</a:t>
              </a:r>
            </a:p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</a:rPr>
                <a:t>Allergies</a:t>
              </a:r>
              <a:endParaRPr lang="en-US" sz="700" b="1" dirty="0">
                <a:solidFill>
                  <a:srgbClr val="5D5D5D"/>
                </a:solidFill>
                <a:effectLst/>
              </a:endParaRPr>
            </a:p>
            <a:p>
              <a:pPr algn="ctr" defTabSz="457200"/>
              <a:r>
                <a:rPr lang="en-US" sz="700" b="1" dirty="0">
                  <a:solidFill>
                    <a:srgbClr val="5D5D5D"/>
                  </a:solidFill>
                  <a:effectLst/>
                </a:rPr>
                <a:t>MEDs</a:t>
              </a: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057476" y="5883766"/>
            <a:ext cx="739814" cy="20005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700" b="1" dirty="0">
                <a:solidFill>
                  <a:srgbClr val="5D5D5D"/>
                </a:solidFill>
                <a:effectLst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0346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5" grpId="0" animBg="1"/>
      <p:bldP spid="47" grpId="0" animBg="1"/>
      <p:bldP spid="49" grpId="0" animBg="1"/>
      <p:bldP spid="30" grpId="0" animBg="1"/>
      <p:bldP spid="36" grpId="0" animBg="1"/>
      <p:bldP spid="38" grpId="0" animBg="1"/>
      <p:bldP spid="39" grpId="0" animBg="1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Reducing Provider Burdens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D5D5D">
                    <a:tint val="75000"/>
                  </a:srgbClr>
                </a:solidFill>
                <a:effectLst/>
              </a:rPr>
              <a:t>Copyright 2015 Michigan Health Information Network Shared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  <a:effectLst/>
              </a:rPr>
              <a:t>24</a:t>
            </a:fld>
            <a:endParaRPr lang="en-US">
              <a:solidFill>
                <a:srgbClr val="5D5D5D">
                  <a:tint val="75000"/>
                </a:srgb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13" y="1268760"/>
            <a:ext cx="338417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Health Affairs Article on Quality Reporting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11419"/>
            <a:ext cx="8229600" cy="25287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total, we spend $15.4 billion in salary annually dealing with quality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81% reported that they spent more effort dealing with external quality measures than 3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Conclusion: “Greater effort is needed to </a:t>
            </a:r>
            <a:r>
              <a:rPr lang="en-US" i="1" dirty="0"/>
              <a:t>standardize</a:t>
            </a:r>
            <a:r>
              <a:rPr lang="en-US" dirty="0"/>
              <a:t> measures and make them </a:t>
            </a:r>
            <a:r>
              <a:rPr lang="en-US" i="1" dirty="0"/>
              <a:t>easier to report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67" y="961462"/>
            <a:ext cx="4775066" cy="26055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5313" y="6586483"/>
            <a:ext cx="3809999" cy="365125"/>
          </a:xfrm>
        </p:spPr>
        <p:txBody>
          <a:bodyPr/>
          <a:lstStyle/>
          <a:p>
            <a:r>
              <a:rPr lang="en-US" dirty="0">
                <a:solidFill>
                  <a:srgbClr val="5D5D5D">
                    <a:tint val="75000"/>
                  </a:srgbClr>
                </a:solidFill>
              </a:rPr>
              <a:t>Copyright 2016 Michigan Health Information Network Shared Services</a:t>
            </a:r>
          </a:p>
        </p:txBody>
      </p:sp>
    </p:spTree>
    <p:extLst>
      <p:ext uri="{BB962C8B-B14F-4D97-AF65-F5344CB8AC3E}">
        <p14:creationId xmlns:p14="http://schemas.microsoft.com/office/powerpoint/2010/main" val="307841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20944" y="1033108"/>
          <a:ext cx="7498381" cy="452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1255" y="3839374"/>
            <a:ext cx="697715" cy="30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srgbClr val="000000"/>
                </a:solidFill>
              </a:rPr>
              <a:t>PQRS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895" y="2606487"/>
            <a:ext cx="707654" cy="30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srgbClr val="000000"/>
                </a:solidFill>
              </a:rPr>
              <a:t>eCQM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5144" y="1911711"/>
            <a:ext cx="416111" cy="2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b="1" dirty="0">
                <a:solidFill>
                  <a:srgbClr val="000000"/>
                </a:solidFill>
              </a:rPr>
              <a:t>(EH)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3709" y="2196827"/>
            <a:ext cx="409485" cy="2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b="1" dirty="0">
                <a:solidFill>
                  <a:srgbClr val="000000"/>
                </a:solidFill>
              </a:rPr>
              <a:t>(EP)</a:t>
            </a:r>
          </a:p>
        </p:txBody>
      </p:sp>
      <p:sp>
        <p:nvSpPr>
          <p:cNvPr id="10" name="TextBox 9"/>
          <p:cNvSpPr txBox="1"/>
          <p:nvPr/>
        </p:nvSpPr>
        <p:spPr>
          <a:xfrm rot="18529479">
            <a:off x="4311432" y="4193570"/>
            <a:ext cx="811734" cy="28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dirty="0">
                <a:solidFill>
                  <a:srgbClr val="000000"/>
                </a:solidFill>
              </a:rPr>
              <a:t>HEDIS</a:t>
            </a:r>
          </a:p>
        </p:txBody>
      </p:sp>
      <p:sp>
        <p:nvSpPr>
          <p:cNvPr id="11" name="TextBox 10"/>
          <p:cNvSpPr txBox="1"/>
          <p:nvPr/>
        </p:nvSpPr>
        <p:spPr>
          <a:xfrm rot="20825737">
            <a:off x="3973705" y="3610014"/>
            <a:ext cx="492309" cy="25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dirty="0">
                <a:solidFill>
                  <a:srgbClr val="000000"/>
                </a:solidFill>
              </a:rPr>
              <a:t>QRS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726" y="3136817"/>
            <a:ext cx="917573" cy="23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b="1" dirty="0">
                <a:solidFill>
                  <a:srgbClr val="000000"/>
                </a:solidFill>
              </a:rPr>
              <a:t>Medicaid</a:t>
            </a:r>
            <a:endParaRPr lang="en-US" sz="825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40016">
            <a:off x="3934440" y="2460058"/>
            <a:ext cx="976005" cy="28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dirty="0">
                <a:solidFill>
                  <a:srgbClr val="000000"/>
                </a:solidFill>
              </a:rPr>
              <a:t>AHIP-CMS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68756" y="1380596"/>
          <a:ext cx="2391969" cy="445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1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60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Measure Set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US" sz="1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Unique Measures</a:t>
                      </a:r>
                      <a:endParaRPr lang="en-US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54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PQRS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281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</a:rPr>
                        <a:t>eCQM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93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4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HEDIS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56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AHIP - CMS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88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Medicaid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54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QRS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45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1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000000"/>
                          </a:solidFill>
                        </a:rPr>
                        <a:t>CPC+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000000"/>
                          </a:solidFill>
                        </a:rPr>
                        <a:t>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1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000000"/>
                          </a:solidFill>
                        </a:rPr>
                        <a:t>PPQC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1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>
                          <a:solidFill>
                            <a:srgbClr val="000000"/>
                          </a:solidFill>
                        </a:rPr>
                        <a:t>Overlap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25007" y="3112554"/>
            <a:ext cx="1296074" cy="605019"/>
            <a:chOff x="4725007" y="3112554"/>
            <a:chExt cx="1296074" cy="605019"/>
          </a:xfrm>
        </p:grpSpPr>
        <p:sp>
          <p:nvSpPr>
            <p:cNvPr id="17" name="Oval 16"/>
            <p:cNvSpPr/>
            <p:nvPr/>
          </p:nvSpPr>
          <p:spPr>
            <a:xfrm>
              <a:off x="4726620" y="3112554"/>
              <a:ext cx="1294461" cy="60501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000000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50000"/>
                <a:hueOff val="986115"/>
                <a:satOff val="16911"/>
                <a:lumOff val="-3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4725007" y="3231889"/>
              <a:ext cx="585074" cy="25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050" b="1" i="1" dirty="0">
                  <a:solidFill>
                    <a:schemeClr val="bg1"/>
                  </a:solidFill>
                </a:rPr>
                <a:t>PPQC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19109642">
            <a:off x="5198046" y="3011479"/>
            <a:ext cx="1105588" cy="589139"/>
            <a:chOff x="5428121" y="5325832"/>
            <a:chExt cx="1105588" cy="589139"/>
          </a:xfrm>
          <a:solidFill>
            <a:srgbClr val="002060"/>
          </a:solidFill>
        </p:grpSpPr>
        <p:sp>
          <p:nvSpPr>
            <p:cNvPr id="19" name="Oval 18"/>
            <p:cNvSpPr/>
            <p:nvPr/>
          </p:nvSpPr>
          <p:spPr>
            <a:xfrm>
              <a:off x="5428121" y="5325832"/>
              <a:ext cx="1105588" cy="589139"/>
            </a:xfrm>
            <a:prstGeom prst="ellipse">
              <a:avLst/>
            </a:prstGeom>
            <a:grpFill/>
            <a:ln>
              <a:solidFill>
                <a:srgbClr val="000000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50000"/>
                <a:hueOff val="986115"/>
                <a:satOff val="16911"/>
                <a:lumOff val="-33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7010" y="5461442"/>
              <a:ext cx="585074" cy="2599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050" b="1" i="1" dirty="0">
                  <a:solidFill>
                    <a:prstClr val="white"/>
                  </a:solidFill>
                </a:rPr>
                <a:t>CPC+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measures overlap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98178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070313" y="1251959"/>
            <a:ext cx="1692122" cy="905544"/>
          </a:xfrm>
          <a:custGeom>
            <a:avLst/>
            <a:gdLst>
              <a:gd name="connsiteX0" fmla="*/ 0 w 1692122"/>
              <a:gd name="connsiteY0" fmla="*/ 0 h 905544"/>
              <a:gd name="connsiteX1" fmla="*/ 1692122 w 1692122"/>
              <a:gd name="connsiteY1" fmla="*/ 0 h 905544"/>
              <a:gd name="connsiteX2" fmla="*/ 1692122 w 1692122"/>
              <a:gd name="connsiteY2" fmla="*/ 905544 h 905544"/>
              <a:gd name="connsiteX3" fmla="*/ 0 w 1692122"/>
              <a:gd name="connsiteY3" fmla="*/ 905544 h 905544"/>
              <a:gd name="connsiteX4" fmla="*/ 0 w 1692122"/>
              <a:gd name="connsiteY4" fmla="*/ 0 h 9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122" h="905544">
                <a:moveTo>
                  <a:pt x="0" y="0"/>
                </a:moveTo>
                <a:lnTo>
                  <a:pt x="1692122" y="0"/>
                </a:lnTo>
                <a:lnTo>
                  <a:pt x="1692122" y="905544"/>
                </a:lnTo>
                <a:lnTo>
                  <a:pt x="0" y="9055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25" name="Freeform 24"/>
          <p:cNvSpPr/>
          <p:nvPr/>
        </p:nvSpPr>
        <p:spPr>
          <a:xfrm>
            <a:off x="6682229" y="1463309"/>
            <a:ext cx="1133843" cy="671788"/>
          </a:xfrm>
          <a:custGeom>
            <a:avLst/>
            <a:gdLst>
              <a:gd name="connsiteX0" fmla="*/ 0 w 1133843"/>
              <a:gd name="connsiteY0" fmla="*/ 0 h 671788"/>
              <a:gd name="connsiteX1" fmla="*/ 1133843 w 1133843"/>
              <a:gd name="connsiteY1" fmla="*/ 0 h 671788"/>
              <a:gd name="connsiteX2" fmla="*/ 1133843 w 1133843"/>
              <a:gd name="connsiteY2" fmla="*/ 671788 h 671788"/>
              <a:gd name="connsiteX3" fmla="*/ 0 w 1133843"/>
              <a:gd name="connsiteY3" fmla="*/ 671788 h 671788"/>
              <a:gd name="connsiteX4" fmla="*/ 0 w 1133843"/>
              <a:gd name="connsiteY4" fmla="*/ 0 h 67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43" h="671788">
                <a:moveTo>
                  <a:pt x="0" y="0"/>
                </a:moveTo>
                <a:lnTo>
                  <a:pt x="1133843" y="0"/>
                </a:lnTo>
                <a:lnTo>
                  <a:pt x="1133843" y="671788"/>
                </a:lnTo>
                <a:lnTo>
                  <a:pt x="0" y="6717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26" name="Oval 25"/>
          <p:cNvSpPr/>
          <p:nvPr/>
        </p:nvSpPr>
        <p:spPr>
          <a:xfrm rot="19259324" flipV="1">
            <a:off x="2270169" y="4773125"/>
            <a:ext cx="40758" cy="10205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986115"/>
              <a:satOff val="16911"/>
              <a:lumOff val="-3399"/>
              <a:alphaOff val="0"/>
            </a:schemeClr>
          </a:fillRef>
          <a:effectRef idx="0">
            <a:schemeClr val="accent4">
              <a:alpha val="50000"/>
              <a:hueOff val="986115"/>
              <a:satOff val="16911"/>
              <a:lumOff val="-3399"/>
              <a:alphaOff val="0"/>
            </a:schemeClr>
          </a:effectRef>
          <a:fontRef idx="minor">
            <a:schemeClr val="tx1"/>
          </a:fontRef>
        </p:style>
      </p:sp>
      <p:sp>
        <p:nvSpPr>
          <p:cNvPr id="27" name="Freeform 26"/>
          <p:cNvSpPr/>
          <p:nvPr/>
        </p:nvSpPr>
        <p:spPr>
          <a:xfrm>
            <a:off x="6818496" y="2686203"/>
            <a:ext cx="1112038" cy="717592"/>
          </a:xfrm>
          <a:custGeom>
            <a:avLst/>
            <a:gdLst>
              <a:gd name="connsiteX0" fmla="*/ 0 w 1112038"/>
              <a:gd name="connsiteY0" fmla="*/ 0 h 717592"/>
              <a:gd name="connsiteX1" fmla="*/ 1112038 w 1112038"/>
              <a:gd name="connsiteY1" fmla="*/ 0 h 717592"/>
              <a:gd name="connsiteX2" fmla="*/ 1112038 w 1112038"/>
              <a:gd name="connsiteY2" fmla="*/ 717592 h 717592"/>
              <a:gd name="connsiteX3" fmla="*/ 0 w 1112038"/>
              <a:gd name="connsiteY3" fmla="*/ 717592 h 717592"/>
              <a:gd name="connsiteX4" fmla="*/ 0 w 1112038"/>
              <a:gd name="connsiteY4" fmla="*/ 0 h 7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38" h="717592">
                <a:moveTo>
                  <a:pt x="0" y="0"/>
                </a:moveTo>
                <a:lnTo>
                  <a:pt x="1112038" y="0"/>
                </a:lnTo>
                <a:lnTo>
                  <a:pt x="1112038" y="717592"/>
                </a:lnTo>
                <a:lnTo>
                  <a:pt x="0" y="7175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3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6727722" y="4587368"/>
            <a:ext cx="1692122" cy="973459"/>
          </a:xfrm>
          <a:custGeom>
            <a:avLst/>
            <a:gdLst>
              <a:gd name="connsiteX0" fmla="*/ 0 w 1692122"/>
              <a:gd name="connsiteY0" fmla="*/ 0 h 973459"/>
              <a:gd name="connsiteX1" fmla="*/ 1692122 w 1692122"/>
              <a:gd name="connsiteY1" fmla="*/ 0 h 973459"/>
              <a:gd name="connsiteX2" fmla="*/ 1692122 w 1692122"/>
              <a:gd name="connsiteY2" fmla="*/ 973459 h 973459"/>
              <a:gd name="connsiteX3" fmla="*/ 0 w 1692122"/>
              <a:gd name="connsiteY3" fmla="*/ 973459 h 973459"/>
              <a:gd name="connsiteX4" fmla="*/ 0 w 1692122"/>
              <a:gd name="connsiteY4" fmla="*/ 0 h 9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122" h="973459">
                <a:moveTo>
                  <a:pt x="0" y="0"/>
                </a:moveTo>
                <a:lnTo>
                  <a:pt x="1692122" y="0"/>
                </a:lnTo>
                <a:lnTo>
                  <a:pt x="1692122" y="973459"/>
                </a:lnTo>
                <a:lnTo>
                  <a:pt x="0" y="973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3906619" y="4312433"/>
            <a:ext cx="1692122" cy="973459"/>
          </a:xfrm>
          <a:custGeom>
            <a:avLst/>
            <a:gdLst>
              <a:gd name="connsiteX0" fmla="*/ 0 w 1692122"/>
              <a:gd name="connsiteY0" fmla="*/ 0 h 973459"/>
              <a:gd name="connsiteX1" fmla="*/ 1692122 w 1692122"/>
              <a:gd name="connsiteY1" fmla="*/ 0 h 973459"/>
              <a:gd name="connsiteX2" fmla="*/ 1692122 w 1692122"/>
              <a:gd name="connsiteY2" fmla="*/ 973459 h 973459"/>
              <a:gd name="connsiteX3" fmla="*/ 0 w 1692122"/>
              <a:gd name="connsiteY3" fmla="*/ 973459 h 973459"/>
              <a:gd name="connsiteX4" fmla="*/ 0 w 1692122"/>
              <a:gd name="connsiteY4" fmla="*/ 0 h 97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122" h="973459">
                <a:moveTo>
                  <a:pt x="0" y="0"/>
                </a:moveTo>
                <a:lnTo>
                  <a:pt x="1692122" y="0"/>
                </a:lnTo>
                <a:lnTo>
                  <a:pt x="1692122" y="973459"/>
                </a:lnTo>
                <a:lnTo>
                  <a:pt x="0" y="973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32" name="Oval 31"/>
          <p:cNvSpPr/>
          <p:nvPr/>
        </p:nvSpPr>
        <p:spPr>
          <a:xfrm rot="5400000">
            <a:off x="4871774" y="1771284"/>
            <a:ext cx="2344535" cy="2039716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0000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2465287"/>
              <a:satOff val="42277"/>
              <a:lumOff val="-8497"/>
              <a:alphaOff val="0"/>
            </a:schemeClr>
          </a:effectRef>
          <a:fontRef idx="minor">
            <a:schemeClr val="tx1"/>
          </a:fontRef>
        </p:style>
      </p:sp>
      <p:sp>
        <p:nvSpPr>
          <p:cNvPr id="33" name="Freeform 32"/>
          <p:cNvSpPr/>
          <p:nvPr/>
        </p:nvSpPr>
        <p:spPr>
          <a:xfrm>
            <a:off x="3369581" y="3376237"/>
            <a:ext cx="1244342" cy="819610"/>
          </a:xfrm>
          <a:custGeom>
            <a:avLst/>
            <a:gdLst>
              <a:gd name="connsiteX0" fmla="*/ 0 w 1244342"/>
              <a:gd name="connsiteY0" fmla="*/ 0 h 819610"/>
              <a:gd name="connsiteX1" fmla="*/ 1244342 w 1244342"/>
              <a:gd name="connsiteY1" fmla="*/ 0 h 819610"/>
              <a:gd name="connsiteX2" fmla="*/ 1244342 w 1244342"/>
              <a:gd name="connsiteY2" fmla="*/ 819610 h 819610"/>
              <a:gd name="connsiteX3" fmla="*/ 0 w 1244342"/>
              <a:gd name="connsiteY3" fmla="*/ 819610 h 819610"/>
              <a:gd name="connsiteX4" fmla="*/ 0 w 1244342"/>
              <a:gd name="connsiteY4" fmla="*/ 0 h 8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342" h="819610">
                <a:moveTo>
                  <a:pt x="0" y="0"/>
                </a:moveTo>
                <a:lnTo>
                  <a:pt x="1244342" y="0"/>
                </a:lnTo>
                <a:lnTo>
                  <a:pt x="1244342" y="819610"/>
                </a:lnTo>
                <a:lnTo>
                  <a:pt x="0" y="81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200" kern="1200"/>
          </a:p>
        </p:txBody>
      </p:sp>
      <p:sp>
        <p:nvSpPr>
          <p:cNvPr id="34" name="Oval 33"/>
          <p:cNvSpPr/>
          <p:nvPr/>
        </p:nvSpPr>
        <p:spPr>
          <a:xfrm rot="13695042" flipH="1" flipV="1">
            <a:off x="4516397" y="2842761"/>
            <a:ext cx="1043361" cy="245775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000000"/>
            </a:solidFill>
            <a:prstDash val="solid"/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2958344"/>
              <a:satOff val="50732"/>
              <a:lumOff val="-10196"/>
              <a:alphaOff val="0"/>
            </a:schemeClr>
          </a:effectRef>
          <a:fontRef idx="minor">
            <a:schemeClr val="tx1"/>
          </a:fontRef>
        </p:style>
      </p:sp>
      <p:sp>
        <p:nvSpPr>
          <p:cNvPr id="35" name="Freeform 34"/>
          <p:cNvSpPr/>
          <p:nvPr/>
        </p:nvSpPr>
        <p:spPr>
          <a:xfrm>
            <a:off x="3663955" y="2025128"/>
            <a:ext cx="1133843" cy="671788"/>
          </a:xfrm>
          <a:custGeom>
            <a:avLst/>
            <a:gdLst>
              <a:gd name="connsiteX0" fmla="*/ 0 w 1133843"/>
              <a:gd name="connsiteY0" fmla="*/ 0 h 671788"/>
              <a:gd name="connsiteX1" fmla="*/ 1133843 w 1133843"/>
              <a:gd name="connsiteY1" fmla="*/ 0 h 671788"/>
              <a:gd name="connsiteX2" fmla="*/ 1133843 w 1133843"/>
              <a:gd name="connsiteY2" fmla="*/ 671788 h 671788"/>
              <a:gd name="connsiteX3" fmla="*/ 0 w 1133843"/>
              <a:gd name="connsiteY3" fmla="*/ 671788 h 671788"/>
              <a:gd name="connsiteX4" fmla="*/ 0 w 1133843"/>
              <a:gd name="connsiteY4" fmla="*/ 0 h 67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43" h="671788">
                <a:moveTo>
                  <a:pt x="0" y="0"/>
                </a:moveTo>
                <a:lnTo>
                  <a:pt x="1133843" y="0"/>
                </a:lnTo>
                <a:lnTo>
                  <a:pt x="1133843" y="671788"/>
                </a:lnTo>
                <a:lnTo>
                  <a:pt x="0" y="6717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1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49895" y="2606487"/>
            <a:ext cx="707654" cy="30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srgbClr val="000000"/>
                </a:solidFill>
              </a:rPr>
              <a:t>eCQM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5144" y="1911711"/>
            <a:ext cx="416111" cy="2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b="1" dirty="0">
                <a:solidFill>
                  <a:srgbClr val="000000"/>
                </a:solidFill>
              </a:rPr>
              <a:t>(EH)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3709" y="2196827"/>
            <a:ext cx="409485" cy="2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b="1" dirty="0">
                <a:solidFill>
                  <a:srgbClr val="000000"/>
                </a:solidFill>
              </a:rPr>
              <a:t>(EP)</a:t>
            </a:r>
          </a:p>
        </p:txBody>
      </p:sp>
      <p:sp>
        <p:nvSpPr>
          <p:cNvPr id="10" name="TextBox 9"/>
          <p:cNvSpPr txBox="1"/>
          <p:nvPr/>
        </p:nvSpPr>
        <p:spPr>
          <a:xfrm rot="18529479">
            <a:off x="4311432" y="4193570"/>
            <a:ext cx="811734" cy="28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dirty="0">
                <a:solidFill>
                  <a:srgbClr val="000000"/>
                </a:solidFill>
              </a:rPr>
              <a:t>HEDIS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12683"/>
              </p:ext>
            </p:extLst>
          </p:nvPr>
        </p:nvGraphicFramePr>
        <p:xfrm>
          <a:off x="584893" y="2284238"/>
          <a:ext cx="2391969" cy="232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1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60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Measure Set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US" sz="1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Unique Measures</a:t>
                      </a:r>
                      <a:endParaRPr lang="en-US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5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</a:rPr>
                        <a:t>eCQM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93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4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HEDIS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762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000000"/>
                          </a:solidFill>
                        </a:rPr>
                        <a:t>CPC+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rgbClr val="000000"/>
                          </a:solidFill>
                        </a:rPr>
                        <a:t>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1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>
                          <a:solidFill>
                            <a:srgbClr val="000000"/>
                          </a:solidFill>
                        </a:rPr>
                        <a:t>Overlap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 rot="19109642">
            <a:off x="5144256" y="3076027"/>
            <a:ext cx="1105588" cy="589139"/>
            <a:chOff x="5428121" y="5325832"/>
            <a:chExt cx="1105588" cy="589139"/>
          </a:xfrm>
          <a:solidFill>
            <a:srgbClr val="002060"/>
          </a:solidFill>
        </p:grpSpPr>
        <p:sp>
          <p:nvSpPr>
            <p:cNvPr id="19" name="Oval 18"/>
            <p:cNvSpPr/>
            <p:nvPr/>
          </p:nvSpPr>
          <p:spPr>
            <a:xfrm>
              <a:off x="5428121" y="5325832"/>
              <a:ext cx="1105588" cy="589139"/>
            </a:xfrm>
            <a:prstGeom prst="ellipse">
              <a:avLst/>
            </a:prstGeom>
            <a:grpFill/>
            <a:ln>
              <a:solidFill>
                <a:srgbClr val="000000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50000"/>
                <a:hueOff val="986115"/>
                <a:satOff val="16911"/>
                <a:lumOff val="-339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7010" y="5461442"/>
              <a:ext cx="585074" cy="2599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050" b="1" i="1" dirty="0">
                  <a:solidFill>
                    <a:prstClr val="white"/>
                  </a:solidFill>
                </a:rPr>
                <a:t>CPC+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hope!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291823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06" y="416998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Supplemental Data – Status Quo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1437863" y="1746651"/>
            <a:ext cx="596706" cy="31410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703" y="1485939"/>
            <a:ext cx="1520297" cy="3578168"/>
            <a:chOff x="2145552" y="1377696"/>
            <a:chExt cx="1085328" cy="2967918"/>
          </a:xfrm>
        </p:grpSpPr>
        <p:grpSp>
          <p:nvGrpSpPr>
            <p:cNvPr id="3" name="Group 2"/>
            <p:cNvGrpSpPr/>
            <p:nvPr/>
          </p:nvGrpSpPr>
          <p:grpSpPr>
            <a:xfrm>
              <a:off x="2389330" y="2876465"/>
              <a:ext cx="618316" cy="702817"/>
              <a:chOff x="1329299" y="4418564"/>
              <a:chExt cx="824421" cy="93708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29299" y="4955544"/>
                <a:ext cx="82442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 err="1">
                    <a:solidFill>
                      <a:srgbClr val="5D5D5D"/>
                    </a:solidFill>
                  </a:rPr>
                  <a:t>eCW</a:t>
                </a:r>
                <a:endParaRPr lang="en-US" sz="1350" dirty="0">
                  <a:solidFill>
                    <a:srgbClr val="5D5D5D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816" y="4418564"/>
                <a:ext cx="601389" cy="601389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251439" y="2098243"/>
              <a:ext cx="905384" cy="661508"/>
              <a:chOff x="171270" y="5240594"/>
              <a:chExt cx="1207179" cy="88201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62" y="5240594"/>
                <a:ext cx="601389" cy="60139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171270" y="5722496"/>
                <a:ext cx="120717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 err="1">
                    <a:solidFill>
                      <a:srgbClr val="5D5D5D"/>
                    </a:solidFill>
                  </a:rPr>
                  <a:t>NextGen</a:t>
                </a:r>
                <a:endParaRPr lang="en-US" sz="1350" dirty="0">
                  <a:solidFill>
                    <a:srgbClr val="5D5D5D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51439" y="1377696"/>
              <a:ext cx="894098" cy="664755"/>
              <a:chOff x="1946061" y="4939923"/>
              <a:chExt cx="1242015" cy="92604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1168" y="4939923"/>
                <a:ext cx="601389" cy="601388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946061" y="5465858"/>
                <a:ext cx="1242015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 err="1">
                    <a:solidFill>
                      <a:srgbClr val="5D5D5D"/>
                    </a:solidFill>
                  </a:rPr>
                  <a:t>Allscripts</a:t>
                </a:r>
                <a:endParaRPr lang="en-US" sz="1350" dirty="0">
                  <a:solidFill>
                    <a:srgbClr val="5D5D5D"/>
                  </a:solidFill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2145552" y="3642798"/>
              <a:ext cx="1085328" cy="702816"/>
              <a:chOff x="1329299" y="4418565"/>
              <a:chExt cx="1447103" cy="937088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329299" y="4955544"/>
                <a:ext cx="144710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 err="1">
                    <a:solidFill>
                      <a:srgbClr val="5D5D5D"/>
                    </a:solidFill>
                  </a:rPr>
                  <a:t>Wellcentive</a:t>
                </a:r>
                <a:endParaRPr lang="en-US" sz="1350" dirty="0">
                  <a:solidFill>
                    <a:srgbClr val="5D5D5D"/>
                  </a:solidFill>
                </a:endParaRPr>
              </a:p>
            </p:txBody>
          </p:sp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9680" y="4418565"/>
                <a:ext cx="601389" cy="601389"/>
              </a:xfrm>
              <a:prstGeom prst="rect">
                <a:avLst/>
              </a:prstGeom>
            </p:spPr>
          </p:pic>
        </p:grp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31" y="4263737"/>
            <a:ext cx="1018450" cy="99250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47" y="1480684"/>
            <a:ext cx="1964452" cy="596702"/>
          </a:xfrm>
          <a:prstGeom prst="rect">
            <a:avLst/>
          </a:prstGeom>
        </p:spPr>
      </p:pic>
      <p:sp>
        <p:nvSpPr>
          <p:cNvPr id="157" name="Right Arrow 156"/>
          <p:cNvSpPr/>
          <p:nvPr/>
        </p:nvSpPr>
        <p:spPr>
          <a:xfrm>
            <a:off x="1437863" y="2608027"/>
            <a:ext cx="596706" cy="31410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ight Arrow 157"/>
          <p:cNvSpPr/>
          <p:nvPr/>
        </p:nvSpPr>
        <p:spPr>
          <a:xfrm>
            <a:off x="1437863" y="3532140"/>
            <a:ext cx="596706" cy="31410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9" name="Right Arrow 158"/>
          <p:cNvSpPr/>
          <p:nvPr/>
        </p:nvSpPr>
        <p:spPr>
          <a:xfrm>
            <a:off x="1437863" y="4475704"/>
            <a:ext cx="596706" cy="31410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0" name="Right Arrow 159"/>
          <p:cNvSpPr/>
          <p:nvPr/>
        </p:nvSpPr>
        <p:spPr>
          <a:xfrm rot="21075169">
            <a:off x="3198849" y="1739947"/>
            <a:ext cx="1644540" cy="124477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Right Arrow 160"/>
          <p:cNvSpPr/>
          <p:nvPr/>
        </p:nvSpPr>
        <p:spPr>
          <a:xfrm rot="1583277">
            <a:off x="3071676" y="2348648"/>
            <a:ext cx="2321111" cy="144831"/>
          </a:xfrm>
          <a:prstGeom prst="rightArrow">
            <a:avLst/>
          </a:prstGeom>
          <a:solidFill>
            <a:srgbClr val="A88E6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Right Arrow 161"/>
          <p:cNvSpPr/>
          <p:nvPr/>
        </p:nvSpPr>
        <p:spPr>
          <a:xfrm rot="3030134">
            <a:off x="2602304" y="3092317"/>
            <a:ext cx="3293012" cy="14708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ight Arrow 162"/>
          <p:cNvSpPr/>
          <p:nvPr/>
        </p:nvSpPr>
        <p:spPr>
          <a:xfrm rot="19746475">
            <a:off x="3044839" y="2280461"/>
            <a:ext cx="1906300" cy="137305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ight Arrow 163"/>
          <p:cNvSpPr/>
          <p:nvPr/>
        </p:nvSpPr>
        <p:spPr>
          <a:xfrm rot="446000">
            <a:off x="3163418" y="2867947"/>
            <a:ext cx="2147572" cy="185944"/>
          </a:xfrm>
          <a:prstGeom prst="rightArrow">
            <a:avLst/>
          </a:prstGeom>
          <a:solidFill>
            <a:srgbClr val="A88E6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ight Arrow 164"/>
          <p:cNvSpPr/>
          <p:nvPr/>
        </p:nvSpPr>
        <p:spPr>
          <a:xfrm rot="2309765">
            <a:off x="2882621" y="3571068"/>
            <a:ext cx="2778921" cy="166836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ight Arrow 165"/>
          <p:cNvSpPr/>
          <p:nvPr/>
        </p:nvSpPr>
        <p:spPr>
          <a:xfrm rot="18813860">
            <a:off x="2799963" y="2785033"/>
            <a:ext cx="2448709" cy="138286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7" name="Right Arrow 166"/>
          <p:cNvSpPr/>
          <p:nvPr/>
        </p:nvSpPr>
        <p:spPr>
          <a:xfrm rot="21200099">
            <a:off x="3177225" y="3515746"/>
            <a:ext cx="2147572" cy="185944"/>
          </a:xfrm>
          <a:prstGeom prst="rightArrow">
            <a:avLst/>
          </a:prstGeom>
          <a:solidFill>
            <a:srgbClr val="A88E6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8" name="Right Arrow 167"/>
          <p:cNvSpPr/>
          <p:nvPr/>
        </p:nvSpPr>
        <p:spPr>
          <a:xfrm rot="1142675">
            <a:off x="3066517" y="4035535"/>
            <a:ext cx="2385816" cy="1661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9" name="Right Arrow 168"/>
          <p:cNvSpPr/>
          <p:nvPr/>
        </p:nvSpPr>
        <p:spPr>
          <a:xfrm rot="18131734">
            <a:off x="2492706" y="3419737"/>
            <a:ext cx="3134331" cy="167172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0" name="Right Arrow 169"/>
          <p:cNvSpPr/>
          <p:nvPr/>
        </p:nvSpPr>
        <p:spPr>
          <a:xfrm rot="19742528">
            <a:off x="3046329" y="4132006"/>
            <a:ext cx="2335950" cy="183901"/>
          </a:xfrm>
          <a:prstGeom prst="rightArrow">
            <a:avLst/>
          </a:prstGeom>
          <a:solidFill>
            <a:srgbClr val="A88E6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Right Arrow 170"/>
          <p:cNvSpPr/>
          <p:nvPr/>
        </p:nvSpPr>
        <p:spPr>
          <a:xfrm rot="21265940">
            <a:off x="3195948" y="4599338"/>
            <a:ext cx="2100425" cy="173921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5010" y="2091558"/>
            <a:ext cx="1487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HL7 Format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212629" y="5268412"/>
            <a:ext cx="186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“Group to BCN” Format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250249" y="3809955"/>
            <a:ext cx="1487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88E63"/>
                </a:solidFill>
              </a:rPr>
              <a:t>Meridian Format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36204" y="3114422"/>
            <a:ext cx="1190542" cy="53007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prstClr val="white"/>
                </a:solidFill>
              </a:rPr>
              <a:t>HEDIS®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692072" y="3081899"/>
            <a:ext cx="869826" cy="582219"/>
            <a:chOff x="6606728" y="3081899"/>
            <a:chExt cx="869826" cy="582219"/>
          </a:xfrm>
        </p:grpSpPr>
        <p:sp>
          <p:nvSpPr>
            <p:cNvPr id="89" name="Right Arrow 88"/>
            <p:cNvSpPr/>
            <p:nvPr/>
          </p:nvSpPr>
          <p:spPr>
            <a:xfrm>
              <a:off x="6606728" y="3226179"/>
              <a:ext cx="869826" cy="3175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6668512" y="3081899"/>
              <a:ext cx="595868" cy="582219"/>
              <a:chOff x="1819335" y="1783217"/>
              <a:chExt cx="794490" cy="776292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1863996" y="1870841"/>
                <a:ext cx="749829" cy="639992"/>
                <a:chOff x="1499188" y="2347003"/>
                <a:chExt cx="749829" cy="639992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1499188" y="2347003"/>
                  <a:ext cx="749829" cy="639992"/>
                  <a:chOff x="7966759" y="928091"/>
                  <a:chExt cx="1086412" cy="108641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7966759" y="928091"/>
                    <a:ext cx="1086412" cy="10864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 rot="20728457">
                    <a:off x="7996808" y="942568"/>
                    <a:ext cx="936391" cy="70113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9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744472" y="2420945"/>
                  <a:ext cx="368130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2" name="TextBox 91"/>
              <p:cNvSpPr txBox="1"/>
              <p:nvPr/>
            </p:nvSpPr>
            <p:spPr>
              <a:xfrm>
                <a:off x="1819335" y="1783217"/>
                <a:ext cx="421825" cy="776292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342900"/>
                <a:r>
                  <a:rPr lang="en-US" sz="788" spc="-375" dirty="0">
                    <a:solidFill>
                      <a:prstClr val="white"/>
                    </a:solidFill>
                  </a:rPr>
                  <a:t>NCQA</a:t>
                </a:r>
              </a:p>
            </p:txBody>
          </p:sp>
        </p:grpSp>
      </p:grpSp>
      <p:sp>
        <p:nvSpPr>
          <p:cNvPr id="98" name="Bent Arrow 97"/>
          <p:cNvSpPr/>
          <p:nvPr/>
        </p:nvSpPr>
        <p:spPr>
          <a:xfrm rot="16200000" flipV="1">
            <a:off x="7174043" y="3536036"/>
            <a:ext cx="1009708" cy="1442402"/>
          </a:xfrm>
          <a:prstGeom prst="bentArrow">
            <a:avLst>
              <a:gd name="adj1" fmla="val 16257"/>
              <a:gd name="adj2" fmla="val 21114"/>
              <a:gd name="adj3" fmla="val 22086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324722" y="4383156"/>
            <a:ext cx="595868" cy="582219"/>
            <a:chOff x="1819335" y="1783217"/>
            <a:chExt cx="794490" cy="776292"/>
          </a:xfrm>
        </p:grpSpPr>
        <p:grpSp>
          <p:nvGrpSpPr>
            <p:cNvPr id="100" name="Group 99"/>
            <p:cNvGrpSpPr/>
            <p:nvPr/>
          </p:nvGrpSpPr>
          <p:grpSpPr>
            <a:xfrm>
              <a:off x="1863996" y="1870841"/>
              <a:ext cx="749829" cy="639992"/>
              <a:chOff x="1499188" y="2347003"/>
              <a:chExt cx="749829" cy="639992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499188" y="2347003"/>
                <a:ext cx="749829" cy="639992"/>
                <a:chOff x="7966759" y="928091"/>
                <a:chExt cx="1086412" cy="108641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7966759" y="928091"/>
                  <a:ext cx="1086412" cy="108641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 rot="20728457">
                  <a:off x="7996808" y="942568"/>
                  <a:ext cx="936391" cy="7011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03" name="Picture 6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07" t="5547" r="20977" b="8459"/>
              <a:stretch/>
            </p:blipFill>
            <p:spPr bwMode="auto">
              <a:xfrm>
                <a:off x="1744472" y="2420945"/>
                <a:ext cx="368130" cy="49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1" name="TextBox 100"/>
            <p:cNvSpPr txBox="1"/>
            <p:nvPr/>
          </p:nvSpPr>
          <p:spPr>
            <a:xfrm>
              <a:off x="1819335" y="1783217"/>
              <a:ext cx="421825" cy="776292"/>
            </a:xfrm>
            <a:prstGeom prst="rect">
              <a:avLst/>
            </a:prstGeom>
            <a:noFill/>
          </p:spPr>
          <p:txBody>
            <a:bodyPr vert="wordArtVert" wrap="square" rtlCol="0" anchor="ctr">
              <a:spAutoFit/>
            </a:bodyPr>
            <a:lstStyle>
              <a:defPPr>
                <a:defRPr lang="en-US"/>
              </a:defPPr>
              <a:lvl1pPr>
                <a:defRPr sz="1000" b="1">
                  <a:solidFill>
                    <a:schemeClr val="accent4"/>
                  </a:solidFill>
                </a:defRPr>
              </a:lvl1pPr>
            </a:lstStyle>
            <a:p>
              <a:pPr algn="ctr" defTabSz="342900"/>
              <a:r>
                <a:rPr lang="en-US" sz="788" spc="-375" dirty="0">
                  <a:solidFill>
                    <a:prstClr val="white"/>
                  </a:solidFill>
                </a:rPr>
                <a:t>NCQA</a:t>
              </a:r>
            </a:p>
          </p:txBody>
        </p:sp>
      </p:grpSp>
      <p:sp>
        <p:nvSpPr>
          <p:cNvPr id="106" name="Bent Arrow 105"/>
          <p:cNvSpPr/>
          <p:nvPr/>
        </p:nvSpPr>
        <p:spPr>
          <a:xfrm rot="5400000">
            <a:off x="7127237" y="1683504"/>
            <a:ext cx="1252165" cy="1235329"/>
          </a:xfrm>
          <a:prstGeom prst="bentArrow">
            <a:avLst>
              <a:gd name="adj1" fmla="val 13296"/>
              <a:gd name="adj2" fmla="val 18153"/>
              <a:gd name="adj3" fmla="val 16164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358218" y="1481957"/>
            <a:ext cx="595868" cy="582219"/>
            <a:chOff x="1819335" y="1783217"/>
            <a:chExt cx="794490" cy="776292"/>
          </a:xfrm>
        </p:grpSpPr>
        <p:grpSp>
          <p:nvGrpSpPr>
            <p:cNvPr id="108" name="Group 107"/>
            <p:cNvGrpSpPr/>
            <p:nvPr/>
          </p:nvGrpSpPr>
          <p:grpSpPr>
            <a:xfrm>
              <a:off x="1863996" y="1870841"/>
              <a:ext cx="749829" cy="639992"/>
              <a:chOff x="1499188" y="2347003"/>
              <a:chExt cx="749829" cy="639992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499188" y="2347003"/>
                <a:ext cx="749829" cy="639992"/>
                <a:chOff x="7966759" y="928091"/>
                <a:chExt cx="1086412" cy="108641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7966759" y="928091"/>
                  <a:ext cx="1086412" cy="108641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rot="20728457">
                  <a:off x="7996808" y="942568"/>
                  <a:ext cx="936391" cy="7011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11" name="Picture 6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07" t="5547" r="20977" b="8459"/>
              <a:stretch/>
            </p:blipFill>
            <p:spPr bwMode="auto">
              <a:xfrm>
                <a:off x="1744472" y="2420945"/>
                <a:ext cx="368130" cy="49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1819335" y="1783217"/>
              <a:ext cx="421825" cy="776292"/>
            </a:xfrm>
            <a:prstGeom prst="rect">
              <a:avLst/>
            </a:prstGeom>
            <a:noFill/>
          </p:spPr>
          <p:txBody>
            <a:bodyPr vert="wordArtVert" wrap="square" rtlCol="0" anchor="ctr">
              <a:spAutoFit/>
            </a:bodyPr>
            <a:lstStyle>
              <a:defPPr>
                <a:defRPr lang="en-US"/>
              </a:defPPr>
              <a:lvl1pPr>
                <a:defRPr sz="1000" b="1">
                  <a:solidFill>
                    <a:schemeClr val="accent4"/>
                  </a:solidFill>
                </a:defRPr>
              </a:lvl1pPr>
            </a:lstStyle>
            <a:p>
              <a:pPr algn="ctr" defTabSz="342900"/>
              <a:r>
                <a:rPr lang="en-US" sz="788" spc="-375" dirty="0">
                  <a:solidFill>
                    <a:prstClr val="white"/>
                  </a:solidFill>
                </a:rPr>
                <a:t>NCQA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158" y="2774266"/>
            <a:ext cx="1014730" cy="10147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6342" y="1670656"/>
            <a:ext cx="1105247" cy="3576950"/>
            <a:chOff x="251316" y="1544160"/>
            <a:chExt cx="1105247" cy="3576950"/>
          </a:xfrm>
        </p:grpSpPr>
        <p:grpSp>
          <p:nvGrpSpPr>
            <p:cNvPr id="16" name="Group 15"/>
            <p:cNvGrpSpPr/>
            <p:nvPr/>
          </p:nvGrpSpPr>
          <p:grpSpPr>
            <a:xfrm>
              <a:off x="251316" y="1544160"/>
              <a:ext cx="1105247" cy="846793"/>
              <a:chOff x="3298173" y="2291339"/>
              <a:chExt cx="1629404" cy="158256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298173" y="3250463"/>
                <a:ext cx="1629404" cy="623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PO 1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251316" y="2449147"/>
              <a:ext cx="1105247" cy="846793"/>
              <a:chOff x="3298173" y="2291339"/>
              <a:chExt cx="1629404" cy="1582564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3298173" y="3250463"/>
                <a:ext cx="1629404" cy="623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PO 2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51316" y="3360816"/>
              <a:ext cx="1105247" cy="846793"/>
              <a:chOff x="3298173" y="2291339"/>
              <a:chExt cx="1629404" cy="1582564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298173" y="3250463"/>
                <a:ext cx="1629404" cy="623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PO 3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51316" y="4274317"/>
              <a:ext cx="1105247" cy="846793"/>
              <a:chOff x="3298173" y="2291339"/>
              <a:chExt cx="1629404" cy="1582564"/>
            </a:xfrm>
          </p:grpSpPr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3298173" y="3250463"/>
                <a:ext cx="1629404" cy="623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PO 4</a:t>
                </a:r>
              </a:p>
            </p:txBody>
          </p:sp>
        </p:grpSp>
      </p:grpSp>
      <p:sp>
        <p:nvSpPr>
          <p:cNvPr id="7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68292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ent Arrow 118"/>
          <p:cNvSpPr/>
          <p:nvPr/>
        </p:nvSpPr>
        <p:spPr>
          <a:xfrm flipV="1">
            <a:off x="3624464" y="4260205"/>
            <a:ext cx="1248857" cy="645195"/>
          </a:xfrm>
          <a:prstGeom prst="bentArrow">
            <a:avLst>
              <a:gd name="adj1" fmla="val 25241"/>
              <a:gd name="adj2" fmla="val 31221"/>
              <a:gd name="adj3" fmla="val 22086"/>
              <a:gd name="adj4" fmla="val 466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3624462" y="2037666"/>
            <a:ext cx="1437690" cy="698377"/>
          </a:xfrm>
          <a:prstGeom prst="bentArrow">
            <a:avLst>
              <a:gd name="adj1" fmla="val 21722"/>
              <a:gd name="adj2" fmla="val 23383"/>
              <a:gd name="adj3" fmla="val 23262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07" y="416998"/>
            <a:ext cx="8412237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Simplifying Quality Data Collection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38" y="1717366"/>
            <a:ext cx="1018450" cy="9925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2676" y="3148553"/>
            <a:ext cx="965866" cy="895805"/>
            <a:chOff x="3298173" y="2291339"/>
            <a:chExt cx="1629404" cy="14422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173" y="2291339"/>
              <a:ext cx="1629404" cy="94249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98173" y="3250464"/>
              <a:ext cx="1629404" cy="48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5D5D5D"/>
                  </a:solidFill>
                </a:rPr>
                <a:t>PO</a:t>
              </a:r>
            </a:p>
          </p:txBody>
        </p:sp>
      </p:grpSp>
      <p:sp>
        <p:nvSpPr>
          <p:cNvPr id="18" name="Right Arrow 17"/>
          <p:cNvSpPr/>
          <p:nvPr/>
        </p:nvSpPr>
        <p:spPr>
          <a:xfrm rot="16945922">
            <a:off x="264464" y="4247392"/>
            <a:ext cx="766947" cy="3141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2584" y="4575873"/>
            <a:ext cx="618316" cy="702816"/>
            <a:chOff x="1329299" y="4418565"/>
            <a:chExt cx="824421" cy="937088"/>
          </a:xfrm>
        </p:grpSpPr>
        <p:sp>
          <p:nvSpPr>
            <p:cNvPr id="28" name="TextBox 27"/>
            <p:cNvSpPr txBox="1"/>
            <p:nvPr/>
          </p:nvSpPr>
          <p:spPr>
            <a:xfrm>
              <a:off x="1329299" y="4955544"/>
              <a:ext cx="82442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5D5D5D"/>
                  </a:solidFill>
                </a:rPr>
                <a:t>Epic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816" y="4418565"/>
              <a:ext cx="601389" cy="601389"/>
            </a:xfrm>
            <a:prstGeom prst="rect">
              <a:avLst/>
            </a:prstGeom>
          </p:spPr>
        </p:pic>
      </p:grpSp>
      <p:sp>
        <p:nvSpPr>
          <p:cNvPr id="31" name="Right Arrow 30"/>
          <p:cNvSpPr/>
          <p:nvPr/>
        </p:nvSpPr>
        <p:spPr>
          <a:xfrm>
            <a:off x="1746985" y="3238028"/>
            <a:ext cx="1156249" cy="3341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50860" y="3114424"/>
            <a:ext cx="1190542" cy="53007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HEDIS</a:t>
            </a:r>
            <a:endParaRPr lang="en-US" sz="1350" b="1" dirty="0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42619" y="1901843"/>
            <a:ext cx="978230" cy="938215"/>
            <a:chOff x="4988289" y="1820532"/>
            <a:chExt cx="1304306" cy="1250952"/>
          </a:xfrm>
        </p:grpSpPr>
        <p:grpSp>
          <p:nvGrpSpPr>
            <p:cNvPr id="42" name="Group 41"/>
            <p:cNvGrpSpPr/>
            <p:nvPr/>
          </p:nvGrpSpPr>
          <p:grpSpPr>
            <a:xfrm>
              <a:off x="5216841" y="1820532"/>
              <a:ext cx="802611" cy="776292"/>
              <a:chOff x="5242241" y="2760332"/>
              <a:chExt cx="802611" cy="77629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242241" y="2760332"/>
                <a:ext cx="802611" cy="776292"/>
                <a:chOff x="1811214" y="1783217"/>
                <a:chExt cx="802611" cy="776292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863996" y="1870841"/>
                  <a:ext cx="749829" cy="639992"/>
                  <a:chOff x="7966759" y="928091"/>
                  <a:chExt cx="1086412" cy="108641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7966759" y="928091"/>
                    <a:ext cx="1086412" cy="10864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 rot="20728457">
                    <a:off x="7996808" y="942568"/>
                    <a:ext cx="936391" cy="70113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1811214" y="1783217"/>
                  <a:ext cx="438067" cy="776292"/>
                </a:xfrm>
                <a:prstGeom prst="rect">
                  <a:avLst/>
                </a:prstGeom>
                <a:noFill/>
              </p:spPr>
              <p:txBody>
                <a:bodyPr vert="wordArtVert"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000" b="1">
                      <a:solidFill>
                        <a:schemeClr val="accent4"/>
                      </a:solidFill>
                    </a:defRPr>
                  </a:lvl1pPr>
                </a:lstStyle>
                <a:p>
                  <a:pPr algn="ctr" defTabSz="342900"/>
                  <a:r>
                    <a:rPr lang="en-US" sz="788" spc="-375" dirty="0">
                      <a:solidFill>
                        <a:prstClr val="white"/>
                      </a:solidFill>
                    </a:rPr>
                    <a:t>BCN</a:t>
                  </a:r>
                </a:p>
              </p:txBody>
            </p:sp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8538" y="2935482"/>
                <a:ext cx="374416" cy="492109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4988289" y="2579042"/>
              <a:ext cx="130430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5D5D5D"/>
                  </a:solidFill>
                </a:rPr>
                <a:t>“Group to BCN” Format</a:t>
              </a:r>
            </a:p>
          </p:txBody>
        </p:sp>
      </p:grpSp>
      <p:sp>
        <p:nvSpPr>
          <p:cNvPr id="64" name="Right Arrow 63"/>
          <p:cNvSpPr/>
          <p:nvPr/>
        </p:nvSpPr>
        <p:spPr>
          <a:xfrm rot="16200000">
            <a:off x="825384" y="4119674"/>
            <a:ext cx="497315" cy="3141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5024690">
            <a:off x="1145984" y="4176632"/>
            <a:ext cx="796048" cy="3141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8455" y="4780280"/>
            <a:ext cx="827961" cy="705612"/>
            <a:chOff x="171270" y="5181789"/>
            <a:chExt cx="1103948" cy="94081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50" y="5181789"/>
              <a:ext cx="601389" cy="601389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71270" y="5722496"/>
              <a:ext cx="11039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5D5D5D"/>
                  </a:solidFill>
                </a:rPr>
                <a:t>Cerner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0025" y="4771231"/>
            <a:ext cx="931511" cy="694533"/>
            <a:chOff x="1946061" y="4939923"/>
            <a:chExt cx="1242015" cy="92604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23" y="4939923"/>
              <a:ext cx="601389" cy="601389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946061" y="5465858"/>
              <a:ext cx="124201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err="1">
                  <a:solidFill>
                    <a:srgbClr val="5D5D5D"/>
                  </a:solidFill>
                </a:rPr>
                <a:t>Allscripts</a:t>
              </a:r>
              <a:endParaRPr lang="en-US" sz="1350" dirty="0">
                <a:solidFill>
                  <a:srgbClr val="5D5D5D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852170" y="4368236"/>
            <a:ext cx="978230" cy="840659"/>
            <a:chOff x="4988289" y="1765940"/>
            <a:chExt cx="1304306" cy="1120878"/>
          </a:xfrm>
        </p:grpSpPr>
        <p:grpSp>
          <p:nvGrpSpPr>
            <p:cNvPr id="79" name="Group 78"/>
            <p:cNvGrpSpPr/>
            <p:nvPr/>
          </p:nvGrpSpPr>
          <p:grpSpPr>
            <a:xfrm>
              <a:off x="5203193" y="1765940"/>
              <a:ext cx="775315" cy="776292"/>
              <a:chOff x="5228593" y="2705740"/>
              <a:chExt cx="775315" cy="77629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228593" y="2705740"/>
                <a:ext cx="775315" cy="776292"/>
                <a:chOff x="1797566" y="1728625"/>
                <a:chExt cx="775315" cy="776292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1823052" y="1816249"/>
                  <a:ext cx="749829" cy="639992"/>
                  <a:chOff x="7907437" y="835419"/>
                  <a:chExt cx="1086412" cy="108641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7907437" y="835419"/>
                    <a:ext cx="1086412" cy="10864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 rot="20728457">
                    <a:off x="7996808" y="942568"/>
                    <a:ext cx="936391" cy="70113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4" name="TextBox 83"/>
                <p:cNvSpPr txBox="1"/>
                <p:nvPr/>
              </p:nvSpPr>
              <p:spPr>
                <a:xfrm>
                  <a:off x="1797566" y="1728625"/>
                  <a:ext cx="438067" cy="776292"/>
                </a:xfrm>
                <a:prstGeom prst="rect">
                  <a:avLst/>
                </a:prstGeom>
                <a:noFill/>
              </p:spPr>
              <p:txBody>
                <a:bodyPr vert="wordArtVert"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000" b="1">
                      <a:solidFill>
                        <a:schemeClr val="accent4"/>
                      </a:solidFill>
                    </a:defRPr>
                  </a:lvl1pPr>
                </a:lstStyle>
                <a:p>
                  <a:pPr algn="ctr" defTabSz="342900"/>
                  <a:r>
                    <a:rPr lang="en-US" sz="788" spc="-375" dirty="0">
                      <a:solidFill>
                        <a:prstClr val="white"/>
                      </a:solidFill>
                    </a:rPr>
                    <a:t>HL7</a:t>
                  </a:r>
                </a:p>
              </p:txBody>
            </p:sp>
          </p:grp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1242" y="2894538"/>
                <a:ext cx="374416" cy="492109"/>
              </a:xfrm>
              <a:prstGeom prst="rect">
                <a:avLst/>
              </a:prstGeom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4988289" y="2579042"/>
              <a:ext cx="13043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5D5D5D"/>
                  </a:solidFill>
                </a:rPr>
                <a:t>HL7 Format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38" y="4371004"/>
            <a:ext cx="1964452" cy="59670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68295" y="3117844"/>
            <a:ext cx="634724" cy="590641"/>
            <a:chOff x="2715769" y="2330836"/>
            <a:chExt cx="1015769" cy="877768"/>
          </a:xfrm>
        </p:grpSpPr>
        <p:sp>
          <p:nvSpPr>
            <p:cNvPr id="88" name="Oval 87"/>
            <p:cNvSpPr/>
            <p:nvPr/>
          </p:nvSpPr>
          <p:spPr>
            <a:xfrm>
              <a:off x="2715769" y="2330836"/>
              <a:ext cx="1015769" cy="8777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9449" y="2416666"/>
              <a:ext cx="534183" cy="702097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1816765" y="3766237"/>
            <a:ext cx="101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D5D5D"/>
                </a:solidFill>
              </a:rPr>
              <a:t>Supplemental Clinical Data File</a:t>
            </a:r>
          </a:p>
        </p:txBody>
      </p:sp>
      <p:sp>
        <p:nvSpPr>
          <p:cNvPr id="90" name="Right Arrow 89"/>
          <p:cNvSpPr/>
          <p:nvPr/>
        </p:nvSpPr>
        <p:spPr>
          <a:xfrm>
            <a:off x="4305355" y="3215652"/>
            <a:ext cx="980831" cy="3494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448736" y="3116351"/>
            <a:ext cx="568674" cy="547370"/>
            <a:chOff x="2715769" y="2330836"/>
            <a:chExt cx="1015769" cy="877768"/>
          </a:xfrm>
        </p:grpSpPr>
        <p:sp>
          <p:nvSpPr>
            <p:cNvPr id="92" name="Oval 91"/>
            <p:cNvSpPr/>
            <p:nvPr/>
          </p:nvSpPr>
          <p:spPr>
            <a:xfrm>
              <a:off x="2715769" y="2330836"/>
              <a:ext cx="1015769" cy="8777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9449" y="2416666"/>
              <a:ext cx="534183" cy="70209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606728" y="3081901"/>
            <a:ext cx="869826" cy="582219"/>
            <a:chOff x="6606728" y="3081899"/>
            <a:chExt cx="869826" cy="582219"/>
          </a:xfrm>
        </p:grpSpPr>
        <p:sp>
          <p:nvSpPr>
            <p:cNvPr id="94" name="Right Arrow 93"/>
            <p:cNvSpPr/>
            <p:nvPr/>
          </p:nvSpPr>
          <p:spPr>
            <a:xfrm>
              <a:off x="6606728" y="3226179"/>
              <a:ext cx="869826" cy="3175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6662422" y="3081899"/>
              <a:ext cx="601959" cy="582219"/>
              <a:chOff x="1811214" y="1783217"/>
              <a:chExt cx="802611" cy="776292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863996" y="1870841"/>
                <a:ext cx="749829" cy="639992"/>
                <a:chOff x="1499188" y="2347003"/>
                <a:chExt cx="749829" cy="639992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1499188" y="2347003"/>
                  <a:ext cx="749829" cy="639992"/>
                  <a:chOff x="7966759" y="928091"/>
                  <a:chExt cx="1086412" cy="108641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7966759" y="928091"/>
                    <a:ext cx="1086412" cy="10864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 rot="20728457">
                    <a:off x="7996808" y="942568"/>
                    <a:ext cx="936391" cy="70113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101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07" t="5547" r="20977" b="8459"/>
                <a:stretch/>
              </p:blipFill>
              <p:spPr bwMode="auto">
                <a:xfrm>
                  <a:off x="1744472" y="2420945"/>
                  <a:ext cx="368130" cy="492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9" name="TextBox 98"/>
              <p:cNvSpPr txBox="1"/>
              <p:nvPr/>
            </p:nvSpPr>
            <p:spPr>
              <a:xfrm>
                <a:off x="1811214" y="1783217"/>
                <a:ext cx="438067" cy="776292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342900"/>
                <a:r>
                  <a:rPr lang="en-US" sz="788" spc="-375" dirty="0">
                    <a:solidFill>
                      <a:prstClr val="white"/>
                    </a:solidFill>
                  </a:rPr>
                  <a:t>NCQA</a:t>
                </a:r>
              </a:p>
            </p:txBody>
          </p:sp>
        </p:grpSp>
      </p:grpSp>
      <p:sp>
        <p:nvSpPr>
          <p:cNvPr id="120" name="Bent Arrow 119"/>
          <p:cNvSpPr/>
          <p:nvPr/>
        </p:nvSpPr>
        <p:spPr>
          <a:xfrm rot="16200000" flipV="1">
            <a:off x="7088699" y="3536036"/>
            <a:ext cx="1009708" cy="1442402"/>
          </a:xfrm>
          <a:prstGeom prst="bentArrow">
            <a:avLst>
              <a:gd name="adj1" fmla="val 16257"/>
              <a:gd name="adj2" fmla="val 21114"/>
              <a:gd name="adj3" fmla="val 22086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256079" y="4368236"/>
            <a:ext cx="601959" cy="582219"/>
            <a:chOff x="1811214" y="1783217"/>
            <a:chExt cx="802611" cy="77629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863996" y="1870841"/>
              <a:ext cx="749829" cy="639992"/>
              <a:chOff x="1499188" y="2347003"/>
              <a:chExt cx="749829" cy="639992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1499188" y="2347003"/>
                <a:ext cx="749829" cy="639992"/>
                <a:chOff x="7966759" y="928091"/>
                <a:chExt cx="1086412" cy="108641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7966759" y="928091"/>
                  <a:ext cx="1086412" cy="108641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 rot="20728457">
                  <a:off x="7996808" y="942568"/>
                  <a:ext cx="936391" cy="7011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15" name="Picture 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07" t="5547" r="20977" b="8459"/>
              <a:stretch/>
            </p:blipFill>
            <p:spPr bwMode="auto">
              <a:xfrm>
                <a:off x="1744472" y="2420945"/>
                <a:ext cx="368130" cy="49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3" name="TextBox 112"/>
            <p:cNvSpPr txBox="1"/>
            <p:nvPr/>
          </p:nvSpPr>
          <p:spPr>
            <a:xfrm>
              <a:off x="1811214" y="1783217"/>
              <a:ext cx="438067" cy="776292"/>
            </a:xfrm>
            <a:prstGeom prst="rect">
              <a:avLst/>
            </a:prstGeom>
            <a:noFill/>
          </p:spPr>
          <p:txBody>
            <a:bodyPr vert="wordArtVert" wrap="square" rtlCol="0" anchor="ctr">
              <a:spAutoFit/>
            </a:bodyPr>
            <a:lstStyle>
              <a:defPPr>
                <a:defRPr lang="en-US"/>
              </a:defPPr>
              <a:lvl1pPr>
                <a:defRPr sz="1000" b="1">
                  <a:solidFill>
                    <a:schemeClr val="accent4"/>
                  </a:solidFill>
                </a:defRPr>
              </a:lvl1pPr>
            </a:lstStyle>
            <a:p>
              <a:pPr algn="ctr" defTabSz="342900"/>
              <a:r>
                <a:rPr lang="en-US" sz="788" spc="-375" dirty="0">
                  <a:solidFill>
                    <a:prstClr val="white"/>
                  </a:solidFill>
                </a:rPr>
                <a:t>NCQA</a:t>
              </a:r>
            </a:p>
          </p:txBody>
        </p:sp>
      </p:grpSp>
      <p:sp>
        <p:nvSpPr>
          <p:cNvPr id="121" name="Bent Arrow 120"/>
          <p:cNvSpPr/>
          <p:nvPr/>
        </p:nvSpPr>
        <p:spPr>
          <a:xfrm rot="5400000">
            <a:off x="7077752" y="1832478"/>
            <a:ext cx="1009708" cy="1420511"/>
          </a:xfrm>
          <a:prstGeom prst="bentArrow">
            <a:avLst>
              <a:gd name="adj1" fmla="val 16257"/>
              <a:gd name="adj2" fmla="val 21114"/>
              <a:gd name="adj3" fmla="val 22086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31855" y="1836124"/>
            <a:ext cx="601959" cy="582219"/>
            <a:chOff x="1811214" y="1783217"/>
            <a:chExt cx="802611" cy="776292"/>
          </a:xfrm>
        </p:grpSpPr>
        <p:grpSp>
          <p:nvGrpSpPr>
            <p:cNvPr id="105" name="Group 104"/>
            <p:cNvGrpSpPr/>
            <p:nvPr/>
          </p:nvGrpSpPr>
          <p:grpSpPr>
            <a:xfrm>
              <a:off x="1863996" y="1870841"/>
              <a:ext cx="749829" cy="639992"/>
              <a:chOff x="1499188" y="2347003"/>
              <a:chExt cx="749829" cy="639992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499188" y="2347003"/>
                <a:ext cx="749829" cy="639992"/>
                <a:chOff x="7966759" y="928091"/>
                <a:chExt cx="1086412" cy="108641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966759" y="928091"/>
                  <a:ext cx="1086412" cy="108641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 rot="20728457">
                  <a:off x="7996808" y="942568"/>
                  <a:ext cx="936391" cy="7011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08" name="Picture 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07" t="5547" r="20977" b="8459"/>
              <a:stretch/>
            </p:blipFill>
            <p:spPr bwMode="auto">
              <a:xfrm>
                <a:off x="1744472" y="2420945"/>
                <a:ext cx="368130" cy="49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6" name="TextBox 105"/>
            <p:cNvSpPr txBox="1"/>
            <p:nvPr/>
          </p:nvSpPr>
          <p:spPr>
            <a:xfrm>
              <a:off x="1811214" y="1783217"/>
              <a:ext cx="438067" cy="776292"/>
            </a:xfrm>
            <a:prstGeom prst="rect">
              <a:avLst/>
            </a:prstGeom>
            <a:noFill/>
          </p:spPr>
          <p:txBody>
            <a:bodyPr vert="wordArtVert" wrap="square" rtlCol="0" anchor="ctr">
              <a:spAutoFit/>
            </a:bodyPr>
            <a:lstStyle>
              <a:defPPr>
                <a:defRPr lang="en-US"/>
              </a:defPPr>
              <a:lvl1pPr>
                <a:defRPr sz="1000" b="1">
                  <a:solidFill>
                    <a:schemeClr val="accent4"/>
                  </a:solidFill>
                </a:defRPr>
              </a:lvl1pPr>
            </a:lstStyle>
            <a:p>
              <a:pPr algn="ctr" defTabSz="342900"/>
              <a:r>
                <a:rPr lang="en-US" sz="788" spc="-375" dirty="0">
                  <a:solidFill>
                    <a:prstClr val="white"/>
                  </a:solidFill>
                </a:rPr>
                <a:t>NCQA</a:t>
              </a: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04" y="2887276"/>
            <a:ext cx="1175829" cy="119299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226663" y="3726227"/>
            <a:ext cx="978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D5D5D"/>
                </a:solidFill>
              </a:rPr>
              <a:t>Meridian Format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833" y="2872442"/>
            <a:ext cx="1114540" cy="111454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087743" y="2060283"/>
            <a:ext cx="146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288DC1"/>
                </a:solidFill>
                <a:uFill>
                  <a:solidFill>
                    <a:srgbClr val="6FBE44"/>
                  </a:solidFill>
                </a:uFill>
              </a:rPr>
              <a:t>MIDIGATE</a:t>
            </a:r>
            <a:r>
              <a:rPr lang="en-US" u="sng" dirty="0">
                <a:solidFill>
                  <a:srgbClr val="288DC1"/>
                </a:solidFill>
                <a:uFill>
                  <a:solidFill>
                    <a:srgbClr val="6FBE44"/>
                  </a:solidFill>
                </a:uFill>
              </a:rPr>
              <a:t>®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144332" y="2368387"/>
            <a:ext cx="1476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00" dirty="0">
                <a:solidFill>
                  <a:srgbClr val="000000"/>
                </a:solidFill>
              </a:rPr>
              <a:t>inbox@direct.mihin.org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25415" y="2509632"/>
            <a:ext cx="1829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</a:rPr>
              <a:t>“Catch, Detach, Dispatch”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13056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are doing at MiHIN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4" y="1417638"/>
            <a:ext cx="8566878" cy="425381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Improving healthcare experience for consumers &amp; providers</a:t>
            </a:r>
          </a:p>
          <a:p>
            <a:pPr>
              <a:lnSpc>
                <a:spcPct val="200000"/>
              </a:lnSpc>
            </a:pPr>
            <a:r>
              <a:rPr lang="en-US" dirty="0"/>
              <a:t>Improving quality</a:t>
            </a:r>
          </a:p>
          <a:p>
            <a:pPr>
              <a:lnSpc>
                <a:spcPct val="200000"/>
              </a:lnSpc>
            </a:pPr>
            <a:r>
              <a:rPr lang="en-US" dirty="0"/>
              <a:t>Decreasing cost </a:t>
            </a:r>
          </a:p>
          <a:p>
            <a:pPr>
              <a:lnSpc>
                <a:spcPct val="200000"/>
              </a:lnSpc>
            </a:pPr>
            <a:r>
              <a:rPr lang="en-US" dirty="0"/>
              <a:t>Enabling statewide exchange of health information</a:t>
            </a:r>
          </a:p>
          <a:p>
            <a:pPr>
              <a:lnSpc>
                <a:spcPct val="200000"/>
              </a:lnSpc>
            </a:pPr>
            <a:r>
              <a:rPr lang="en-US" dirty="0"/>
              <a:t>Making valuable data available at the point of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7" name="Rectangle 6"/>
          <p:cNvSpPr/>
          <p:nvPr/>
        </p:nvSpPr>
        <p:spPr>
          <a:xfrm>
            <a:off x="2535689" y="5307491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For the people of Michigan</a:t>
            </a:r>
          </a:p>
        </p:txBody>
      </p:sp>
    </p:spTree>
    <p:extLst>
      <p:ext uri="{BB962C8B-B14F-4D97-AF65-F5344CB8AC3E}">
        <p14:creationId xmlns:p14="http://schemas.microsoft.com/office/powerpoint/2010/main" val="978640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6" y="136399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Quality Measure Data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24" y="1175886"/>
            <a:ext cx="1964452" cy="59670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1567" y="1214091"/>
            <a:ext cx="1105247" cy="3520361"/>
            <a:chOff x="251316" y="1544160"/>
            <a:chExt cx="1105247" cy="3520361"/>
          </a:xfrm>
        </p:grpSpPr>
        <p:grpSp>
          <p:nvGrpSpPr>
            <p:cNvPr id="16" name="Group 15"/>
            <p:cNvGrpSpPr/>
            <p:nvPr/>
          </p:nvGrpSpPr>
          <p:grpSpPr>
            <a:xfrm>
              <a:off x="251316" y="1544160"/>
              <a:ext cx="1105247" cy="790204"/>
              <a:chOff x="3298173" y="2291339"/>
              <a:chExt cx="1629404" cy="147680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298173" y="3250463"/>
                <a:ext cx="1629404" cy="51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NPO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251316" y="2449147"/>
              <a:ext cx="1105247" cy="790204"/>
              <a:chOff x="3298173" y="2291339"/>
              <a:chExt cx="1629404" cy="1476805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3298173" y="3250463"/>
                <a:ext cx="1629404" cy="51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WSUPG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51316" y="3360816"/>
              <a:ext cx="1105247" cy="790204"/>
              <a:chOff x="3298173" y="2291339"/>
              <a:chExt cx="1629404" cy="1476805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298173" y="3250463"/>
                <a:ext cx="1629404" cy="51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UP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51316" y="4274317"/>
              <a:ext cx="1105247" cy="790204"/>
              <a:chOff x="3298173" y="2291339"/>
              <a:chExt cx="1629404" cy="1476805"/>
            </a:xfrm>
          </p:grpSpPr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173" y="2291339"/>
                <a:ext cx="1629404" cy="942498"/>
              </a:xfrm>
              <a:prstGeom prst="rect">
                <a:avLst/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3298173" y="3250463"/>
                <a:ext cx="1629404" cy="51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D5D5D"/>
                    </a:solidFill>
                  </a:rPr>
                  <a:t>OSP</a:t>
                </a:r>
              </a:p>
            </p:txBody>
          </p:sp>
        </p:grpSp>
      </p:grpSp>
      <p:sp>
        <p:nvSpPr>
          <p:cNvPr id="127" name="Bent Arrow 126"/>
          <p:cNvSpPr/>
          <p:nvPr/>
        </p:nvSpPr>
        <p:spPr>
          <a:xfrm rot="5400000" flipH="1">
            <a:off x="2089900" y="1958016"/>
            <a:ext cx="1383604" cy="1441523"/>
          </a:xfrm>
          <a:prstGeom prst="bentArrow">
            <a:avLst>
              <a:gd name="adj1" fmla="val 16304"/>
              <a:gd name="adj2" fmla="val 7932"/>
              <a:gd name="adj3" fmla="val 22797"/>
              <a:gd name="adj4" fmla="val 41988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Bent Arrow 127"/>
          <p:cNvSpPr/>
          <p:nvPr/>
        </p:nvSpPr>
        <p:spPr>
          <a:xfrm rot="16200000" flipH="1" flipV="1">
            <a:off x="2073875" y="2204452"/>
            <a:ext cx="1383604" cy="1441523"/>
          </a:xfrm>
          <a:prstGeom prst="bentArrow">
            <a:avLst>
              <a:gd name="adj1" fmla="val 16304"/>
              <a:gd name="adj2" fmla="val 7932"/>
              <a:gd name="adj3" fmla="val 0"/>
              <a:gd name="adj4" fmla="val 41988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1820958" y="1629140"/>
            <a:ext cx="1905467" cy="1441523"/>
          </a:xfrm>
          <a:prstGeom prst="bentArrow">
            <a:avLst>
              <a:gd name="adj1" fmla="val 16304"/>
              <a:gd name="adj2" fmla="val 7491"/>
              <a:gd name="adj3" fmla="val 0"/>
              <a:gd name="adj4" fmla="val 41988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Bent Arrow 125"/>
          <p:cNvSpPr/>
          <p:nvPr/>
        </p:nvSpPr>
        <p:spPr>
          <a:xfrm rot="5400000" flipH="1">
            <a:off x="1820955" y="2637047"/>
            <a:ext cx="1905467" cy="1441523"/>
          </a:xfrm>
          <a:prstGeom prst="bentArrow">
            <a:avLst>
              <a:gd name="adj1" fmla="val 16304"/>
              <a:gd name="adj2" fmla="val 7491"/>
              <a:gd name="adj3" fmla="val 0"/>
              <a:gd name="adj4" fmla="val 419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Bent Arrow 136"/>
          <p:cNvSpPr/>
          <p:nvPr/>
        </p:nvSpPr>
        <p:spPr>
          <a:xfrm rot="16200000">
            <a:off x="5371479" y="2114070"/>
            <a:ext cx="1444443" cy="1441523"/>
          </a:xfrm>
          <a:prstGeom prst="bentArrow">
            <a:avLst>
              <a:gd name="adj1" fmla="val 3082"/>
              <a:gd name="adj2" fmla="val 7932"/>
              <a:gd name="adj3" fmla="val 22797"/>
              <a:gd name="adj4" fmla="val 41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Bent Arrow 137"/>
          <p:cNvSpPr/>
          <p:nvPr/>
        </p:nvSpPr>
        <p:spPr>
          <a:xfrm rot="5400000" flipV="1">
            <a:off x="5749433" y="1934658"/>
            <a:ext cx="750655" cy="1441523"/>
          </a:xfrm>
          <a:prstGeom prst="bentArrow">
            <a:avLst>
              <a:gd name="adj1" fmla="val 6349"/>
              <a:gd name="adj2" fmla="val 7932"/>
              <a:gd name="adj3" fmla="val 0"/>
              <a:gd name="adj4" fmla="val 4198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mms.businesswire.com/media/20150515005940/en/124878/5/molina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38" y="2093331"/>
            <a:ext cx="1834658" cy="604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38135" y="4879268"/>
            <a:ext cx="3817230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One format</a:t>
            </a:r>
            <a:r>
              <a:rPr lang="en-US" dirty="0"/>
              <a:t> and </a:t>
            </a:r>
            <a:r>
              <a:rPr lang="en-US" b="1" dirty="0"/>
              <a:t>one location</a:t>
            </a:r>
            <a:r>
              <a:rPr lang="en-US" dirty="0"/>
              <a:t>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 to submit quality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Payers to submit Gaps in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 to close Gaps in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Discussing FHIR resources for Gaps in Care with HL7, FHIR leadership</a:t>
            </a:r>
          </a:p>
        </p:txBody>
      </p:sp>
      <p:pic>
        <p:nvPicPr>
          <p:cNvPr id="1028" name="Picture 4" descr="http://www.trademarkia.com/logo-images/caidan-management-company/meridian-health-plan-inc-851163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24" y="3024194"/>
            <a:ext cx="1894332" cy="545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44790" y="1397169"/>
            <a:ext cx="1449536" cy="2139254"/>
            <a:chOff x="5444790" y="1397169"/>
            <a:chExt cx="1449536" cy="2139254"/>
          </a:xfrm>
        </p:grpSpPr>
        <p:sp>
          <p:nvSpPr>
            <p:cNvPr id="148" name="Bent Arrow 147"/>
            <p:cNvSpPr/>
            <p:nvPr/>
          </p:nvSpPr>
          <p:spPr>
            <a:xfrm rot="16200000" flipH="1">
              <a:off x="5217791" y="1632179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ent Arrow 32"/>
            <p:cNvSpPr/>
            <p:nvPr/>
          </p:nvSpPr>
          <p:spPr>
            <a:xfrm rot="16200000" flipH="1">
              <a:off x="5217792" y="1694047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ent Arrow 33"/>
            <p:cNvSpPr/>
            <p:nvPr/>
          </p:nvSpPr>
          <p:spPr>
            <a:xfrm rot="16200000" flipH="1">
              <a:off x="5217793" y="1777397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ent Arrow 34"/>
            <p:cNvSpPr/>
            <p:nvPr/>
          </p:nvSpPr>
          <p:spPr>
            <a:xfrm rot="16200000" flipH="1">
              <a:off x="5209780" y="1859889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Bent Arrow 35"/>
          <p:cNvSpPr/>
          <p:nvPr/>
        </p:nvSpPr>
        <p:spPr>
          <a:xfrm rot="5400000" flipV="1">
            <a:off x="5760550" y="1995305"/>
            <a:ext cx="750655" cy="1419289"/>
          </a:xfrm>
          <a:prstGeom prst="bentArrow">
            <a:avLst>
              <a:gd name="adj1" fmla="val 6349"/>
              <a:gd name="adj2" fmla="val 7932"/>
              <a:gd name="adj3" fmla="val 0"/>
              <a:gd name="adj4" fmla="val 41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5400000" flipV="1">
            <a:off x="5750401" y="2044455"/>
            <a:ext cx="750655" cy="1437247"/>
          </a:xfrm>
          <a:prstGeom prst="bentArrow">
            <a:avLst>
              <a:gd name="adj1" fmla="val 6349"/>
              <a:gd name="adj2" fmla="val 7932"/>
              <a:gd name="adj3" fmla="val 0"/>
              <a:gd name="adj4" fmla="val 4198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 flipV="1">
            <a:off x="5452803" y="2547389"/>
            <a:ext cx="1449536" cy="2139254"/>
            <a:chOff x="5444790" y="1397169"/>
            <a:chExt cx="1449536" cy="2139254"/>
          </a:xfrm>
        </p:grpSpPr>
        <p:sp>
          <p:nvSpPr>
            <p:cNvPr id="40" name="Bent Arrow 39"/>
            <p:cNvSpPr/>
            <p:nvPr/>
          </p:nvSpPr>
          <p:spPr>
            <a:xfrm rot="16200000" flipH="1">
              <a:off x="5217791" y="1632179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Bent Arrow 40"/>
            <p:cNvSpPr/>
            <p:nvPr/>
          </p:nvSpPr>
          <p:spPr>
            <a:xfrm rot="16200000" flipH="1">
              <a:off x="5217792" y="1694047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Bent Arrow 41"/>
            <p:cNvSpPr/>
            <p:nvPr/>
          </p:nvSpPr>
          <p:spPr>
            <a:xfrm rot="16200000" flipH="1">
              <a:off x="5217793" y="1777397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rot="16200000" flipH="1">
              <a:off x="5209780" y="1859889"/>
              <a:ext cx="1911544" cy="1441523"/>
            </a:xfrm>
            <a:prstGeom prst="bentArrow">
              <a:avLst>
                <a:gd name="adj1" fmla="val 3881"/>
                <a:gd name="adj2" fmla="val 7491"/>
                <a:gd name="adj3" fmla="val 0"/>
                <a:gd name="adj4" fmla="val 41988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Bent Arrow 46"/>
          <p:cNvSpPr/>
          <p:nvPr/>
        </p:nvSpPr>
        <p:spPr>
          <a:xfrm rot="16200000">
            <a:off x="5360498" y="2054337"/>
            <a:ext cx="1444443" cy="1441523"/>
          </a:xfrm>
          <a:prstGeom prst="bentArrow">
            <a:avLst>
              <a:gd name="adj1" fmla="val 3082"/>
              <a:gd name="adj2" fmla="val 7932"/>
              <a:gd name="adj3" fmla="val 22797"/>
              <a:gd name="adj4" fmla="val 4198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rot="16200000">
            <a:off x="5375885" y="2010002"/>
            <a:ext cx="1444443" cy="1441523"/>
          </a:xfrm>
          <a:prstGeom prst="bentArrow">
            <a:avLst>
              <a:gd name="adj1" fmla="val 3082"/>
              <a:gd name="adj2" fmla="val 7932"/>
              <a:gd name="adj3" fmla="val 22797"/>
              <a:gd name="adj4" fmla="val 419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Cloud 115"/>
          <p:cNvSpPr/>
          <p:nvPr/>
        </p:nvSpPr>
        <p:spPr>
          <a:xfrm>
            <a:off x="2923504" y="1934787"/>
            <a:ext cx="3129566" cy="194648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MiHIN</a:t>
            </a:r>
          </a:p>
          <a:p>
            <a:pPr algn="ctr"/>
            <a:r>
              <a:rPr lang="en-US" sz="1900" dirty="0"/>
              <a:t>Combined Quality Measure Reporting and Recovery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656" y="4945576"/>
            <a:ext cx="169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Physician Organizations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43124" y="4949039"/>
            <a:ext cx="169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Health</a:t>
            </a:r>
          </a:p>
          <a:p>
            <a:pPr algn="ctr"/>
            <a:r>
              <a:rPr lang="en-US" dirty="0"/>
              <a:t>Plans &amp; State</a:t>
            </a:r>
          </a:p>
        </p:txBody>
      </p:sp>
      <p:pic>
        <p:nvPicPr>
          <p:cNvPr id="46" name="Picture 4" descr="http://www.michwa.org/wp-content/uploads/MDHHS-logo.gif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9"/>
          <a:stretch/>
        </p:blipFill>
        <p:spPr bwMode="auto">
          <a:xfrm>
            <a:off x="7078017" y="4126328"/>
            <a:ext cx="1597748" cy="60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765977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/>
          <p:cNvSpPr/>
          <p:nvPr/>
        </p:nvSpPr>
        <p:spPr>
          <a:xfrm>
            <a:off x="1569602" y="1159099"/>
            <a:ext cx="6146684" cy="44582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06" y="416998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Closing Gaps In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31</a:t>
            </a:fld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3418" y="3219370"/>
            <a:ext cx="1151154" cy="963025"/>
            <a:chOff x="275999" y="3142999"/>
            <a:chExt cx="1151154" cy="963025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75" y="3142999"/>
              <a:ext cx="1105247" cy="504309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275999" y="3644359"/>
              <a:ext cx="1151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D5D5D"/>
                  </a:solidFill>
                </a:rPr>
                <a:t>Physician Organizations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96728" y="2586166"/>
            <a:ext cx="3969832" cy="1064091"/>
            <a:chOff x="2796728" y="2586166"/>
            <a:chExt cx="3969832" cy="1064091"/>
          </a:xfrm>
        </p:grpSpPr>
        <p:sp>
          <p:nvSpPr>
            <p:cNvPr id="8" name="Curved Down Arrow 7"/>
            <p:cNvSpPr/>
            <p:nvPr/>
          </p:nvSpPr>
          <p:spPr>
            <a:xfrm>
              <a:off x="2796728" y="2836227"/>
              <a:ext cx="3969832" cy="794721"/>
            </a:xfrm>
            <a:prstGeom prst="curvedDownArrow">
              <a:avLst/>
            </a:prstGeom>
            <a:solidFill>
              <a:srgbClr val="FFC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38876" y="2586166"/>
              <a:ext cx="1208920" cy="1064091"/>
              <a:chOff x="3669605" y="2165102"/>
              <a:chExt cx="1208920" cy="106409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973997" y="2165102"/>
                <a:ext cx="578934" cy="592979"/>
                <a:chOff x="1854787" y="2657344"/>
                <a:chExt cx="769487" cy="698433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881927" y="2657344"/>
                  <a:ext cx="742347" cy="698433"/>
                  <a:chOff x="7966759" y="928091"/>
                  <a:chExt cx="1086412" cy="108641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7966759" y="928091"/>
                    <a:ext cx="1086412" cy="10864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20728457">
                    <a:off x="7996808" y="942568"/>
                    <a:ext cx="936391" cy="70113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1854787" y="2665028"/>
                  <a:ext cx="385298" cy="582219"/>
                </a:xfrm>
                <a:prstGeom prst="rect">
                  <a:avLst/>
                </a:prstGeom>
                <a:noFill/>
              </p:spPr>
              <p:txBody>
                <a:bodyPr vert="wordArtVert"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000" b="1">
                      <a:solidFill>
                        <a:schemeClr val="accent4"/>
                      </a:solidFill>
                    </a:defRPr>
                  </a:lvl1pPr>
                </a:lstStyle>
                <a:p>
                  <a:pPr algn="ctr" defTabSz="342900"/>
                  <a:endParaRPr lang="en-US" sz="1200" spc="-375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2034" y="2762798"/>
                  <a:ext cx="323932" cy="449156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3669605" y="2798306"/>
                <a:ext cx="12089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Supplemental Data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170539" y="3986727"/>
            <a:ext cx="4669295" cy="1514832"/>
            <a:chOff x="2352816" y="3986727"/>
            <a:chExt cx="3931956" cy="1514832"/>
          </a:xfrm>
        </p:grpSpPr>
        <p:sp>
          <p:nvSpPr>
            <p:cNvPr id="39" name="Curved Down Arrow 38"/>
            <p:cNvSpPr/>
            <p:nvPr/>
          </p:nvSpPr>
          <p:spPr>
            <a:xfrm rot="10800000">
              <a:off x="2352816" y="3986727"/>
              <a:ext cx="3931956" cy="794721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5370" y="4437468"/>
              <a:ext cx="1208920" cy="1064091"/>
              <a:chOff x="3669605" y="2165102"/>
              <a:chExt cx="1208920" cy="1064091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973996" y="2165102"/>
                <a:ext cx="578932" cy="592979"/>
                <a:chOff x="1854787" y="2657344"/>
                <a:chExt cx="769485" cy="698433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881925" y="2657344"/>
                  <a:ext cx="742347" cy="698433"/>
                  <a:chOff x="7966763" y="928091"/>
                  <a:chExt cx="1086413" cy="108641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4" name="Oval 53"/>
                  <p:cNvSpPr/>
                  <p:nvPr/>
                </p:nvSpPr>
                <p:spPr>
                  <a:xfrm>
                    <a:off x="7966763" y="928091"/>
                    <a:ext cx="1086413" cy="108641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 rot="20728457">
                    <a:off x="7996808" y="942568"/>
                    <a:ext cx="936391" cy="70113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lang="en-US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1854787" y="2665028"/>
                  <a:ext cx="385298" cy="582219"/>
                </a:xfrm>
                <a:prstGeom prst="rect">
                  <a:avLst/>
                </a:prstGeom>
                <a:noFill/>
              </p:spPr>
              <p:txBody>
                <a:bodyPr vert="wordArtVert"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000" b="1">
                      <a:solidFill>
                        <a:schemeClr val="accent4"/>
                      </a:solidFill>
                    </a:defRPr>
                  </a:lvl1pPr>
                </a:lstStyle>
                <a:p>
                  <a:pPr algn="ctr" defTabSz="342900"/>
                  <a:endParaRPr lang="en-US" sz="1200" spc="-375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2037" y="2762798"/>
                  <a:ext cx="323933" cy="449155"/>
                </a:xfrm>
                <a:prstGeom prst="rect">
                  <a:avLst/>
                </a:prstGeom>
              </p:spPr>
            </p:pic>
          </p:grpSp>
          <p:sp>
            <p:nvSpPr>
              <p:cNvPr id="50" name="TextBox 49"/>
              <p:cNvSpPr txBox="1"/>
              <p:nvPr/>
            </p:nvSpPr>
            <p:spPr>
              <a:xfrm>
                <a:off x="3669605" y="2798306"/>
                <a:ext cx="12089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Gaps in Care Feedback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 rot="20215086">
            <a:off x="1698609" y="2213564"/>
            <a:ext cx="2823974" cy="908610"/>
            <a:chOff x="2010896" y="1702096"/>
            <a:chExt cx="5280498" cy="1384906"/>
          </a:xfrm>
        </p:grpSpPr>
        <p:sp>
          <p:nvSpPr>
            <p:cNvPr id="38" name="Curved Down Arrow 37"/>
            <p:cNvSpPr/>
            <p:nvPr/>
          </p:nvSpPr>
          <p:spPr>
            <a:xfrm>
              <a:off x="2010896" y="2030529"/>
              <a:ext cx="5280498" cy="1056473"/>
            </a:xfrm>
            <a:prstGeom prst="curvedDownArrow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882126" y="1702096"/>
              <a:ext cx="1470657" cy="818015"/>
              <a:chOff x="3546545" y="2171627"/>
              <a:chExt cx="1470657" cy="81801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973997" y="2171627"/>
                <a:ext cx="289883" cy="494312"/>
              </a:xfrm>
              <a:prstGeom prst="rect">
                <a:avLst/>
              </a:prstGeom>
              <a:noFill/>
            </p:spPr>
            <p:txBody>
              <a:bodyPr vert="wordArtVert"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</a:defRPr>
                </a:lvl1pPr>
              </a:lstStyle>
              <a:p>
                <a:pPr algn="ctr" defTabSz="342900"/>
                <a:endParaRPr lang="en-US" sz="1200" spc="-37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46545" y="2728032"/>
                <a:ext cx="14706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Close Gaps in Care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837026" y="3085591"/>
            <a:ext cx="1918116" cy="1583504"/>
            <a:chOff x="6840715" y="2969822"/>
            <a:chExt cx="1918116" cy="158350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661" l="0" r="100000">
                          <a14:foregroundMark x1="46581" y1="52679" x2="78632" y2="77232"/>
                          <a14:foregroundMark x1="43590" y1="58929" x2="55128" y2="71875"/>
                          <a14:foregroundMark x1="73932" y1="57143" x2="67094" y2="75000"/>
                          <a14:foregroundMark x1="50855" y1="87054" x2="59829" y2="90179"/>
                          <a14:foregroundMark x1="58547" y1="91518" x2="60256" y2="95089"/>
                          <a14:backgroundMark x1="41453" y1="92411" x2="48718" y2="96429"/>
                          <a14:backgroundMark x1="77778" y1="75446" x2="74786" y2="7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82" y="2969822"/>
              <a:ext cx="1381280" cy="1322251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840715" y="4276327"/>
              <a:ext cx="1918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D5D5D"/>
                  </a:solidFill>
                </a:rPr>
                <a:t>Payers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3248" y="4575680"/>
            <a:ext cx="7405307" cy="1356269"/>
            <a:chOff x="473248" y="4575680"/>
            <a:chExt cx="7405307" cy="1356269"/>
          </a:xfrm>
        </p:grpSpPr>
        <p:grpSp>
          <p:nvGrpSpPr>
            <p:cNvPr id="11" name="Group 10"/>
            <p:cNvGrpSpPr/>
            <p:nvPr/>
          </p:nvGrpSpPr>
          <p:grpSpPr>
            <a:xfrm>
              <a:off x="473248" y="4575680"/>
              <a:ext cx="7075832" cy="1356269"/>
              <a:chOff x="473248" y="4575680"/>
              <a:chExt cx="7075832" cy="135626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73248" y="4575680"/>
                <a:ext cx="796028" cy="725248"/>
                <a:chOff x="275999" y="3142999"/>
                <a:chExt cx="1151154" cy="870984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075" y="3142999"/>
                  <a:ext cx="1105247" cy="504309"/>
                </a:xfrm>
                <a:prstGeom prst="rect">
                  <a:avLst/>
                </a:prstGeom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275999" y="3644359"/>
                  <a:ext cx="1151154" cy="369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rgbClr val="5D5D5D"/>
                      </a:solidFill>
                    </a:rPr>
                    <a:t>Physician Organizations</a:t>
                  </a:r>
                </a:p>
              </p:txBody>
            </p:sp>
          </p:grpSp>
          <p:sp>
            <p:nvSpPr>
              <p:cNvPr id="67" name="Curved Down Arrow 66"/>
              <p:cNvSpPr/>
              <p:nvPr/>
            </p:nvSpPr>
            <p:spPr>
              <a:xfrm rot="10800000">
                <a:off x="1086802" y="5137228"/>
                <a:ext cx="4669295" cy="794721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loud 36"/>
              <p:cNvSpPr/>
              <p:nvPr/>
            </p:nvSpPr>
            <p:spPr>
              <a:xfrm>
                <a:off x="5356100" y="4681160"/>
                <a:ext cx="2192980" cy="1011315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MiHIN</a:t>
                </a:r>
              </a:p>
              <a:p>
                <a:pPr algn="ctr"/>
                <a:r>
                  <a:rPr lang="en-US" sz="2800" dirty="0"/>
                  <a:t>ACRS</a:t>
                </a:r>
                <a:endParaRPr lang="en-US" sz="1600" dirty="0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6927357" y="5060567"/>
              <a:ext cx="951198" cy="7708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CKS</a:t>
              </a:r>
            </a:p>
          </p:txBody>
        </p:sp>
      </p:grpSp>
      <p:sp>
        <p:nvSpPr>
          <p:cNvPr id="5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317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>
              <a:effectLst/>
            </a:endParaRPr>
          </a:p>
          <a:p>
            <a:pPr marL="0" indent="0" algn="ctr">
              <a:buNone/>
            </a:pPr>
            <a:r>
              <a:rPr lang="en-US" sz="2000" dirty="0"/>
              <a:t>Follow Up Questions:</a:t>
            </a:r>
          </a:p>
          <a:p>
            <a:pPr marL="0" indent="0" algn="ctr">
              <a:buNone/>
            </a:pPr>
            <a:r>
              <a:rPr lang="en-US" sz="2000" b="1" dirty="0"/>
              <a:t>Tim Pletcher</a:t>
            </a:r>
            <a:endParaRPr lang="en-US" sz="2000" b="1" dirty="0">
              <a:hlinkClick r:id=""/>
            </a:endParaRPr>
          </a:p>
          <a:p>
            <a:pPr marL="0" indent="0" algn="ctr">
              <a:buNone/>
            </a:pPr>
            <a:r>
              <a:rPr lang="en-US" sz="2000" dirty="0"/>
              <a:t>Executive Director</a:t>
            </a:r>
          </a:p>
          <a:p>
            <a:pPr marL="0" indent="0" algn="ctr">
              <a:buNone/>
            </a:pPr>
            <a:r>
              <a:rPr lang="en-US" sz="2000" dirty="0"/>
              <a:t> Michigan Health Information Network Shared Services</a:t>
            </a:r>
          </a:p>
          <a:p>
            <a:pPr marL="0" indent="0" algn="ctr">
              <a:buNone/>
            </a:pPr>
            <a:r>
              <a:rPr lang="en-US" sz="2000" dirty="0">
                <a:hlinkClick r:id="rId4"/>
              </a:rPr>
              <a:t>tim.pletcher@mihin.org</a:t>
            </a:r>
            <a:endParaRPr lang="en-US" sz="2000" dirty="0">
              <a:effectLst/>
            </a:endParaRPr>
          </a:p>
          <a:p>
            <a:pPr marL="0" indent="0" algn="ctr">
              <a:buNone/>
            </a:pPr>
            <a:r>
              <a:rPr lang="en-US" sz="2000" dirty="0"/>
              <a:t>Phone: </a:t>
            </a:r>
            <a:r>
              <a:rPr lang="en-US" dirty="0"/>
              <a:t>989.621.7221</a:t>
            </a:r>
            <a:endParaRPr lang="en-US" sz="2000" dirty="0">
              <a:effectLst/>
            </a:endParaRPr>
          </a:p>
          <a:p>
            <a:pPr marL="0" indent="0" algn="ctr">
              <a:buNone/>
            </a:pP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BCFE3C7F-E00F-404F-88BB-16310A7C918C}" type="slidenum">
              <a:rPr lang="en-US" smtClean="0">
                <a:solidFill>
                  <a:schemeClr val="bg1">
                    <a:lumMod val="65000"/>
                  </a:schemeClr>
                </a:solidFill>
                <a:effectLst/>
              </a:rPr>
              <a:t>32</a:t>
            </a:fld>
            <a:endParaRPr lang="en-US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98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Oval 284"/>
          <p:cNvSpPr/>
          <p:nvPr>
            <p:custDataLst>
              <p:tags r:id="rId2"/>
            </p:custDataLst>
          </p:nvPr>
        </p:nvSpPr>
        <p:spPr>
          <a:xfrm>
            <a:off x="5905255" y="1429187"/>
            <a:ext cx="3081886" cy="3996379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endParaRPr lang="en-US" b="1">
              <a:solidFill>
                <a:prstClr val="white"/>
              </a:solidFill>
              <a:ea typeface="Arial"/>
            </a:endParaRPr>
          </a:p>
        </p:txBody>
      </p:sp>
      <p:sp>
        <p:nvSpPr>
          <p:cNvPr id="94" name="Rounded Rectangle 93"/>
          <p:cNvSpPr/>
          <p:nvPr>
            <p:custDataLst>
              <p:tags r:id="rId3"/>
            </p:custDataLst>
          </p:nvPr>
        </p:nvSpPr>
        <p:spPr>
          <a:xfrm>
            <a:off x="2663932" y="660738"/>
            <a:ext cx="1242579" cy="1091776"/>
          </a:xfrm>
          <a:prstGeom prst="round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defTabSz="457200"/>
            <a:endParaRPr lang="en-US" b="1">
              <a:solidFill>
                <a:srgbClr val="5D5D5D"/>
              </a:solidFill>
            </a:endParaRPr>
          </a:p>
        </p:txBody>
      </p:sp>
      <p:grpSp>
        <p:nvGrpSpPr>
          <p:cNvPr id="95" name="Group 94"/>
          <p:cNvGrpSpPr/>
          <p:nvPr>
            <p:custDataLst>
              <p:tags r:id="rId4"/>
            </p:custDataLst>
          </p:nvPr>
        </p:nvGrpSpPr>
        <p:grpSpPr>
          <a:xfrm>
            <a:off x="2795103" y="1056730"/>
            <a:ext cx="949131" cy="584504"/>
            <a:chOff x="2665377" y="744496"/>
            <a:chExt cx="1703421" cy="1049019"/>
          </a:xfrm>
        </p:grpSpPr>
        <p:pic>
          <p:nvPicPr>
            <p:cNvPr id="96" name="Picture 95"/>
            <p:cNvPicPr>
              <a:picLocks noChangeAspect="1"/>
            </p:cNvPicPr>
            <p:nvPr>
              <p:custDataLst>
                <p:tags r:id="rId104"/>
              </p:custDataLst>
            </p:nvPr>
          </p:nvPicPr>
          <p:blipFill>
            <a:blip r:embed="rId10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67"/>
            <a:stretch>
              <a:fillRect/>
            </a:stretch>
          </p:blipFill>
          <p:spPr>
            <a:xfrm>
              <a:off x="2960685" y="945156"/>
              <a:ext cx="1209676" cy="32385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>
              <p:custDataLst>
                <p:tags r:id="rId105"/>
              </p:custDataLst>
            </p:nvPr>
          </p:nvPicPr>
          <p:blipFill>
            <a:blip r:embed="rId10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8"/>
            <a:stretch>
              <a:fillRect/>
            </a:stretch>
          </p:blipFill>
          <p:spPr>
            <a:xfrm>
              <a:off x="2762249" y="1233499"/>
              <a:ext cx="1606549" cy="323850"/>
            </a:xfrm>
            <a:prstGeom prst="rect">
              <a:avLst/>
            </a:prstGeom>
          </p:spPr>
        </p:pic>
        <p:sp>
          <p:nvSpPr>
            <p:cNvPr id="98" name="Oval 97"/>
            <p:cNvSpPr/>
            <p:nvPr>
              <p:custDataLst>
                <p:tags r:id="rId106"/>
              </p:custDataLst>
            </p:nvPr>
          </p:nvSpPr>
          <p:spPr>
            <a:xfrm>
              <a:off x="2665377" y="744496"/>
              <a:ext cx="1703421" cy="1049019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rgbClr val="FFFFFF"/>
                  </a:solidFill>
                  <a:uLnTx/>
                  <a:uFillTx/>
                  <a:latin typeface="Arial"/>
                  <a:ea typeface="Arial"/>
                  <a:cs typeface="+mn-cs"/>
                  <a:sym typeface="Wingdings"/>
                </a:defRPr>
              </a:lvl9pPr>
            </a:lstStyle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9" name="Picture 2" descr="The Sequoia Project focuses on nationwide health information exchange and health IT interoperabilit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692" y="665815"/>
            <a:ext cx="701116" cy="7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arequality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087" y="813304"/>
            <a:ext cx="1038881" cy="2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Rounded Rectangle 335"/>
          <p:cNvSpPr/>
          <p:nvPr>
            <p:custDataLst>
              <p:tags r:id="rId7"/>
            </p:custDataLst>
          </p:nvPr>
        </p:nvSpPr>
        <p:spPr>
          <a:xfrm>
            <a:off x="194475" y="2389358"/>
            <a:ext cx="2327329" cy="93008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457200"/>
            <a:endParaRPr lang="en-US" sz="1200">
              <a:solidFill>
                <a:srgbClr val="5D5D5D"/>
              </a:solidFill>
              <a:ea typeface="Arial"/>
            </a:endParaRPr>
          </a:p>
        </p:txBody>
      </p:sp>
      <p:sp>
        <p:nvSpPr>
          <p:cNvPr id="7169" name="Slide Number Placeholder 7168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69" name="Group 268"/>
          <p:cNvGrpSpPr/>
          <p:nvPr>
            <p:custDataLst>
              <p:tags r:id="rId9"/>
            </p:custDataLst>
          </p:nvPr>
        </p:nvGrpSpPr>
        <p:grpSpPr>
          <a:xfrm>
            <a:off x="2937958" y="2161506"/>
            <a:ext cx="2820311" cy="2009308"/>
            <a:chOff x="3059789" y="3610124"/>
            <a:chExt cx="2820311" cy="1854421"/>
          </a:xfrm>
        </p:grpSpPr>
        <p:pic>
          <p:nvPicPr>
            <p:cNvPr id="270" name="Picture 4"/>
            <p:cNvPicPr>
              <a:picLocks noChangeAspect="1" noChangeArrowheads="1"/>
            </p:cNvPicPr>
            <p:nvPr>
              <p:custDataLst>
                <p:tags r:id="rId101"/>
              </p:custDataLst>
            </p:nvPr>
          </p:nvPicPr>
          <p:blipFill>
            <a:blip r:embed="rId1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789" y="3610124"/>
              <a:ext cx="2820311" cy="185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p14="http://schemas.microsoft.com/office/powerpoint/2010/main" xmlns:p15="http://schemas.microsoft.com/office/powerpoint/2012/main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p14="http://schemas.microsoft.com/office/powerpoint/2010/main" xmlns:p15="http://schemas.microsoft.com/office/powerpoint/2012/main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1" name="Picture 2" descr="C:\Users\shaw\Dropbox\MiHIN Shared Services\Art and Logos\MiHIN_Logos\MiHIN_Logo_MichHealthInfoNetwork.png"/>
            <p:cNvPicPr>
              <a:picLocks noChangeAspect="1" noChangeArrowheads="1"/>
            </p:cNvPicPr>
            <p:nvPr>
              <p:custDataLst>
                <p:tags r:id="rId102"/>
              </p:custDataLst>
            </p:nvPr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15"/>
            <a:stretch>
              <a:fillRect/>
            </a:stretch>
          </p:blipFill>
          <p:spPr>
            <a:xfrm>
              <a:off x="3516598" y="3987372"/>
              <a:ext cx="694511" cy="640314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p15="http://schemas.microsoft.com/office/powerpoint/2012/main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271"/>
            <p:cNvSpPr txBox="1"/>
            <p:nvPr>
              <p:custDataLst>
                <p:tags r:id="rId103"/>
              </p:custDataLst>
            </p:nvPr>
          </p:nvSpPr>
          <p:spPr>
            <a:xfrm>
              <a:off x="3943107" y="4150447"/>
              <a:ext cx="1688283" cy="766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600">
                  <a:solidFill>
                    <a:srgbClr val="5D5D5D"/>
                  </a:solidFill>
                </a:rPr>
                <a:t>MiHIN </a:t>
              </a:r>
            </a:p>
            <a:p>
              <a:pPr algn="ctr" defTabSz="457200"/>
              <a:r>
                <a:rPr lang="en-US" sz="1600">
                  <a:solidFill>
                    <a:srgbClr val="5D5D5D"/>
                  </a:solidFill>
                </a:rPr>
                <a:t>Statewide </a:t>
              </a:r>
            </a:p>
            <a:p>
              <a:pPr algn="ctr" defTabSz="457200"/>
              <a:r>
                <a:rPr lang="en-US" sz="1600">
                  <a:solidFill>
                    <a:srgbClr val="5D5D5D"/>
                  </a:solidFill>
                </a:rPr>
                <a:t>Shared Services</a:t>
              </a:r>
            </a:p>
          </p:txBody>
        </p:sp>
      </p:grpSp>
      <p:grpSp>
        <p:nvGrpSpPr>
          <p:cNvPr id="284" name="Group 283"/>
          <p:cNvGrpSpPr/>
          <p:nvPr>
            <p:custDataLst>
              <p:tags r:id="rId10"/>
            </p:custDataLst>
          </p:nvPr>
        </p:nvGrpSpPr>
        <p:grpSpPr>
          <a:xfrm>
            <a:off x="6260629" y="3028171"/>
            <a:ext cx="1465465" cy="726766"/>
            <a:chOff x="4775597" y="1141417"/>
            <a:chExt cx="1906963" cy="1101511"/>
          </a:xfrm>
        </p:grpSpPr>
        <p:pic>
          <p:nvPicPr>
            <p:cNvPr id="286" name="Picture 6"/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359" y="1141417"/>
              <a:ext cx="1187936" cy="740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287" name="TextBox 286"/>
            <p:cNvSpPr txBox="1"/>
            <p:nvPr>
              <p:custDataLst>
                <p:tags r:id="rId100"/>
              </p:custDataLst>
            </p:nvPr>
          </p:nvSpPr>
          <p:spPr>
            <a:xfrm>
              <a:off x="4775597" y="1823099"/>
              <a:ext cx="1906963" cy="4198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200" b="1">
                  <a:solidFill>
                    <a:srgbClr val="5D5D5D"/>
                  </a:solidFill>
                </a:rPr>
                <a:t>MDHHS Data Hub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0911" y="4812283"/>
            <a:ext cx="2022690" cy="533062"/>
            <a:chOff x="6458081" y="4801570"/>
            <a:chExt cx="2022690" cy="533062"/>
          </a:xfrm>
        </p:grpSpPr>
        <p:sp>
          <p:nvSpPr>
            <p:cNvPr id="282" name="Oval 281"/>
            <p:cNvSpPr/>
            <p:nvPr>
              <p:custDataLst>
                <p:tags r:id="rId97"/>
              </p:custDataLst>
            </p:nvPr>
          </p:nvSpPr>
          <p:spPr>
            <a:xfrm>
              <a:off x="7037536" y="4801570"/>
              <a:ext cx="880822" cy="53306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endParaRPr lang="en-US">
                <a:solidFill>
                  <a:prstClr val="white"/>
                </a:solidFill>
                <a:ea typeface="Arial"/>
              </a:endParaRPr>
            </a:p>
          </p:txBody>
        </p:sp>
        <p:sp>
          <p:nvSpPr>
            <p:cNvPr id="283" name="TextBox 282"/>
            <p:cNvSpPr txBox="1"/>
            <p:nvPr>
              <p:custDataLst>
                <p:tags r:id="rId98"/>
              </p:custDataLst>
            </p:nvPr>
          </p:nvSpPr>
          <p:spPr>
            <a:xfrm>
              <a:off x="6458081" y="4922199"/>
              <a:ext cx="202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Medicaid</a:t>
              </a:r>
            </a:p>
          </p:txBody>
        </p:sp>
      </p:grpSp>
      <p:grpSp>
        <p:nvGrpSpPr>
          <p:cNvPr id="288" name="Group 287"/>
          <p:cNvGrpSpPr/>
          <p:nvPr>
            <p:custDataLst>
              <p:tags r:id="rId11"/>
            </p:custDataLst>
          </p:nvPr>
        </p:nvGrpSpPr>
        <p:grpSpPr>
          <a:xfrm>
            <a:off x="6848083" y="2247434"/>
            <a:ext cx="1729245" cy="630021"/>
            <a:chOff x="6274140" y="4954210"/>
            <a:chExt cx="1729245" cy="630021"/>
          </a:xfrm>
        </p:grpSpPr>
        <p:sp>
          <p:nvSpPr>
            <p:cNvPr id="289" name="Oval 288"/>
            <p:cNvSpPr/>
            <p:nvPr>
              <p:custDataLst>
                <p:tags r:id="rId95"/>
              </p:custDataLst>
            </p:nvPr>
          </p:nvSpPr>
          <p:spPr>
            <a:xfrm>
              <a:off x="6821746" y="4954210"/>
              <a:ext cx="644689" cy="6300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endParaRPr lang="en-US">
                <a:solidFill>
                  <a:prstClr val="white"/>
                </a:solidFill>
                <a:ea typeface="Arial"/>
              </a:endParaRPr>
            </a:p>
          </p:txBody>
        </p:sp>
        <p:sp>
          <p:nvSpPr>
            <p:cNvPr id="290" name="TextBox 289"/>
            <p:cNvSpPr txBox="1"/>
            <p:nvPr>
              <p:custDataLst>
                <p:tags r:id="rId96"/>
              </p:custDataLst>
            </p:nvPr>
          </p:nvSpPr>
          <p:spPr>
            <a:xfrm>
              <a:off x="6274140" y="5095076"/>
              <a:ext cx="1729245" cy="2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0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MSSS</a:t>
              </a:r>
            </a:p>
          </p:txBody>
        </p:sp>
      </p:grpSp>
      <p:sp>
        <p:nvSpPr>
          <p:cNvPr id="291" name="Oval 290"/>
          <p:cNvSpPr/>
          <p:nvPr>
            <p:custDataLst>
              <p:tags r:id="rId12"/>
            </p:custDataLst>
          </p:nvPr>
        </p:nvSpPr>
        <p:spPr>
          <a:xfrm>
            <a:off x="7462306" y="3752198"/>
            <a:ext cx="655829" cy="60974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r>
              <a:rPr lang="en-US" sz="900" b="1" dirty="0">
                <a:solidFill>
                  <a:prstClr val="white"/>
                </a:solidFill>
              </a:rPr>
              <a:t>State Labs</a:t>
            </a:r>
          </a:p>
        </p:txBody>
      </p:sp>
      <p:pic>
        <p:nvPicPr>
          <p:cNvPr id="292" name="Picture 3" descr="C:\Users\pletc1ta\AppData\Local\Microsoft\Windows\Temporary Internet Files\Content.IE5\U1S3M0ZO\MP900314367[1]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09" y="4947260"/>
            <a:ext cx="717518" cy="8295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TextBox 293"/>
          <p:cNvSpPr txBox="1"/>
          <p:nvPr>
            <p:custDataLst>
              <p:tags r:id="rId14"/>
            </p:custDataLst>
          </p:nvPr>
        </p:nvSpPr>
        <p:spPr>
          <a:xfrm>
            <a:off x="27519" y="5699996"/>
            <a:ext cx="250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1200" b="1" dirty="0">
                <a:solidFill>
                  <a:srgbClr val="5D5D5D"/>
                </a:solidFill>
              </a:rPr>
              <a:t>Providers &amp; </a:t>
            </a:r>
          </a:p>
          <a:p>
            <a:pPr algn="ctr" defTabSz="457200"/>
            <a:r>
              <a:rPr lang="en-US" sz="1200" b="1" dirty="0">
                <a:solidFill>
                  <a:srgbClr val="5D5D5D"/>
                </a:solidFill>
              </a:rPr>
              <a:t>Health Systems</a:t>
            </a:r>
          </a:p>
        </p:txBody>
      </p:sp>
      <p:pic>
        <p:nvPicPr>
          <p:cNvPr id="295" name="Picture 10" descr="C:\Users\pletc1ta\AppData\Local\Microsoft\Windows\Temporary Internet Files\Content.IE5\U1S3M0ZO\MP900422110[1]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93" y="4925468"/>
            <a:ext cx="619150" cy="92827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Rounded Rectangle 295"/>
          <p:cNvSpPr/>
          <p:nvPr>
            <p:custDataLst>
              <p:tags r:id="rId16"/>
            </p:custDataLst>
          </p:nvPr>
        </p:nvSpPr>
        <p:spPr>
          <a:xfrm>
            <a:off x="302294" y="3778470"/>
            <a:ext cx="2488678" cy="64216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r>
              <a:rPr lang="en-US" sz="2000" b="1">
                <a:solidFill>
                  <a:srgbClr val="5D5D5D"/>
                </a:solidFill>
              </a:rPr>
              <a:t>HIE</a:t>
            </a:r>
          </a:p>
          <a:p>
            <a:pPr algn="ctr" defTabSz="457200"/>
            <a:r>
              <a:rPr lang="en-US" sz="1300">
                <a:solidFill>
                  <a:srgbClr val="5D5D5D"/>
                </a:solidFill>
              </a:rPr>
              <a:t>Qualified Organizations (QOs)</a:t>
            </a:r>
          </a:p>
        </p:txBody>
      </p:sp>
      <p:cxnSp>
        <p:nvCxnSpPr>
          <p:cNvPr id="299" name="Straight Arrow Connector 298"/>
          <p:cNvCxnSpPr/>
          <p:nvPr>
            <p:custDataLst>
              <p:tags r:id="rId17"/>
            </p:custDataLst>
          </p:nvPr>
        </p:nvCxnSpPr>
        <p:spPr>
          <a:xfrm flipH="1">
            <a:off x="2587654" y="3512081"/>
            <a:ext cx="857579" cy="46438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itle 2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261768" y="145748"/>
            <a:ext cx="8229600" cy="485008"/>
          </a:xfrm>
        </p:spPr>
        <p:txBody>
          <a:bodyPr>
            <a:normAutofit fontScale="90000"/>
          </a:bodyPr>
          <a:lstStyle/>
          <a:p>
            <a:r>
              <a:rPr lang="en-US" sz="3200"/>
              <a:t>Network of Networks</a:t>
            </a:r>
            <a:r>
              <a:rPr lang="en-US" sz="3600"/>
              <a:t>:</a:t>
            </a:r>
          </a:p>
        </p:txBody>
      </p:sp>
      <p:grpSp>
        <p:nvGrpSpPr>
          <p:cNvPr id="301" name="Group 300"/>
          <p:cNvGrpSpPr/>
          <p:nvPr>
            <p:custDataLst>
              <p:tags r:id="rId19"/>
            </p:custDataLst>
          </p:nvPr>
        </p:nvGrpSpPr>
        <p:grpSpPr>
          <a:xfrm>
            <a:off x="6309171" y="4204208"/>
            <a:ext cx="1102621" cy="582800"/>
            <a:chOff x="5593374" y="4044908"/>
            <a:chExt cx="1174951" cy="617255"/>
          </a:xfrm>
        </p:grpSpPr>
        <p:grpSp>
          <p:nvGrpSpPr>
            <p:cNvPr id="302" name="Group 301"/>
            <p:cNvGrpSpPr/>
            <p:nvPr>
              <p:custDataLst>
                <p:tags r:id="rId90"/>
              </p:custDataLst>
            </p:nvPr>
          </p:nvGrpSpPr>
          <p:grpSpPr>
            <a:xfrm>
              <a:off x="5593374" y="4044908"/>
              <a:ext cx="895883" cy="617255"/>
              <a:chOff x="5583683" y="4882339"/>
              <a:chExt cx="435885" cy="346314"/>
            </a:xfrm>
          </p:grpSpPr>
          <p:sp>
            <p:nvSpPr>
              <p:cNvPr id="304" name="Can 303"/>
              <p:cNvSpPr/>
              <p:nvPr>
                <p:custDataLst>
                  <p:tags r:id="rId92"/>
                </p:custDataLst>
              </p:nvPr>
            </p:nvSpPr>
            <p:spPr>
              <a:xfrm>
                <a:off x="5651176" y="4882339"/>
                <a:ext cx="254196" cy="217651"/>
              </a:xfrm>
              <a:prstGeom prst="ca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a typeface="Arial"/>
                </a:endParaRPr>
              </a:p>
            </p:txBody>
          </p:sp>
          <p:sp>
            <p:nvSpPr>
              <p:cNvPr id="305" name="Can 304"/>
              <p:cNvSpPr/>
              <p:nvPr>
                <p:custDataLst>
                  <p:tags r:id="rId93"/>
                </p:custDataLst>
              </p:nvPr>
            </p:nvSpPr>
            <p:spPr>
              <a:xfrm>
                <a:off x="5583683" y="4996574"/>
                <a:ext cx="254196" cy="217651"/>
              </a:xfrm>
              <a:prstGeom prst="ca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a typeface="Arial"/>
                </a:endParaRPr>
              </a:p>
            </p:txBody>
          </p:sp>
          <p:sp>
            <p:nvSpPr>
              <p:cNvPr id="306" name="Can 305"/>
              <p:cNvSpPr/>
              <p:nvPr>
                <p:custDataLst>
                  <p:tags r:id="rId94"/>
                </p:custDataLst>
              </p:nvPr>
            </p:nvSpPr>
            <p:spPr>
              <a:xfrm>
                <a:off x="5765372" y="5011002"/>
                <a:ext cx="254196" cy="217651"/>
              </a:xfrm>
              <a:prstGeom prst="ca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a typeface="Arial"/>
                </a:endParaRPr>
              </a:p>
            </p:txBody>
          </p:sp>
        </p:grpSp>
        <p:sp>
          <p:nvSpPr>
            <p:cNvPr id="303" name="TextBox 302"/>
            <p:cNvSpPr txBox="1"/>
            <p:nvPr>
              <p:custDataLst>
                <p:tags r:id="rId91"/>
              </p:custDataLst>
            </p:nvPr>
          </p:nvSpPr>
          <p:spPr>
            <a:xfrm flipH="1">
              <a:off x="5593375" y="4248515"/>
              <a:ext cx="1174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defTabSz="457200"/>
              <a:r>
                <a:rPr lang="en-US" sz="1000" b="1" dirty="0">
                  <a:solidFill>
                    <a:prstClr val="white"/>
                  </a:solidFill>
                </a:rPr>
                <a:t>Data </a:t>
              </a:r>
            </a:p>
            <a:p>
              <a:pPr defTabSz="457200"/>
              <a:r>
                <a:rPr lang="en-US" sz="1000" b="1" dirty="0">
                  <a:solidFill>
                    <a:prstClr val="white"/>
                  </a:solidFill>
                </a:rPr>
                <a:t>Warehouse</a:t>
              </a:r>
            </a:p>
          </p:txBody>
        </p:sp>
      </p:grpSp>
      <p:sp>
        <p:nvSpPr>
          <p:cNvPr id="307" name="Rounded Rectangle 306"/>
          <p:cNvSpPr/>
          <p:nvPr>
            <p:custDataLst>
              <p:tags r:id="rId20"/>
            </p:custDataLst>
          </p:nvPr>
        </p:nvSpPr>
        <p:spPr>
          <a:xfrm>
            <a:off x="5289584" y="236856"/>
            <a:ext cx="3570560" cy="1121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5D5D5D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endParaRPr lang="en-US" sz="1050">
              <a:ln>
                <a:solidFill>
                  <a:prstClr val="white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08" name="TextBox 307"/>
          <p:cNvSpPr txBox="1"/>
          <p:nvPr>
            <p:custDataLst>
              <p:tags r:id="rId21"/>
            </p:custDataLst>
          </p:nvPr>
        </p:nvSpPr>
        <p:spPr>
          <a:xfrm>
            <a:off x="5352347" y="1377483"/>
            <a:ext cx="9568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1200" b="1" dirty="0">
                <a:solidFill>
                  <a:srgbClr val="5D5D5D"/>
                </a:solidFill>
              </a:rPr>
              <a:t>Health </a:t>
            </a:r>
          </a:p>
          <a:p>
            <a:pPr algn="ctr" defTabSz="457200"/>
            <a:r>
              <a:rPr lang="en-US" sz="1200" b="1" dirty="0">
                <a:solidFill>
                  <a:srgbClr val="5D5D5D"/>
                </a:solidFill>
              </a:rPr>
              <a:t>Plan QOs</a:t>
            </a:r>
          </a:p>
        </p:txBody>
      </p:sp>
      <p:cxnSp>
        <p:nvCxnSpPr>
          <p:cNvPr id="309" name="Straight Arrow Connector 308"/>
          <p:cNvCxnSpPr/>
          <p:nvPr>
            <p:custDataLst>
              <p:tags r:id="rId22"/>
            </p:custDataLst>
          </p:nvPr>
        </p:nvCxnSpPr>
        <p:spPr>
          <a:xfrm flipH="1">
            <a:off x="4807457" y="1336884"/>
            <a:ext cx="631654" cy="1166455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11" y="623186"/>
            <a:ext cx="817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p15="http://schemas.microsoft.com/office/powerpoint/2012/main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" name="Picture 3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39" y="327911"/>
            <a:ext cx="558168" cy="2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" name="Group 311"/>
          <p:cNvGrpSpPr/>
          <p:nvPr>
            <p:custDataLst>
              <p:tags r:id="rId25"/>
            </p:custDataLst>
          </p:nvPr>
        </p:nvGrpSpPr>
        <p:grpSpPr>
          <a:xfrm>
            <a:off x="5720425" y="3194681"/>
            <a:ext cx="2176055" cy="2859134"/>
            <a:chOff x="5648055" y="3210171"/>
            <a:chExt cx="2176055" cy="2859134"/>
          </a:xfrm>
        </p:grpSpPr>
        <p:cxnSp>
          <p:nvCxnSpPr>
            <p:cNvPr id="313" name="Straight Arrow Connector 312"/>
            <p:cNvCxnSpPr/>
            <p:nvPr>
              <p:custDataLst>
                <p:tags r:id="rId88"/>
              </p:custDataLst>
            </p:nvPr>
          </p:nvCxnSpPr>
          <p:spPr>
            <a:xfrm flipH="1">
              <a:off x="5734911" y="3210171"/>
              <a:ext cx="3095" cy="2526555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TextBox 313"/>
            <p:cNvSpPr txBox="1"/>
            <p:nvPr>
              <p:custDataLst>
                <p:tags r:id="rId89"/>
              </p:custDataLst>
            </p:nvPr>
          </p:nvSpPr>
          <p:spPr>
            <a:xfrm>
              <a:off x="5648055" y="5428585"/>
              <a:ext cx="2176055" cy="64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 defTabSz="457200"/>
              <a:r>
                <a:rPr lang="en-US" b="1">
                  <a:solidFill>
                    <a:srgbClr val="FF0000"/>
                  </a:solidFill>
                </a:rPr>
                <a:t>Single point of entry/exit for state</a:t>
              </a:r>
            </a:p>
          </p:txBody>
        </p:sp>
      </p:grpSp>
      <p:pic>
        <p:nvPicPr>
          <p:cNvPr id="315" name="Picture 18" descr="Priority Health - a leading Michigan health insurance company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58" y="337664"/>
            <a:ext cx="925564" cy="263829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315" descr="Meridian logo jpeg.jp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20"/>
          <a:stretch>
            <a:fillRect/>
          </a:stretch>
        </p:blipFill>
        <p:spPr>
          <a:xfrm>
            <a:off x="6492170" y="362131"/>
            <a:ext cx="751918" cy="174821"/>
          </a:xfrm>
          <a:prstGeom prst="rect">
            <a:avLst/>
          </a:prstGeom>
        </p:spPr>
      </p:pic>
      <p:sp>
        <p:nvSpPr>
          <p:cNvPr id="317" name="Rounded Rectangle 316"/>
          <p:cNvSpPr/>
          <p:nvPr>
            <p:custDataLst>
              <p:tags r:id="rId28"/>
            </p:custDataLst>
          </p:nvPr>
        </p:nvSpPr>
        <p:spPr>
          <a:xfrm>
            <a:off x="2824796" y="4265282"/>
            <a:ext cx="790960" cy="795678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endParaRPr lang="en-US" sz="105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318" name="Picture 31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21"/>
          <a:stretch>
            <a:fillRect/>
          </a:stretch>
        </p:blipFill>
        <p:spPr>
          <a:xfrm>
            <a:off x="3054046" y="4376236"/>
            <a:ext cx="480349" cy="274137"/>
          </a:xfrm>
          <a:prstGeom prst="rect">
            <a:avLst/>
          </a:prstGeom>
        </p:spPr>
      </p:pic>
      <p:pic>
        <p:nvPicPr>
          <p:cNvPr id="319" name="Picture 31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22"/>
          <a:stretch>
            <a:fillRect/>
          </a:stretch>
        </p:blipFill>
        <p:spPr>
          <a:xfrm>
            <a:off x="2900120" y="4655082"/>
            <a:ext cx="609620" cy="310854"/>
          </a:xfrm>
          <a:prstGeom prst="rect">
            <a:avLst/>
          </a:prstGeom>
        </p:spPr>
      </p:pic>
      <p:sp>
        <p:nvSpPr>
          <p:cNvPr id="320" name="TextBox 319"/>
          <p:cNvSpPr txBox="1"/>
          <p:nvPr>
            <p:custDataLst>
              <p:tags r:id="rId31"/>
            </p:custDataLst>
          </p:nvPr>
        </p:nvSpPr>
        <p:spPr>
          <a:xfrm>
            <a:off x="2704103" y="5037436"/>
            <a:ext cx="10604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1200" b="1">
                <a:solidFill>
                  <a:srgbClr val="5D5D5D"/>
                </a:solidFill>
              </a:rPr>
              <a:t>Virtual QOs</a:t>
            </a:r>
          </a:p>
        </p:txBody>
      </p:sp>
      <p:pic>
        <p:nvPicPr>
          <p:cNvPr id="321" name="Picture 320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23"/>
          <a:stretch>
            <a:fillRect/>
          </a:stretch>
        </p:blipFill>
        <p:spPr>
          <a:xfrm>
            <a:off x="6260629" y="623186"/>
            <a:ext cx="789472" cy="332565"/>
          </a:xfrm>
          <a:prstGeom prst="rect">
            <a:avLst/>
          </a:prstGeom>
        </p:spPr>
      </p:pic>
      <p:sp>
        <p:nvSpPr>
          <p:cNvPr id="322" name="Rounded Rectangle 321"/>
          <p:cNvSpPr/>
          <p:nvPr>
            <p:custDataLst>
              <p:tags r:id="rId33"/>
            </p:custDataLst>
          </p:nvPr>
        </p:nvSpPr>
        <p:spPr>
          <a:xfrm>
            <a:off x="3925342" y="4574259"/>
            <a:ext cx="1798289" cy="1025518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endParaRPr lang="en-US" sz="1050">
              <a:ln>
                <a:solidFill>
                  <a:prstClr val="white"/>
                </a:solidFill>
              </a:ln>
              <a:solidFill>
                <a:prstClr val="white"/>
              </a:solidFill>
              <a:ea typeface="Arial"/>
            </a:endParaRPr>
          </a:p>
        </p:txBody>
      </p:sp>
      <p:sp>
        <p:nvSpPr>
          <p:cNvPr id="323" name="TextBox 322"/>
          <p:cNvSpPr txBox="1"/>
          <p:nvPr>
            <p:custDataLst>
              <p:tags r:id="rId34"/>
            </p:custDataLst>
          </p:nvPr>
        </p:nvSpPr>
        <p:spPr>
          <a:xfrm>
            <a:off x="3922396" y="5620303"/>
            <a:ext cx="18000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1200" b="1">
                <a:solidFill>
                  <a:srgbClr val="5D5D5D"/>
                </a:solidFill>
              </a:rPr>
              <a:t>Pharmacies </a:t>
            </a:r>
          </a:p>
          <a:p>
            <a:pPr algn="ctr" defTabSz="457200"/>
            <a:r>
              <a:rPr lang="en-US" sz="1200" b="1">
                <a:solidFill>
                  <a:srgbClr val="5D5D5D"/>
                </a:solidFill>
              </a:rPr>
              <a:t>(more coming)</a:t>
            </a:r>
          </a:p>
        </p:txBody>
      </p:sp>
      <p:pic>
        <p:nvPicPr>
          <p:cNvPr id="324" name="Picture 323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24"/>
          <a:srcRect l="6965" t="32278" r="5704" b="32427"/>
          <a:stretch>
            <a:fillRect/>
          </a:stretch>
        </p:blipFill>
        <p:spPr>
          <a:xfrm>
            <a:off x="5042846" y="4945708"/>
            <a:ext cx="619001" cy="250192"/>
          </a:xfrm>
          <a:prstGeom prst="rect">
            <a:avLst/>
          </a:prstGeom>
        </p:spPr>
      </p:pic>
      <p:pic>
        <p:nvPicPr>
          <p:cNvPr id="325" name="Picture 324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125"/>
          <a:stretch>
            <a:fillRect/>
          </a:stretch>
        </p:blipFill>
        <p:spPr>
          <a:xfrm>
            <a:off x="4004726" y="4925468"/>
            <a:ext cx="910229" cy="293861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126"/>
          <a:srcRect l="1000" t="22582" r="1000" b="19936"/>
          <a:stretch>
            <a:fillRect/>
          </a:stretch>
        </p:blipFill>
        <p:spPr>
          <a:xfrm>
            <a:off x="4023784" y="4650655"/>
            <a:ext cx="997956" cy="234214"/>
          </a:xfrm>
          <a:prstGeom prst="rect">
            <a:avLst/>
          </a:prstGeom>
        </p:spPr>
      </p:pic>
      <p:pic>
        <p:nvPicPr>
          <p:cNvPr id="328" name="Picture 2" descr="http://hotspotorlando.files.wordpress.com/2012/09/prn-walmart-logo-2-1y-1-1-1high.jp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18" y="5184279"/>
            <a:ext cx="961038" cy="355465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328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128"/>
          <a:stretch>
            <a:fillRect/>
          </a:stretch>
        </p:blipFill>
        <p:spPr>
          <a:xfrm>
            <a:off x="4975514" y="5215402"/>
            <a:ext cx="707848" cy="2946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29202" y="2139815"/>
            <a:ext cx="1123452" cy="876149"/>
            <a:chOff x="7757229" y="2129030"/>
            <a:chExt cx="1123452" cy="876149"/>
          </a:xfrm>
        </p:grpSpPr>
        <p:grpSp>
          <p:nvGrpSpPr>
            <p:cNvPr id="275" name="Group 274"/>
            <p:cNvGrpSpPr/>
            <p:nvPr>
              <p:custDataLst>
                <p:tags r:id="rId84"/>
              </p:custDataLst>
            </p:nvPr>
          </p:nvGrpSpPr>
          <p:grpSpPr>
            <a:xfrm>
              <a:off x="8009649" y="2129030"/>
              <a:ext cx="603351" cy="639091"/>
              <a:chOff x="7233525" y="4436791"/>
              <a:chExt cx="713806" cy="887385"/>
            </a:xfrm>
            <a:solidFill>
              <a:srgbClr val="002060"/>
            </a:solidFill>
          </p:grpSpPr>
          <p:sp>
            <p:nvSpPr>
              <p:cNvPr id="279" name="Oval 278"/>
              <p:cNvSpPr/>
              <p:nvPr>
                <p:custDataLst>
                  <p:tags r:id="rId86"/>
                </p:custDataLst>
              </p:nvPr>
            </p:nvSpPr>
            <p:spPr>
              <a:xfrm>
                <a:off x="7233525" y="4436791"/>
                <a:ext cx="713806" cy="88738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a typeface="Arial"/>
                </a:endParaRPr>
              </a:p>
            </p:txBody>
          </p:sp>
          <p:pic>
            <p:nvPicPr>
              <p:cNvPr id="280" name="Picture 2"/>
              <p:cNvPicPr>
                <a:picLocks noChangeAspect="1" noChangeArrowheads="1"/>
              </p:cNvPicPr>
              <p:nvPr>
                <p:custDataLst>
                  <p:tags r:id="rId87"/>
                </p:custDataLst>
              </p:nvPr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8933" y="4593857"/>
                <a:ext cx="443468" cy="595473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330" name="TextBox 329"/>
            <p:cNvSpPr txBox="1"/>
            <p:nvPr>
              <p:custDataLst>
                <p:tags r:id="rId85"/>
              </p:custDataLst>
            </p:nvPr>
          </p:nvSpPr>
          <p:spPr>
            <a:xfrm>
              <a:off x="7757229" y="2745840"/>
              <a:ext cx="1123452" cy="25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defTabSz="457200"/>
              <a:r>
                <a:rPr lang="en-US" sz="1100">
                  <a:solidFill>
                    <a:srgbClr val="5D5D5D">
                      <a:lumMod val="75000"/>
                    </a:srgbClr>
                  </a:solidFill>
                </a:rPr>
                <a:t>Immunizations</a:t>
              </a:r>
            </a:p>
          </p:txBody>
        </p:sp>
      </p:grpSp>
      <p:sp>
        <p:nvSpPr>
          <p:cNvPr id="331" name="TextBox 330"/>
          <p:cNvSpPr txBox="1"/>
          <p:nvPr>
            <p:custDataLst>
              <p:tags r:id="rId40"/>
            </p:custDataLst>
          </p:nvPr>
        </p:nvSpPr>
        <p:spPr>
          <a:xfrm>
            <a:off x="7980387" y="2230652"/>
            <a:ext cx="1017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1000" dirty="0">
                <a:solidFill>
                  <a:srgbClr val="5D5D5D"/>
                </a:solidFill>
              </a:rPr>
              <a:t>MI </a:t>
            </a:r>
          </a:p>
          <a:p>
            <a:pPr defTabSz="457200"/>
            <a:r>
              <a:rPr lang="en-US" sz="1000" dirty="0">
                <a:solidFill>
                  <a:srgbClr val="5D5D5D"/>
                </a:solidFill>
              </a:rPr>
              <a:t>Syndromic Surveillance </a:t>
            </a:r>
          </a:p>
          <a:p>
            <a:pPr defTabSz="457200"/>
            <a:r>
              <a:rPr lang="en-US" sz="1000" dirty="0">
                <a:solidFill>
                  <a:srgbClr val="5D5D5D"/>
                </a:solidFill>
              </a:rPr>
              <a:t>System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19394" y="2963813"/>
            <a:ext cx="1494431" cy="1214521"/>
            <a:chOff x="7461575" y="2934853"/>
            <a:chExt cx="1494431" cy="1214521"/>
          </a:xfrm>
        </p:grpSpPr>
        <p:grpSp>
          <p:nvGrpSpPr>
            <p:cNvPr id="276" name="Group 275"/>
            <p:cNvGrpSpPr/>
            <p:nvPr>
              <p:custDataLst>
                <p:tags r:id="rId80"/>
              </p:custDataLst>
            </p:nvPr>
          </p:nvGrpSpPr>
          <p:grpSpPr>
            <a:xfrm>
              <a:off x="8206536" y="2934853"/>
              <a:ext cx="686321" cy="682194"/>
              <a:chOff x="6756334" y="4630289"/>
              <a:chExt cx="813332" cy="817798"/>
            </a:xfrm>
            <a:solidFill>
              <a:srgbClr val="002060"/>
            </a:solidFill>
          </p:grpSpPr>
          <p:sp>
            <p:nvSpPr>
              <p:cNvPr id="277" name="Oval 276"/>
              <p:cNvSpPr/>
              <p:nvPr>
                <p:custDataLst>
                  <p:tags r:id="rId82"/>
                </p:custDataLst>
              </p:nvPr>
            </p:nvSpPr>
            <p:spPr>
              <a:xfrm>
                <a:off x="6756334" y="4630289"/>
                <a:ext cx="813332" cy="81779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>
                <a:pPr algn="ctr" defTabSz="457200"/>
                <a:endParaRPr lang="en-US">
                  <a:solidFill>
                    <a:prstClr val="white"/>
                  </a:solidFill>
                  <a:ea typeface="Arial"/>
                </a:endParaRPr>
              </a:p>
            </p:txBody>
          </p:sp>
          <p:pic>
            <p:nvPicPr>
              <p:cNvPr id="278" name="Picture 2"/>
              <p:cNvPicPr>
                <a:picLocks noChangeAspect="1" noChangeArrowheads="1"/>
              </p:cNvPicPr>
              <p:nvPr>
                <p:custDataLst>
                  <p:tags r:id="rId83"/>
                </p:custDataLst>
              </p:nvPr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9426" y="4772300"/>
                <a:ext cx="409104" cy="549333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332" name="TextBox 331"/>
            <p:cNvSpPr txBox="1"/>
            <p:nvPr>
              <p:custDataLst>
                <p:tags r:id="rId81"/>
              </p:custDataLst>
            </p:nvPr>
          </p:nvSpPr>
          <p:spPr>
            <a:xfrm>
              <a:off x="7461575" y="3595376"/>
              <a:ext cx="14944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r" defTabSz="457200"/>
              <a:r>
                <a:rPr lang="en-US" sz="1000" dirty="0">
                  <a:solidFill>
                    <a:srgbClr val="5D5D5D"/>
                  </a:solidFill>
                </a:rPr>
                <a:t>MI Disease Surveillance </a:t>
              </a:r>
            </a:p>
            <a:p>
              <a:pPr algn="r" defTabSz="457200"/>
              <a:r>
                <a:rPr lang="en-US" sz="1000" dirty="0">
                  <a:solidFill>
                    <a:srgbClr val="5D5D5D"/>
                  </a:solidFill>
                </a:rPr>
                <a:t>System</a:t>
              </a:r>
            </a:p>
          </p:txBody>
        </p:sp>
      </p:grpSp>
      <p:cxnSp>
        <p:nvCxnSpPr>
          <p:cNvPr id="333" name="Straight Arrow Connector 332"/>
          <p:cNvCxnSpPr>
            <a:endCxn id="336" idx="3"/>
          </p:cNvCxnSpPr>
          <p:nvPr>
            <p:custDataLst>
              <p:tags r:id="rId41"/>
            </p:custDataLst>
          </p:nvPr>
        </p:nvCxnSpPr>
        <p:spPr>
          <a:xfrm flipH="1" flipV="1">
            <a:off x="2521804" y="2854403"/>
            <a:ext cx="543055" cy="116699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>
            <p:custDataLst>
              <p:tags r:id="rId42"/>
            </p:custDataLst>
          </p:nvPr>
        </p:nvSpPr>
        <p:spPr>
          <a:xfrm>
            <a:off x="517600" y="3275897"/>
            <a:ext cx="17110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50" b="1" kern="12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1200"/>
              <a:t>Consumer QOs (more coming)</a:t>
            </a:r>
          </a:p>
        </p:txBody>
      </p:sp>
      <p:pic>
        <p:nvPicPr>
          <p:cNvPr id="337" name="Picture 2" descr="255C7E01-F8F1-4F9D-8E1E-476D8D50F0F3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7" y="2442134"/>
            <a:ext cx="1340117" cy="5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" name="Straight Arrow Connector 337"/>
          <p:cNvCxnSpPr/>
          <p:nvPr>
            <p:custDataLst>
              <p:tags r:id="rId44"/>
            </p:custDataLst>
          </p:nvPr>
        </p:nvCxnSpPr>
        <p:spPr>
          <a:xfrm flipH="1">
            <a:off x="5443673" y="3139913"/>
            <a:ext cx="968605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>
            <p:custDataLst>
              <p:tags r:id="rId45"/>
            </p:custDataLst>
          </p:nvPr>
        </p:nvCxnSpPr>
        <p:spPr>
          <a:xfrm flipH="1">
            <a:off x="4717930" y="3722175"/>
            <a:ext cx="10028" cy="887274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>
            <p:custDataLst>
              <p:tags r:id="rId46"/>
            </p:custDataLst>
          </p:nvPr>
        </p:nvCxnSpPr>
        <p:spPr>
          <a:xfrm flipH="1">
            <a:off x="758226" y="4412571"/>
            <a:ext cx="257930" cy="5011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ounded Rectangle 340"/>
          <p:cNvSpPr/>
          <p:nvPr>
            <p:custDataLst>
              <p:tags r:id="rId47"/>
            </p:custDataLst>
          </p:nvPr>
        </p:nvSpPr>
        <p:spPr>
          <a:xfrm>
            <a:off x="210128" y="683897"/>
            <a:ext cx="2182592" cy="1091776"/>
          </a:xfrm>
          <a:prstGeom prst="round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defTabSz="457200"/>
            <a:r>
              <a:rPr lang="en-US" sz="1200" b="1">
                <a:solidFill>
                  <a:srgbClr val="5D5D5D"/>
                </a:solidFill>
              </a:rPr>
              <a:t>Federal</a:t>
            </a:r>
            <a:endParaRPr lang="en-US" b="1">
              <a:solidFill>
                <a:srgbClr val="5D5D5D"/>
              </a:solidFill>
            </a:endParaRPr>
          </a:p>
        </p:txBody>
      </p:sp>
      <p:cxnSp>
        <p:nvCxnSpPr>
          <p:cNvPr id="342" name="Straight Arrow Connector 341"/>
          <p:cNvCxnSpPr/>
          <p:nvPr>
            <p:custDataLst>
              <p:tags r:id="rId48"/>
            </p:custDataLst>
          </p:nvPr>
        </p:nvCxnSpPr>
        <p:spPr>
          <a:xfrm>
            <a:off x="3540153" y="1738638"/>
            <a:ext cx="250939" cy="503907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6" name="Picture 7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1" y="1017539"/>
            <a:ext cx="675735" cy="67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7" name="Picture 8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9" y="1067874"/>
            <a:ext cx="927284" cy="6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" name="Picture 6" descr="https://encrypted-tbn1.gstatic.com/images?q=tbn:ANd9GcTpc_Z7GTod9P5jS4e3fM14t73KHfjfeEr1lL1AQJRiKGXVfXps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6" y="780339"/>
            <a:ext cx="960012" cy="353826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349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135"/>
          <a:stretch>
            <a:fillRect/>
          </a:stretch>
        </p:blipFill>
        <p:spPr>
          <a:xfrm>
            <a:off x="1706940" y="2415301"/>
            <a:ext cx="693586" cy="528648"/>
          </a:xfrm>
          <a:prstGeom prst="rect">
            <a:avLst/>
          </a:prstGeom>
        </p:spPr>
      </p:pic>
      <p:sp>
        <p:nvSpPr>
          <p:cNvPr id="351" name="TextBox 350"/>
          <p:cNvSpPr txBox="1"/>
          <p:nvPr>
            <p:custDataLst>
              <p:tags r:id="rId53"/>
            </p:custDataLst>
          </p:nvPr>
        </p:nvSpPr>
        <p:spPr>
          <a:xfrm>
            <a:off x="7849939" y="695194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sz="1400" b="1">
                <a:solidFill>
                  <a:srgbClr val="5D5D5D"/>
                </a:solidFill>
              </a:rPr>
              <a:t>PIHPs</a:t>
            </a:r>
            <a:r>
              <a:rPr lang="en-US" sz="1400">
                <a:solidFill>
                  <a:srgbClr val="5D5D5D"/>
                </a:solidFill>
              </a:rPr>
              <a:t> </a:t>
            </a:r>
            <a:r>
              <a:rPr lang="en-US" sz="1400" b="1">
                <a:solidFill>
                  <a:srgbClr val="5D5D5D"/>
                </a:solidFill>
              </a:rPr>
              <a:t>(10)</a:t>
            </a:r>
          </a:p>
        </p:txBody>
      </p:sp>
      <p:pic>
        <p:nvPicPr>
          <p:cNvPr id="352" name="Picture 351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136"/>
          <a:stretch>
            <a:fillRect/>
          </a:stretch>
        </p:blipFill>
        <p:spPr>
          <a:xfrm>
            <a:off x="6939965" y="551178"/>
            <a:ext cx="980028" cy="400401"/>
          </a:xfrm>
          <a:prstGeom prst="rect">
            <a:avLst/>
          </a:prstGeom>
        </p:spPr>
      </p:pic>
      <p:cxnSp>
        <p:nvCxnSpPr>
          <p:cNvPr id="353" name="Straight Arrow Connector 352"/>
          <p:cNvCxnSpPr/>
          <p:nvPr>
            <p:custDataLst>
              <p:tags r:id="rId55"/>
            </p:custDataLst>
          </p:nvPr>
        </p:nvCxnSpPr>
        <p:spPr>
          <a:xfrm flipH="1">
            <a:off x="3699406" y="3891785"/>
            <a:ext cx="383453" cy="14226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ounded Rectangle 353"/>
          <p:cNvSpPr/>
          <p:nvPr>
            <p:custDataLst>
              <p:tags r:id="rId56"/>
            </p:custDataLst>
          </p:nvPr>
        </p:nvSpPr>
        <p:spPr>
          <a:xfrm>
            <a:off x="2126698" y="5326999"/>
            <a:ext cx="1755430" cy="1143298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endParaRPr lang="en-US" sz="105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55" name="TextBox 354"/>
          <p:cNvSpPr txBox="1"/>
          <p:nvPr>
            <p:custDataLst>
              <p:tags r:id="rId57"/>
            </p:custDataLst>
          </p:nvPr>
        </p:nvSpPr>
        <p:spPr>
          <a:xfrm>
            <a:off x="1769614" y="6456880"/>
            <a:ext cx="24272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1200" b="1">
                <a:solidFill>
                  <a:srgbClr val="5D5D5D"/>
                </a:solidFill>
              </a:rPr>
              <a:t>Sponsored Organizations</a:t>
            </a:r>
          </a:p>
        </p:txBody>
      </p:sp>
      <p:pic>
        <p:nvPicPr>
          <p:cNvPr id="357" name="Picture 356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80" y="5420453"/>
            <a:ext cx="484072" cy="381535"/>
          </a:xfrm>
          <a:prstGeom prst="rect">
            <a:avLst/>
          </a:prstGeom>
        </p:spPr>
      </p:pic>
      <p:pic>
        <p:nvPicPr>
          <p:cNvPr id="358" name="Picture 357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54" y="1051399"/>
            <a:ext cx="454290" cy="267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0" y="2972525"/>
            <a:ext cx="956883" cy="28745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76" y="5844566"/>
            <a:ext cx="854196" cy="209249"/>
          </a:xfrm>
          <a:prstGeom prst="rect">
            <a:avLst/>
          </a:prstGeom>
        </p:spPr>
      </p:pic>
      <p:cxnSp>
        <p:nvCxnSpPr>
          <p:cNvPr id="345" name="Straight Arrow Connector 344"/>
          <p:cNvCxnSpPr/>
          <p:nvPr>
            <p:custDataLst>
              <p:tags r:id="rId62"/>
            </p:custDataLst>
          </p:nvPr>
        </p:nvCxnSpPr>
        <p:spPr>
          <a:xfrm>
            <a:off x="2215214" y="1132457"/>
            <a:ext cx="488889" cy="1708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>
            <p:custDataLst>
              <p:tags r:id="rId63"/>
            </p:custDataLst>
          </p:nvPr>
        </p:nvSpPr>
        <p:spPr>
          <a:xfrm>
            <a:off x="1789364" y="1845115"/>
            <a:ext cx="1332091" cy="462427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endParaRPr lang="en-US" sz="105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>
            <p:custDataLst>
              <p:tags r:id="rId64"/>
            </p:custDataLst>
          </p:nvPr>
        </p:nvSpPr>
        <p:spPr>
          <a:xfrm>
            <a:off x="138842" y="1885545"/>
            <a:ext cx="169430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defTabSz="457200"/>
            <a:r>
              <a:rPr lang="en-US" sz="1100" b="1" dirty="0">
                <a:solidFill>
                  <a:srgbClr val="5D5D5D"/>
                </a:solidFill>
              </a:rPr>
              <a:t>Other Data Sharing Organizations</a:t>
            </a:r>
          </a:p>
        </p:txBody>
      </p:sp>
      <p:pic>
        <p:nvPicPr>
          <p:cNvPr id="7170" name="Picture 2" descr="MHA Logo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91" y="1889217"/>
            <a:ext cx="1196063" cy="3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Straight Arrow Connector 104"/>
          <p:cNvCxnSpPr/>
          <p:nvPr>
            <p:custDataLst>
              <p:tags r:id="rId66"/>
            </p:custDataLst>
          </p:nvPr>
        </p:nvCxnSpPr>
        <p:spPr>
          <a:xfrm flipH="1" flipV="1">
            <a:off x="3089224" y="2080684"/>
            <a:ext cx="512514" cy="343208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AmeriHealth Logo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996" y="1074690"/>
            <a:ext cx="664282" cy="2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go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9403" y="1016695"/>
            <a:ext cx="581913" cy="3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lue Cross Complete of Michigan provides Medicaid and Healthy Michigan Plan benefits in Livingston, Washtenaw and Wayne counties.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7"/>
          <a:stretch>
            <a:fillRect/>
          </a:stretch>
        </p:blipFill>
        <p:spPr bwMode="auto">
          <a:xfrm>
            <a:off x="8168486" y="997269"/>
            <a:ext cx="531422" cy="2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70"/>
            </p:custDataLst>
          </p:nvPr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72" y="3748339"/>
            <a:ext cx="348772" cy="38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Box 106"/>
          <p:cNvSpPr txBox="1"/>
          <p:nvPr>
            <p:custDataLst>
              <p:tags r:id="rId71"/>
            </p:custDataLst>
          </p:nvPr>
        </p:nvSpPr>
        <p:spPr>
          <a:xfrm>
            <a:off x="6370795" y="3727447"/>
            <a:ext cx="112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57200"/>
            <a:r>
              <a:rPr lang="en-US" sz="1000" dirty="0" err="1">
                <a:solidFill>
                  <a:srgbClr val="5D5D5D">
                    <a:lumMod val="75000"/>
                  </a:srgbClr>
                </a:solidFill>
              </a:rPr>
              <a:t>MyHealthPortalMyHealthButton</a:t>
            </a:r>
            <a:endParaRPr lang="en-US" sz="1000" dirty="0">
              <a:solidFill>
                <a:srgbClr val="5D5D5D">
                  <a:lumMod val="75000"/>
                </a:srgbClr>
              </a:solidFill>
            </a:endParaRPr>
          </a:p>
        </p:txBody>
      </p:sp>
      <p:pic>
        <p:nvPicPr>
          <p:cNvPr id="4098" name="Picture 2" descr="Beaumont Health"/>
          <p:cNvPicPr>
            <a:picLocks noChangeAspect="1" noChangeArrowheads="1"/>
          </p:cNvPicPr>
          <p:nvPr>
            <p:custDataLst>
              <p:tags r:id="rId72"/>
            </p:custDataLst>
          </p:nvPr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31123" r="57784" b="32421"/>
          <a:stretch>
            <a:fillRect/>
          </a:stretch>
        </p:blipFill>
        <p:spPr bwMode="auto">
          <a:xfrm>
            <a:off x="2546800" y="6224015"/>
            <a:ext cx="939285" cy="1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areers.spectrumhealth.org/app/SHMobileTalentAcquisition/Images/sh-logo.png"/>
          <p:cNvPicPr>
            <a:picLocks noChangeAspect="1" noChangeArrowheads="1"/>
          </p:cNvPicPr>
          <p:nvPr>
            <p:custDataLst>
              <p:tags r:id="rId73"/>
            </p:custDataLst>
          </p:nvPr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619" y="5389470"/>
            <a:ext cx="1064543" cy="2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74"/>
            </p:custDataLst>
          </p:nvPr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82" y="1505915"/>
            <a:ext cx="1015932" cy="346739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17" name="Straight Arrow Connector 116"/>
          <p:cNvCxnSpPr>
            <a:stCxn id="111" idx="2"/>
          </p:cNvCxnSpPr>
          <p:nvPr>
            <p:custDataLst>
              <p:tags r:id="rId75"/>
            </p:custDataLst>
          </p:nvPr>
        </p:nvCxnSpPr>
        <p:spPr>
          <a:xfrm flipH="1">
            <a:off x="4442216" y="1852654"/>
            <a:ext cx="103432" cy="518673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ooter Placeholder 3"/>
          <p:cNvSpPr>
            <a:spLocks noGrp="1"/>
          </p:cNvSpPr>
          <p:nvPr>
            <p:ph type="ftr" sz="quarter" idx="11"/>
            <p:custDataLst>
              <p:tags r:id="rId76"/>
            </p:custDataLst>
          </p:nvPr>
        </p:nvSpPr>
        <p:spPr>
          <a:xfrm>
            <a:off x="2473298" y="6565900"/>
            <a:ext cx="4207566" cy="365125"/>
          </a:xfrm>
          <a:effectLst/>
        </p:spPr>
        <p:txBody>
          <a:bodyPr/>
          <a:lstStyle/>
          <a:p>
            <a:r>
              <a:rPr lang="en-US" dirty="0">
                <a:effectLst/>
              </a:rPr>
              <a:t>Copyright 2015-2016 Michigan Health Information Network Shared Services</a:t>
            </a:r>
          </a:p>
        </p:txBody>
      </p:sp>
      <p:cxnSp>
        <p:nvCxnSpPr>
          <p:cNvPr id="113" name="Straight Arrow Connector 112"/>
          <p:cNvCxnSpPr/>
          <p:nvPr>
            <p:custDataLst>
              <p:tags r:id="rId77"/>
            </p:custDataLst>
          </p:nvPr>
        </p:nvCxnSpPr>
        <p:spPr>
          <a:xfrm flipH="1">
            <a:off x="3418976" y="3875784"/>
            <a:ext cx="257930" cy="5011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96" idx="2"/>
            <a:endCxn id="292" idx="0"/>
          </p:cNvCxnSpPr>
          <p:nvPr>
            <p:custDataLst>
              <p:tags r:id="rId78"/>
            </p:custDataLst>
          </p:nvPr>
        </p:nvCxnSpPr>
        <p:spPr>
          <a:xfrm flipH="1">
            <a:off x="1536668" y="4420632"/>
            <a:ext cx="9965" cy="526628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www.sensormatic.com/instore/2008_Q4/images/cvs_logo.gif"/>
          <p:cNvPicPr>
            <a:picLocks noChangeAspect="1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33" y="4628307"/>
            <a:ext cx="539447" cy="2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hwa.org/wp-content/uploads/MDHHS-logo.gif"/>
          <p:cNvPicPr>
            <a:picLocks noChangeAspect="1" noChangeArrowheads="1"/>
          </p:cNvPicPr>
          <p:nvPr/>
        </p:nvPicPr>
        <p:blipFill rotWithShape="1">
          <a:blip r:embed="rId1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9"/>
          <a:stretch/>
        </p:blipFill>
        <p:spPr bwMode="auto">
          <a:xfrm>
            <a:off x="6849005" y="1572883"/>
            <a:ext cx="1290483" cy="4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Oval 114"/>
          <p:cNvSpPr/>
          <p:nvPr>
            <p:custDataLst>
              <p:tags r:id="rId79"/>
            </p:custDataLst>
          </p:nvPr>
        </p:nvSpPr>
        <p:spPr>
          <a:xfrm>
            <a:off x="7610981" y="4434377"/>
            <a:ext cx="966347" cy="49083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rgbClr val="FFFFFF"/>
                </a:solidFill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 defTabSz="457200"/>
            <a:r>
              <a:rPr lang="en-US" sz="900" b="1" dirty="0">
                <a:solidFill>
                  <a:prstClr val="white"/>
                </a:solidFill>
              </a:rPr>
              <a:t>Chronic Diseases</a:t>
            </a:r>
          </a:p>
        </p:txBody>
      </p:sp>
      <p:pic>
        <p:nvPicPr>
          <p:cNvPr id="1026" name="Picture 2" descr="http://static2.businessinsider.com/image/4f183746eab8ea7f0600002a/aetna.jpg"/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73" y="1079790"/>
            <a:ext cx="603019" cy="1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united healthcare logo"/>
          <p:cNvPicPr>
            <a:picLocks noChangeAspect="1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32" y="222444"/>
            <a:ext cx="892574" cy="4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8081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481154" y="2904949"/>
            <a:ext cx="2586358" cy="1589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Trusted Data </a:t>
            </a:r>
            <a:r>
              <a:rPr lang="en-US">
                <a:solidFill>
                  <a:prstClr val="white"/>
                </a:solidFill>
              </a:rPr>
              <a:t>Sharing Organization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8813" y="2933346"/>
            <a:ext cx="2586358" cy="1589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Trusted Data Sharing Organization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42" y="2629997"/>
            <a:ext cx="2820311" cy="20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62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Chain of Trust to Reduce Risk</a:t>
            </a:r>
          </a:p>
        </p:txBody>
      </p:sp>
      <p:pic>
        <p:nvPicPr>
          <p:cNvPr id="15" name="Picture 2" descr="C:\Users\shaw\Dropbox\MiHIN Shared Services\Art and Logos\MiHIN_Logos\MiHIN_Logo_MichHealthInfoNet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07" y="3151184"/>
            <a:ext cx="1368071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5" y="1426563"/>
            <a:ext cx="1493317" cy="11194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B0BD-5C3E-874D-88DB-CA806148B563}" type="slidenum">
              <a:rPr lang="en-US" smtClean="0">
                <a:solidFill>
                  <a:srgbClr val="5D5D5D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5D5D5D">
                  <a:tint val="75000"/>
                </a:srgbClr>
              </a:solidFill>
            </a:endParaRPr>
          </a:p>
        </p:txBody>
      </p:sp>
      <p:pic>
        <p:nvPicPr>
          <p:cNvPr id="37" name="Picture 16" descr="MCj029034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09" y="1033003"/>
            <a:ext cx="977462" cy="14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MCj043601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85" y="4494596"/>
            <a:ext cx="790815" cy="9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77800" y="2505347"/>
            <a:ext cx="1308538" cy="6267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Covered Entity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92993" y="3132097"/>
            <a:ext cx="1182414" cy="1091341"/>
            <a:chOff x="1192993" y="3132097"/>
            <a:chExt cx="1182414" cy="1091341"/>
          </a:xfrm>
        </p:grpSpPr>
        <p:sp>
          <p:nvSpPr>
            <p:cNvPr id="17" name="Rounded Rectangle 16"/>
            <p:cNvSpPr/>
            <p:nvPr/>
          </p:nvSpPr>
          <p:spPr>
            <a:xfrm>
              <a:off x="1192993" y="3680685"/>
              <a:ext cx="1182414" cy="54275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Business 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Associate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192993" y="3132097"/>
              <a:ext cx="478152" cy="52342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75407" y="3726092"/>
            <a:ext cx="2619333" cy="542753"/>
            <a:chOff x="2375407" y="3726092"/>
            <a:chExt cx="2619333" cy="542753"/>
          </a:xfrm>
        </p:grpSpPr>
        <p:sp>
          <p:nvSpPr>
            <p:cNvPr id="48" name="Rounded Rectangle 47"/>
            <p:cNvSpPr/>
            <p:nvPr/>
          </p:nvSpPr>
          <p:spPr>
            <a:xfrm>
              <a:off x="3812326" y="3726092"/>
              <a:ext cx="1182414" cy="54275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Business 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Associate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75407" y="3765080"/>
              <a:ext cx="1441057" cy="45835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6272" y="3699948"/>
            <a:ext cx="2623471" cy="542753"/>
            <a:chOff x="5026272" y="3699948"/>
            <a:chExt cx="2623471" cy="542753"/>
          </a:xfrm>
        </p:grpSpPr>
        <p:sp>
          <p:nvSpPr>
            <p:cNvPr id="51" name="Right Arrow 50"/>
            <p:cNvSpPr/>
            <p:nvPr/>
          </p:nvSpPr>
          <p:spPr>
            <a:xfrm>
              <a:off x="5026272" y="3779284"/>
              <a:ext cx="1441057" cy="45835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67329" y="3699948"/>
              <a:ext cx="1182414" cy="54275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Business 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Associate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58974" y="4237313"/>
            <a:ext cx="1308538" cy="1639353"/>
            <a:chOff x="6758974" y="4237313"/>
            <a:chExt cx="1308538" cy="1639353"/>
          </a:xfrm>
        </p:grpSpPr>
        <p:sp>
          <p:nvSpPr>
            <p:cNvPr id="53" name="Down Arrow 52"/>
            <p:cNvSpPr/>
            <p:nvPr/>
          </p:nvSpPr>
          <p:spPr>
            <a:xfrm>
              <a:off x="7195275" y="4237313"/>
              <a:ext cx="478152" cy="98107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758974" y="5249917"/>
              <a:ext cx="1308538" cy="62674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Covered Entity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98162" y="2024532"/>
            <a:ext cx="1455038" cy="1805140"/>
            <a:chOff x="5098162" y="2024532"/>
            <a:chExt cx="1455038" cy="1805140"/>
          </a:xfrm>
        </p:grpSpPr>
        <p:sp>
          <p:nvSpPr>
            <p:cNvPr id="54" name="Down Arrow 53"/>
            <p:cNvSpPr/>
            <p:nvPr/>
          </p:nvSpPr>
          <p:spPr>
            <a:xfrm rot="13091231">
              <a:off x="5098162" y="2508936"/>
              <a:ext cx="478152" cy="132073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44662" y="2024532"/>
              <a:ext cx="1308538" cy="62674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Covered Entity</a:t>
              </a:r>
            </a:p>
          </p:txBody>
        </p:sp>
      </p:grp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4820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>
            <a:off x="4127500" y="2976563"/>
            <a:ext cx="2571750" cy="565150"/>
          </a:xfrm>
          <a:prstGeom prst="bentConnector3">
            <a:avLst>
              <a:gd name="adj1" fmla="val 1000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615950" y="1504039"/>
            <a:ext cx="4016766" cy="46899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ORGANIZATION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(QDSOA, SDSOA)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78" y="3484197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Service Level Agreement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178" y="2609797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HIPAA Business Associate Terms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78" y="5216875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Dispute Resolution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0178" y="4776820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Contracting &amp; Payment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78" y="2174753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Definitions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178" y="5645402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Term &amp; Termination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178" y="3914788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Cyber Liability Insurance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878388" y="3412860"/>
            <a:ext cx="3640137" cy="1632215"/>
          </a:xfrm>
          <a:custGeom>
            <a:avLst/>
            <a:gdLst>
              <a:gd name="G0" fmla="+- 363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363"/>
              <a:gd name="G18" fmla="*/ 363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363 10800 0"/>
              <a:gd name="G26" fmla="?: G9 G17 G25"/>
              <a:gd name="G27" fmla="?: G9 0 21600"/>
              <a:gd name="G28" fmla="cos 10800 11796480"/>
              <a:gd name="G29" fmla="sin 10800 11796480"/>
              <a:gd name="G30" fmla="sin 363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18 w 21600"/>
              <a:gd name="T15" fmla="*/ 10800 h 21600"/>
              <a:gd name="T16" fmla="*/ 10800 w 21600"/>
              <a:gd name="T17" fmla="*/ 10437 h 21600"/>
              <a:gd name="T18" fmla="*/ 1638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437" y="10800"/>
                </a:moveTo>
                <a:cubicBezTo>
                  <a:pt x="10437" y="10599"/>
                  <a:pt x="10599" y="10437"/>
                  <a:pt x="10800" y="10437"/>
                </a:cubicBezTo>
                <a:cubicBezTo>
                  <a:pt x="11000" y="10436"/>
                  <a:pt x="11162" y="10599"/>
                  <a:pt x="11163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black"/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cs typeface="+mn-cs"/>
              </a:rPr>
              <a:t>Data Sharing Agreement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960538" y="5013396"/>
            <a:ext cx="576662" cy="7190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342" name="Group 11"/>
          <p:cNvGrpSpPr>
            <a:grpSpLocks/>
          </p:cNvGrpSpPr>
          <p:nvPr/>
        </p:nvGrpSpPr>
        <p:grpSpPr bwMode="auto">
          <a:xfrm>
            <a:off x="5118822" y="5501987"/>
            <a:ext cx="326987" cy="15110"/>
            <a:chOff x="1248" y="2496"/>
            <a:chExt cx="378" cy="24"/>
          </a:xfrm>
        </p:grpSpPr>
        <p:sp>
          <p:nvSpPr>
            <p:cNvPr id="115" name="Line 12"/>
            <p:cNvSpPr>
              <a:spLocks noChangeShapeType="1"/>
            </p:cNvSpPr>
            <p:nvPr/>
          </p:nvSpPr>
          <p:spPr bwMode="auto">
            <a:xfrm>
              <a:off x="1256" y="2489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/>
          </p:nvSpPr>
          <p:spPr bwMode="auto">
            <a:xfrm>
              <a:off x="1434" y="2518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32" name="Group 18"/>
          <p:cNvGrpSpPr>
            <a:grpSpLocks/>
          </p:cNvGrpSpPr>
          <p:nvPr/>
        </p:nvGrpSpPr>
        <p:grpSpPr bwMode="auto">
          <a:xfrm>
            <a:off x="5124012" y="5549204"/>
            <a:ext cx="326987" cy="15110"/>
            <a:chOff x="1248" y="2496"/>
            <a:chExt cx="378" cy="24"/>
          </a:xfrm>
        </p:grpSpPr>
        <p:sp>
          <p:nvSpPr>
            <p:cNvPr id="108" name="Line 19"/>
            <p:cNvSpPr>
              <a:spLocks noChangeShapeType="1"/>
            </p:cNvSpPr>
            <p:nvPr/>
          </p:nvSpPr>
          <p:spPr bwMode="auto">
            <a:xfrm>
              <a:off x="1250" y="2496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9" name="Line 20"/>
            <p:cNvSpPr>
              <a:spLocks noChangeShapeType="1"/>
            </p:cNvSpPr>
            <p:nvPr/>
          </p:nvSpPr>
          <p:spPr bwMode="auto">
            <a:xfrm>
              <a:off x="1434" y="2523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33" name="Group 21"/>
          <p:cNvGrpSpPr>
            <a:grpSpLocks/>
          </p:cNvGrpSpPr>
          <p:nvPr/>
        </p:nvGrpSpPr>
        <p:grpSpPr bwMode="auto">
          <a:xfrm>
            <a:off x="5124012" y="5670080"/>
            <a:ext cx="326987" cy="15110"/>
            <a:chOff x="1248" y="2496"/>
            <a:chExt cx="378" cy="24"/>
          </a:xfrm>
        </p:grpSpPr>
        <p:sp>
          <p:nvSpPr>
            <p:cNvPr id="106" name="Line 22"/>
            <p:cNvSpPr>
              <a:spLocks noChangeShapeType="1"/>
            </p:cNvSpPr>
            <p:nvPr/>
          </p:nvSpPr>
          <p:spPr bwMode="auto">
            <a:xfrm>
              <a:off x="1250" y="2493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7" name="Line 23"/>
            <p:cNvSpPr>
              <a:spLocks noChangeShapeType="1"/>
            </p:cNvSpPr>
            <p:nvPr/>
          </p:nvSpPr>
          <p:spPr bwMode="auto">
            <a:xfrm>
              <a:off x="1434" y="2520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" name="Line 25"/>
          <p:cNvSpPr>
            <a:spLocks noChangeShapeType="1"/>
          </p:cNvSpPr>
          <p:nvPr/>
        </p:nvSpPr>
        <p:spPr bwMode="auto">
          <a:xfrm>
            <a:off x="5121421" y="5609642"/>
            <a:ext cx="16695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>
            <a:off x="5290179" y="5633534"/>
            <a:ext cx="16695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55575" y="5013397"/>
            <a:ext cx="590163" cy="719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322" name="Group 35"/>
          <p:cNvGrpSpPr>
            <a:grpSpLocks/>
          </p:cNvGrpSpPr>
          <p:nvPr/>
        </p:nvGrpSpPr>
        <p:grpSpPr bwMode="auto">
          <a:xfrm>
            <a:off x="5886980" y="5501985"/>
            <a:ext cx="326987" cy="15110"/>
            <a:chOff x="1248" y="2496"/>
            <a:chExt cx="378" cy="24"/>
          </a:xfrm>
        </p:grpSpPr>
        <p:sp>
          <p:nvSpPr>
            <p:cNvPr id="95" name="Line 36"/>
            <p:cNvSpPr>
              <a:spLocks noChangeShapeType="1"/>
            </p:cNvSpPr>
            <p:nvPr/>
          </p:nvSpPr>
          <p:spPr bwMode="auto">
            <a:xfrm>
              <a:off x="1257" y="2489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6" name="Line 37"/>
            <p:cNvSpPr>
              <a:spLocks noChangeShapeType="1"/>
            </p:cNvSpPr>
            <p:nvPr/>
          </p:nvSpPr>
          <p:spPr bwMode="auto">
            <a:xfrm>
              <a:off x="1436" y="2518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12" name="Group 42"/>
          <p:cNvGrpSpPr>
            <a:grpSpLocks/>
          </p:cNvGrpSpPr>
          <p:nvPr/>
        </p:nvGrpSpPr>
        <p:grpSpPr bwMode="auto">
          <a:xfrm>
            <a:off x="5892170" y="5549202"/>
            <a:ext cx="326987" cy="15110"/>
            <a:chOff x="1248" y="2496"/>
            <a:chExt cx="378" cy="24"/>
          </a:xfrm>
        </p:grpSpPr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1252" y="2496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Line 44"/>
            <p:cNvSpPr>
              <a:spLocks noChangeShapeType="1"/>
            </p:cNvSpPr>
            <p:nvPr/>
          </p:nvSpPr>
          <p:spPr bwMode="auto">
            <a:xfrm>
              <a:off x="1434" y="2523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13" name="Group 45"/>
          <p:cNvGrpSpPr>
            <a:grpSpLocks/>
          </p:cNvGrpSpPr>
          <p:nvPr/>
        </p:nvGrpSpPr>
        <p:grpSpPr bwMode="auto">
          <a:xfrm>
            <a:off x="5892170" y="5670078"/>
            <a:ext cx="326987" cy="15110"/>
            <a:chOff x="1248" y="2496"/>
            <a:chExt cx="378" cy="24"/>
          </a:xfrm>
        </p:grpSpPr>
        <p:sp>
          <p:nvSpPr>
            <p:cNvPr id="86" name="Line 46"/>
            <p:cNvSpPr>
              <a:spLocks noChangeShapeType="1"/>
            </p:cNvSpPr>
            <p:nvPr/>
          </p:nvSpPr>
          <p:spPr bwMode="auto">
            <a:xfrm>
              <a:off x="1252" y="2493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Line 47"/>
            <p:cNvSpPr>
              <a:spLocks noChangeShapeType="1"/>
            </p:cNvSpPr>
            <p:nvPr/>
          </p:nvSpPr>
          <p:spPr bwMode="auto">
            <a:xfrm>
              <a:off x="1434" y="2520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14" name="Group 48"/>
          <p:cNvGrpSpPr>
            <a:grpSpLocks/>
          </p:cNvGrpSpPr>
          <p:nvPr/>
        </p:nvGrpSpPr>
        <p:grpSpPr bwMode="auto">
          <a:xfrm>
            <a:off x="5889575" y="5609640"/>
            <a:ext cx="326987" cy="15110"/>
            <a:chOff x="1248" y="2496"/>
            <a:chExt cx="378" cy="24"/>
          </a:xfrm>
        </p:grpSpPr>
        <p:sp>
          <p:nvSpPr>
            <p:cNvPr id="84" name="Line 49"/>
            <p:cNvSpPr>
              <a:spLocks noChangeShapeType="1"/>
            </p:cNvSpPr>
            <p:nvPr/>
          </p:nvSpPr>
          <p:spPr bwMode="auto">
            <a:xfrm>
              <a:off x="1248" y="2496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5" name="Line 50"/>
            <p:cNvSpPr>
              <a:spLocks noChangeShapeType="1"/>
            </p:cNvSpPr>
            <p:nvPr/>
          </p:nvSpPr>
          <p:spPr bwMode="auto">
            <a:xfrm>
              <a:off x="1433" y="2520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6511924" y="5013397"/>
            <a:ext cx="571501" cy="719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302" name="Group 59"/>
          <p:cNvGrpSpPr>
            <a:grpSpLocks/>
          </p:cNvGrpSpPr>
          <p:nvPr/>
        </p:nvGrpSpPr>
        <p:grpSpPr bwMode="auto">
          <a:xfrm>
            <a:off x="6592855" y="5501991"/>
            <a:ext cx="326987" cy="15110"/>
            <a:chOff x="1248" y="2496"/>
            <a:chExt cx="378" cy="24"/>
          </a:xfrm>
        </p:grpSpPr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1248" y="2489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>
              <a:off x="1433" y="2518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92" name="Group 66"/>
          <p:cNvGrpSpPr>
            <a:grpSpLocks/>
          </p:cNvGrpSpPr>
          <p:nvPr/>
        </p:nvGrpSpPr>
        <p:grpSpPr bwMode="auto">
          <a:xfrm>
            <a:off x="6598045" y="5549209"/>
            <a:ext cx="326987" cy="15110"/>
            <a:chOff x="1248" y="2496"/>
            <a:chExt cx="378" cy="24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1248" y="2496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1433" y="2523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93" name="Group 69"/>
          <p:cNvGrpSpPr>
            <a:grpSpLocks/>
          </p:cNvGrpSpPr>
          <p:nvPr/>
        </p:nvGrpSpPr>
        <p:grpSpPr bwMode="auto">
          <a:xfrm>
            <a:off x="6598045" y="5670085"/>
            <a:ext cx="326987" cy="15110"/>
            <a:chOff x="1248" y="2496"/>
            <a:chExt cx="378" cy="24"/>
          </a:xfrm>
        </p:grpSpPr>
        <p:sp>
          <p:nvSpPr>
            <p:cNvPr id="66" name="Line 70"/>
            <p:cNvSpPr>
              <a:spLocks noChangeShapeType="1"/>
            </p:cNvSpPr>
            <p:nvPr/>
          </p:nvSpPr>
          <p:spPr bwMode="auto">
            <a:xfrm>
              <a:off x="1248" y="2493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>
              <a:off x="1433" y="2520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94" name="Group 62"/>
          <p:cNvGrpSpPr>
            <a:grpSpLocks/>
          </p:cNvGrpSpPr>
          <p:nvPr/>
        </p:nvGrpSpPr>
        <p:grpSpPr bwMode="auto">
          <a:xfrm>
            <a:off x="6595450" y="5609647"/>
            <a:ext cx="326987" cy="15110"/>
            <a:chOff x="1248" y="2496"/>
            <a:chExt cx="378" cy="24"/>
          </a:xfrm>
        </p:grpSpPr>
        <p:sp>
          <p:nvSpPr>
            <p:cNvPr id="64" name="Line 73"/>
            <p:cNvSpPr>
              <a:spLocks noChangeShapeType="1"/>
            </p:cNvSpPr>
            <p:nvPr/>
          </p:nvSpPr>
          <p:spPr bwMode="auto">
            <a:xfrm>
              <a:off x="1240" y="2496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Line 74"/>
            <p:cNvSpPr>
              <a:spLocks noChangeShapeType="1"/>
            </p:cNvSpPr>
            <p:nvPr/>
          </p:nvSpPr>
          <p:spPr bwMode="auto">
            <a:xfrm>
              <a:off x="1429" y="2520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6" name="Rectangle 77"/>
          <p:cNvSpPr>
            <a:spLocks noChangeArrowheads="1"/>
          </p:cNvSpPr>
          <p:nvPr/>
        </p:nvSpPr>
        <p:spPr bwMode="auto">
          <a:xfrm>
            <a:off x="7901936" y="5013397"/>
            <a:ext cx="581729" cy="719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282" name="Group 83"/>
          <p:cNvGrpSpPr>
            <a:grpSpLocks/>
          </p:cNvGrpSpPr>
          <p:nvPr/>
        </p:nvGrpSpPr>
        <p:grpSpPr bwMode="auto">
          <a:xfrm>
            <a:off x="8014985" y="5501985"/>
            <a:ext cx="326987" cy="15110"/>
            <a:chOff x="1248" y="2496"/>
            <a:chExt cx="378" cy="24"/>
          </a:xfrm>
        </p:grpSpPr>
        <p:sp>
          <p:nvSpPr>
            <p:cNvPr id="55" name="Line 84"/>
            <p:cNvSpPr>
              <a:spLocks noChangeShapeType="1"/>
            </p:cNvSpPr>
            <p:nvPr/>
          </p:nvSpPr>
          <p:spPr bwMode="auto">
            <a:xfrm>
              <a:off x="1248" y="2489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85"/>
            <p:cNvSpPr>
              <a:spLocks noChangeShapeType="1"/>
            </p:cNvSpPr>
            <p:nvPr/>
          </p:nvSpPr>
          <p:spPr bwMode="auto">
            <a:xfrm>
              <a:off x="1434" y="2518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72" name="Group 90"/>
          <p:cNvGrpSpPr>
            <a:grpSpLocks/>
          </p:cNvGrpSpPr>
          <p:nvPr/>
        </p:nvGrpSpPr>
        <p:grpSpPr bwMode="auto">
          <a:xfrm>
            <a:off x="8020175" y="5549202"/>
            <a:ext cx="326987" cy="15110"/>
            <a:chOff x="1248" y="2496"/>
            <a:chExt cx="378" cy="24"/>
          </a:xfrm>
        </p:grpSpPr>
        <p:sp>
          <p:nvSpPr>
            <p:cNvPr id="48" name="Line 91"/>
            <p:cNvSpPr>
              <a:spLocks noChangeShapeType="1"/>
            </p:cNvSpPr>
            <p:nvPr/>
          </p:nvSpPr>
          <p:spPr bwMode="auto">
            <a:xfrm>
              <a:off x="1248" y="2496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Line 92"/>
            <p:cNvSpPr>
              <a:spLocks noChangeShapeType="1"/>
            </p:cNvSpPr>
            <p:nvPr/>
          </p:nvSpPr>
          <p:spPr bwMode="auto">
            <a:xfrm>
              <a:off x="1433" y="2523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73" name="Group 93"/>
          <p:cNvGrpSpPr>
            <a:grpSpLocks/>
          </p:cNvGrpSpPr>
          <p:nvPr/>
        </p:nvGrpSpPr>
        <p:grpSpPr bwMode="auto">
          <a:xfrm>
            <a:off x="8020175" y="5670078"/>
            <a:ext cx="326987" cy="15110"/>
            <a:chOff x="1248" y="2496"/>
            <a:chExt cx="378" cy="24"/>
          </a:xfrm>
        </p:grpSpPr>
        <p:sp>
          <p:nvSpPr>
            <p:cNvPr id="46" name="Line 94"/>
            <p:cNvSpPr>
              <a:spLocks noChangeShapeType="1"/>
            </p:cNvSpPr>
            <p:nvPr/>
          </p:nvSpPr>
          <p:spPr bwMode="auto">
            <a:xfrm>
              <a:off x="1248" y="2493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1433" y="2520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74" name="Group 96"/>
          <p:cNvGrpSpPr>
            <a:grpSpLocks/>
          </p:cNvGrpSpPr>
          <p:nvPr/>
        </p:nvGrpSpPr>
        <p:grpSpPr bwMode="auto">
          <a:xfrm>
            <a:off x="8017580" y="5609640"/>
            <a:ext cx="326987" cy="15110"/>
            <a:chOff x="1248" y="2496"/>
            <a:chExt cx="378" cy="24"/>
          </a:xfrm>
        </p:grpSpPr>
        <p:sp>
          <p:nvSpPr>
            <p:cNvPr id="44" name="Line 97"/>
            <p:cNvSpPr>
              <a:spLocks noChangeShapeType="1"/>
            </p:cNvSpPr>
            <p:nvPr/>
          </p:nvSpPr>
          <p:spPr bwMode="auto">
            <a:xfrm>
              <a:off x="1244" y="2496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Line 98"/>
            <p:cNvSpPr>
              <a:spLocks noChangeShapeType="1"/>
            </p:cNvSpPr>
            <p:nvPr/>
          </p:nvSpPr>
          <p:spPr bwMode="auto">
            <a:xfrm>
              <a:off x="1433" y="2520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8" name="Line 100"/>
          <p:cNvSpPr>
            <a:spLocks noChangeShapeType="1"/>
          </p:cNvSpPr>
          <p:nvPr/>
        </p:nvSpPr>
        <p:spPr bwMode="auto">
          <a:xfrm>
            <a:off x="7177087" y="5713315"/>
            <a:ext cx="6635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63" name="Text Box 51"/>
          <p:cNvSpPr txBox="1">
            <a:spLocks noChangeArrowheads="1"/>
          </p:cNvSpPr>
          <p:nvPr/>
        </p:nvSpPr>
        <p:spPr bwMode="auto">
          <a:xfrm>
            <a:off x="5598920" y="4981698"/>
            <a:ext cx="913485" cy="2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Use Case</a:t>
            </a:r>
          </a:p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 #2</a:t>
            </a:r>
          </a:p>
        </p:txBody>
      </p:sp>
      <p:sp>
        <p:nvSpPr>
          <p:cNvPr id="10266" name="Text Box 75"/>
          <p:cNvSpPr txBox="1">
            <a:spLocks noChangeArrowheads="1"/>
          </p:cNvSpPr>
          <p:nvPr/>
        </p:nvSpPr>
        <p:spPr bwMode="auto">
          <a:xfrm>
            <a:off x="6345739" y="4981697"/>
            <a:ext cx="913485" cy="2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Use Case</a:t>
            </a:r>
          </a:p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 #3</a:t>
            </a:r>
          </a:p>
        </p:txBody>
      </p:sp>
      <p:sp>
        <p:nvSpPr>
          <p:cNvPr id="119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Legal Infrastructure for Trusted Data Sharing Organizations (TDSOs)</a:t>
            </a:r>
          </a:p>
        </p:txBody>
      </p:sp>
      <p:sp>
        <p:nvSpPr>
          <p:cNvPr id="7184" name="Slide Number Placeholder 4"/>
          <p:cNvSpPr>
            <a:spLocks noGrp="1"/>
          </p:cNvSpPr>
          <p:nvPr>
            <p:ph type="sldNum" sz="quarter" idx="17"/>
          </p:nvPr>
        </p:nvSpPr>
        <p:spPr bwMode="auto">
          <a:xfrm>
            <a:off x="6524135" y="6554787"/>
            <a:ext cx="21336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64430-2B78-4B0A-8E44-9DC2882D45DA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00178" y="4341783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Indemnification &amp; Liability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8388" y="4287353"/>
            <a:ext cx="3640137" cy="651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40404"/>
                </a:solidFill>
              </a:rPr>
              <a:t>Master Use </a:t>
            </a:r>
            <a:r>
              <a:rPr lang="en-US" b="1" dirty="0">
                <a:solidFill>
                  <a:srgbClr val="040404"/>
                </a:solidFill>
              </a:rPr>
              <a:t>Case 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0539" y="5275166"/>
            <a:ext cx="576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Exhibit</a:t>
            </a:r>
          </a:p>
        </p:txBody>
      </p:sp>
      <p:sp>
        <p:nvSpPr>
          <p:cNvPr id="10260" name="Text Box 27"/>
          <p:cNvSpPr txBox="1">
            <a:spLocks noChangeArrowheads="1"/>
          </p:cNvSpPr>
          <p:nvPr/>
        </p:nvSpPr>
        <p:spPr bwMode="auto">
          <a:xfrm>
            <a:off x="4903202" y="4982401"/>
            <a:ext cx="702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Use Case</a:t>
            </a:r>
          </a:p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 #1</a:t>
            </a:r>
          </a:p>
        </p:txBody>
      </p:sp>
      <p:sp>
        <p:nvSpPr>
          <p:cNvPr id="111" name="Text Box 75"/>
          <p:cNvSpPr txBox="1">
            <a:spLocks noChangeArrowheads="1"/>
          </p:cNvSpPr>
          <p:nvPr/>
        </p:nvSpPr>
        <p:spPr bwMode="auto">
          <a:xfrm>
            <a:off x="7736057" y="4978140"/>
            <a:ext cx="913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Use Case</a:t>
            </a:r>
          </a:p>
          <a:p>
            <a:pPr algn="ctr" eaLnBrk="1" hangingPunct="1"/>
            <a:r>
              <a:rPr lang="en-US" sz="900" b="1" dirty="0">
                <a:solidFill>
                  <a:srgbClr val="000000"/>
                </a:solidFill>
              </a:rPr>
              <a:t> #N</a:t>
            </a:r>
          </a:p>
        </p:txBody>
      </p:sp>
      <p:sp>
        <p:nvSpPr>
          <p:cNvPr id="9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11714" y="6650345"/>
            <a:ext cx="5534025" cy="244929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2015-2016 Michigan Health Information Network Shared Services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800178" y="3049685"/>
            <a:ext cx="3662640" cy="43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Basic Connection Terms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72695" y="5275166"/>
            <a:ext cx="576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Exhibit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506764" y="5275166"/>
            <a:ext cx="576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Exhibit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17890" y="5275092"/>
            <a:ext cx="576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Exhibit</a:t>
            </a:r>
          </a:p>
        </p:txBody>
      </p:sp>
    </p:spTree>
    <p:extLst>
      <p:ext uri="{BB962C8B-B14F-4D97-AF65-F5344CB8AC3E}">
        <p14:creationId xmlns:p14="http://schemas.microsoft.com/office/powerpoint/2010/main" val="6621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extBox 1"/>
          <p:cNvSpPr txBox="1"/>
          <p:nvPr/>
        </p:nvSpPr>
        <p:spPr>
          <a:xfrm>
            <a:off x="2663382" y="5703752"/>
            <a:ext cx="6915709" cy="305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US" sz="1400">
                <a:hlinkClick r:id="rId4"/>
              </a:rPr>
              <a:t>http://mihin.org/about-mihin/resources/use-case-submission-form/</a:t>
            </a:r>
            <a:endParaRPr lang="en-US" sz="1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10838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000" dirty="0"/>
              <a:t>Use Case Factory</a:t>
            </a:r>
            <a:endParaRPr lang="en-US" sz="40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effectLst/>
        </p:spPr>
        <p:txBody>
          <a:bodyPr/>
          <a:lstStyle/>
          <a:p>
            <a:fld id="{256D3EEF-DE4E-429D-8EC4-DDC531AFF587}" type="slidenum">
              <a:rPr lang="en-US" smtClean="0">
                <a:solidFill>
                  <a:srgbClr val="999999"/>
                </a:solidFill>
                <a:effectLst/>
              </a:rPr>
              <a:t>7</a:t>
            </a:fld>
            <a:endParaRPr lang="en-US">
              <a:solidFill>
                <a:srgbClr val="999999"/>
              </a:solidFill>
              <a:effectLst/>
            </a:endParaRPr>
          </a:p>
        </p:txBody>
      </p:sp>
      <p:pic>
        <p:nvPicPr>
          <p:cNvPr id="8" name="Picture 5" descr="C:\Users\pletc1ta\AppData\Local\Microsoft\Windows\Temporary Internet Files\Content.IE5\R4DEOPWH\MC9003892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4294" y="4944412"/>
            <a:ext cx="547191" cy="6705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984950" y="4744387"/>
            <a:ext cx="572384" cy="14440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C:\Users\pletc1ta\AppData\Local\Microsoft\Windows\Temporary Internet Files\Content.IE5\REQY16D1\MC90023108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9341" y="4266666"/>
            <a:ext cx="837095" cy="5746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974" y="5707098"/>
            <a:ext cx="3555862" cy="305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US" sz="1400"/>
              <a:t>Anyone can submit ideas for use cases: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640" y="841423"/>
            <a:ext cx="6398591" cy="4858983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8615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39" name="Group 38"/>
          <p:cNvGrpSpPr/>
          <p:nvPr/>
        </p:nvGrpSpPr>
        <p:grpSpPr>
          <a:xfrm>
            <a:off x="6898" y="1031"/>
            <a:ext cx="9137102" cy="6018603"/>
            <a:chOff x="686811" y="916323"/>
            <a:chExt cx="7651912" cy="4912730"/>
          </a:xfrm>
          <a:effectLst/>
        </p:grpSpPr>
        <p:sp>
          <p:nvSpPr>
            <p:cNvPr id="4" name="Rectangle 3"/>
            <p:cNvSpPr/>
            <p:nvPr/>
          </p:nvSpPr>
          <p:spPr>
            <a:xfrm>
              <a:off x="686811" y="916323"/>
              <a:ext cx="7651912" cy="49127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endParaRPr lang="en-US">
                <a:effectLst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1974" y="1380657"/>
              <a:ext cx="1804329" cy="3748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en-US" sz="1300" b="1" dirty="0">
                  <a:solidFill>
                    <a:schemeClr val="tx1"/>
                  </a:solidFill>
                  <a:effectLst/>
                </a:rPr>
                <a:t>Conceptual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463" y="1378213"/>
              <a:ext cx="1750868" cy="3782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en-US" sz="1300" b="1" dirty="0">
                  <a:solidFill>
                    <a:schemeClr val="tx1"/>
                  </a:solidFill>
                  <a:effectLst/>
                </a:rPr>
                <a:t>Planning &amp; Development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48078" y="1378213"/>
              <a:ext cx="2022639" cy="3782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en-US" sz="1300" b="1" dirty="0">
                  <a:solidFill>
                    <a:schemeClr val="tx1"/>
                  </a:solidFill>
                  <a:effectLst/>
                </a:rPr>
                <a:t>Implementation (Operational Adoption)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1656" y="1373982"/>
              <a:ext cx="2051445" cy="3825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effectLst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en-US" sz="1300" b="1" dirty="0">
                  <a:solidFill>
                    <a:schemeClr val="tx1"/>
                  </a:solidFill>
                  <a:effectLst/>
                </a:rPr>
                <a:t>Mature Production (&gt;65% Utilization)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496463" y="1456940"/>
              <a:ext cx="0" cy="43699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247331" y="1445614"/>
              <a:ext cx="0" cy="43699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269836" y="1446276"/>
              <a:ext cx="881" cy="43699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62" y="13854"/>
            <a:ext cx="8843174" cy="509861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MiHIN </a:t>
            </a:r>
            <a:r>
              <a:rPr lang="en-US" sz="2800" dirty="0">
                <a:solidFill>
                  <a:srgbClr val="002060"/>
                </a:solidFill>
                <a:effectLst/>
              </a:rPr>
              <a:t>Statewide Use Case and Scenario Status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>
          <a:xfrm>
            <a:off x="0" y="-183063"/>
            <a:ext cx="18306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endParaRPr lang="en-US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0426" y="3230414"/>
            <a:ext cx="2084103" cy="4430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Discharge Medication Reconciliation (Senders)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3222432" y="4708042"/>
            <a:ext cx="2110859" cy="2781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Clinical Quality Measures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8739" y="1964449"/>
            <a:ext cx="2084104" cy="35361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Immunization History-Forecast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42988" y="1092951"/>
            <a:ext cx="1698257" cy="59455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Admission, Discharge, Transfer Notifications (Senders)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34412" y="4679578"/>
            <a:ext cx="1698257" cy="3099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Active Care Relationship Service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2987" y="1925734"/>
            <a:ext cx="1698257" cy="100918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Health Information For State: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Immunizations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Syndromic Surveillance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37004" y="3642145"/>
            <a:ext cx="2070696" cy="39757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</a:rPr>
              <a:t>Lab Orders-Results: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</a:rPr>
              <a:t>Disease Surveillance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49764" y="4297357"/>
            <a:ext cx="1790507" cy="2670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</a:rPr>
              <a:t>Death Notifications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38085" y="1539474"/>
            <a:ext cx="2084103" cy="3291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Care Plan-ICBR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2985073" y="5528338"/>
            <a:ext cx="184731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</a:lstStyle>
          <a:p>
            <a:endParaRPr lang="en-US" sz="1100" b="1" dirty="0"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46037" y="1110940"/>
            <a:ext cx="2069614" cy="33297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Advance Directives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6857" y="1134079"/>
            <a:ext cx="1789733" cy="37041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Health Risk Assessments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477" y="1640646"/>
            <a:ext cx="1790507" cy="48206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Health Information for State: </a:t>
            </a:r>
            <a:r>
              <a:rPr lang="en-US" sz="800" b="1" dirty="0">
                <a:solidFill>
                  <a:schemeClr val="tx1"/>
                </a:solidFill>
                <a:effectLst/>
              </a:rPr>
              <a:t>Birth Notifications,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Chronic Disease Notifications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6034" y="2268861"/>
            <a:ext cx="1790507" cy="3310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Organ Donor Notifications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34545" y="4014923"/>
            <a:ext cx="1837518" cy="196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Information for Consumer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6085" y="2700378"/>
            <a:ext cx="1790507" cy="621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Prescription Information: Prescription Status,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Prescription Stop Order, Prescription Monitoring Program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44822" y="5107617"/>
            <a:ext cx="1698249" cy="29046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</a:rPr>
              <a:t>Health Provider Directory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48094" y="3187120"/>
            <a:ext cx="2071465" cy="3549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Social Security Determination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5025" y="2774656"/>
            <a:ext cx="2067022" cy="2938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Information for Veterans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28450" y="5076947"/>
            <a:ext cx="2116363" cy="3095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Lab Orders-Results: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Newborn Screening - </a:t>
            </a:r>
            <a:r>
              <a:rPr lang="en-US" sz="800" b="1" dirty="0">
                <a:solidFill>
                  <a:schemeClr val="tx1"/>
                </a:solidFill>
              </a:rPr>
              <a:t>CCHD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437513" y="2414781"/>
            <a:ext cx="2082046" cy="25938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Single Sign-On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24412" y="3187120"/>
            <a:ext cx="1847651" cy="2958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Consumer Consent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5501" y="1112870"/>
            <a:ext cx="1839034" cy="2006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/>
              </a:rPr>
              <a:t>Patient Record Service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08244" y="5494476"/>
            <a:ext cx="1839034" cy="36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Common Key Service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317890" y="1970759"/>
            <a:ext cx="1837020" cy="11257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Lab Orders-Results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State Bureau Lab Orders-Results,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Cancer Pathology,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Cancer Notifications-Registry, Statewide Lab Orders-Results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32483" y="3586093"/>
            <a:ext cx="1832052" cy="3257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Consumer Preference Management </a:t>
            </a:r>
            <a:endParaRPr lang="en-US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58968" y="5506528"/>
            <a:ext cx="2084103" cy="28399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</a:rPr>
              <a:t>Admission, Discharge, Transfer Notifications (Receivers)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32820" y="1401278"/>
            <a:ext cx="1827881" cy="4733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effectLst/>
              </a:defRPr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  <a:sym typeface="Wingdings"/>
              </a:defRPr>
            </a:lvl9pPr>
          </a:lstStyle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Health Information For State: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Newborn Screening - Hearing Test Results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1217" y="6665690"/>
            <a:ext cx="4223337" cy="181426"/>
          </a:xfrm>
        </p:spPr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63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Break-Bulk Shipping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2015-2016 Michigan Health Information Network Shared Services</a:t>
            </a:r>
            <a:endParaRPr lang="en-US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9EBC-7086-294D-9129-43B6737C28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98" y="1250101"/>
            <a:ext cx="3023234" cy="2391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50" y="3701816"/>
            <a:ext cx="2189597" cy="2257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2" y="1232451"/>
            <a:ext cx="3483289" cy="46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3222129460000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3222129500000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2051121060001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322214309000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322214311000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322212944000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3222129440000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129162527000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4171722450000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heme/theme1.xml><?xml version="1.0" encoding="utf-8"?>
<a:theme xmlns:a="http://schemas.openxmlformats.org/drawingml/2006/main" name="MiHIN_PowerPoint">
  <a:themeElements>
    <a:clrScheme name="MiHIN">
      <a:dk1>
        <a:srgbClr val="5D5D5D"/>
      </a:dk1>
      <a:lt1>
        <a:sysClr val="window" lastClr="FFFFFF"/>
      </a:lt1>
      <a:dk2>
        <a:srgbClr val="FFFFFF"/>
      </a:dk2>
      <a:lt2>
        <a:srgbClr val="FFFFFF"/>
      </a:lt2>
      <a:accent1>
        <a:srgbClr val="288DC1"/>
      </a:accent1>
      <a:accent2>
        <a:srgbClr val="33669A"/>
      </a:accent2>
      <a:accent3>
        <a:srgbClr val="6FBE44"/>
      </a:accent3>
      <a:accent4>
        <a:srgbClr val="349946"/>
      </a:accent4>
      <a:accent5>
        <a:srgbClr val="009999"/>
      </a:accent5>
      <a:accent6>
        <a:srgbClr val="5D5D5D"/>
      </a:accent6>
      <a:hlink>
        <a:srgbClr val="288DC1"/>
      </a:hlink>
      <a:folHlink>
        <a:srgbClr val="6FBE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MiHIN Template.potx</Template>
  <TotalTime>51698</TotalTime>
  <Words>1489</Words>
  <Application>Microsoft Office PowerPoint</Application>
  <PresentationFormat>On-screen Show (4:3)</PresentationFormat>
  <Paragraphs>481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MiHIN_PowerPoint</vt:lpstr>
      <vt:lpstr>Health Forum MiHIN Overview</vt:lpstr>
      <vt:lpstr>Creating Statewide Infrastructure</vt:lpstr>
      <vt:lpstr>What we are doing at MiHIN</vt:lpstr>
      <vt:lpstr>Network of Networks:</vt:lpstr>
      <vt:lpstr>Chain of Trust to Reduce Risk</vt:lpstr>
      <vt:lpstr>Legal Infrastructure for Trusted Data Sharing Organizations (TDSOs)</vt:lpstr>
      <vt:lpstr>Use Case Factory</vt:lpstr>
      <vt:lpstr>MiHIN Statewide Use Case and Scenario Status</vt:lpstr>
      <vt:lpstr>Break-Bulk Shipping</vt:lpstr>
      <vt:lpstr>Container Shipping</vt:lpstr>
      <vt:lpstr>Care Coordination Opportunity</vt:lpstr>
      <vt:lpstr>Statewide ADT Use Case Example</vt:lpstr>
      <vt:lpstr>Active Care Relationships</vt:lpstr>
      <vt:lpstr>Active Care Relationship Service™ (ACRS™)</vt:lpstr>
      <vt:lpstr>July 2016 ACRS Volumes </vt:lpstr>
      <vt:lpstr>Supports Seamless Exchange  Alerting Disconnected Entities</vt:lpstr>
      <vt:lpstr>Other Use Case Combinations</vt:lpstr>
      <vt:lpstr>Scarcity of Data</vt:lpstr>
      <vt:lpstr>Electronic Health Record Adoption</vt:lpstr>
      <vt:lpstr>Scarcity vs. Abundance</vt:lpstr>
      <vt:lpstr>A Simplified Model for Send</vt:lpstr>
      <vt:lpstr>Medication Reconciliation</vt:lpstr>
      <vt:lpstr>Everyone begins sending</vt:lpstr>
      <vt:lpstr>Reducing Provider Burdens</vt:lpstr>
      <vt:lpstr>Health Affairs Article on Quality Reporting</vt:lpstr>
      <vt:lpstr>Quality measures overlap</vt:lpstr>
      <vt:lpstr>There is hope!</vt:lpstr>
      <vt:lpstr>Supplemental Data – Status Quo</vt:lpstr>
      <vt:lpstr>Simplifying Quality Data Collection</vt:lpstr>
      <vt:lpstr>Quality Measure Data Flow</vt:lpstr>
      <vt:lpstr>Closing Gaps In Care</vt:lpstr>
      <vt:lpstr>THANK YOU!</vt:lpstr>
    </vt:vector>
  </TitlesOfParts>
  <Company>MiHIN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Eastman</dc:creator>
  <cp:lastModifiedBy>Dykstra</cp:lastModifiedBy>
  <cp:revision>838</cp:revision>
  <cp:lastPrinted>2014-12-01T15:01:45Z</cp:lastPrinted>
  <dcterms:created xsi:type="dcterms:W3CDTF">2014-12-11T13:54:38Z</dcterms:created>
  <dcterms:modified xsi:type="dcterms:W3CDTF">2016-10-06T23:29:59Z</dcterms:modified>
</cp:coreProperties>
</file>