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0" r:id="rId5"/>
    <p:sldId id="261" r:id="rId6"/>
    <p:sldId id="265" r:id="rId7"/>
    <p:sldId id="268" r:id="rId8"/>
    <p:sldId id="269" r:id="rId9"/>
    <p:sldId id="270" r:id="rId10"/>
    <p:sldId id="271" r:id="rId11"/>
    <p:sldId id="279" r:id="rId12"/>
    <p:sldId id="274" r:id="rId13"/>
    <p:sldId id="275" r:id="rId14"/>
    <p:sldId id="276" r:id="rId15"/>
    <p:sldId id="287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3F"/>
    <a:srgbClr val="FF552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66" autoAdjust="0"/>
  </p:normalViewPr>
  <p:slideViewPr>
    <p:cSldViewPr>
      <p:cViewPr varScale="1">
        <p:scale>
          <a:sx n="78" d="100"/>
          <a:sy n="78" d="100"/>
        </p:scale>
        <p:origin x="-156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446009213006081E-2"/>
          <c:y val="2.2601307784503817E-2"/>
          <c:w val="0.91259779803510221"/>
          <c:h val="0.8860625369805652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$</a:t>
                    </a:r>
                    <a:r>
                      <a:rPr lang="en-US" sz="1200" b="1" smtClean="0"/>
                      <a:t>370*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/>
                      <a:t>$</a:t>
                    </a:r>
                    <a:r>
                      <a:rPr lang="en-US" sz="1200" b="1" smtClean="0"/>
                      <a:t>150*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/>
                      <a:t>$</a:t>
                    </a:r>
                    <a:r>
                      <a:rPr lang="en-US" sz="1200" b="1" smtClean="0"/>
                      <a:t>100*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$</a:t>
                    </a:r>
                    <a:r>
                      <a:rPr lang="en-US" sz="1200" b="1" dirty="0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Sheet1!$C$4:$C$8</c:f>
              <c:strCache>
                <c:ptCount val="5"/>
                <c:pt idx="0">
                  <c:v>ER</c:v>
                </c:pt>
                <c:pt idx="1">
                  <c:v>Urgent Care</c:v>
                </c:pt>
                <c:pt idx="2">
                  <c:v>Office Visit</c:v>
                </c:pt>
                <c:pt idx="3">
                  <c:v>Video Visit</c:v>
                </c:pt>
                <c:pt idx="4">
                  <c:v>eVisit</c:v>
                </c:pt>
              </c:strCache>
            </c:strRef>
          </c:cat>
          <c:val>
            <c:numRef>
              <c:f>Sheet1!$D$4:$D$8</c:f>
              <c:numCache>
                <c:formatCode>_("$"* #,##0.00_);_("$"* \(#,##0.00\);_("$"* "-"??_);_(@_)</c:formatCode>
                <c:ptCount val="5"/>
                <c:pt idx="0">
                  <c:v>370</c:v>
                </c:pt>
                <c:pt idx="1">
                  <c:v>150</c:v>
                </c:pt>
                <c:pt idx="2">
                  <c:v>100</c:v>
                </c:pt>
                <c:pt idx="3">
                  <c:v>45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6225536"/>
        <c:axId val="117954816"/>
      </c:barChart>
      <c:catAx>
        <c:axId val="116225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7954816"/>
        <c:crosses val="autoZero"/>
        <c:auto val="1"/>
        <c:lblAlgn val="ctr"/>
        <c:lblOffset val="100"/>
        <c:noMultiLvlLbl val="0"/>
      </c:catAx>
      <c:valAx>
        <c:axId val="117954816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6225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D6E5B-F6A1-49F4-8E3D-E007A1578F7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06F799-B47B-4DEE-B606-8936D8418E20}">
      <dgm:prSet phldrT="[Text]" custT="1"/>
      <dgm:spPr>
        <a:xfrm rot="16200000">
          <a:off x="-1470803" y="1772896"/>
          <a:ext cx="4377523" cy="831729"/>
        </a:xfrm>
        <a:solidFill>
          <a:srgbClr val="6D6D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Care Settings </a:t>
          </a:r>
          <a:endParaRPr lang="en-US" sz="20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E81FBD0-3E3A-49DA-BBFD-D90E57F7D8F9}" type="parTrans" cxnId="{73B00783-327B-4717-AB78-59090AD105AB}">
      <dgm:prSet/>
      <dgm:spPr/>
      <dgm:t>
        <a:bodyPr/>
        <a:lstStyle/>
        <a:p>
          <a:endParaRPr lang="en-US"/>
        </a:p>
      </dgm:t>
    </dgm:pt>
    <dgm:pt modelId="{3C84DA82-24BB-4780-877C-C1E461A0F810}" type="sibTrans" cxnId="{73B00783-327B-4717-AB78-59090AD105AB}">
      <dgm:prSet/>
      <dgm:spPr/>
      <dgm:t>
        <a:bodyPr/>
        <a:lstStyle/>
        <a:p>
          <a:endParaRPr lang="en-US"/>
        </a:p>
      </dgm:t>
    </dgm:pt>
    <dgm:pt modelId="{1917E8D0-640E-412D-83EA-74E90CE61552}">
      <dgm:prSet phldrT="[Text]" custT="1"/>
      <dgm:spPr>
        <a:xfrm>
          <a:off x="1679436" y="213404"/>
          <a:ext cx="2728072" cy="83172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</a:t>
          </a:r>
          <a:endParaRPr lang="en-US" sz="20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BE2F82B-78C2-40CF-B135-51CACDAF5EAB}" type="parTrans" cxnId="{FD35C339-D19E-4C06-BB0F-C0AE444C7D95}">
      <dgm:prSet/>
      <dgm:spPr>
        <a:xfrm>
          <a:off x="1133822" y="629268"/>
          <a:ext cx="545614" cy="1559492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C089571-4EE5-4A02-8864-D474B2852ACA}" type="sibTrans" cxnId="{FD35C339-D19E-4C06-BB0F-C0AE444C7D95}">
      <dgm:prSet/>
      <dgm:spPr/>
      <dgm:t>
        <a:bodyPr/>
        <a:lstStyle/>
        <a:p>
          <a:endParaRPr lang="en-US"/>
        </a:p>
      </dgm:t>
    </dgm:pt>
    <dgm:pt modelId="{BC06E8C1-D810-4ECE-9AE7-D230CE7BF977}">
      <dgm:prSet phldrT="[Text]" custT="1"/>
      <dgm:spPr>
        <a:xfrm>
          <a:off x="1679436" y="1253065"/>
          <a:ext cx="2728072" cy="83172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Inpatient</a:t>
          </a:r>
          <a:endParaRPr lang="en-US" sz="20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921416F-26CF-4371-B4CE-B35481A94100}" type="parTrans" cxnId="{D4650077-0507-4CA9-87DC-6AD9829FC69D}">
      <dgm:prSet/>
      <dgm:spPr>
        <a:xfrm>
          <a:off x="1133822" y="1668930"/>
          <a:ext cx="545614" cy="51983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7302A0B-8952-4695-98B7-A6940D8A5374}" type="sibTrans" cxnId="{D4650077-0507-4CA9-87DC-6AD9829FC69D}">
      <dgm:prSet/>
      <dgm:spPr/>
      <dgm:t>
        <a:bodyPr/>
        <a:lstStyle/>
        <a:p>
          <a:endParaRPr lang="en-US"/>
        </a:p>
      </dgm:t>
    </dgm:pt>
    <dgm:pt modelId="{70E85993-347B-40B4-B7A0-882F7601331B}">
      <dgm:prSet phldrT="[Text]" custT="1"/>
      <dgm:spPr>
        <a:xfrm>
          <a:off x="1679436" y="2292727"/>
          <a:ext cx="2728072" cy="83172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Outpatient</a:t>
          </a:r>
          <a:endParaRPr lang="en-US" sz="20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5C10416-AD0A-4C19-BDA9-31ED8D438562}" type="parTrans" cxnId="{FE57E6DA-CE62-4F1B-B20F-6404799F2FB1}">
      <dgm:prSet/>
      <dgm:spPr>
        <a:xfrm>
          <a:off x="1133822" y="2188761"/>
          <a:ext cx="545614" cy="51983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7817C08-BDE2-4F91-8BA2-A94156B12EA7}" type="sibTrans" cxnId="{FE57E6DA-CE62-4F1B-B20F-6404799F2FB1}">
      <dgm:prSet/>
      <dgm:spPr/>
      <dgm:t>
        <a:bodyPr/>
        <a:lstStyle/>
        <a:p>
          <a:endParaRPr lang="en-US"/>
        </a:p>
      </dgm:t>
    </dgm:pt>
    <dgm:pt modelId="{90A49DA3-7F29-480A-9652-4C8FE5F1FFEB}">
      <dgm:prSet phldrT="[Text]" custT="1"/>
      <dgm:spPr>
        <a:xfrm>
          <a:off x="1679436" y="3332389"/>
          <a:ext cx="2728072" cy="83172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Home </a:t>
          </a:r>
          <a:endParaRPr lang="en-US" sz="20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9C7C7DE-5C23-4022-82FA-B4C21EB5F074}" type="parTrans" cxnId="{1D4AA981-BF61-4ED3-B97A-2F9875D4D9C1}">
      <dgm:prSet/>
      <dgm:spPr>
        <a:xfrm>
          <a:off x="1133822" y="2188761"/>
          <a:ext cx="545614" cy="1559492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FD3716E-F374-4379-90CD-8718A76C72CB}" type="sibTrans" cxnId="{1D4AA981-BF61-4ED3-B97A-2F9875D4D9C1}">
      <dgm:prSet/>
      <dgm:spPr/>
      <dgm:t>
        <a:bodyPr/>
        <a:lstStyle/>
        <a:p>
          <a:endParaRPr lang="en-US"/>
        </a:p>
      </dgm:t>
    </dgm:pt>
    <dgm:pt modelId="{584038C7-9883-481E-84F0-20E0B5026B3D}" type="pres">
      <dgm:prSet presAssocID="{A3BD6E5B-F6A1-49F4-8E3D-E007A1578F7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BAB040-D640-4CF0-9ED8-323CAB31B39D}" type="pres">
      <dgm:prSet presAssocID="{9206F799-B47B-4DEE-B606-8936D8418E20}" presName="root1" presStyleCnt="0"/>
      <dgm:spPr/>
    </dgm:pt>
    <dgm:pt modelId="{A719FEFE-B483-4D48-AB9F-4E4BE87895C2}" type="pres">
      <dgm:prSet presAssocID="{9206F799-B47B-4DEE-B606-8936D8418E20}" presName="LevelOneTextNod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753240-F02D-45D8-8BA4-9274DF86B878}" type="pres">
      <dgm:prSet presAssocID="{9206F799-B47B-4DEE-B606-8936D8418E20}" presName="level2hierChild" presStyleCnt="0"/>
      <dgm:spPr/>
    </dgm:pt>
    <dgm:pt modelId="{FFFF552B-5834-4CFE-9FB4-4A4FA0729490}" type="pres">
      <dgm:prSet presAssocID="{8BE2F82B-78C2-40CF-B135-51CACDAF5EAB}" presName="conn2-1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559492"/>
              </a:moveTo>
              <a:lnTo>
                <a:pt x="272807" y="1559492"/>
              </a:lnTo>
              <a:lnTo>
                <a:pt x="272807" y="0"/>
              </a:lnTo>
              <a:lnTo>
                <a:pt x="545614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7130465-F269-4F5F-A942-E50BDDFCFE3B}" type="pres">
      <dgm:prSet presAssocID="{8BE2F82B-78C2-40CF-B135-51CACDAF5EA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7EF3A2B-2342-4F91-804E-86F74E72F0E8}" type="pres">
      <dgm:prSet presAssocID="{1917E8D0-640E-412D-83EA-74E90CE61552}" presName="root2" presStyleCnt="0"/>
      <dgm:spPr/>
    </dgm:pt>
    <dgm:pt modelId="{3343D7BA-00D2-4F49-A7D9-3E1382535AAD}" type="pres">
      <dgm:prSet presAssocID="{1917E8D0-640E-412D-83EA-74E90CE61552}" presName="LevelTwoTextNode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3F2A84-6499-4557-8C59-3E8FDE4E7DEA}" type="pres">
      <dgm:prSet presAssocID="{1917E8D0-640E-412D-83EA-74E90CE61552}" presName="level3hierChild" presStyleCnt="0"/>
      <dgm:spPr/>
    </dgm:pt>
    <dgm:pt modelId="{741CB32E-B14C-40FD-B3FD-1A2B2B81AFB2}" type="pres">
      <dgm:prSet presAssocID="{B921416F-26CF-4371-B4CE-B35481A94100}" presName="conn2-1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519830"/>
              </a:moveTo>
              <a:lnTo>
                <a:pt x="272807" y="519830"/>
              </a:lnTo>
              <a:lnTo>
                <a:pt x="272807" y="0"/>
              </a:lnTo>
              <a:lnTo>
                <a:pt x="545614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4D02519-A44B-4173-BFC0-5AEB1E82D17B}" type="pres">
      <dgm:prSet presAssocID="{B921416F-26CF-4371-B4CE-B35481A9410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459321C-ACCD-4049-AB1F-49C17EF81CCA}" type="pres">
      <dgm:prSet presAssocID="{BC06E8C1-D810-4ECE-9AE7-D230CE7BF977}" presName="root2" presStyleCnt="0"/>
      <dgm:spPr/>
    </dgm:pt>
    <dgm:pt modelId="{C5C688B1-2FEF-421E-8929-22661C8DD141}" type="pres">
      <dgm:prSet presAssocID="{BC06E8C1-D810-4ECE-9AE7-D230CE7BF977}" presName="LevelTwoTextNode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B697CA-005E-458A-BD64-18476FF58C6A}" type="pres">
      <dgm:prSet presAssocID="{BC06E8C1-D810-4ECE-9AE7-D230CE7BF977}" presName="level3hierChild" presStyleCnt="0"/>
      <dgm:spPr/>
    </dgm:pt>
    <dgm:pt modelId="{AA79AD4E-B975-406A-8251-62D641894E1D}" type="pres">
      <dgm:prSet presAssocID="{D5C10416-AD0A-4C19-BDA9-31ED8D438562}" presName="conn2-1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807" y="0"/>
              </a:lnTo>
              <a:lnTo>
                <a:pt x="272807" y="519830"/>
              </a:lnTo>
              <a:lnTo>
                <a:pt x="545614" y="51983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76E6BAB-300B-4D89-957B-79949EB3CE2B}" type="pres">
      <dgm:prSet presAssocID="{D5C10416-AD0A-4C19-BDA9-31ED8D43856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F431AE0-5B5B-4446-B7BE-11C10E80673E}" type="pres">
      <dgm:prSet presAssocID="{70E85993-347B-40B4-B7A0-882F7601331B}" presName="root2" presStyleCnt="0"/>
      <dgm:spPr/>
    </dgm:pt>
    <dgm:pt modelId="{16D2C849-4CA9-494E-A1EE-AC0DB2ECFCC8}" type="pres">
      <dgm:prSet presAssocID="{70E85993-347B-40B4-B7A0-882F7601331B}" presName="LevelTwoTextNode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D1AD642-ED47-42D2-8B60-48FDE2CE1381}" type="pres">
      <dgm:prSet presAssocID="{70E85993-347B-40B4-B7A0-882F7601331B}" presName="level3hierChild" presStyleCnt="0"/>
      <dgm:spPr/>
    </dgm:pt>
    <dgm:pt modelId="{893FDC63-142F-4F6E-9B0E-E7D624A378BA}" type="pres">
      <dgm:prSet presAssocID="{E9C7C7DE-5C23-4022-82FA-B4C21EB5F074}" presName="conn2-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807" y="0"/>
              </a:lnTo>
              <a:lnTo>
                <a:pt x="272807" y="1559492"/>
              </a:lnTo>
              <a:lnTo>
                <a:pt x="545614" y="155949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F781705-A4C0-489A-AEE0-38FAE30AB3E8}" type="pres">
      <dgm:prSet presAssocID="{E9C7C7DE-5C23-4022-82FA-B4C21EB5F07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23DC76A-0E92-4707-A67B-B227AE33665A}" type="pres">
      <dgm:prSet presAssocID="{90A49DA3-7F29-480A-9652-4C8FE5F1FFEB}" presName="root2" presStyleCnt="0"/>
      <dgm:spPr/>
    </dgm:pt>
    <dgm:pt modelId="{28CFF92F-FB1E-4F8A-9C8F-C2DE4F20637E}" type="pres">
      <dgm:prSet presAssocID="{90A49DA3-7F29-480A-9652-4C8FE5F1FFEB}" presName="LevelTwoTextNode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A87DC1C-8E5E-4C09-923F-0E5E51CA5A87}" type="pres">
      <dgm:prSet presAssocID="{90A49DA3-7F29-480A-9652-4C8FE5F1FFEB}" presName="level3hierChild" presStyleCnt="0"/>
      <dgm:spPr/>
    </dgm:pt>
  </dgm:ptLst>
  <dgm:cxnLst>
    <dgm:cxn modelId="{43323A92-FEB0-49EE-A330-712BFBC073A7}" type="presOf" srcId="{D5C10416-AD0A-4C19-BDA9-31ED8D438562}" destId="{AA79AD4E-B975-406A-8251-62D641894E1D}" srcOrd="0" destOrd="0" presId="urn:microsoft.com/office/officeart/2008/layout/HorizontalMultiLevelHierarchy"/>
    <dgm:cxn modelId="{20E6F394-59C7-4B43-AF72-91F47713E23C}" type="presOf" srcId="{D5C10416-AD0A-4C19-BDA9-31ED8D438562}" destId="{776E6BAB-300B-4D89-957B-79949EB3CE2B}" srcOrd="1" destOrd="0" presId="urn:microsoft.com/office/officeart/2008/layout/HorizontalMultiLevelHierarchy"/>
    <dgm:cxn modelId="{D4650077-0507-4CA9-87DC-6AD9829FC69D}" srcId="{9206F799-B47B-4DEE-B606-8936D8418E20}" destId="{BC06E8C1-D810-4ECE-9AE7-D230CE7BF977}" srcOrd="1" destOrd="0" parTransId="{B921416F-26CF-4371-B4CE-B35481A94100}" sibTransId="{B7302A0B-8952-4695-98B7-A6940D8A5374}"/>
    <dgm:cxn modelId="{EC517316-8B2B-44DE-8685-6479BFAB9414}" type="presOf" srcId="{90A49DA3-7F29-480A-9652-4C8FE5F1FFEB}" destId="{28CFF92F-FB1E-4F8A-9C8F-C2DE4F20637E}" srcOrd="0" destOrd="0" presId="urn:microsoft.com/office/officeart/2008/layout/HorizontalMultiLevelHierarchy"/>
    <dgm:cxn modelId="{044BC947-819E-48A3-99B6-CF60D6027558}" type="presOf" srcId="{B921416F-26CF-4371-B4CE-B35481A94100}" destId="{741CB32E-B14C-40FD-B3FD-1A2B2B81AFB2}" srcOrd="0" destOrd="0" presId="urn:microsoft.com/office/officeart/2008/layout/HorizontalMultiLevelHierarchy"/>
    <dgm:cxn modelId="{3178C155-51DB-4397-8CF9-AAF11C8E56AD}" type="presOf" srcId="{E9C7C7DE-5C23-4022-82FA-B4C21EB5F074}" destId="{893FDC63-142F-4F6E-9B0E-E7D624A378BA}" srcOrd="0" destOrd="0" presId="urn:microsoft.com/office/officeart/2008/layout/HorizontalMultiLevelHierarchy"/>
    <dgm:cxn modelId="{8C1F93B2-4CB1-4DC0-A441-9F5835F66362}" type="presOf" srcId="{8BE2F82B-78C2-40CF-B135-51CACDAF5EAB}" destId="{FFFF552B-5834-4CFE-9FB4-4A4FA0729490}" srcOrd="0" destOrd="0" presId="urn:microsoft.com/office/officeart/2008/layout/HorizontalMultiLevelHierarchy"/>
    <dgm:cxn modelId="{095D0161-B9BD-4D7F-B20F-731875457663}" type="presOf" srcId="{70E85993-347B-40B4-B7A0-882F7601331B}" destId="{16D2C849-4CA9-494E-A1EE-AC0DB2ECFCC8}" srcOrd="0" destOrd="0" presId="urn:microsoft.com/office/officeart/2008/layout/HorizontalMultiLevelHierarchy"/>
    <dgm:cxn modelId="{9BEA3A34-6755-4530-8D78-97E4C251F94C}" type="presOf" srcId="{1917E8D0-640E-412D-83EA-74E90CE61552}" destId="{3343D7BA-00D2-4F49-A7D9-3E1382535AAD}" srcOrd="0" destOrd="0" presId="urn:microsoft.com/office/officeart/2008/layout/HorizontalMultiLevelHierarchy"/>
    <dgm:cxn modelId="{A513DF80-BD0A-4CF1-8040-55FA47E193AE}" type="presOf" srcId="{E9C7C7DE-5C23-4022-82FA-B4C21EB5F074}" destId="{AF781705-A4C0-489A-AEE0-38FAE30AB3E8}" srcOrd="1" destOrd="0" presId="urn:microsoft.com/office/officeart/2008/layout/HorizontalMultiLevelHierarchy"/>
    <dgm:cxn modelId="{73B00783-327B-4717-AB78-59090AD105AB}" srcId="{A3BD6E5B-F6A1-49F4-8E3D-E007A1578F7F}" destId="{9206F799-B47B-4DEE-B606-8936D8418E20}" srcOrd="0" destOrd="0" parTransId="{CE81FBD0-3E3A-49DA-BBFD-D90E57F7D8F9}" sibTransId="{3C84DA82-24BB-4780-877C-C1E461A0F810}"/>
    <dgm:cxn modelId="{FE57E6DA-CE62-4F1B-B20F-6404799F2FB1}" srcId="{9206F799-B47B-4DEE-B606-8936D8418E20}" destId="{70E85993-347B-40B4-B7A0-882F7601331B}" srcOrd="2" destOrd="0" parTransId="{D5C10416-AD0A-4C19-BDA9-31ED8D438562}" sibTransId="{A7817C08-BDE2-4F91-8BA2-A94156B12EA7}"/>
    <dgm:cxn modelId="{521A1843-E57A-4A12-B861-8C8C224EAF9F}" type="presOf" srcId="{8BE2F82B-78C2-40CF-B135-51CACDAF5EAB}" destId="{A7130465-F269-4F5F-A942-E50BDDFCFE3B}" srcOrd="1" destOrd="0" presId="urn:microsoft.com/office/officeart/2008/layout/HorizontalMultiLevelHierarchy"/>
    <dgm:cxn modelId="{8093FDC4-7F56-4B65-90F8-D43E5394F59B}" type="presOf" srcId="{A3BD6E5B-F6A1-49F4-8E3D-E007A1578F7F}" destId="{584038C7-9883-481E-84F0-20E0B5026B3D}" srcOrd="0" destOrd="0" presId="urn:microsoft.com/office/officeart/2008/layout/HorizontalMultiLevelHierarchy"/>
    <dgm:cxn modelId="{DAF479DE-C364-4AAF-869A-EB9B825A5418}" type="presOf" srcId="{BC06E8C1-D810-4ECE-9AE7-D230CE7BF977}" destId="{C5C688B1-2FEF-421E-8929-22661C8DD141}" srcOrd="0" destOrd="0" presId="urn:microsoft.com/office/officeart/2008/layout/HorizontalMultiLevelHierarchy"/>
    <dgm:cxn modelId="{FD35C339-D19E-4C06-BB0F-C0AE444C7D95}" srcId="{9206F799-B47B-4DEE-B606-8936D8418E20}" destId="{1917E8D0-640E-412D-83EA-74E90CE61552}" srcOrd="0" destOrd="0" parTransId="{8BE2F82B-78C2-40CF-B135-51CACDAF5EAB}" sibTransId="{4C089571-4EE5-4A02-8864-D474B2852ACA}"/>
    <dgm:cxn modelId="{40A63186-8D28-44C4-9568-9C3E20ABA6E7}" type="presOf" srcId="{B921416F-26CF-4371-B4CE-B35481A94100}" destId="{44D02519-A44B-4173-BFC0-5AEB1E82D17B}" srcOrd="1" destOrd="0" presId="urn:microsoft.com/office/officeart/2008/layout/HorizontalMultiLevelHierarchy"/>
    <dgm:cxn modelId="{155806F2-1113-4A43-A462-04341374B303}" type="presOf" srcId="{9206F799-B47B-4DEE-B606-8936D8418E20}" destId="{A719FEFE-B483-4D48-AB9F-4E4BE87895C2}" srcOrd="0" destOrd="0" presId="urn:microsoft.com/office/officeart/2008/layout/HorizontalMultiLevelHierarchy"/>
    <dgm:cxn modelId="{1D4AA981-BF61-4ED3-B97A-2F9875D4D9C1}" srcId="{9206F799-B47B-4DEE-B606-8936D8418E20}" destId="{90A49DA3-7F29-480A-9652-4C8FE5F1FFEB}" srcOrd="3" destOrd="0" parTransId="{E9C7C7DE-5C23-4022-82FA-B4C21EB5F074}" sibTransId="{AFD3716E-F374-4379-90CD-8718A76C72CB}"/>
    <dgm:cxn modelId="{4F10F676-F50A-425C-B6AB-11506A046440}" type="presParOf" srcId="{584038C7-9883-481E-84F0-20E0B5026B3D}" destId="{61BAB040-D640-4CF0-9ED8-323CAB31B39D}" srcOrd="0" destOrd="0" presId="urn:microsoft.com/office/officeart/2008/layout/HorizontalMultiLevelHierarchy"/>
    <dgm:cxn modelId="{49FAEF77-7C60-4539-A3CE-7A782B716198}" type="presParOf" srcId="{61BAB040-D640-4CF0-9ED8-323CAB31B39D}" destId="{A719FEFE-B483-4D48-AB9F-4E4BE87895C2}" srcOrd="0" destOrd="0" presId="urn:microsoft.com/office/officeart/2008/layout/HorizontalMultiLevelHierarchy"/>
    <dgm:cxn modelId="{26889BB6-03F0-488E-87F8-7F270ACB7B45}" type="presParOf" srcId="{61BAB040-D640-4CF0-9ED8-323CAB31B39D}" destId="{98753240-F02D-45D8-8BA4-9274DF86B878}" srcOrd="1" destOrd="0" presId="urn:microsoft.com/office/officeart/2008/layout/HorizontalMultiLevelHierarchy"/>
    <dgm:cxn modelId="{E14611CB-5402-44D8-B177-F04679CBD6FD}" type="presParOf" srcId="{98753240-F02D-45D8-8BA4-9274DF86B878}" destId="{FFFF552B-5834-4CFE-9FB4-4A4FA0729490}" srcOrd="0" destOrd="0" presId="urn:microsoft.com/office/officeart/2008/layout/HorizontalMultiLevelHierarchy"/>
    <dgm:cxn modelId="{17EAAA9B-8E0B-4C69-9BD5-1A1557287EDB}" type="presParOf" srcId="{FFFF552B-5834-4CFE-9FB4-4A4FA0729490}" destId="{A7130465-F269-4F5F-A942-E50BDDFCFE3B}" srcOrd="0" destOrd="0" presId="urn:microsoft.com/office/officeart/2008/layout/HorizontalMultiLevelHierarchy"/>
    <dgm:cxn modelId="{5410EE71-E327-46E8-AD24-57DE582B9C5B}" type="presParOf" srcId="{98753240-F02D-45D8-8BA4-9274DF86B878}" destId="{A7EF3A2B-2342-4F91-804E-86F74E72F0E8}" srcOrd="1" destOrd="0" presId="urn:microsoft.com/office/officeart/2008/layout/HorizontalMultiLevelHierarchy"/>
    <dgm:cxn modelId="{14228731-42EF-4AA3-88C5-F7D7A1EA0AC0}" type="presParOf" srcId="{A7EF3A2B-2342-4F91-804E-86F74E72F0E8}" destId="{3343D7BA-00D2-4F49-A7D9-3E1382535AAD}" srcOrd="0" destOrd="0" presId="urn:microsoft.com/office/officeart/2008/layout/HorizontalMultiLevelHierarchy"/>
    <dgm:cxn modelId="{C0239149-F563-41E5-AC3E-A95D81CD93B7}" type="presParOf" srcId="{A7EF3A2B-2342-4F91-804E-86F74E72F0E8}" destId="{493F2A84-6499-4557-8C59-3E8FDE4E7DEA}" srcOrd="1" destOrd="0" presId="urn:microsoft.com/office/officeart/2008/layout/HorizontalMultiLevelHierarchy"/>
    <dgm:cxn modelId="{6E70A3DE-372C-4042-8154-58EEF27FC3AB}" type="presParOf" srcId="{98753240-F02D-45D8-8BA4-9274DF86B878}" destId="{741CB32E-B14C-40FD-B3FD-1A2B2B81AFB2}" srcOrd="2" destOrd="0" presId="urn:microsoft.com/office/officeart/2008/layout/HorizontalMultiLevelHierarchy"/>
    <dgm:cxn modelId="{C9806510-CF5F-4C36-8C93-B147EE14B486}" type="presParOf" srcId="{741CB32E-B14C-40FD-B3FD-1A2B2B81AFB2}" destId="{44D02519-A44B-4173-BFC0-5AEB1E82D17B}" srcOrd="0" destOrd="0" presId="urn:microsoft.com/office/officeart/2008/layout/HorizontalMultiLevelHierarchy"/>
    <dgm:cxn modelId="{46F512B7-6F29-4CD0-9C4A-006C5B9846CF}" type="presParOf" srcId="{98753240-F02D-45D8-8BA4-9274DF86B878}" destId="{9459321C-ACCD-4049-AB1F-49C17EF81CCA}" srcOrd="3" destOrd="0" presId="urn:microsoft.com/office/officeart/2008/layout/HorizontalMultiLevelHierarchy"/>
    <dgm:cxn modelId="{EB4099C6-7E15-4847-BD4C-A4102B7EA16F}" type="presParOf" srcId="{9459321C-ACCD-4049-AB1F-49C17EF81CCA}" destId="{C5C688B1-2FEF-421E-8929-22661C8DD141}" srcOrd="0" destOrd="0" presId="urn:microsoft.com/office/officeart/2008/layout/HorizontalMultiLevelHierarchy"/>
    <dgm:cxn modelId="{654EB69B-0FFC-43C4-96DC-B3BA306D2658}" type="presParOf" srcId="{9459321C-ACCD-4049-AB1F-49C17EF81CCA}" destId="{E0B697CA-005E-458A-BD64-18476FF58C6A}" srcOrd="1" destOrd="0" presId="urn:microsoft.com/office/officeart/2008/layout/HorizontalMultiLevelHierarchy"/>
    <dgm:cxn modelId="{BD81CA93-2AE7-4654-B481-F0259ADF9F92}" type="presParOf" srcId="{98753240-F02D-45D8-8BA4-9274DF86B878}" destId="{AA79AD4E-B975-406A-8251-62D641894E1D}" srcOrd="4" destOrd="0" presId="urn:microsoft.com/office/officeart/2008/layout/HorizontalMultiLevelHierarchy"/>
    <dgm:cxn modelId="{5ED81065-4A37-4003-BA77-638E885F23B6}" type="presParOf" srcId="{AA79AD4E-B975-406A-8251-62D641894E1D}" destId="{776E6BAB-300B-4D89-957B-79949EB3CE2B}" srcOrd="0" destOrd="0" presId="urn:microsoft.com/office/officeart/2008/layout/HorizontalMultiLevelHierarchy"/>
    <dgm:cxn modelId="{76EBB8FA-3854-44F0-AE10-CD6ACB788124}" type="presParOf" srcId="{98753240-F02D-45D8-8BA4-9274DF86B878}" destId="{1F431AE0-5B5B-4446-B7BE-11C10E80673E}" srcOrd="5" destOrd="0" presId="urn:microsoft.com/office/officeart/2008/layout/HorizontalMultiLevelHierarchy"/>
    <dgm:cxn modelId="{80A51329-D02D-4977-B214-E1AF6F9EBD01}" type="presParOf" srcId="{1F431AE0-5B5B-4446-B7BE-11C10E80673E}" destId="{16D2C849-4CA9-494E-A1EE-AC0DB2ECFCC8}" srcOrd="0" destOrd="0" presId="urn:microsoft.com/office/officeart/2008/layout/HorizontalMultiLevelHierarchy"/>
    <dgm:cxn modelId="{CF2985D4-A3E0-4F34-9BFC-58A494B99ADD}" type="presParOf" srcId="{1F431AE0-5B5B-4446-B7BE-11C10E80673E}" destId="{6D1AD642-ED47-42D2-8B60-48FDE2CE1381}" srcOrd="1" destOrd="0" presId="urn:microsoft.com/office/officeart/2008/layout/HorizontalMultiLevelHierarchy"/>
    <dgm:cxn modelId="{D1CD2EA2-EFC4-49A2-ABE1-EA6491F5DAC3}" type="presParOf" srcId="{98753240-F02D-45D8-8BA4-9274DF86B878}" destId="{893FDC63-142F-4F6E-9B0E-E7D624A378BA}" srcOrd="6" destOrd="0" presId="urn:microsoft.com/office/officeart/2008/layout/HorizontalMultiLevelHierarchy"/>
    <dgm:cxn modelId="{B50B7FE9-61BB-4852-B711-9D6296869DAE}" type="presParOf" srcId="{893FDC63-142F-4F6E-9B0E-E7D624A378BA}" destId="{AF781705-A4C0-489A-AEE0-38FAE30AB3E8}" srcOrd="0" destOrd="0" presId="urn:microsoft.com/office/officeart/2008/layout/HorizontalMultiLevelHierarchy"/>
    <dgm:cxn modelId="{791FB77F-4FAF-4550-A7BA-D2123EB277CD}" type="presParOf" srcId="{98753240-F02D-45D8-8BA4-9274DF86B878}" destId="{323DC76A-0E92-4707-A67B-B227AE33665A}" srcOrd="7" destOrd="0" presId="urn:microsoft.com/office/officeart/2008/layout/HorizontalMultiLevelHierarchy"/>
    <dgm:cxn modelId="{3E6FB6F5-9D6B-41BE-87D5-70B5BC9E2EF0}" type="presParOf" srcId="{323DC76A-0E92-4707-A67B-B227AE33665A}" destId="{28CFF92F-FB1E-4F8A-9C8F-C2DE4F20637E}" srcOrd="0" destOrd="0" presId="urn:microsoft.com/office/officeart/2008/layout/HorizontalMultiLevelHierarchy"/>
    <dgm:cxn modelId="{BE2BE3A3-9370-4768-8B53-51C9CF2D393B}" type="presParOf" srcId="{323DC76A-0E92-4707-A67B-B227AE33665A}" destId="{7A87DC1C-8E5E-4C09-923F-0E5E51CA5A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CED5F-2ECC-4174-84CC-582D579907BA}" type="doc">
      <dgm:prSet loTypeId="urn:microsoft.com/office/officeart/2005/8/layout/cycle3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F34360-658A-419E-A442-D2511F7CDF4E}">
      <dgm:prSet phldrT="[Text]" custT="1"/>
      <dgm:spPr>
        <a:solidFill>
          <a:srgbClr val="BDEEFF"/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Patient </a:t>
          </a:r>
          <a:r>
            <a:rPr lang="en-US" sz="1100" dirty="0" smtClean="0">
              <a:solidFill>
                <a:schemeClr val="tx1"/>
              </a:solidFill>
            </a:rPr>
            <a:t>Lives </a:t>
          </a:r>
          <a:r>
            <a:rPr lang="en-US" sz="1100" dirty="0">
              <a:solidFill>
                <a:schemeClr val="tx1"/>
              </a:solidFill>
            </a:rPr>
            <a:t>in </a:t>
          </a:r>
          <a:r>
            <a:rPr lang="en-US" sz="1100" dirty="0" smtClean="0">
              <a:solidFill>
                <a:schemeClr val="tx1"/>
              </a:solidFill>
            </a:rPr>
            <a:t>Marquette, </a:t>
          </a:r>
          <a:r>
            <a:rPr lang="en-US" sz="1100" dirty="0">
              <a:solidFill>
                <a:schemeClr val="tx1"/>
              </a:solidFill>
            </a:rPr>
            <a:t>MI</a:t>
          </a:r>
        </a:p>
      </dgm:t>
    </dgm:pt>
    <dgm:pt modelId="{81883DB6-437F-4E2F-BC06-68425075B80C}" type="parTrans" cxnId="{CA39428F-94C2-4C55-99B0-459B86635181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700400DC-0B6B-47C9-8ACA-03FEFCA06572}" type="sibTrans" cxnId="{CA39428F-94C2-4C55-99B0-459B8663518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20EE24C1-9835-4AEB-899C-E30B73548A33}">
      <dgm:prSet phldrT="[Text]" custT="1"/>
      <dgm:spPr>
        <a:solidFill>
          <a:srgbClr val="19C3FF"/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Patient's Appointment is with Specialist in Grand Rapids, MI</a:t>
          </a:r>
        </a:p>
      </dgm:t>
    </dgm:pt>
    <dgm:pt modelId="{4F63340F-80D1-41B6-B881-E6C3C093904D}" type="parTrans" cxnId="{FEEFEB8E-1B35-4206-BB82-537A001472A6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97D572D4-F66C-4D1E-8644-512F953AC708}" type="sibTrans" cxnId="{FEEFEB8E-1B35-4206-BB82-537A001472A6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06FC50BA-8BB2-4D12-95C6-50198E83F301}">
      <dgm:prSet phldrT="[Text]" custT="1"/>
      <dgm:spPr>
        <a:solidFill>
          <a:srgbClr val="00B9FA"/>
        </a:solidFill>
      </dgm:spPr>
      <dgm:t>
        <a:bodyPr/>
        <a:lstStyle/>
        <a:p>
          <a:r>
            <a:rPr lang="en-US" sz="1100" dirty="0">
              <a:solidFill>
                <a:schemeClr val="bg1"/>
              </a:solidFill>
            </a:rPr>
            <a:t>Patient Must Take Time Off of Work to Attend Appointment</a:t>
          </a:r>
        </a:p>
      </dgm:t>
    </dgm:pt>
    <dgm:pt modelId="{1CADEDAC-9F4A-471A-8E91-98296388F581}" type="parTrans" cxnId="{25CD3A41-BF46-4342-B910-D1BD667D3377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C60B1793-1424-4C4D-AF37-2F7ED0F57933}" type="sibTrans" cxnId="{25CD3A41-BF46-4342-B910-D1BD667D3377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6DAFD90D-3DF7-4753-82BA-2BD12331A1FD}">
      <dgm:prSet phldrT="[Text]" custT="1"/>
      <dgm:spPr>
        <a:solidFill>
          <a:srgbClr val="008EC0"/>
        </a:solidFill>
      </dgm:spPr>
      <dgm:t>
        <a:bodyPr/>
        <a:lstStyle/>
        <a:p>
          <a:r>
            <a:rPr lang="en-US" sz="1050" b="1" dirty="0" smtClean="0">
              <a:solidFill>
                <a:schemeClr val="bg1"/>
              </a:solidFill>
            </a:rPr>
            <a:t>6 Hours &amp; 34 Minutes</a:t>
          </a:r>
          <a:r>
            <a:rPr lang="en-US" sz="1050" dirty="0" smtClean="0">
              <a:solidFill>
                <a:schemeClr val="bg1"/>
              </a:solidFill>
            </a:rPr>
            <a:t>-Patient travels </a:t>
          </a:r>
          <a:r>
            <a:rPr lang="en-US" sz="1050" dirty="0">
              <a:solidFill>
                <a:schemeClr val="bg1"/>
              </a:solidFill>
            </a:rPr>
            <a:t>to Grand Rapids (if traffic, construction, or weather allow)</a:t>
          </a:r>
        </a:p>
      </dgm:t>
    </dgm:pt>
    <dgm:pt modelId="{9F22DCBC-67C8-43F1-829B-590608CDE8A4}" type="parTrans" cxnId="{ABE1B66B-75F6-4ADA-9D58-57624C7D40AE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A5CBA6BC-0782-4B86-AD5F-1AAB9A1FBF9F}" type="sibTrans" cxnId="{ABE1B66B-75F6-4ADA-9D58-57624C7D40AE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DB494547-9D07-43B8-82E2-2CE150600C57}">
      <dgm:prSet phldrT="[Text]" custT="1"/>
      <dgm:spPr>
        <a:solidFill>
          <a:srgbClr val="81DEFF"/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Patient's Household Income is </a:t>
          </a:r>
          <a:r>
            <a:rPr lang="en-US" sz="1100" dirty="0" smtClean="0">
              <a:solidFill>
                <a:schemeClr val="tx1"/>
              </a:solidFill>
            </a:rPr>
            <a:t>$37,355</a:t>
          </a:r>
          <a:endParaRPr lang="en-US" sz="1100" dirty="0">
            <a:solidFill>
              <a:schemeClr val="tx1"/>
            </a:solidFill>
          </a:endParaRPr>
        </a:p>
      </dgm:t>
    </dgm:pt>
    <dgm:pt modelId="{1DBDC9D7-9F5B-4FEC-B591-A20B3CD6C057}" type="parTrans" cxnId="{071FF879-EEB8-4D98-8FC6-1ECE669BF487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E605E972-100A-47C4-837E-236B09BCFD0C}" type="sibTrans" cxnId="{071FF879-EEB8-4D98-8FC6-1ECE669BF487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6A839CBB-2E5F-4AC9-96DB-395E10083669}">
      <dgm:prSet phldrT="[Text]" custT="1"/>
      <dgm:spPr>
        <a:solidFill>
          <a:srgbClr val="006F96"/>
        </a:solidFill>
      </dgm:spPr>
      <dgm:t>
        <a:bodyPr/>
        <a:lstStyle/>
        <a:p>
          <a:r>
            <a:rPr lang="en-US" sz="1100" dirty="0">
              <a:solidFill>
                <a:schemeClr val="bg1"/>
              </a:solidFill>
            </a:rPr>
            <a:t>Patient Locates Correct Parking Ramp of Specialist's Facility</a:t>
          </a:r>
        </a:p>
      </dgm:t>
    </dgm:pt>
    <dgm:pt modelId="{845D4112-F03A-4543-9629-44A36D52140A}" type="parTrans" cxnId="{90D2FDAC-0125-4EF9-BE20-6CF4DE6DCB7F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65510C14-56B5-46C3-96DC-688B1A17B634}" type="sibTrans" cxnId="{90D2FDAC-0125-4EF9-BE20-6CF4DE6DCB7F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0FE65D1B-73C6-4438-BDDF-8587BA8D602D}">
      <dgm:prSet phldrT="[Text]" custT="1"/>
      <dgm:spPr>
        <a:solidFill>
          <a:srgbClr val="004158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10 Minutes</a:t>
          </a:r>
          <a:r>
            <a:rPr lang="en-US" sz="1100" dirty="0">
              <a:solidFill>
                <a:schemeClr val="bg1"/>
              </a:solidFill>
            </a:rPr>
            <a:t>-Patient Parks and Locates Building Elevator</a:t>
          </a:r>
        </a:p>
      </dgm:t>
    </dgm:pt>
    <dgm:pt modelId="{3093B0C7-9B10-4EF8-B879-0AA6609A6618}" type="parTrans" cxnId="{E53DAFDA-597E-478D-B011-EB9B1FA46F6F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B0AC1DB1-C038-4B2E-BF3E-F487D069B653}" type="sibTrans" cxnId="{E53DAFDA-597E-478D-B011-EB9B1FA46F6F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0E998C52-2537-431B-BC5A-398934B57F20}">
      <dgm:prSet phldrT="[Text]" custT="1"/>
      <dgm:spPr>
        <a:solidFill>
          <a:srgbClr val="143740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10 Minutes</a:t>
          </a:r>
          <a:r>
            <a:rPr lang="en-US" sz="1100" dirty="0">
              <a:solidFill>
                <a:schemeClr val="bg1"/>
              </a:solidFill>
            </a:rPr>
            <a:t>-Patient Walks to Specialist's Office</a:t>
          </a:r>
        </a:p>
      </dgm:t>
    </dgm:pt>
    <dgm:pt modelId="{3F1E6AF7-7039-402E-AC7E-41A798FDD62D}" type="parTrans" cxnId="{FEE7CDA5-80BF-4732-8B28-6AB1C5E0F7DE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29907430-283F-46F7-98C8-C9441452DC38}" type="sibTrans" cxnId="{FEE7CDA5-80BF-4732-8B28-6AB1C5E0F7DE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E8BFB7E5-7C1E-4123-A5D1-3A97B12FC1B1}">
      <dgm:prSet phldrT="[Text]" custT="1"/>
      <dgm:spPr>
        <a:solidFill>
          <a:srgbClr val="006F96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20 Minutes</a:t>
          </a:r>
          <a:r>
            <a:rPr lang="en-US" sz="1100" dirty="0">
              <a:solidFill>
                <a:schemeClr val="bg1"/>
              </a:solidFill>
            </a:rPr>
            <a:t>-Patient Waits in Waiting Room</a:t>
          </a:r>
        </a:p>
      </dgm:t>
    </dgm:pt>
    <dgm:pt modelId="{2562168A-BF88-4EB5-8E8A-A63F1267DBCE}" type="parTrans" cxnId="{B31F9262-EB27-4163-BA58-B8D6F4AB44BE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0E070A99-D2F9-481B-A4DF-77F27858F231}" type="sibTrans" cxnId="{B31F9262-EB27-4163-BA58-B8D6F4AB44BE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B9760C4C-755B-460E-AD5D-B125C49EE7C2}">
      <dgm:prSet phldrT="[Text]" custT="1"/>
      <dgm:spPr>
        <a:solidFill>
          <a:srgbClr val="008EC0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15 Minutes</a:t>
          </a:r>
          <a:r>
            <a:rPr lang="en-US" sz="1100" dirty="0">
              <a:solidFill>
                <a:schemeClr val="bg1"/>
              </a:solidFill>
            </a:rPr>
            <a:t>-Patient Waits in Exam Room</a:t>
          </a:r>
        </a:p>
      </dgm:t>
    </dgm:pt>
    <dgm:pt modelId="{CE075E96-BCDA-4BA9-8260-42B48E51F402}" type="parTrans" cxnId="{D6302820-843D-41D6-9EA5-6C6A0CC5AA02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77E781BB-A444-4EBA-8502-F329E9C4B550}" type="sibTrans" cxnId="{D6302820-843D-41D6-9EA5-6C6A0CC5AA02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0D0E1B2D-DAFF-43D7-A85E-3212841E7F6B}">
      <dgm:prSet phldrT="[Text]" custT="1"/>
      <dgm:spPr>
        <a:solidFill>
          <a:srgbClr val="00B9FA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15 Minutes</a:t>
          </a:r>
          <a:r>
            <a:rPr lang="en-US" sz="1100" dirty="0">
              <a:solidFill>
                <a:schemeClr val="bg1"/>
              </a:solidFill>
            </a:rPr>
            <a:t>-Patient Meets with Specialist</a:t>
          </a:r>
        </a:p>
      </dgm:t>
    </dgm:pt>
    <dgm:pt modelId="{D3790787-3079-4374-9371-B517E8FDE2B9}" type="parTrans" cxnId="{3CD01301-AE1D-457C-B401-8102FAB27BB3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E6CB17C3-7C00-471C-A029-24D356524F78}" type="sibTrans" cxnId="{3CD01301-AE1D-457C-B401-8102FAB27BB3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8E504ECD-BDD4-42BF-83F8-DA51C5DC3CD8}">
      <dgm:prSet phldrT="[Text]" custT="1"/>
      <dgm:spPr>
        <a:solidFill>
          <a:srgbClr val="19C3FF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10 Minutes</a:t>
          </a:r>
          <a:r>
            <a:rPr lang="en-US" sz="1100" dirty="0">
              <a:solidFill>
                <a:schemeClr val="tx1"/>
              </a:solidFill>
            </a:rPr>
            <a:t>-Patient Leaves Office and Returns to Vehicle</a:t>
          </a:r>
        </a:p>
      </dgm:t>
    </dgm:pt>
    <dgm:pt modelId="{B0AD74CB-4D99-4B09-80D8-E49B15A765FE}" type="parTrans" cxnId="{06D2E971-58C7-4159-BA50-A74F4B382FC7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A87335EA-7F1D-4EF1-895D-DC763F4BF955}" type="sibTrans" cxnId="{06D2E971-58C7-4159-BA50-A74F4B382FC7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817FF298-3A01-42F7-8B2F-A6F551EEFAD2}">
      <dgm:prSet phldrT="[Text]" custT="1"/>
      <dgm:spPr>
        <a:solidFill>
          <a:srgbClr val="5BD4FF"/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</a:rPr>
            <a:t>6 Hours &amp; 34 Minutes</a:t>
          </a:r>
          <a:r>
            <a:rPr lang="en-US" sz="1050" dirty="0" smtClean="0">
              <a:solidFill>
                <a:schemeClr val="tx1"/>
              </a:solidFill>
            </a:rPr>
            <a:t>-Patient </a:t>
          </a:r>
          <a:r>
            <a:rPr lang="en-US" sz="1050" dirty="0">
              <a:solidFill>
                <a:schemeClr val="tx1"/>
              </a:solidFill>
            </a:rPr>
            <a:t>Travels to Ludington (if traffic, construction, or weather allow)</a:t>
          </a:r>
        </a:p>
      </dgm:t>
    </dgm:pt>
    <dgm:pt modelId="{B8E63EDC-06DE-47F2-9086-0BF2018989C8}" type="parTrans" cxnId="{2796CAAD-5B3A-47AD-9431-7AC595F02813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6AEB0C1A-9AA8-4EFB-8733-0556B7C52F6C}" type="sibTrans" cxnId="{2796CAAD-5B3A-47AD-9431-7AC595F02813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9C184DC2-76BB-4810-8676-1A02A0DE0158}">
      <dgm:prSet phldrT="[Text]" custT="1"/>
      <dgm:spPr>
        <a:solidFill>
          <a:srgbClr val="81DEFF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Total Time: </a:t>
          </a:r>
          <a:endParaRPr lang="en-US" sz="1400" b="1" dirty="0" smtClean="0">
            <a:solidFill>
              <a:schemeClr val="tx1"/>
            </a:solidFill>
          </a:endParaRPr>
        </a:p>
        <a:p>
          <a:r>
            <a:rPr lang="en-US" sz="1400" b="1" dirty="0" smtClean="0">
              <a:solidFill>
                <a:schemeClr val="tx1"/>
              </a:solidFill>
            </a:rPr>
            <a:t>14.5 </a:t>
          </a:r>
          <a:r>
            <a:rPr lang="en-US" sz="1400" b="1" dirty="0">
              <a:solidFill>
                <a:schemeClr val="tx1"/>
              </a:solidFill>
            </a:rPr>
            <a:t>Hours</a:t>
          </a:r>
        </a:p>
      </dgm:t>
    </dgm:pt>
    <dgm:pt modelId="{CFD1C32E-FE3F-4549-B114-2C46E2EF37D5}" type="parTrans" cxnId="{6456A3AD-3E08-4393-82AF-509E4046FFEC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F2E68DF2-AA50-4EA7-BE9E-7B4B9564CB71}" type="sibTrans" cxnId="{6456A3AD-3E08-4393-82AF-509E4046FFEC}">
      <dgm:prSet/>
      <dgm:spPr/>
      <dgm:t>
        <a:bodyPr/>
        <a:lstStyle/>
        <a:p>
          <a:endParaRPr lang="en-US" sz="1050">
            <a:solidFill>
              <a:schemeClr val="bg2">
                <a:lumMod val="75000"/>
              </a:schemeClr>
            </a:solidFill>
          </a:endParaRPr>
        </a:p>
      </dgm:t>
    </dgm:pt>
    <dgm:pt modelId="{103CE51A-F1CA-4946-9A16-ABEC9A6FF253}" type="pres">
      <dgm:prSet presAssocID="{692CED5F-2ECC-4174-84CC-582D579907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34D4C3-A875-4003-83E5-729476DC58EA}" type="pres">
      <dgm:prSet presAssocID="{692CED5F-2ECC-4174-84CC-582D579907BA}" presName="cycle" presStyleCnt="0"/>
      <dgm:spPr/>
      <dgm:t>
        <a:bodyPr/>
        <a:lstStyle/>
        <a:p>
          <a:endParaRPr lang="en-US"/>
        </a:p>
      </dgm:t>
    </dgm:pt>
    <dgm:pt modelId="{9262C52F-BF98-44F8-A78E-09AF22CD0392}" type="pres">
      <dgm:prSet presAssocID="{5BF34360-658A-419E-A442-D2511F7CDF4E}" presName="nodeFirstNode" presStyleLbl="node1" presStyleIdx="0" presStyleCnt="14" custScaleX="116144" custScaleY="160078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062F7-5FB1-471E-84DA-93974BF8C3E2}" type="pres">
      <dgm:prSet presAssocID="{700400DC-0B6B-47C9-8ACA-03FEFCA0657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CF7C593-C5A0-4C91-B3CB-99BF1E8DE2E2}" type="pres">
      <dgm:prSet presAssocID="{DB494547-9D07-43B8-82E2-2CE150600C57}" presName="nodeFollowingNodes" presStyleLbl="node1" presStyleIdx="1" presStyleCnt="14" custScaleX="116144" custScaleY="160078" custRadScaleRad="103017" custRadScaleInc="8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B299B-7514-4D77-B803-431246EF6412}" type="pres">
      <dgm:prSet presAssocID="{20EE24C1-9835-4AEB-899C-E30B73548A33}" presName="nodeFollowingNodes" presStyleLbl="node1" presStyleIdx="2" presStyleCnt="14" custScaleX="116144" custScaleY="160078" custRadScaleRad="100671" custRadScaleInc="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6667A-50E3-45C4-837B-9C3968C89112}" type="pres">
      <dgm:prSet presAssocID="{06FC50BA-8BB2-4D12-95C6-50198E83F301}" presName="nodeFollowingNodes" presStyleLbl="node1" presStyleIdx="3" presStyleCnt="14" custScaleX="116144" custScaleY="160078" custRadScaleRad="100909" custRadScaleInc="-13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F94DD-5B93-4595-AC54-D2B38FAEFFA9}" type="pres">
      <dgm:prSet presAssocID="{6DAFD90D-3DF7-4753-82BA-2BD12331A1FD}" presName="nodeFollowingNodes" presStyleLbl="node1" presStyleIdx="4" presStyleCnt="14" custScaleX="122241" custScaleY="180236" custRadScaleRad="102438" custRadScaleInc="-26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9A807-3634-4C7A-AEDF-B87118974F2B}" type="pres">
      <dgm:prSet presAssocID="{6A839CBB-2E5F-4AC9-96DB-395E10083669}" presName="nodeFollowingNodes" presStyleLbl="node1" presStyleIdx="5" presStyleCnt="14" custScaleX="116144" custScaleY="160078" custRadScaleRad="105095" custRadScaleInc="-37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2D4AE-FE56-4B88-A071-4408909BD899}" type="pres">
      <dgm:prSet presAssocID="{0FE65D1B-73C6-4438-BDDF-8587BA8D602D}" presName="nodeFollowingNodes" presStyleLbl="node1" presStyleIdx="6" presStyleCnt="14" custScaleX="116144" custScaleY="160078" custRadScaleRad="97138" custRadScaleInc="-13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BD3CA-AA24-4300-B7D5-6DAF41EAA87A}" type="pres">
      <dgm:prSet presAssocID="{0E998C52-2537-431B-BC5A-398934B57F20}" presName="nodeFollowingNodes" presStyleLbl="node1" presStyleIdx="7" presStyleCnt="14" custScaleX="116144" custScaleY="160078" custRadScaleRad="98079" custRadScaleInc="18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63E53-8DA5-47B5-B284-D115685C22DB}" type="pres">
      <dgm:prSet presAssocID="{E8BFB7E5-7C1E-4123-A5D1-3A97B12FC1B1}" presName="nodeFollowingNodes" presStyleLbl="node1" presStyleIdx="8" presStyleCnt="14" custScaleX="116144" custScaleY="160078" custRadScaleRad="104620" custRadScaleInc="38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0B523-DBD6-44EC-994E-DBB64129B14E}" type="pres">
      <dgm:prSet presAssocID="{B9760C4C-755B-460E-AD5D-B125C49EE7C2}" presName="nodeFollowingNodes" presStyleLbl="node1" presStyleIdx="9" presStyleCnt="14" custScaleX="116144" custScaleY="160078" custRadScaleRad="100086" custRadScaleInc="27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B6D50-292D-479E-AB27-3212D4A5F486}" type="pres">
      <dgm:prSet presAssocID="{0D0E1B2D-DAFF-43D7-A85E-3212841E7F6B}" presName="nodeFollowingNodes" presStyleLbl="node1" presStyleIdx="10" presStyleCnt="14" custScaleX="116144" custScaleY="160078" custRadScaleRad="100909" custRadScaleInc="13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625FB-582E-46C9-A77C-E6DFA2F963BE}" type="pres">
      <dgm:prSet presAssocID="{8E504ECD-BDD4-42BF-83F8-DA51C5DC3CD8}" presName="nodeFollowingNodes" presStyleLbl="node1" presStyleIdx="11" presStyleCnt="14" custScaleX="116144" custScaleY="160078" custRadScaleRad="101134" custRadScaleInc="-8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20ECD-5DA4-4680-8E15-ADD23F759DC8}" type="pres">
      <dgm:prSet presAssocID="{817FF298-3A01-42F7-8B2F-A6F551EEFAD2}" presName="nodeFollowingNodes" presStyleLbl="node1" presStyleIdx="12" presStyleCnt="14" custScaleX="126872" custScaleY="186234" custRadScaleRad="101056" custRadScaleInc="-21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574FB-9410-44F3-9D00-58C1807D506B}" type="pres">
      <dgm:prSet presAssocID="{9C184DC2-76BB-4810-8676-1A02A0DE0158}" presName="nodeFollowingNodes" presStyleLbl="node1" presStyleIdx="13" presStyleCnt="14" custScaleX="116144" custScaleY="160078" custRadScaleRad="102865" custRadScaleInc="-9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F1CC3-3331-4BB7-9748-88C5C82FC39E}" type="presOf" srcId="{0E998C52-2537-431B-BC5A-398934B57F20}" destId="{08ABD3CA-AA24-4300-B7D5-6DAF41EAA87A}" srcOrd="0" destOrd="0" presId="urn:microsoft.com/office/officeart/2005/8/layout/cycle3"/>
    <dgm:cxn modelId="{799B4584-3ED2-42E9-8DFE-027E138E3AF0}" type="presOf" srcId="{B9760C4C-755B-460E-AD5D-B125C49EE7C2}" destId="{EAB0B523-DBD6-44EC-994E-DBB64129B14E}" srcOrd="0" destOrd="0" presId="urn:microsoft.com/office/officeart/2005/8/layout/cycle3"/>
    <dgm:cxn modelId="{90D2FDAC-0125-4EF9-BE20-6CF4DE6DCB7F}" srcId="{692CED5F-2ECC-4174-84CC-582D579907BA}" destId="{6A839CBB-2E5F-4AC9-96DB-395E10083669}" srcOrd="5" destOrd="0" parTransId="{845D4112-F03A-4543-9629-44A36D52140A}" sibTransId="{65510C14-56B5-46C3-96DC-688B1A17B634}"/>
    <dgm:cxn modelId="{A4CB80E3-5F42-4DCC-A5CE-5FC217108AB2}" type="presOf" srcId="{6A839CBB-2E5F-4AC9-96DB-395E10083669}" destId="{6F89A807-3634-4C7A-AEDF-B87118974F2B}" srcOrd="0" destOrd="0" presId="urn:microsoft.com/office/officeart/2005/8/layout/cycle3"/>
    <dgm:cxn modelId="{3CD01301-AE1D-457C-B401-8102FAB27BB3}" srcId="{692CED5F-2ECC-4174-84CC-582D579907BA}" destId="{0D0E1B2D-DAFF-43D7-A85E-3212841E7F6B}" srcOrd="10" destOrd="0" parTransId="{D3790787-3079-4374-9371-B517E8FDE2B9}" sibTransId="{E6CB17C3-7C00-471C-A029-24D356524F78}"/>
    <dgm:cxn modelId="{B31F9262-EB27-4163-BA58-B8D6F4AB44BE}" srcId="{692CED5F-2ECC-4174-84CC-582D579907BA}" destId="{E8BFB7E5-7C1E-4123-A5D1-3A97B12FC1B1}" srcOrd="8" destOrd="0" parTransId="{2562168A-BF88-4EB5-8E8A-A63F1267DBCE}" sibTransId="{0E070A99-D2F9-481B-A4DF-77F27858F231}"/>
    <dgm:cxn modelId="{3CFA2CE2-3BA3-4E4B-82C0-FECFEB9B925B}" type="presOf" srcId="{DB494547-9D07-43B8-82E2-2CE150600C57}" destId="{3CF7C593-C5A0-4C91-B3CB-99BF1E8DE2E2}" srcOrd="0" destOrd="0" presId="urn:microsoft.com/office/officeart/2005/8/layout/cycle3"/>
    <dgm:cxn modelId="{CA39428F-94C2-4C55-99B0-459B86635181}" srcId="{692CED5F-2ECC-4174-84CC-582D579907BA}" destId="{5BF34360-658A-419E-A442-D2511F7CDF4E}" srcOrd="0" destOrd="0" parTransId="{81883DB6-437F-4E2F-BC06-68425075B80C}" sibTransId="{700400DC-0B6B-47C9-8ACA-03FEFCA06572}"/>
    <dgm:cxn modelId="{A75ED502-C3C8-4910-A4D1-D724250BF85C}" type="presOf" srcId="{E8BFB7E5-7C1E-4123-A5D1-3A97B12FC1B1}" destId="{EDC63E53-8DA5-47B5-B284-D115685C22DB}" srcOrd="0" destOrd="0" presId="urn:microsoft.com/office/officeart/2005/8/layout/cycle3"/>
    <dgm:cxn modelId="{EDA1F6D9-7BD1-4122-A33C-A39C29967D84}" type="presOf" srcId="{817FF298-3A01-42F7-8B2F-A6F551EEFAD2}" destId="{9BC20ECD-5DA4-4680-8E15-ADD23F759DC8}" srcOrd="0" destOrd="0" presId="urn:microsoft.com/office/officeart/2005/8/layout/cycle3"/>
    <dgm:cxn modelId="{06D2E971-58C7-4159-BA50-A74F4B382FC7}" srcId="{692CED5F-2ECC-4174-84CC-582D579907BA}" destId="{8E504ECD-BDD4-42BF-83F8-DA51C5DC3CD8}" srcOrd="11" destOrd="0" parTransId="{B0AD74CB-4D99-4B09-80D8-E49B15A765FE}" sibTransId="{A87335EA-7F1D-4EF1-895D-DC763F4BF955}"/>
    <dgm:cxn modelId="{6456A3AD-3E08-4393-82AF-509E4046FFEC}" srcId="{692CED5F-2ECC-4174-84CC-582D579907BA}" destId="{9C184DC2-76BB-4810-8676-1A02A0DE0158}" srcOrd="13" destOrd="0" parTransId="{CFD1C32E-FE3F-4549-B114-2C46E2EF37D5}" sibTransId="{F2E68DF2-AA50-4EA7-BE9E-7B4B9564CB71}"/>
    <dgm:cxn modelId="{067D21A6-8CE0-4065-B5F2-C526F1E2FAF7}" type="presOf" srcId="{0D0E1B2D-DAFF-43D7-A85E-3212841E7F6B}" destId="{0E5B6D50-292D-479E-AB27-3212D4A5F486}" srcOrd="0" destOrd="0" presId="urn:microsoft.com/office/officeart/2005/8/layout/cycle3"/>
    <dgm:cxn modelId="{D6302820-843D-41D6-9EA5-6C6A0CC5AA02}" srcId="{692CED5F-2ECC-4174-84CC-582D579907BA}" destId="{B9760C4C-755B-460E-AD5D-B125C49EE7C2}" srcOrd="9" destOrd="0" parTransId="{CE075E96-BCDA-4BA9-8260-42B48E51F402}" sibTransId="{77E781BB-A444-4EBA-8502-F329E9C4B550}"/>
    <dgm:cxn modelId="{EC249C7E-373C-42D5-84BF-300786C0194A}" type="presOf" srcId="{8E504ECD-BDD4-42BF-83F8-DA51C5DC3CD8}" destId="{3F1625FB-582E-46C9-A77C-E6DFA2F963BE}" srcOrd="0" destOrd="0" presId="urn:microsoft.com/office/officeart/2005/8/layout/cycle3"/>
    <dgm:cxn modelId="{BB8EABA6-34BF-4B65-827A-46D83B8F5C8C}" type="presOf" srcId="{06FC50BA-8BB2-4D12-95C6-50198E83F301}" destId="{11E6667A-50E3-45C4-837B-9C3968C89112}" srcOrd="0" destOrd="0" presId="urn:microsoft.com/office/officeart/2005/8/layout/cycle3"/>
    <dgm:cxn modelId="{18D1B838-7462-4301-851D-35DE963583D8}" type="presOf" srcId="{5BF34360-658A-419E-A442-D2511F7CDF4E}" destId="{9262C52F-BF98-44F8-A78E-09AF22CD0392}" srcOrd="0" destOrd="0" presId="urn:microsoft.com/office/officeart/2005/8/layout/cycle3"/>
    <dgm:cxn modelId="{E53DAFDA-597E-478D-B011-EB9B1FA46F6F}" srcId="{692CED5F-2ECC-4174-84CC-582D579907BA}" destId="{0FE65D1B-73C6-4438-BDDF-8587BA8D602D}" srcOrd="6" destOrd="0" parTransId="{3093B0C7-9B10-4EF8-B879-0AA6609A6618}" sibTransId="{B0AC1DB1-C038-4B2E-BF3E-F487D069B653}"/>
    <dgm:cxn modelId="{171E0B00-8C06-403F-9B31-1CB5DF4A3054}" type="presOf" srcId="{9C184DC2-76BB-4810-8676-1A02A0DE0158}" destId="{473574FB-9410-44F3-9D00-58C1807D506B}" srcOrd="0" destOrd="0" presId="urn:microsoft.com/office/officeart/2005/8/layout/cycle3"/>
    <dgm:cxn modelId="{2A544813-B66D-4B3F-95BB-3B3A4FBC4FE1}" type="presOf" srcId="{700400DC-0B6B-47C9-8ACA-03FEFCA06572}" destId="{E18062F7-5FB1-471E-84DA-93974BF8C3E2}" srcOrd="0" destOrd="0" presId="urn:microsoft.com/office/officeart/2005/8/layout/cycle3"/>
    <dgm:cxn modelId="{FEE7CDA5-80BF-4732-8B28-6AB1C5E0F7DE}" srcId="{692CED5F-2ECC-4174-84CC-582D579907BA}" destId="{0E998C52-2537-431B-BC5A-398934B57F20}" srcOrd="7" destOrd="0" parTransId="{3F1E6AF7-7039-402E-AC7E-41A798FDD62D}" sibTransId="{29907430-283F-46F7-98C8-C9441452DC38}"/>
    <dgm:cxn modelId="{6176A1D6-B522-4DC9-9C3E-22195DD9454C}" type="presOf" srcId="{692CED5F-2ECC-4174-84CC-582D579907BA}" destId="{103CE51A-F1CA-4946-9A16-ABEC9A6FF253}" srcOrd="0" destOrd="0" presId="urn:microsoft.com/office/officeart/2005/8/layout/cycle3"/>
    <dgm:cxn modelId="{3236AAC1-6BD9-4DC0-B8E4-2314258A16B3}" type="presOf" srcId="{6DAFD90D-3DF7-4753-82BA-2BD12331A1FD}" destId="{CCEF94DD-5B93-4595-AC54-D2B38FAEFFA9}" srcOrd="0" destOrd="0" presId="urn:microsoft.com/office/officeart/2005/8/layout/cycle3"/>
    <dgm:cxn modelId="{FEEFEB8E-1B35-4206-BB82-537A001472A6}" srcId="{692CED5F-2ECC-4174-84CC-582D579907BA}" destId="{20EE24C1-9835-4AEB-899C-E30B73548A33}" srcOrd="2" destOrd="0" parTransId="{4F63340F-80D1-41B6-B881-E6C3C093904D}" sibTransId="{97D572D4-F66C-4D1E-8644-512F953AC708}"/>
    <dgm:cxn modelId="{25CD3A41-BF46-4342-B910-D1BD667D3377}" srcId="{692CED5F-2ECC-4174-84CC-582D579907BA}" destId="{06FC50BA-8BB2-4D12-95C6-50198E83F301}" srcOrd="3" destOrd="0" parTransId="{1CADEDAC-9F4A-471A-8E91-98296388F581}" sibTransId="{C60B1793-1424-4C4D-AF37-2F7ED0F57933}"/>
    <dgm:cxn modelId="{071FF879-EEB8-4D98-8FC6-1ECE669BF487}" srcId="{692CED5F-2ECC-4174-84CC-582D579907BA}" destId="{DB494547-9D07-43B8-82E2-2CE150600C57}" srcOrd="1" destOrd="0" parTransId="{1DBDC9D7-9F5B-4FEC-B591-A20B3CD6C057}" sibTransId="{E605E972-100A-47C4-837E-236B09BCFD0C}"/>
    <dgm:cxn modelId="{F7E2BEB4-9EB4-4632-BC8C-C32AD15DBFF0}" type="presOf" srcId="{20EE24C1-9835-4AEB-899C-E30B73548A33}" destId="{38DB299B-7514-4D77-B803-431246EF6412}" srcOrd="0" destOrd="0" presId="urn:microsoft.com/office/officeart/2005/8/layout/cycle3"/>
    <dgm:cxn modelId="{ABE1B66B-75F6-4ADA-9D58-57624C7D40AE}" srcId="{692CED5F-2ECC-4174-84CC-582D579907BA}" destId="{6DAFD90D-3DF7-4753-82BA-2BD12331A1FD}" srcOrd="4" destOrd="0" parTransId="{9F22DCBC-67C8-43F1-829B-590608CDE8A4}" sibTransId="{A5CBA6BC-0782-4B86-AD5F-1AAB9A1FBF9F}"/>
    <dgm:cxn modelId="{2796CAAD-5B3A-47AD-9431-7AC595F02813}" srcId="{692CED5F-2ECC-4174-84CC-582D579907BA}" destId="{817FF298-3A01-42F7-8B2F-A6F551EEFAD2}" srcOrd="12" destOrd="0" parTransId="{B8E63EDC-06DE-47F2-9086-0BF2018989C8}" sibTransId="{6AEB0C1A-9AA8-4EFB-8733-0556B7C52F6C}"/>
    <dgm:cxn modelId="{1B07AC21-1B36-4031-A2C7-4E89A3BBCBC3}" type="presOf" srcId="{0FE65D1B-73C6-4438-BDDF-8587BA8D602D}" destId="{E492D4AE-FE56-4B88-A071-4408909BD899}" srcOrd="0" destOrd="0" presId="urn:microsoft.com/office/officeart/2005/8/layout/cycle3"/>
    <dgm:cxn modelId="{571DA092-5121-4F49-8749-0360CD50D88F}" type="presParOf" srcId="{103CE51A-F1CA-4946-9A16-ABEC9A6FF253}" destId="{1F34D4C3-A875-4003-83E5-729476DC58EA}" srcOrd="0" destOrd="0" presId="urn:microsoft.com/office/officeart/2005/8/layout/cycle3"/>
    <dgm:cxn modelId="{F8DA8BE1-6A0E-4009-9813-C5E33F2B2334}" type="presParOf" srcId="{1F34D4C3-A875-4003-83E5-729476DC58EA}" destId="{9262C52F-BF98-44F8-A78E-09AF22CD0392}" srcOrd="0" destOrd="0" presId="urn:microsoft.com/office/officeart/2005/8/layout/cycle3"/>
    <dgm:cxn modelId="{69568EEA-D46B-482D-A2FC-67A2C6F6EDD8}" type="presParOf" srcId="{1F34D4C3-A875-4003-83E5-729476DC58EA}" destId="{E18062F7-5FB1-471E-84DA-93974BF8C3E2}" srcOrd="1" destOrd="0" presId="urn:microsoft.com/office/officeart/2005/8/layout/cycle3"/>
    <dgm:cxn modelId="{88A1BCBD-3477-47C9-8DA0-6B228D7D4618}" type="presParOf" srcId="{1F34D4C3-A875-4003-83E5-729476DC58EA}" destId="{3CF7C593-C5A0-4C91-B3CB-99BF1E8DE2E2}" srcOrd="2" destOrd="0" presId="urn:microsoft.com/office/officeart/2005/8/layout/cycle3"/>
    <dgm:cxn modelId="{1AE68233-733A-42DF-A873-D49CF62184F3}" type="presParOf" srcId="{1F34D4C3-A875-4003-83E5-729476DC58EA}" destId="{38DB299B-7514-4D77-B803-431246EF6412}" srcOrd="3" destOrd="0" presId="urn:microsoft.com/office/officeart/2005/8/layout/cycle3"/>
    <dgm:cxn modelId="{B1AD9CBC-B74A-4FFA-9708-BDF0BF9659F2}" type="presParOf" srcId="{1F34D4C3-A875-4003-83E5-729476DC58EA}" destId="{11E6667A-50E3-45C4-837B-9C3968C89112}" srcOrd="4" destOrd="0" presId="urn:microsoft.com/office/officeart/2005/8/layout/cycle3"/>
    <dgm:cxn modelId="{38DC7C37-4392-4837-AE1C-D6C43CAAF845}" type="presParOf" srcId="{1F34D4C3-A875-4003-83E5-729476DC58EA}" destId="{CCEF94DD-5B93-4595-AC54-D2B38FAEFFA9}" srcOrd="5" destOrd="0" presId="urn:microsoft.com/office/officeart/2005/8/layout/cycle3"/>
    <dgm:cxn modelId="{7EDF9F23-2AD8-4042-9980-77E94A18F859}" type="presParOf" srcId="{1F34D4C3-A875-4003-83E5-729476DC58EA}" destId="{6F89A807-3634-4C7A-AEDF-B87118974F2B}" srcOrd="6" destOrd="0" presId="urn:microsoft.com/office/officeart/2005/8/layout/cycle3"/>
    <dgm:cxn modelId="{24ECEB4D-9D59-416A-81AF-CA024CD43FDD}" type="presParOf" srcId="{1F34D4C3-A875-4003-83E5-729476DC58EA}" destId="{E492D4AE-FE56-4B88-A071-4408909BD899}" srcOrd="7" destOrd="0" presId="urn:microsoft.com/office/officeart/2005/8/layout/cycle3"/>
    <dgm:cxn modelId="{7CB3F984-6A59-4E0E-AB14-56BC52F56688}" type="presParOf" srcId="{1F34D4C3-A875-4003-83E5-729476DC58EA}" destId="{08ABD3CA-AA24-4300-B7D5-6DAF41EAA87A}" srcOrd="8" destOrd="0" presId="urn:microsoft.com/office/officeart/2005/8/layout/cycle3"/>
    <dgm:cxn modelId="{483F7A3B-0CE4-4FE3-AD4B-D6E75D7FDCF7}" type="presParOf" srcId="{1F34D4C3-A875-4003-83E5-729476DC58EA}" destId="{EDC63E53-8DA5-47B5-B284-D115685C22DB}" srcOrd="9" destOrd="0" presId="urn:microsoft.com/office/officeart/2005/8/layout/cycle3"/>
    <dgm:cxn modelId="{9CE59BA3-537A-4CF9-8B9C-65C4A2A9035F}" type="presParOf" srcId="{1F34D4C3-A875-4003-83E5-729476DC58EA}" destId="{EAB0B523-DBD6-44EC-994E-DBB64129B14E}" srcOrd="10" destOrd="0" presId="urn:microsoft.com/office/officeart/2005/8/layout/cycle3"/>
    <dgm:cxn modelId="{FCEABAA7-4232-4388-9676-2D201B941218}" type="presParOf" srcId="{1F34D4C3-A875-4003-83E5-729476DC58EA}" destId="{0E5B6D50-292D-479E-AB27-3212D4A5F486}" srcOrd="11" destOrd="0" presId="urn:microsoft.com/office/officeart/2005/8/layout/cycle3"/>
    <dgm:cxn modelId="{54D7E8F0-DAC3-4716-B944-1610CB9593C5}" type="presParOf" srcId="{1F34D4C3-A875-4003-83E5-729476DC58EA}" destId="{3F1625FB-582E-46C9-A77C-E6DFA2F963BE}" srcOrd="12" destOrd="0" presId="urn:microsoft.com/office/officeart/2005/8/layout/cycle3"/>
    <dgm:cxn modelId="{BB547164-A855-4528-9ED6-BCE5DA95B1ED}" type="presParOf" srcId="{1F34D4C3-A875-4003-83E5-729476DC58EA}" destId="{9BC20ECD-5DA4-4680-8E15-ADD23F759DC8}" srcOrd="13" destOrd="0" presId="urn:microsoft.com/office/officeart/2005/8/layout/cycle3"/>
    <dgm:cxn modelId="{78CDBE41-1157-42EA-807C-82441F63FF9D}" type="presParOf" srcId="{1F34D4C3-A875-4003-83E5-729476DC58EA}" destId="{473574FB-9410-44F3-9D00-58C1807D506B}" srcOrd="1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D99F19-CD2E-45EF-9430-400159452E12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686F6F5-091F-466A-8D7E-5D29DABFB357}">
      <dgm:prSet phldrT="[Text]" custT="1"/>
      <dgm:spPr>
        <a:solidFill>
          <a:srgbClr val="588824"/>
        </a:solidFill>
      </dgm:spPr>
      <dgm:t>
        <a:bodyPr/>
        <a:lstStyle/>
        <a:p>
          <a:r>
            <a:rPr lang="en-US" sz="1100" dirty="0"/>
            <a:t>Patient Lives in </a:t>
          </a:r>
          <a:r>
            <a:rPr lang="en-US" sz="1100" dirty="0" smtClean="0"/>
            <a:t>Marquette, MI</a:t>
          </a:r>
          <a:endParaRPr lang="en-US" sz="1100" dirty="0"/>
        </a:p>
      </dgm:t>
    </dgm:pt>
    <dgm:pt modelId="{33DE3569-611A-4258-B5BE-40A44BC39239}" type="parTrans" cxnId="{8437A25B-04F8-420E-B81C-89E262E77CE6}">
      <dgm:prSet/>
      <dgm:spPr/>
      <dgm:t>
        <a:bodyPr/>
        <a:lstStyle/>
        <a:p>
          <a:endParaRPr lang="en-US"/>
        </a:p>
      </dgm:t>
    </dgm:pt>
    <dgm:pt modelId="{C9B74FB7-7DEC-482E-B425-7927DD2997B0}" type="sibTrans" cxnId="{8437A25B-04F8-420E-B81C-89E262E77CE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F966459-A511-438B-BF2A-800956FF4E42}">
      <dgm:prSet phldrT="[Text]" custT="1"/>
      <dgm:spPr>
        <a:solidFill>
          <a:srgbClr val="679E2A"/>
        </a:solidFill>
      </dgm:spPr>
      <dgm:t>
        <a:bodyPr/>
        <a:lstStyle/>
        <a:p>
          <a:r>
            <a:rPr lang="en-US" sz="1100" dirty="0"/>
            <a:t>Patient's Household Income is </a:t>
          </a:r>
          <a:r>
            <a:rPr lang="en-US" sz="1100" dirty="0" smtClean="0"/>
            <a:t>$37,355</a:t>
          </a:r>
          <a:endParaRPr lang="en-US" sz="1100" dirty="0"/>
        </a:p>
      </dgm:t>
    </dgm:pt>
    <dgm:pt modelId="{78FFD6A7-5A58-435B-BDF7-ADC8F3ED2ED7}" type="parTrans" cxnId="{A163B9C7-1582-47C6-8A3D-464EFBBAA515}">
      <dgm:prSet/>
      <dgm:spPr/>
      <dgm:t>
        <a:bodyPr/>
        <a:lstStyle/>
        <a:p>
          <a:endParaRPr lang="en-US"/>
        </a:p>
      </dgm:t>
    </dgm:pt>
    <dgm:pt modelId="{C134F2A9-BE0C-4F04-BC1B-DB8ED737AE8F}" type="sibTrans" cxnId="{A163B9C7-1582-47C6-8A3D-464EFBBAA515}">
      <dgm:prSet/>
      <dgm:spPr/>
      <dgm:t>
        <a:bodyPr/>
        <a:lstStyle/>
        <a:p>
          <a:endParaRPr lang="en-US"/>
        </a:p>
      </dgm:t>
    </dgm:pt>
    <dgm:pt modelId="{E2F7BB2F-C9C3-4456-A6A6-575238D47016}">
      <dgm:prSet phldrT="[Text]" custT="1"/>
      <dgm:spPr>
        <a:solidFill>
          <a:srgbClr val="7CBF33"/>
        </a:solidFill>
      </dgm:spPr>
      <dgm:t>
        <a:bodyPr/>
        <a:lstStyle/>
        <a:p>
          <a:r>
            <a:rPr lang="en-US" sz="1100" dirty="0" smtClean="0"/>
            <a:t>IRS Mileage Rate of .54 a Mile </a:t>
          </a:r>
          <a:endParaRPr lang="en-US" sz="1100" dirty="0"/>
        </a:p>
      </dgm:t>
    </dgm:pt>
    <dgm:pt modelId="{76EBEDBE-722D-47B1-9241-E15C9E7A391E}" type="parTrans" cxnId="{C1FE61A0-CA18-423E-9D4D-AA8056924C90}">
      <dgm:prSet/>
      <dgm:spPr/>
      <dgm:t>
        <a:bodyPr/>
        <a:lstStyle/>
        <a:p>
          <a:endParaRPr lang="en-US"/>
        </a:p>
      </dgm:t>
    </dgm:pt>
    <dgm:pt modelId="{4F2C47C5-8B20-40E4-A700-73FAB69AB3F5}" type="sibTrans" cxnId="{C1FE61A0-CA18-423E-9D4D-AA8056924C90}">
      <dgm:prSet/>
      <dgm:spPr/>
      <dgm:t>
        <a:bodyPr/>
        <a:lstStyle/>
        <a:p>
          <a:endParaRPr lang="en-US"/>
        </a:p>
      </dgm:t>
    </dgm:pt>
    <dgm:pt modelId="{40C74796-1272-4002-A5FC-FCC19491EACD}">
      <dgm:prSet phldrT="[Text]" custT="1"/>
      <dgm:spPr>
        <a:solidFill>
          <a:srgbClr val="8FCF49"/>
        </a:solidFill>
      </dgm:spPr>
      <dgm:t>
        <a:bodyPr/>
        <a:lstStyle/>
        <a:p>
          <a:r>
            <a:rPr lang="en-US" sz="1100" dirty="0"/>
            <a:t>Patient's Appointment </a:t>
          </a:r>
          <a:r>
            <a:rPr lang="en-US" sz="1100" dirty="0" smtClean="0"/>
            <a:t>in Marquette</a:t>
          </a:r>
          <a:endParaRPr lang="en-US" sz="1100" dirty="0"/>
        </a:p>
      </dgm:t>
    </dgm:pt>
    <dgm:pt modelId="{00A5F58A-165A-4BB4-97BC-92FA2D320841}" type="parTrans" cxnId="{C86D708D-ECDB-401B-ABA4-8B88FBB8B063}">
      <dgm:prSet/>
      <dgm:spPr/>
      <dgm:t>
        <a:bodyPr/>
        <a:lstStyle/>
        <a:p>
          <a:endParaRPr lang="en-US"/>
        </a:p>
      </dgm:t>
    </dgm:pt>
    <dgm:pt modelId="{10FE25FD-F492-47F7-AF6A-0552FEE76D12}" type="sibTrans" cxnId="{C86D708D-ECDB-401B-ABA4-8B88FBB8B063}">
      <dgm:prSet/>
      <dgm:spPr/>
      <dgm:t>
        <a:bodyPr/>
        <a:lstStyle/>
        <a:p>
          <a:endParaRPr lang="en-US"/>
        </a:p>
      </dgm:t>
    </dgm:pt>
    <dgm:pt modelId="{B7FC742F-76B3-476B-ABD0-977344291B21}">
      <dgm:prSet phldrT="[Text]" custT="1"/>
      <dgm:spPr>
        <a:solidFill>
          <a:srgbClr val="9CD55D"/>
        </a:solidFill>
      </dgm:spPr>
      <dgm:t>
        <a:bodyPr/>
        <a:lstStyle/>
        <a:p>
          <a:r>
            <a:rPr lang="en-US" sz="1100" dirty="0">
              <a:solidFill>
                <a:sysClr val="windowText" lastClr="000000"/>
              </a:solidFill>
            </a:rPr>
            <a:t>Patient Must Take Time Off Work to Attend Appointment</a:t>
          </a:r>
        </a:p>
      </dgm:t>
    </dgm:pt>
    <dgm:pt modelId="{6D33ED9A-5E74-409C-A926-B515245D8935}" type="parTrans" cxnId="{A821973D-5D48-4F18-842D-042353B5CD42}">
      <dgm:prSet/>
      <dgm:spPr/>
      <dgm:t>
        <a:bodyPr/>
        <a:lstStyle/>
        <a:p>
          <a:endParaRPr lang="en-US"/>
        </a:p>
      </dgm:t>
    </dgm:pt>
    <dgm:pt modelId="{AADEC709-F680-42DC-921A-64BC31BF9C42}" type="sibTrans" cxnId="{A821973D-5D48-4F18-842D-042353B5CD42}">
      <dgm:prSet/>
      <dgm:spPr/>
      <dgm:t>
        <a:bodyPr/>
        <a:lstStyle/>
        <a:p>
          <a:endParaRPr lang="en-US"/>
        </a:p>
      </dgm:t>
    </dgm:pt>
    <dgm:pt modelId="{1C3E765C-49FC-40C3-A02A-DC0204C3067D}">
      <dgm:prSet phldrT="[Text]" custT="1"/>
      <dgm:spPr>
        <a:solidFill>
          <a:srgbClr val="B0DE7E"/>
        </a:solidFill>
      </dgm:spPr>
      <dgm:t>
        <a:bodyPr/>
        <a:lstStyle/>
        <a:p>
          <a:r>
            <a:rPr lang="en-US" sz="1100" b="1" dirty="0">
              <a:solidFill>
                <a:sysClr val="windowText" lastClr="000000"/>
              </a:solidFill>
            </a:rPr>
            <a:t>5 Minutes</a:t>
          </a:r>
          <a:r>
            <a:rPr lang="en-US" sz="1100" dirty="0">
              <a:solidFill>
                <a:sysClr val="windowText" lastClr="000000"/>
              </a:solidFill>
            </a:rPr>
            <a:t>-Patient Travels </a:t>
          </a:r>
          <a:r>
            <a:rPr lang="en-US" sz="1100" dirty="0" smtClean="0">
              <a:solidFill>
                <a:sysClr val="windowText" lastClr="000000"/>
              </a:solidFill>
            </a:rPr>
            <a:t>to Marquette Location</a:t>
          </a:r>
          <a:endParaRPr lang="en-US" sz="1100" dirty="0">
            <a:solidFill>
              <a:sysClr val="windowText" lastClr="000000"/>
            </a:solidFill>
          </a:endParaRPr>
        </a:p>
      </dgm:t>
    </dgm:pt>
    <dgm:pt modelId="{BCE1233F-FCAC-49D1-B7B3-A03687A8AFB2}" type="parTrans" cxnId="{7317128A-8590-49BC-A4F9-B0B1D737B0F3}">
      <dgm:prSet/>
      <dgm:spPr/>
      <dgm:t>
        <a:bodyPr/>
        <a:lstStyle/>
        <a:p>
          <a:endParaRPr lang="en-US"/>
        </a:p>
      </dgm:t>
    </dgm:pt>
    <dgm:pt modelId="{7CE829DE-F4D2-4C2E-B7F4-0826AA1F0DA7}" type="sibTrans" cxnId="{7317128A-8590-49BC-A4F9-B0B1D737B0F3}">
      <dgm:prSet/>
      <dgm:spPr/>
      <dgm:t>
        <a:bodyPr/>
        <a:lstStyle/>
        <a:p>
          <a:endParaRPr lang="en-US"/>
        </a:p>
      </dgm:t>
    </dgm:pt>
    <dgm:pt modelId="{182116FA-416C-4937-BCE6-3BB3C32BB5CD}">
      <dgm:prSet phldrT="[Text]" custT="1"/>
      <dgm:spPr>
        <a:solidFill>
          <a:srgbClr val="C4E69E"/>
        </a:solidFill>
      </dgm:spPr>
      <dgm:t>
        <a:bodyPr/>
        <a:lstStyle/>
        <a:p>
          <a:r>
            <a:rPr lang="en-US" sz="1100" b="1" dirty="0">
              <a:solidFill>
                <a:sysClr val="windowText" lastClr="000000"/>
              </a:solidFill>
            </a:rPr>
            <a:t>5 Minutes</a:t>
          </a:r>
          <a:r>
            <a:rPr lang="en-US" sz="1100" dirty="0">
              <a:solidFill>
                <a:sysClr val="windowText" lastClr="000000"/>
              </a:solidFill>
            </a:rPr>
            <a:t>-Patient Parks and Locates Specialist's Office</a:t>
          </a:r>
        </a:p>
      </dgm:t>
    </dgm:pt>
    <dgm:pt modelId="{85A3FA97-2439-4DBD-8A1D-9FD97F5ACFFD}" type="parTrans" cxnId="{AE79ED37-A346-4DC1-A60F-597D10E64FA8}">
      <dgm:prSet/>
      <dgm:spPr/>
      <dgm:t>
        <a:bodyPr/>
        <a:lstStyle/>
        <a:p>
          <a:endParaRPr lang="en-US"/>
        </a:p>
      </dgm:t>
    </dgm:pt>
    <dgm:pt modelId="{BAE29CFD-5192-4A42-95E7-50A2C94A2FE8}" type="sibTrans" cxnId="{AE79ED37-A346-4DC1-A60F-597D10E64FA8}">
      <dgm:prSet/>
      <dgm:spPr/>
      <dgm:t>
        <a:bodyPr/>
        <a:lstStyle/>
        <a:p>
          <a:endParaRPr lang="en-US"/>
        </a:p>
      </dgm:t>
    </dgm:pt>
    <dgm:pt modelId="{7F8C837A-4EF7-46F6-A018-5F0E94ED2409}">
      <dgm:prSet phldrT="[Text]" custT="1"/>
      <dgm:spPr>
        <a:solidFill>
          <a:srgbClr val="D4EDB9"/>
        </a:solidFill>
      </dgm:spPr>
      <dgm:t>
        <a:bodyPr/>
        <a:lstStyle/>
        <a:p>
          <a:r>
            <a:rPr lang="en-US" sz="1100" b="1" dirty="0">
              <a:solidFill>
                <a:sysClr val="windowText" lastClr="000000"/>
              </a:solidFill>
            </a:rPr>
            <a:t>5 Minutes</a:t>
          </a:r>
          <a:r>
            <a:rPr lang="en-US" sz="1100" dirty="0">
              <a:solidFill>
                <a:sysClr val="windowText" lastClr="000000"/>
              </a:solidFill>
            </a:rPr>
            <a:t>-Patient Waits in Waiting Room</a:t>
          </a:r>
        </a:p>
      </dgm:t>
    </dgm:pt>
    <dgm:pt modelId="{07FB83EB-C19E-4BAA-82EC-245CA09BCBD4}" type="parTrans" cxnId="{E0E70A7F-50F1-41BC-84A7-0F69F24CBFB7}">
      <dgm:prSet/>
      <dgm:spPr/>
      <dgm:t>
        <a:bodyPr/>
        <a:lstStyle/>
        <a:p>
          <a:endParaRPr lang="en-US"/>
        </a:p>
      </dgm:t>
    </dgm:pt>
    <dgm:pt modelId="{42FFC7E3-C700-46D9-8754-6BADFFB15B20}" type="sibTrans" cxnId="{E0E70A7F-50F1-41BC-84A7-0F69F24CBFB7}">
      <dgm:prSet/>
      <dgm:spPr/>
      <dgm:t>
        <a:bodyPr/>
        <a:lstStyle/>
        <a:p>
          <a:endParaRPr lang="en-US"/>
        </a:p>
      </dgm:t>
    </dgm:pt>
    <dgm:pt modelId="{A5E39953-9DCE-4A04-BFC5-98279CDAED61}">
      <dgm:prSet phldrT="[Text]" custT="1"/>
      <dgm:spPr>
        <a:solidFill>
          <a:srgbClr val="B0DE7E"/>
        </a:solidFill>
      </dgm:spPr>
      <dgm:t>
        <a:bodyPr/>
        <a:lstStyle/>
        <a:p>
          <a:r>
            <a:rPr lang="en-US" sz="1100" b="1" dirty="0">
              <a:solidFill>
                <a:sysClr val="windowText" lastClr="000000"/>
              </a:solidFill>
            </a:rPr>
            <a:t>2 Minutes</a:t>
          </a:r>
          <a:r>
            <a:rPr lang="en-US" sz="1100" dirty="0">
              <a:solidFill>
                <a:sysClr val="windowText" lastClr="000000"/>
              </a:solidFill>
            </a:rPr>
            <a:t>-Patient Waits in Exam Room</a:t>
          </a:r>
        </a:p>
      </dgm:t>
    </dgm:pt>
    <dgm:pt modelId="{3B5FCA9F-8B9E-454B-85B7-EC31ECDE99FF}" type="parTrans" cxnId="{14FAB4E4-9E27-49F9-96B3-72DC3C7BF12D}">
      <dgm:prSet/>
      <dgm:spPr/>
      <dgm:t>
        <a:bodyPr/>
        <a:lstStyle/>
        <a:p>
          <a:endParaRPr lang="en-US"/>
        </a:p>
      </dgm:t>
    </dgm:pt>
    <dgm:pt modelId="{2AA066A4-6BE8-4420-B5F5-777F993560F1}" type="sibTrans" cxnId="{14FAB4E4-9E27-49F9-96B3-72DC3C7BF12D}">
      <dgm:prSet/>
      <dgm:spPr/>
      <dgm:t>
        <a:bodyPr/>
        <a:lstStyle/>
        <a:p>
          <a:endParaRPr lang="en-US"/>
        </a:p>
      </dgm:t>
    </dgm:pt>
    <dgm:pt modelId="{74A2C007-A1DB-4066-96DD-607B6E96978D}">
      <dgm:prSet phldrT="[Text]" custT="1"/>
      <dgm:spPr>
        <a:solidFill>
          <a:srgbClr val="9CD55D"/>
        </a:solidFill>
      </dgm:spPr>
      <dgm:t>
        <a:bodyPr/>
        <a:lstStyle/>
        <a:p>
          <a:r>
            <a:rPr lang="en-US" sz="1100" b="1" dirty="0">
              <a:solidFill>
                <a:sysClr val="windowText" lastClr="000000"/>
              </a:solidFill>
            </a:rPr>
            <a:t>15 Minutes</a:t>
          </a:r>
          <a:r>
            <a:rPr lang="en-US" sz="1100" dirty="0">
              <a:solidFill>
                <a:sysClr val="windowText" lastClr="000000"/>
              </a:solidFill>
            </a:rPr>
            <a:t>-Specialist Meets with Patient via Telehealth</a:t>
          </a:r>
        </a:p>
      </dgm:t>
    </dgm:pt>
    <dgm:pt modelId="{DEC8688B-2194-47CC-B463-8034C02C224F}" type="parTrans" cxnId="{09914224-B7B6-4B29-AAF7-CAA691C7ADB5}">
      <dgm:prSet/>
      <dgm:spPr/>
      <dgm:t>
        <a:bodyPr/>
        <a:lstStyle/>
        <a:p>
          <a:endParaRPr lang="en-US"/>
        </a:p>
      </dgm:t>
    </dgm:pt>
    <dgm:pt modelId="{7B97A09C-4F31-47E5-8247-BFF44E8FA367}" type="sibTrans" cxnId="{09914224-B7B6-4B29-AAF7-CAA691C7ADB5}">
      <dgm:prSet/>
      <dgm:spPr/>
      <dgm:t>
        <a:bodyPr/>
        <a:lstStyle/>
        <a:p>
          <a:endParaRPr lang="en-US"/>
        </a:p>
      </dgm:t>
    </dgm:pt>
    <dgm:pt modelId="{C19F3229-9E72-4712-A892-AA04BD9295B2}">
      <dgm:prSet phldrT="[Text]" custT="1"/>
      <dgm:spPr>
        <a:solidFill>
          <a:srgbClr val="8FCF49"/>
        </a:solidFill>
      </dgm:spPr>
      <dgm:t>
        <a:bodyPr/>
        <a:lstStyle/>
        <a:p>
          <a:r>
            <a:rPr lang="en-US" sz="1100" b="1" dirty="0"/>
            <a:t>5 Minutes</a:t>
          </a:r>
          <a:r>
            <a:rPr lang="en-US" sz="1100" dirty="0"/>
            <a:t>-Patient Leaves Office and Returns to Vehicle</a:t>
          </a:r>
        </a:p>
      </dgm:t>
    </dgm:pt>
    <dgm:pt modelId="{B3B85663-5E9E-4956-A7ED-BE3BE5C0BCCA}" type="parTrans" cxnId="{75746295-942C-452F-85D8-9BE53C565AE1}">
      <dgm:prSet/>
      <dgm:spPr/>
      <dgm:t>
        <a:bodyPr/>
        <a:lstStyle/>
        <a:p>
          <a:endParaRPr lang="en-US"/>
        </a:p>
      </dgm:t>
    </dgm:pt>
    <dgm:pt modelId="{F997B352-E71C-457C-A41F-0828CE994D32}" type="sibTrans" cxnId="{75746295-942C-452F-85D8-9BE53C565AE1}">
      <dgm:prSet/>
      <dgm:spPr/>
      <dgm:t>
        <a:bodyPr/>
        <a:lstStyle/>
        <a:p>
          <a:endParaRPr lang="en-US"/>
        </a:p>
      </dgm:t>
    </dgm:pt>
    <dgm:pt modelId="{0ED3C762-20F3-42B2-B91A-88329E7EECAB}">
      <dgm:prSet phldrT="[Text]" custT="1"/>
      <dgm:spPr>
        <a:solidFill>
          <a:srgbClr val="7CBF33"/>
        </a:solidFill>
      </dgm:spPr>
      <dgm:t>
        <a:bodyPr/>
        <a:lstStyle/>
        <a:p>
          <a:r>
            <a:rPr lang="en-US" sz="1100" b="1" dirty="0"/>
            <a:t>5 Minutes</a:t>
          </a:r>
          <a:r>
            <a:rPr lang="en-US" sz="1100" dirty="0"/>
            <a:t>-Patient Travels Home</a:t>
          </a:r>
        </a:p>
      </dgm:t>
    </dgm:pt>
    <dgm:pt modelId="{2D2C077E-07B3-4FF7-8367-7640983F8627}" type="parTrans" cxnId="{E19E3AC0-8FD8-4D48-92B8-3A06D50F46C2}">
      <dgm:prSet/>
      <dgm:spPr/>
      <dgm:t>
        <a:bodyPr/>
        <a:lstStyle/>
        <a:p>
          <a:endParaRPr lang="en-US"/>
        </a:p>
      </dgm:t>
    </dgm:pt>
    <dgm:pt modelId="{500DD493-5A92-4C6C-9A53-FC758A811023}" type="sibTrans" cxnId="{E19E3AC0-8FD8-4D48-92B8-3A06D50F46C2}">
      <dgm:prSet/>
      <dgm:spPr/>
      <dgm:t>
        <a:bodyPr/>
        <a:lstStyle/>
        <a:p>
          <a:endParaRPr lang="en-US"/>
        </a:p>
      </dgm:t>
    </dgm:pt>
    <dgm:pt modelId="{3261F770-86B9-4420-A3FC-FF7CDA123ADA}">
      <dgm:prSet phldrT="[Text]" custT="1"/>
      <dgm:spPr>
        <a:solidFill>
          <a:srgbClr val="679E2A"/>
        </a:solidFill>
      </dgm:spPr>
      <dgm:t>
        <a:bodyPr/>
        <a:lstStyle/>
        <a:p>
          <a:r>
            <a:rPr lang="en-US" sz="1400" dirty="0"/>
            <a:t>Total Time: </a:t>
          </a:r>
          <a:r>
            <a:rPr lang="en-US" sz="1400" dirty="0" smtClean="0"/>
            <a:t>0.7 </a:t>
          </a:r>
          <a:r>
            <a:rPr lang="en-US" sz="1400" dirty="0"/>
            <a:t>Hours</a:t>
          </a:r>
        </a:p>
      </dgm:t>
    </dgm:pt>
    <dgm:pt modelId="{9DCB1A5C-B481-41F1-8321-ACB5185C4B24}" type="parTrans" cxnId="{147F7681-8265-4460-B083-B39CC3B7BBB6}">
      <dgm:prSet/>
      <dgm:spPr/>
      <dgm:t>
        <a:bodyPr/>
        <a:lstStyle/>
        <a:p>
          <a:endParaRPr lang="en-US"/>
        </a:p>
      </dgm:t>
    </dgm:pt>
    <dgm:pt modelId="{134EFF3A-7CE7-4F5F-A557-02335B528475}" type="sibTrans" cxnId="{147F7681-8265-4460-B083-B39CC3B7BBB6}">
      <dgm:prSet/>
      <dgm:spPr/>
      <dgm:t>
        <a:bodyPr/>
        <a:lstStyle/>
        <a:p>
          <a:endParaRPr lang="en-US"/>
        </a:p>
      </dgm:t>
    </dgm:pt>
    <dgm:pt modelId="{996FB56D-72A5-4D31-9EA0-55C4160D8711}" type="pres">
      <dgm:prSet presAssocID="{86D99F19-CD2E-45EF-9430-400159452E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C83BA8-FB82-405D-B341-0F505019AE1E}" type="pres">
      <dgm:prSet presAssocID="{86D99F19-CD2E-45EF-9430-400159452E12}" presName="cycle" presStyleCnt="0"/>
      <dgm:spPr/>
      <dgm:t>
        <a:bodyPr/>
        <a:lstStyle/>
        <a:p>
          <a:endParaRPr lang="en-US"/>
        </a:p>
      </dgm:t>
    </dgm:pt>
    <dgm:pt modelId="{F3788F98-937A-4CE2-B81D-2B6403CE4E8C}" type="pres">
      <dgm:prSet presAssocID="{8686F6F5-091F-466A-8D7E-5D29DABFB357}" presName="nodeFirstNode" presStyleLbl="node1" presStyleIdx="0" presStyleCnt="13" custScaleX="100888" custScaleY="162198" custRadScaleRad="98925" custRadScaleInc="-2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C6DD9-540B-4DB7-8B8D-C117DD7F4B3F}" type="pres">
      <dgm:prSet presAssocID="{C9B74FB7-7DEC-482E-B425-7927DD2997B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6BBE3D2-6E71-46FB-AD28-53863D71984F}" type="pres">
      <dgm:prSet presAssocID="{5F966459-A511-438B-BF2A-800956FF4E42}" presName="nodeFollowingNodes" presStyleLbl="node1" presStyleIdx="1" presStyleCnt="13" custScaleX="100888" custScaleY="162198" custRadScaleRad="98470" custRadScaleInc="5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EFF90-5C4B-4E42-9F97-9F52000C2AEC}" type="pres">
      <dgm:prSet presAssocID="{E2F7BB2F-C9C3-4456-A6A6-575238D47016}" presName="nodeFollowingNodes" presStyleLbl="node1" presStyleIdx="2" presStyleCnt="13" custScaleX="100888" custScaleY="162198" custRadScaleRad="102405" custRadScaleInc="18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CB827-6165-4C90-A8C0-244C8B803698}" type="pres">
      <dgm:prSet presAssocID="{40C74796-1272-4002-A5FC-FCC19491EACD}" presName="nodeFollowingNodes" presStyleLbl="node1" presStyleIdx="3" presStyleCnt="13" custScaleX="100888" custScaleY="162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60DCD-25DC-476B-A669-EF39350D0BCE}" type="pres">
      <dgm:prSet presAssocID="{B7FC742F-76B3-476B-ABD0-977344291B21}" presName="nodeFollowingNodes" presStyleLbl="node1" presStyleIdx="4" presStyleCnt="13" custScaleX="100888" custScaleY="162198" custRadScaleRad="101912" custRadScaleInc="-20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2B105-66BC-40EE-8EC3-024A548A8C09}" type="pres">
      <dgm:prSet presAssocID="{1C3E765C-49FC-40C3-A02A-DC0204C3067D}" presName="nodeFollowingNodes" presStyleLbl="node1" presStyleIdx="5" presStyleCnt="13" custScaleX="102825" custScaleY="162769" custRadScaleRad="102226" custRadScaleInc="-24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92BD6-BB49-4AEF-9B0B-24D8DF5E124F}" type="pres">
      <dgm:prSet presAssocID="{182116FA-416C-4937-BCE6-3BB3C32BB5CD}" presName="nodeFollowingNodes" presStyleLbl="node1" presStyleIdx="6" presStyleCnt="13" custScaleX="100888" custScaleY="162198" custRadScaleRad="95683" custRadScaleInc="-7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B1CA4-682B-4082-AABB-25D7357F9C19}" type="pres">
      <dgm:prSet presAssocID="{7F8C837A-4EF7-46F6-A018-5F0E94ED2409}" presName="nodeFollowingNodes" presStyleLbl="node1" presStyleIdx="7" presStyleCnt="13" custScaleX="100888" custScaleY="162198" custRadScaleRad="95983" custRadScaleInc="10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06074-BA8B-482B-BC0C-BDBBC56CD81B}" type="pres">
      <dgm:prSet presAssocID="{A5E39953-9DCE-4A04-BFC5-98279CDAED61}" presName="nodeFollowingNodes" presStyleLbl="node1" presStyleIdx="8" presStyleCnt="13" custScaleX="100888" custScaleY="162198" custRadScaleRad="102759" custRadScaleInc="25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39148-9966-4B43-9457-E9FE102C7DB0}" type="pres">
      <dgm:prSet presAssocID="{74A2C007-A1DB-4066-96DD-607B6E96978D}" presName="nodeFollowingNodes" presStyleLbl="node1" presStyleIdx="9" presStyleCnt="13" custScaleX="100888" custScaleY="162198" custRadScaleRad="101912" custRadScaleInc="20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AB6B2-D9A2-4E0C-8535-23A925290D78}" type="pres">
      <dgm:prSet presAssocID="{C19F3229-9E72-4712-A892-AA04BD9295B2}" presName="nodeFollowingNodes" presStyleLbl="node1" presStyleIdx="10" presStyleCnt="13" custScaleX="100888" custScaleY="162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3622A-D4D5-4E37-8423-8091573B0EBD}" type="pres">
      <dgm:prSet presAssocID="{0ED3C762-20F3-42B2-B91A-88329E7EECAB}" presName="nodeFollowingNodes" presStyleLbl="node1" presStyleIdx="11" presStyleCnt="13" custScaleX="100888" custScaleY="162198" custRadScaleRad="103342" custRadScaleInc="-19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CAA8A-FC7F-47AB-B427-8DD7D14E2A11}" type="pres">
      <dgm:prSet presAssocID="{3261F770-86B9-4420-A3FC-FF7CDA123ADA}" presName="nodeFollowingNodes" presStyleLbl="node1" presStyleIdx="12" presStyleCnt="13" custScaleX="100888" custScaleY="162198" custRadScaleRad="99344" custRadScaleInc="-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FAB4E4-9E27-49F9-96B3-72DC3C7BF12D}" srcId="{86D99F19-CD2E-45EF-9430-400159452E12}" destId="{A5E39953-9DCE-4A04-BFC5-98279CDAED61}" srcOrd="8" destOrd="0" parTransId="{3B5FCA9F-8B9E-454B-85B7-EC31ECDE99FF}" sibTransId="{2AA066A4-6BE8-4420-B5F5-777F993560F1}"/>
    <dgm:cxn modelId="{22CDC8B9-8663-437C-8F11-D03522579572}" type="presOf" srcId="{B7FC742F-76B3-476B-ABD0-977344291B21}" destId="{AF260DCD-25DC-476B-A669-EF39350D0BCE}" srcOrd="0" destOrd="0" presId="urn:microsoft.com/office/officeart/2005/8/layout/cycle3"/>
    <dgm:cxn modelId="{515AAE3C-A410-46FC-8595-2446784283FD}" type="presOf" srcId="{3261F770-86B9-4420-A3FC-FF7CDA123ADA}" destId="{170CAA8A-FC7F-47AB-B427-8DD7D14E2A11}" srcOrd="0" destOrd="0" presId="urn:microsoft.com/office/officeart/2005/8/layout/cycle3"/>
    <dgm:cxn modelId="{0DF57C09-309A-4DD9-B80E-34F5E296897C}" type="presOf" srcId="{5F966459-A511-438B-BF2A-800956FF4E42}" destId="{16BBE3D2-6E71-46FB-AD28-53863D71984F}" srcOrd="0" destOrd="0" presId="urn:microsoft.com/office/officeart/2005/8/layout/cycle3"/>
    <dgm:cxn modelId="{57A76BA6-3F69-4A12-9B52-DF6799CA6D95}" type="presOf" srcId="{7F8C837A-4EF7-46F6-A018-5F0E94ED2409}" destId="{C96B1CA4-682B-4082-AABB-25D7357F9C19}" srcOrd="0" destOrd="0" presId="urn:microsoft.com/office/officeart/2005/8/layout/cycle3"/>
    <dgm:cxn modelId="{E19E3AC0-8FD8-4D48-92B8-3A06D50F46C2}" srcId="{86D99F19-CD2E-45EF-9430-400159452E12}" destId="{0ED3C762-20F3-42B2-B91A-88329E7EECAB}" srcOrd="11" destOrd="0" parTransId="{2D2C077E-07B3-4FF7-8367-7640983F8627}" sibTransId="{500DD493-5A92-4C6C-9A53-FC758A811023}"/>
    <dgm:cxn modelId="{5E8AA38E-A8EE-437A-912B-ED9BAE876AD4}" type="presOf" srcId="{A5E39953-9DCE-4A04-BFC5-98279CDAED61}" destId="{64606074-BA8B-482B-BC0C-BDBBC56CD81B}" srcOrd="0" destOrd="0" presId="urn:microsoft.com/office/officeart/2005/8/layout/cycle3"/>
    <dgm:cxn modelId="{0B53E3A9-0DCD-480A-90A9-08593BAE2242}" type="presOf" srcId="{C9B74FB7-7DEC-482E-B425-7927DD2997B0}" destId="{580C6DD9-540B-4DB7-8B8D-C117DD7F4B3F}" srcOrd="0" destOrd="0" presId="urn:microsoft.com/office/officeart/2005/8/layout/cycle3"/>
    <dgm:cxn modelId="{C1FE61A0-CA18-423E-9D4D-AA8056924C90}" srcId="{86D99F19-CD2E-45EF-9430-400159452E12}" destId="{E2F7BB2F-C9C3-4456-A6A6-575238D47016}" srcOrd="2" destOrd="0" parTransId="{76EBEDBE-722D-47B1-9241-E15C9E7A391E}" sibTransId="{4F2C47C5-8B20-40E4-A700-73FAB69AB3F5}"/>
    <dgm:cxn modelId="{26C1826C-4FAE-4BE8-9E36-694A5112C280}" type="presOf" srcId="{86D99F19-CD2E-45EF-9430-400159452E12}" destId="{996FB56D-72A5-4D31-9EA0-55C4160D8711}" srcOrd="0" destOrd="0" presId="urn:microsoft.com/office/officeart/2005/8/layout/cycle3"/>
    <dgm:cxn modelId="{91C3BE35-DDAF-489F-B4A0-654E77DFE4D7}" type="presOf" srcId="{0ED3C762-20F3-42B2-B91A-88329E7EECAB}" destId="{F463622A-D4D5-4E37-8423-8091573B0EBD}" srcOrd="0" destOrd="0" presId="urn:microsoft.com/office/officeart/2005/8/layout/cycle3"/>
    <dgm:cxn modelId="{8437A25B-04F8-420E-B81C-89E262E77CE6}" srcId="{86D99F19-CD2E-45EF-9430-400159452E12}" destId="{8686F6F5-091F-466A-8D7E-5D29DABFB357}" srcOrd="0" destOrd="0" parTransId="{33DE3569-611A-4258-B5BE-40A44BC39239}" sibTransId="{C9B74FB7-7DEC-482E-B425-7927DD2997B0}"/>
    <dgm:cxn modelId="{A163B9C7-1582-47C6-8A3D-464EFBBAA515}" srcId="{86D99F19-CD2E-45EF-9430-400159452E12}" destId="{5F966459-A511-438B-BF2A-800956FF4E42}" srcOrd="1" destOrd="0" parTransId="{78FFD6A7-5A58-435B-BDF7-ADC8F3ED2ED7}" sibTransId="{C134F2A9-BE0C-4F04-BC1B-DB8ED737AE8F}"/>
    <dgm:cxn modelId="{AE79ED37-A346-4DC1-A60F-597D10E64FA8}" srcId="{86D99F19-CD2E-45EF-9430-400159452E12}" destId="{182116FA-416C-4937-BCE6-3BB3C32BB5CD}" srcOrd="6" destOrd="0" parTransId="{85A3FA97-2439-4DBD-8A1D-9FD97F5ACFFD}" sibTransId="{BAE29CFD-5192-4A42-95E7-50A2C94A2FE8}"/>
    <dgm:cxn modelId="{A4462A0E-CEBE-4313-A094-D10EF5A1411B}" type="presOf" srcId="{C19F3229-9E72-4712-A892-AA04BD9295B2}" destId="{A70AB6B2-D9A2-4E0C-8535-23A925290D78}" srcOrd="0" destOrd="0" presId="urn:microsoft.com/office/officeart/2005/8/layout/cycle3"/>
    <dgm:cxn modelId="{E0E70A7F-50F1-41BC-84A7-0F69F24CBFB7}" srcId="{86D99F19-CD2E-45EF-9430-400159452E12}" destId="{7F8C837A-4EF7-46F6-A018-5F0E94ED2409}" srcOrd="7" destOrd="0" parTransId="{07FB83EB-C19E-4BAA-82EC-245CA09BCBD4}" sibTransId="{42FFC7E3-C700-46D9-8754-6BADFFB15B20}"/>
    <dgm:cxn modelId="{737B6299-4BB9-479B-A8B5-B5DEFF7A129F}" type="presOf" srcId="{74A2C007-A1DB-4066-96DD-607B6E96978D}" destId="{D7839148-9966-4B43-9457-E9FE102C7DB0}" srcOrd="0" destOrd="0" presId="urn:microsoft.com/office/officeart/2005/8/layout/cycle3"/>
    <dgm:cxn modelId="{CD55535F-D0AC-4572-83C7-3EFEAE6B1AF4}" type="presOf" srcId="{8686F6F5-091F-466A-8D7E-5D29DABFB357}" destId="{F3788F98-937A-4CE2-B81D-2B6403CE4E8C}" srcOrd="0" destOrd="0" presId="urn:microsoft.com/office/officeart/2005/8/layout/cycle3"/>
    <dgm:cxn modelId="{7FD9746A-E0C4-4504-BE06-53C4F0D3475A}" type="presOf" srcId="{E2F7BB2F-C9C3-4456-A6A6-575238D47016}" destId="{B8BEFF90-5C4B-4E42-9F97-9F52000C2AEC}" srcOrd="0" destOrd="0" presId="urn:microsoft.com/office/officeart/2005/8/layout/cycle3"/>
    <dgm:cxn modelId="{4DA78B70-2BAC-463F-9143-100C16AEBDB2}" type="presOf" srcId="{1C3E765C-49FC-40C3-A02A-DC0204C3067D}" destId="{80C2B105-66BC-40EE-8EC3-024A548A8C09}" srcOrd="0" destOrd="0" presId="urn:microsoft.com/office/officeart/2005/8/layout/cycle3"/>
    <dgm:cxn modelId="{53B488D1-27DA-4936-99B7-DA4928A69510}" type="presOf" srcId="{40C74796-1272-4002-A5FC-FCC19491EACD}" destId="{290CB827-6165-4C90-A8C0-244C8B803698}" srcOrd="0" destOrd="0" presId="urn:microsoft.com/office/officeart/2005/8/layout/cycle3"/>
    <dgm:cxn modelId="{7317128A-8590-49BC-A4F9-B0B1D737B0F3}" srcId="{86D99F19-CD2E-45EF-9430-400159452E12}" destId="{1C3E765C-49FC-40C3-A02A-DC0204C3067D}" srcOrd="5" destOrd="0" parTransId="{BCE1233F-FCAC-49D1-B7B3-A03687A8AFB2}" sibTransId="{7CE829DE-F4D2-4C2E-B7F4-0826AA1F0DA7}"/>
    <dgm:cxn modelId="{C86D708D-ECDB-401B-ABA4-8B88FBB8B063}" srcId="{86D99F19-CD2E-45EF-9430-400159452E12}" destId="{40C74796-1272-4002-A5FC-FCC19491EACD}" srcOrd="3" destOrd="0" parTransId="{00A5F58A-165A-4BB4-97BC-92FA2D320841}" sibTransId="{10FE25FD-F492-47F7-AF6A-0552FEE76D12}"/>
    <dgm:cxn modelId="{7B344C57-2D5D-4EDF-81E8-1725767FAC6C}" type="presOf" srcId="{182116FA-416C-4937-BCE6-3BB3C32BB5CD}" destId="{6CA92BD6-BB49-4AEF-9B0B-24D8DF5E124F}" srcOrd="0" destOrd="0" presId="urn:microsoft.com/office/officeart/2005/8/layout/cycle3"/>
    <dgm:cxn modelId="{75746295-942C-452F-85D8-9BE53C565AE1}" srcId="{86D99F19-CD2E-45EF-9430-400159452E12}" destId="{C19F3229-9E72-4712-A892-AA04BD9295B2}" srcOrd="10" destOrd="0" parTransId="{B3B85663-5E9E-4956-A7ED-BE3BE5C0BCCA}" sibTransId="{F997B352-E71C-457C-A41F-0828CE994D32}"/>
    <dgm:cxn modelId="{A821973D-5D48-4F18-842D-042353B5CD42}" srcId="{86D99F19-CD2E-45EF-9430-400159452E12}" destId="{B7FC742F-76B3-476B-ABD0-977344291B21}" srcOrd="4" destOrd="0" parTransId="{6D33ED9A-5E74-409C-A926-B515245D8935}" sibTransId="{AADEC709-F680-42DC-921A-64BC31BF9C42}"/>
    <dgm:cxn modelId="{09914224-B7B6-4B29-AAF7-CAA691C7ADB5}" srcId="{86D99F19-CD2E-45EF-9430-400159452E12}" destId="{74A2C007-A1DB-4066-96DD-607B6E96978D}" srcOrd="9" destOrd="0" parTransId="{DEC8688B-2194-47CC-B463-8034C02C224F}" sibTransId="{7B97A09C-4F31-47E5-8247-BFF44E8FA367}"/>
    <dgm:cxn modelId="{147F7681-8265-4460-B083-B39CC3B7BBB6}" srcId="{86D99F19-CD2E-45EF-9430-400159452E12}" destId="{3261F770-86B9-4420-A3FC-FF7CDA123ADA}" srcOrd="12" destOrd="0" parTransId="{9DCB1A5C-B481-41F1-8321-ACB5185C4B24}" sibTransId="{134EFF3A-7CE7-4F5F-A557-02335B528475}"/>
    <dgm:cxn modelId="{F9DB1F22-0E72-41A9-B7AF-A492AC2669A1}" type="presParOf" srcId="{996FB56D-72A5-4D31-9EA0-55C4160D8711}" destId="{66C83BA8-FB82-405D-B341-0F505019AE1E}" srcOrd="0" destOrd="0" presId="urn:microsoft.com/office/officeart/2005/8/layout/cycle3"/>
    <dgm:cxn modelId="{C0130831-B785-436F-92EF-D8897C4CC4EC}" type="presParOf" srcId="{66C83BA8-FB82-405D-B341-0F505019AE1E}" destId="{F3788F98-937A-4CE2-B81D-2B6403CE4E8C}" srcOrd="0" destOrd="0" presId="urn:microsoft.com/office/officeart/2005/8/layout/cycle3"/>
    <dgm:cxn modelId="{8D1EC68A-99E1-4A6C-9806-6E534BC13290}" type="presParOf" srcId="{66C83BA8-FB82-405D-B341-0F505019AE1E}" destId="{580C6DD9-540B-4DB7-8B8D-C117DD7F4B3F}" srcOrd="1" destOrd="0" presId="urn:microsoft.com/office/officeart/2005/8/layout/cycle3"/>
    <dgm:cxn modelId="{6D2CD72D-A4CC-4B1F-80F4-A07761D2A4FA}" type="presParOf" srcId="{66C83BA8-FB82-405D-B341-0F505019AE1E}" destId="{16BBE3D2-6E71-46FB-AD28-53863D71984F}" srcOrd="2" destOrd="0" presId="urn:microsoft.com/office/officeart/2005/8/layout/cycle3"/>
    <dgm:cxn modelId="{6606E8D5-CE5D-4446-926F-B76462BB0FC2}" type="presParOf" srcId="{66C83BA8-FB82-405D-B341-0F505019AE1E}" destId="{B8BEFF90-5C4B-4E42-9F97-9F52000C2AEC}" srcOrd="3" destOrd="0" presId="urn:microsoft.com/office/officeart/2005/8/layout/cycle3"/>
    <dgm:cxn modelId="{0E8E3F7D-4838-451F-9F00-99337F4A3AC5}" type="presParOf" srcId="{66C83BA8-FB82-405D-B341-0F505019AE1E}" destId="{290CB827-6165-4C90-A8C0-244C8B803698}" srcOrd="4" destOrd="0" presId="urn:microsoft.com/office/officeart/2005/8/layout/cycle3"/>
    <dgm:cxn modelId="{570E51EB-3D33-4CFA-B91D-46C599FC3DB3}" type="presParOf" srcId="{66C83BA8-FB82-405D-B341-0F505019AE1E}" destId="{AF260DCD-25DC-476B-A669-EF39350D0BCE}" srcOrd="5" destOrd="0" presId="urn:microsoft.com/office/officeart/2005/8/layout/cycle3"/>
    <dgm:cxn modelId="{C3247BE8-5379-49CA-992D-8F4F4EE2DFA8}" type="presParOf" srcId="{66C83BA8-FB82-405D-B341-0F505019AE1E}" destId="{80C2B105-66BC-40EE-8EC3-024A548A8C09}" srcOrd="6" destOrd="0" presId="urn:microsoft.com/office/officeart/2005/8/layout/cycle3"/>
    <dgm:cxn modelId="{CB24D30C-346C-42F9-AD48-046AA7A312A7}" type="presParOf" srcId="{66C83BA8-FB82-405D-B341-0F505019AE1E}" destId="{6CA92BD6-BB49-4AEF-9B0B-24D8DF5E124F}" srcOrd="7" destOrd="0" presId="urn:microsoft.com/office/officeart/2005/8/layout/cycle3"/>
    <dgm:cxn modelId="{B83B6D8C-D320-4B43-825A-0F7F7F04D165}" type="presParOf" srcId="{66C83BA8-FB82-405D-B341-0F505019AE1E}" destId="{C96B1CA4-682B-4082-AABB-25D7357F9C19}" srcOrd="8" destOrd="0" presId="urn:microsoft.com/office/officeart/2005/8/layout/cycle3"/>
    <dgm:cxn modelId="{90FD4419-F013-4418-AA72-1439A331B15E}" type="presParOf" srcId="{66C83BA8-FB82-405D-B341-0F505019AE1E}" destId="{64606074-BA8B-482B-BC0C-BDBBC56CD81B}" srcOrd="9" destOrd="0" presId="urn:microsoft.com/office/officeart/2005/8/layout/cycle3"/>
    <dgm:cxn modelId="{B13F7DB6-4663-4FB5-ACC5-8AE0DE6CED2D}" type="presParOf" srcId="{66C83BA8-FB82-405D-B341-0F505019AE1E}" destId="{D7839148-9966-4B43-9457-E9FE102C7DB0}" srcOrd="10" destOrd="0" presId="urn:microsoft.com/office/officeart/2005/8/layout/cycle3"/>
    <dgm:cxn modelId="{D6E4B3FB-3C87-45C6-9EF2-6BD8103D9595}" type="presParOf" srcId="{66C83BA8-FB82-405D-B341-0F505019AE1E}" destId="{A70AB6B2-D9A2-4E0C-8535-23A925290D78}" srcOrd="11" destOrd="0" presId="urn:microsoft.com/office/officeart/2005/8/layout/cycle3"/>
    <dgm:cxn modelId="{ADC7FFA2-3E4C-4B25-A8AF-883607761415}" type="presParOf" srcId="{66C83BA8-FB82-405D-B341-0F505019AE1E}" destId="{F463622A-D4D5-4E37-8423-8091573B0EBD}" srcOrd="12" destOrd="0" presId="urn:microsoft.com/office/officeart/2005/8/layout/cycle3"/>
    <dgm:cxn modelId="{8881C0AA-DC9D-4C16-8084-E3E4A3A0EFE6}" type="presParOf" srcId="{66C83BA8-FB82-405D-B341-0F505019AE1E}" destId="{170CAA8A-FC7F-47AB-B427-8DD7D14E2A11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FDC63-142F-4F6E-9B0E-E7D624A378BA}">
      <dsp:nvSpPr>
        <dsp:cNvPr id="0" name=""/>
        <dsp:cNvSpPr/>
      </dsp:nvSpPr>
      <dsp:spPr>
        <a:xfrm>
          <a:off x="1133822" y="2188761"/>
          <a:ext cx="545614" cy="155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807" y="0"/>
              </a:lnTo>
              <a:lnTo>
                <a:pt x="272807" y="1559492"/>
              </a:lnTo>
              <a:lnTo>
                <a:pt x="545614" y="1559492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65324" y="2927203"/>
        <a:ext cx="82609" cy="82609"/>
      </dsp:txXfrm>
    </dsp:sp>
    <dsp:sp modelId="{AA79AD4E-B975-406A-8251-62D641894E1D}">
      <dsp:nvSpPr>
        <dsp:cNvPr id="0" name=""/>
        <dsp:cNvSpPr/>
      </dsp:nvSpPr>
      <dsp:spPr>
        <a:xfrm>
          <a:off x="1133822" y="2188761"/>
          <a:ext cx="545614" cy="51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807" y="0"/>
              </a:lnTo>
              <a:lnTo>
                <a:pt x="272807" y="519830"/>
              </a:lnTo>
              <a:lnTo>
                <a:pt x="545614" y="51983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87789" y="2429836"/>
        <a:ext cx="37680" cy="37680"/>
      </dsp:txXfrm>
    </dsp:sp>
    <dsp:sp modelId="{741CB32E-B14C-40FD-B3FD-1A2B2B81AFB2}">
      <dsp:nvSpPr>
        <dsp:cNvPr id="0" name=""/>
        <dsp:cNvSpPr/>
      </dsp:nvSpPr>
      <dsp:spPr>
        <a:xfrm>
          <a:off x="1133822" y="1668930"/>
          <a:ext cx="545614" cy="519830"/>
        </a:xfrm>
        <a:custGeom>
          <a:avLst/>
          <a:gdLst/>
          <a:ahLst/>
          <a:cxnLst/>
          <a:rect l="0" t="0" r="0" b="0"/>
          <a:pathLst>
            <a:path>
              <a:moveTo>
                <a:pt x="0" y="519830"/>
              </a:moveTo>
              <a:lnTo>
                <a:pt x="272807" y="519830"/>
              </a:lnTo>
              <a:lnTo>
                <a:pt x="272807" y="0"/>
              </a:lnTo>
              <a:lnTo>
                <a:pt x="545614" y="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87789" y="1910005"/>
        <a:ext cx="37680" cy="37680"/>
      </dsp:txXfrm>
    </dsp:sp>
    <dsp:sp modelId="{FFFF552B-5834-4CFE-9FB4-4A4FA0729490}">
      <dsp:nvSpPr>
        <dsp:cNvPr id="0" name=""/>
        <dsp:cNvSpPr/>
      </dsp:nvSpPr>
      <dsp:spPr>
        <a:xfrm>
          <a:off x="1133822" y="629268"/>
          <a:ext cx="545614" cy="1559492"/>
        </a:xfrm>
        <a:custGeom>
          <a:avLst/>
          <a:gdLst/>
          <a:ahLst/>
          <a:cxnLst/>
          <a:rect l="0" t="0" r="0" b="0"/>
          <a:pathLst>
            <a:path>
              <a:moveTo>
                <a:pt x="0" y="1559492"/>
              </a:moveTo>
              <a:lnTo>
                <a:pt x="272807" y="1559492"/>
              </a:lnTo>
              <a:lnTo>
                <a:pt x="272807" y="0"/>
              </a:lnTo>
              <a:lnTo>
                <a:pt x="545614" y="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65324" y="1367710"/>
        <a:ext cx="82609" cy="82609"/>
      </dsp:txXfrm>
    </dsp:sp>
    <dsp:sp modelId="{A719FEFE-B483-4D48-AB9F-4E4BE87895C2}">
      <dsp:nvSpPr>
        <dsp:cNvPr id="0" name=""/>
        <dsp:cNvSpPr/>
      </dsp:nvSpPr>
      <dsp:spPr>
        <a:xfrm rot="16200000">
          <a:off x="-1470803" y="1772896"/>
          <a:ext cx="4377523" cy="831729"/>
        </a:xfrm>
        <a:prstGeom prst="rect">
          <a:avLst/>
        </a:prstGeom>
        <a:solidFill>
          <a:srgbClr val="6D6D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Care Settings </a:t>
          </a:r>
          <a:endParaRPr lang="en-US" sz="20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-1470803" y="1772896"/>
        <a:ext cx="4377523" cy="831729"/>
      </dsp:txXfrm>
    </dsp:sp>
    <dsp:sp modelId="{3343D7BA-00D2-4F49-A7D9-3E1382535AAD}">
      <dsp:nvSpPr>
        <dsp:cNvPr id="0" name=""/>
        <dsp:cNvSpPr/>
      </dsp:nvSpPr>
      <dsp:spPr>
        <a:xfrm>
          <a:off x="1679436" y="213404"/>
          <a:ext cx="2728072" cy="831729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</a:t>
          </a:r>
          <a:endParaRPr lang="en-US" sz="2000" kern="12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79436" y="213404"/>
        <a:ext cx="2728072" cy="831729"/>
      </dsp:txXfrm>
    </dsp:sp>
    <dsp:sp modelId="{C5C688B1-2FEF-421E-8929-22661C8DD141}">
      <dsp:nvSpPr>
        <dsp:cNvPr id="0" name=""/>
        <dsp:cNvSpPr/>
      </dsp:nvSpPr>
      <dsp:spPr>
        <a:xfrm>
          <a:off x="1679436" y="1253065"/>
          <a:ext cx="2728072" cy="831729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Inpatient</a:t>
          </a:r>
          <a:endParaRPr lang="en-US" sz="2000" kern="12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79436" y="1253065"/>
        <a:ext cx="2728072" cy="831729"/>
      </dsp:txXfrm>
    </dsp:sp>
    <dsp:sp modelId="{16D2C849-4CA9-494E-A1EE-AC0DB2ECFCC8}">
      <dsp:nvSpPr>
        <dsp:cNvPr id="0" name=""/>
        <dsp:cNvSpPr/>
      </dsp:nvSpPr>
      <dsp:spPr>
        <a:xfrm>
          <a:off x="1679436" y="2292727"/>
          <a:ext cx="2728072" cy="831729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Outpatient</a:t>
          </a:r>
          <a:endParaRPr lang="en-US" sz="2000" kern="12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79436" y="2292727"/>
        <a:ext cx="2728072" cy="831729"/>
      </dsp:txXfrm>
    </dsp:sp>
    <dsp:sp modelId="{28CFF92F-FB1E-4F8A-9C8F-C2DE4F20637E}">
      <dsp:nvSpPr>
        <dsp:cNvPr id="0" name=""/>
        <dsp:cNvSpPr/>
      </dsp:nvSpPr>
      <dsp:spPr>
        <a:xfrm>
          <a:off x="1679436" y="3332389"/>
          <a:ext cx="2728072" cy="831729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Home </a:t>
          </a:r>
          <a:endParaRPr lang="en-US" sz="2000" kern="12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79436" y="3332389"/>
        <a:ext cx="2728072" cy="831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062F7-5FB1-471E-84DA-93974BF8C3E2}">
      <dsp:nvSpPr>
        <dsp:cNvPr id="0" name=""/>
        <dsp:cNvSpPr/>
      </dsp:nvSpPr>
      <dsp:spPr>
        <a:xfrm>
          <a:off x="1073234" y="-166837"/>
          <a:ext cx="6960439" cy="6960439"/>
        </a:xfrm>
        <a:prstGeom prst="circularArrow">
          <a:avLst>
            <a:gd name="adj1" fmla="val 5544"/>
            <a:gd name="adj2" fmla="val 330680"/>
            <a:gd name="adj3" fmla="val 14996759"/>
            <a:gd name="adj4" fmla="val 16679141"/>
            <a:gd name="adj5" fmla="val 5757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2C52F-BF98-44F8-A78E-09AF22CD0392}">
      <dsp:nvSpPr>
        <dsp:cNvPr id="0" name=""/>
        <dsp:cNvSpPr/>
      </dsp:nvSpPr>
      <dsp:spPr>
        <a:xfrm>
          <a:off x="3846910" y="-178509"/>
          <a:ext cx="1413089" cy="973810"/>
        </a:xfrm>
        <a:prstGeom prst="roundRect">
          <a:avLst/>
        </a:prstGeom>
        <a:solidFill>
          <a:srgbClr val="BDEE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Patient </a:t>
          </a:r>
          <a:r>
            <a:rPr lang="en-US" sz="1100" kern="1200" dirty="0" smtClean="0">
              <a:solidFill>
                <a:schemeClr val="tx1"/>
              </a:solidFill>
            </a:rPr>
            <a:t>Lives </a:t>
          </a:r>
          <a:r>
            <a:rPr lang="en-US" sz="1100" kern="1200" dirty="0">
              <a:solidFill>
                <a:schemeClr val="tx1"/>
              </a:solidFill>
            </a:rPr>
            <a:t>in </a:t>
          </a:r>
          <a:r>
            <a:rPr lang="en-US" sz="1100" kern="1200" dirty="0" smtClean="0">
              <a:solidFill>
                <a:schemeClr val="tx1"/>
              </a:solidFill>
            </a:rPr>
            <a:t>Marquette, </a:t>
          </a:r>
          <a:r>
            <a:rPr lang="en-US" sz="1100" kern="1200" dirty="0">
              <a:solidFill>
                <a:schemeClr val="tx1"/>
              </a:solidFill>
            </a:rPr>
            <a:t>MI</a:t>
          </a:r>
        </a:p>
      </dsp:txBody>
      <dsp:txXfrm>
        <a:off x="3894447" y="-130972"/>
        <a:ext cx="1318015" cy="878736"/>
      </dsp:txXfrm>
    </dsp:sp>
    <dsp:sp modelId="{3CF7C593-C5A0-4C91-B3CB-99BF1E8DE2E2}">
      <dsp:nvSpPr>
        <dsp:cNvPr id="0" name=""/>
        <dsp:cNvSpPr/>
      </dsp:nvSpPr>
      <dsp:spPr>
        <a:xfrm>
          <a:off x="5269612" y="83075"/>
          <a:ext cx="1413089" cy="973810"/>
        </a:xfrm>
        <a:prstGeom prst="roundRect">
          <a:avLst/>
        </a:prstGeom>
        <a:solidFill>
          <a:srgbClr val="81DE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Patient's Household Income is </a:t>
          </a:r>
          <a:r>
            <a:rPr lang="en-US" sz="1100" kern="1200" dirty="0" smtClean="0">
              <a:solidFill>
                <a:schemeClr val="tx1"/>
              </a:solidFill>
            </a:rPr>
            <a:t>$37,355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5317149" y="130612"/>
        <a:ext cx="1318015" cy="878736"/>
      </dsp:txXfrm>
    </dsp:sp>
    <dsp:sp modelId="{38DB299B-7514-4D77-B803-431246EF6412}">
      <dsp:nvSpPr>
        <dsp:cNvPr id="0" name=""/>
        <dsp:cNvSpPr/>
      </dsp:nvSpPr>
      <dsp:spPr>
        <a:xfrm>
          <a:off x="6227800" y="984083"/>
          <a:ext cx="1413089" cy="973810"/>
        </a:xfrm>
        <a:prstGeom prst="roundRect">
          <a:avLst/>
        </a:prstGeom>
        <a:solidFill>
          <a:srgbClr val="19C3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Patient's Appointment is with Specialist in Grand Rapids, MI</a:t>
          </a:r>
        </a:p>
      </dsp:txBody>
      <dsp:txXfrm>
        <a:off x="6275337" y="1031620"/>
        <a:ext cx="1318015" cy="878736"/>
      </dsp:txXfrm>
    </dsp:sp>
    <dsp:sp modelId="{11E6667A-50E3-45C4-837B-9C3968C89112}">
      <dsp:nvSpPr>
        <dsp:cNvPr id="0" name=""/>
        <dsp:cNvSpPr/>
      </dsp:nvSpPr>
      <dsp:spPr>
        <a:xfrm>
          <a:off x="6724141" y="1957421"/>
          <a:ext cx="1413089" cy="973810"/>
        </a:xfrm>
        <a:prstGeom prst="roundRect">
          <a:avLst/>
        </a:prstGeom>
        <a:solidFill>
          <a:srgbClr val="00B9F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bg1"/>
              </a:solidFill>
            </a:rPr>
            <a:t>Patient Must Take Time Off of Work to Attend Appointment</a:t>
          </a:r>
        </a:p>
      </dsp:txBody>
      <dsp:txXfrm>
        <a:off x="6771678" y="2004958"/>
        <a:ext cx="1318015" cy="878736"/>
      </dsp:txXfrm>
    </dsp:sp>
    <dsp:sp modelId="{CCEF94DD-5B93-4595-AC54-D2B38FAEFFA9}">
      <dsp:nvSpPr>
        <dsp:cNvPr id="0" name=""/>
        <dsp:cNvSpPr/>
      </dsp:nvSpPr>
      <dsp:spPr>
        <a:xfrm>
          <a:off x="6830873" y="3072331"/>
          <a:ext cx="1487269" cy="1096438"/>
        </a:xfrm>
        <a:prstGeom prst="roundRect">
          <a:avLst/>
        </a:prstGeom>
        <a:solidFill>
          <a:srgbClr val="008E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6 Hours &amp; 34 Minutes</a:t>
          </a:r>
          <a:r>
            <a:rPr lang="en-US" sz="1050" kern="1200" dirty="0" smtClean="0">
              <a:solidFill>
                <a:schemeClr val="bg1"/>
              </a:solidFill>
            </a:rPr>
            <a:t>-Patient travels </a:t>
          </a:r>
          <a:r>
            <a:rPr lang="en-US" sz="1050" kern="1200" dirty="0">
              <a:solidFill>
                <a:schemeClr val="bg1"/>
              </a:solidFill>
            </a:rPr>
            <a:t>to Grand Rapids (if traffic, construction, or weather allow)</a:t>
          </a:r>
        </a:p>
      </dsp:txBody>
      <dsp:txXfrm>
        <a:off x="6884397" y="3125855"/>
        <a:ext cx="1380221" cy="989390"/>
      </dsp:txXfrm>
    </dsp:sp>
    <dsp:sp modelId="{6F89A807-3634-4C7A-AEDF-B87118974F2B}">
      <dsp:nvSpPr>
        <dsp:cNvPr id="0" name=""/>
        <dsp:cNvSpPr/>
      </dsp:nvSpPr>
      <dsp:spPr>
        <a:xfrm>
          <a:off x="6562149" y="4325386"/>
          <a:ext cx="1413089" cy="973810"/>
        </a:xfrm>
        <a:prstGeom prst="roundRect">
          <a:avLst/>
        </a:prstGeom>
        <a:solidFill>
          <a:srgbClr val="006F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bg1"/>
              </a:solidFill>
            </a:rPr>
            <a:t>Patient Locates Correct Parking Ramp of Specialist's Facility</a:t>
          </a:r>
        </a:p>
      </dsp:txBody>
      <dsp:txXfrm>
        <a:off x="6609686" y="4372923"/>
        <a:ext cx="1318015" cy="878736"/>
      </dsp:txXfrm>
    </dsp:sp>
    <dsp:sp modelId="{E492D4AE-FE56-4B88-A071-4408909BD899}">
      <dsp:nvSpPr>
        <dsp:cNvPr id="0" name=""/>
        <dsp:cNvSpPr/>
      </dsp:nvSpPr>
      <dsp:spPr>
        <a:xfrm>
          <a:off x="5239651" y="5314260"/>
          <a:ext cx="1413089" cy="973810"/>
        </a:xfrm>
        <a:prstGeom prst="roundRect">
          <a:avLst/>
        </a:prstGeom>
        <a:solidFill>
          <a:srgbClr val="00415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10 Minutes</a:t>
          </a:r>
          <a:r>
            <a:rPr lang="en-US" sz="1100" kern="1200" dirty="0">
              <a:solidFill>
                <a:schemeClr val="bg1"/>
              </a:solidFill>
            </a:rPr>
            <a:t>-Patient Parks and Locates Building Elevator</a:t>
          </a:r>
        </a:p>
      </dsp:txBody>
      <dsp:txXfrm>
        <a:off x="5287188" y="5361797"/>
        <a:ext cx="1318015" cy="878736"/>
      </dsp:txXfrm>
    </dsp:sp>
    <dsp:sp modelId="{08ABD3CA-AA24-4300-B7D5-6DAF41EAA87A}">
      <dsp:nvSpPr>
        <dsp:cNvPr id="0" name=""/>
        <dsp:cNvSpPr/>
      </dsp:nvSpPr>
      <dsp:spPr>
        <a:xfrm>
          <a:off x="3617869" y="5691856"/>
          <a:ext cx="1413089" cy="973810"/>
        </a:xfrm>
        <a:prstGeom prst="roundRect">
          <a:avLst/>
        </a:prstGeom>
        <a:solidFill>
          <a:srgbClr val="14374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10 Minutes</a:t>
          </a:r>
          <a:r>
            <a:rPr lang="en-US" sz="1100" kern="1200" dirty="0">
              <a:solidFill>
                <a:schemeClr val="bg1"/>
              </a:solidFill>
            </a:rPr>
            <a:t>-Patient Walks to Specialist's Office</a:t>
          </a:r>
        </a:p>
      </dsp:txBody>
      <dsp:txXfrm>
        <a:off x="3665406" y="5739393"/>
        <a:ext cx="1318015" cy="878736"/>
      </dsp:txXfrm>
    </dsp:sp>
    <dsp:sp modelId="{EDC63E53-8DA5-47B5-B284-D115685C22DB}">
      <dsp:nvSpPr>
        <dsp:cNvPr id="0" name=""/>
        <dsp:cNvSpPr/>
      </dsp:nvSpPr>
      <dsp:spPr>
        <a:xfrm>
          <a:off x="2062849" y="5331394"/>
          <a:ext cx="1413089" cy="973810"/>
        </a:xfrm>
        <a:prstGeom prst="roundRect">
          <a:avLst/>
        </a:prstGeom>
        <a:solidFill>
          <a:srgbClr val="006F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20 Minutes</a:t>
          </a:r>
          <a:r>
            <a:rPr lang="en-US" sz="1100" kern="1200" dirty="0">
              <a:solidFill>
                <a:schemeClr val="bg1"/>
              </a:solidFill>
            </a:rPr>
            <a:t>-Patient Waits in Waiting Room</a:t>
          </a:r>
        </a:p>
      </dsp:txBody>
      <dsp:txXfrm>
        <a:off x="2110386" y="5378931"/>
        <a:ext cx="1318015" cy="878736"/>
      </dsp:txXfrm>
    </dsp:sp>
    <dsp:sp modelId="{EAB0B523-DBD6-44EC-994E-DBB64129B14E}">
      <dsp:nvSpPr>
        <dsp:cNvPr id="0" name=""/>
        <dsp:cNvSpPr/>
      </dsp:nvSpPr>
      <dsp:spPr>
        <a:xfrm>
          <a:off x="1326609" y="4362425"/>
          <a:ext cx="1413089" cy="973810"/>
        </a:xfrm>
        <a:prstGeom prst="roundRect">
          <a:avLst/>
        </a:prstGeom>
        <a:solidFill>
          <a:srgbClr val="008E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15 Minutes</a:t>
          </a:r>
          <a:r>
            <a:rPr lang="en-US" sz="1100" kern="1200" dirty="0">
              <a:solidFill>
                <a:schemeClr val="bg1"/>
              </a:solidFill>
            </a:rPr>
            <a:t>-Patient Waits in Exam Room</a:t>
          </a:r>
        </a:p>
      </dsp:txBody>
      <dsp:txXfrm>
        <a:off x="1374146" y="4409962"/>
        <a:ext cx="1318015" cy="878736"/>
      </dsp:txXfrm>
    </dsp:sp>
    <dsp:sp modelId="{0E5B6D50-292D-479E-AB27-3212D4A5F486}">
      <dsp:nvSpPr>
        <dsp:cNvPr id="0" name=""/>
        <dsp:cNvSpPr/>
      </dsp:nvSpPr>
      <dsp:spPr>
        <a:xfrm>
          <a:off x="893504" y="3288226"/>
          <a:ext cx="1413089" cy="973810"/>
        </a:xfrm>
        <a:prstGeom prst="roundRect">
          <a:avLst/>
        </a:prstGeom>
        <a:solidFill>
          <a:srgbClr val="00B9F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15 Minutes</a:t>
          </a:r>
          <a:r>
            <a:rPr lang="en-US" sz="1100" kern="1200" dirty="0">
              <a:solidFill>
                <a:schemeClr val="bg1"/>
              </a:solidFill>
            </a:rPr>
            <a:t>-Patient Meets with Specialist</a:t>
          </a:r>
        </a:p>
      </dsp:txBody>
      <dsp:txXfrm>
        <a:off x="941041" y="3335763"/>
        <a:ext cx="1318015" cy="878736"/>
      </dsp:txXfrm>
    </dsp:sp>
    <dsp:sp modelId="{3F1625FB-582E-46C9-A77C-E6DFA2F963BE}">
      <dsp:nvSpPr>
        <dsp:cNvPr id="0" name=""/>
        <dsp:cNvSpPr/>
      </dsp:nvSpPr>
      <dsp:spPr>
        <a:xfrm>
          <a:off x="898567" y="2225368"/>
          <a:ext cx="1413089" cy="973810"/>
        </a:xfrm>
        <a:prstGeom prst="roundRect">
          <a:avLst/>
        </a:prstGeom>
        <a:solidFill>
          <a:srgbClr val="19C3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10 Minutes</a:t>
          </a:r>
          <a:r>
            <a:rPr lang="en-US" sz="1100" kern="1200" dirty="0">
              <a:solidFill>
                <a:schemeClr val="tx1"/>
              </a:solidFill>
            </a:rPr>
            <a:t>-Patient Leaves Office and Returns to Vehicle</a:t>
          </a:r>
        </a:p>
      </dsp:txBody>
      <dsp:txXfrm>
        <a:off x="946104" y="2272905"/>
        <a:ext cx="1318015" cy="878736"/>
      </dsp:txXfrm>
    </dsp:sp>
    <dsp:sp modelId="{9BC20ECD-5DA4-4680-8E15-ADD23F759DC8}">
      <dsp:nvSpPr>
        <dsp:cNvPr id="0" name=""/>
        <dsp:cNvSpPr/>
      </dsp:nvSpPr>
      <dsp:spPr>
        <a:xfrm>
          <a:off x="1275785" y="1061517"/>
          <a:ext cx="1543613" cy="1132926"/>
        </a:xfrm>
        <a:prstGeom prst="roundRect">
          <a:avLst/>
        </a:prstGeom>
        <a:solidFill>
          <a:srgbClr val="5BD4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tx1"/>
              </a:solidFill>
            </a:rPr>
            <a:t>6 Hours &amp; 34 Minutes</a:t>
          </a:r>
          <a:r>
            <a:rPr lang="en-US" sz="1050" kern="1200" dirty="0" smtClean="0">
              <a:solidFill>
                <a:schemeClr val="tx1"/>
              </a:solidFill>
            </a:rPr>
            <a:t>-Patient </a:t>
          </a:r>
          <a:r>
            <a:rPr lang="en-US" sz="1050" kern="1200" dirty="0">
              <a:solidFill>
                <a:schemeClr val="tx1"/>
              </a:solidFill>
            </a:rPr>
            <a:t>Travels to Ludington (if traffic, construction, or weather allow)</a:t>
          </a:r>
        </a:p>
      </dsp:txBody>
      <dsp:txXfrm>
        <a:off x="1331090" y="1116822"/>
        <a:ext cx="1433003" cy="1022316"/>
      </dsp:txXfrm>
    </dsp:sp>
    <dsp:sp modelId="{473574FB-9410-44F3-9D00-58C1807D506B}">
      <dsp:nvSpPr>
        <dsp:cNvPr id="0" name=""/>
        <dsp:cNvSpPr/>
      </dsp:nvSpPr>
      <dsp:spPr>
        <a:xfrm>
          <a:off x="2413926" y="93613"/>
          <a:ext cx="1413089" cy="973810"/>
        </a:xfrm>
        <a:prstGeom prst="roundRect">
          <a:avLst/>
        </a:prstGeom>
        <a:solidFill>
          <a:srgbClr val="81DE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Total Time: </a:t>
          </a: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14.5 </a:t>
          </a:r>
          <a:r>
            <a:rPr lang="en-US" sz="1400" b="1" kern="1200" dirty="0">
              <a:solidFill>
                <a:schemeClr val="tx1"/>
              </a:solidFill>
            </a:rPr>
            <a:t>Hours</a:t>
          </a:r>
        </a:p>
      </dsp:txBody>
      <dsp:txXfrm>
        <a:off x="2461463" y="141150"/>
        <a:ext cx="1318015" cy="878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C6DD9-540B-4DB7-8B8D-C117DD7F4B3F}">
      <dsp:nvSpPr>
        <dsp:cNvPr id="0" name=""/>
        <dsp:cNvSpPr/>
      </dsp:nvSpPr>
      <dsp:spPr>
        <a:xfrm>
          <a:off x="1144368" y="-105454"/>
          <a:ext cx="6698131" cy="6698131"/>
        </a:xfrm>
        <a:prstGeom prst="circularArrow">
          <a:avLst>
            <a:gd name="adj1" fmla="val 5544"/>
            <a:gd name="adj2" fmla="val 330680"/>
            <a:gd name="adj3" fmla="val 15091327"/>
            <a:gd name="adj4" fmla="val 16626627"/>
            <a:gd name="adj5" fmla="val 5757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88F98-937A-4CE2-B81D-2B6403CE4E8C}">
      <dsp:nvSpPr>
        <dsp:cNvPr id="0" name=""/>
        <dsp:cNvSpPr/>
      </dsp:nvSpPr>
      <dsp:spPr>
        <a:xfrm>
          <a:off x="3886196" y="-152391"/>
          <a:ext cx="1214477" cy="976259"/>
        </a:xfrm>
        <a:prstGeom prst="roundRect">
          <a:avLst/>
        </a:prstGeom>
        <a:solidFill>
          <a:srgbClr val="58882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Patient Lives in </a:t>
          </a:r>
          <a:r>
            <a:rPr lang="en-US" sz="1100" kern="1200" dirty="0" smtClean="0"/>
            <a:t>Marquette, MI</a:t>
          </a:r>
          <a:endParaRPr lang="en-US" sz="1100" kern="1200" dirty="0"/>
        </a:p>
      </dsp:txBody>
      <dsp:txXfrm>
        <a:off x="3933853" y="-104734"/>
        <a:ext cx="1119163" cy="880945"/>
      </dsp:txXfrm>
    </dsp:sp>
    <dsp:sp modelId="{16BBE3D2-6E71-46FB-AD28-53863D71984F}">
      <dsp:nvSpPr>
        <dsp:cNvPr id="0" name=""/>
        <dsp:cNvSpPr/>
      </dsp:nvSpPr>
      <dsp:spPr>
        <a:xfrm>
          <a:off x="5284864" y="215825"/>
          <a:ext cx="1214477" cy="976259"/>
        </a:xfrm>
        <a:prstGeom prst="roundRect">
          <a:avLst/>
        </a:prstGeom>
        <a:solidFill>
          <a:srgbClr val="679E2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Patient's Household Income is </a:t>
          </a:r>
          <a:r>
            <a:rPr lang="en-US" sz="1100" kern="1200" dirty="0" smtClean="0"/>
            <a:t>$37,355</a:t>
          </a:r>
          <a:endParaRPr lang="en-US" sz="1100" kern="1200" dirty="0"/>
        </a:p>
      </dsp:txBody>
      <dsp:txXfrm>
        <a:off x="5332521" y="263482"/>
        <a:ext cx="1119163" cy="880945"/>
      </dsp:txXfrm>
    </dsp:sp>
    <dsp:sp modelId="{B8BEFF90-5C4B-4E42-9F97-9F52000C2AEC}">
      <dsp:nvSpPr>
        <dsp:cNvPr id="0" name=""/>
        <dsp:cNvSpPr/>
      </dsp:nvSpPr>
      <dsp:spPr>
        <a:xfrm>
          <a:off x="6452010" y="1214904"/>
          <a:ext cx="1214477" cy="976259"/>
        </a:xfrm>
        <a:prstGeom prst="roundRect">
          <a:avLst/>
        </a:prstGeom>
        <a:solidFill>
          <a:srgbClr val="7CBF3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IRS Mileage Rate of .54 a Mile </a:t>
          </a:r>
          <a:endParaRPr lang="en-US" sz="1100" kern="1200" dirty="0"/>
        </a:p>
      </dsp:txBody>
      <dsp:txXfrm>
        <a:off x="6499667" y="1262561"/>
        <a:ext cx="1119163" cy="880945"/>
      </dsp:txXfrm>
    </dsp:sp>
    <dsp:sp modelId="{290CB827-6165-4C90-A8C0-244C8B803698}">
      <dsp:nvSpPr>
        <dsp:cNvPr id="0" name=""/>
        <dsp:cNvSpPr/>
      </dsp:nvSpPr>
      <dsp:spPr>
        <a:xfrm>
          <a:off x="6751871" y="2328793"/>
          <a:ext cx="1214477" cy="976259"/>
        </a:xfrm>
        <a:prstGeom prst="roundRect">
          <a:avLst/>
        </a:prstGeom>
        <a:solidFill>
          <a:srgbClr val="8FCF4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Patient's Appointment </a:t>
          </a:r>
          <a:r>
            <a:rPr lang="en-US" sz="1100" kern="1200" dirty="0" smtClean="0"/>
            <a:t>in Marquette</a:t>
          </a:r>
          <a:endParaRPr lang="en-US" sz="1100" kern="1200" dirty="0"/>
        </a:p>
      </dsp:txBody>
      <dsp:txXfrm>
        <a:off x="6799528" y="2376450"/>
        <a:ext cx="1119163" cy="880945"/>
      </dsp:txXfrm>
    </dsp:sp>
    <dsp:sp modelId="{AF260DCD-25DC-476B-A669-EF39350D0BCE}">
      <dsp:nvSpPr>
        <dsp:cNvPr id="0" name=""/>
        <dsp:cNvSpPr/>
      </dsp:nvSpPr>
      <dsp:spPr>
        <a:xfrm>
          <a:off x="6721823" y="3449628"/>
          <a:ext cx="1214477" cy="976259"/>
        </a:xfrm>
        <a:prstGeom prst="roundRect">
          <a:avLst/>
        </a:prstGeom>
        <a:solidFill>
          <a:srgbClr val="9CD55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/>
              </a:solidFill>
            </a:rPr>
            <a:t>Patient Must Take Time Off Work to Attend Appointment</a:t>
          </a:r>
        </a:p>
      </dsp:txBody>
      <dsp:txXfrm>
        <a:off x="6769480" y="3497285"/>
        <a:ext cx="1119163" cy="880945"/>
      </dsp:txXfrm>
    </dsp:sp>
    <dsp:sp modelId="{80C2B105-66BC-40EE-8EC3-024A548A8C09}">
      <dsp:nvSpPr>
        <dsp:cNvPr id="0" name=""/>
        <dsp:cNvSpPr/>
      </dsp:nvSpPr>
      <dsp:spPr>
        <a:xfrm>
          <a:off x="6066050" y="4634661"/>
          <a:ext cx="1237794" cy="979696"/>
        </a:xfrm>
        <a:prstGeom prst="roundRect">
          <a:avLst/>
        </a:prstGeom>
        <a:solidFill>
          <a:srgbClr val="B0DE7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ysClr val="windowText" lastClr="000000"/>
              </a:solidFill>
            </a:rPr>
            <a:t>5 Minutes</a:t>
          </a:r>
          <a:r>
            <a:rPr lang="en-US" sz="1100" kern="1200" dirty="0">
              <a:solidFill>
                <a:sysClr val="windowText" lastClr="000000"/>
              </a:solidFill>
            </a:rPr>
            <a:t>-Patient Travels </a:t>
          </a:r>
          <a:r>
            <a:rPr lang="en-US" sz="1100" kern="1200" dirty="0" smtClean="0">
              <a:solidFill>
                <a:sysClr val="windowText" lastClr="000000"/>
              </a:solidFill>
            </a:rPr>
            <a:t>to Marquette Location</a:t>
          </a:r>
          <a:endParaRPr lang="en-US" sz="1100" kern="1200" dirty="0">
            <a:solidFill>
              <a:sysClr val="windowText" lastClr="000000"/>
            </a:solidFill>
          </a:endParaRPr>
        </a:p>
      </dsp:txBody>
      <dsp:txXfrm>
        <a:off x="6113875" y="4682486"/>
        <a:ext cx="1142144" cy="884046"/>
      </dsp:txXfrm>
    </dsp:sp>
    <dsp:sp modelId="{6CA92BD6-BB49-4AEF-9B0B-24D8DF5E124F}">
      <dsp:nvSpPr>
        <dsp:cNvPr id="0" name=""/>
        <dsp:cNvSpPr/>
      </dsp:nvSpPr>
      <dsp:spPr>
        <a:xfrm>
          <a:off x="4661574" y="5302562"/>
          <a:ext cx="1214477" cy="976259"/>
        </a:xfrm>
        <a:prstGeom prst="roundRect">
          <a:avLst/>
        </a:prstGeom>
        <a:solidFill>
          <a:srgbClr val="C4E69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ysClr val="windowText" lastClr="000000"/>
              </a:solidFill>
            </a:rPr>
            <a:t>5 Minutes</a:t>
          </a:r>
          <a:r>
            <a:rPr lang="en-US" sz="1100" kern="1200" dirty="0">
              <a:solidFill>
                <a:sysClr val="windowText" lastClr="000000"/>
              </a:solidFill>
            </a:rPr>
            <a:t>-Patient Parks and Locates Specialist's Office</a:t>
          </a:r>
        </a:p>
      </dsp:txBody>
      <dsp:txXfrm>
        <a:off x="4709231" y="5350219"/>
        <a:ext cx="1119163" cy="880945"/>
      </dsp:txXfrm>
    </dsp:sp>
    <dsp:sp modelId="{C96B1CA4-682B-4082-AABB-25D7357F9C19}">
      <dsp:nvSpPr>
        <dsp:cNvPr id="0" name=""/>
        <dsp:cNvSpPr/>
      </dsp:nvSpPr>
      <dsp:spPr>
        <a:xfrm>
          <a:off x="3140295" y="5302563"/>
          <a:ext cx="1214477" cy="976259"/>
        </a:xfrm>
        <a:prstGeom prst="roundRect">
          <a:avLst/>
        </a:prstGeom>
        <a:solidFill>
          <a:srgbClr val="D4EDB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ysClr val="windowText" lastClr="000000"/>
              </a:solidFill>
            </a:rPr>
            <a:t>5 Minutes</a:t>
          </a:r>
          <a:r>
            <a:rPr lang="en-US" sz="1100" kern="1200" dirty="0">
              <a:solidFill>
                <a:sysClr val="windowText" lastClr="000000"/>
              </a:solidFill>
            </a:rPr>
            <a:t>-Patient Waits in Waiting Room</a:t>
          </a:r>
        </a:p>
      </dsp:txBody>
      <dsp:txXfrm>
        <a:off x="3187952" y="5350220"/>
        <a:ext cx="1119163" cy="880945"/>
      </dsp:txXfrm>
    </dsp:sp>
    <dsp:sp modelId="{64606074-BA8B-482B-BC0C-BDBBC56CD81B}">
      <dsp:nvSpPr>
        <dsp:cNvPr id="0" name=""/>
        <dsp:cNvSpPr/>
      </dsp:nvSpPr>
      <dsp:spPr>
        <a:xfrm>
          <a:off x="1734475" y="4636385"/>
          <a:ext cx="1214477" cy="976259"/>
        </a:xfrm>
        <a:prstGeom prst="roundRect">
          <a:avLst/>
        </a:prstGeom>
        <a:solidFill>
          <a:srgbClr val="B0DE7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ysClr val="windowText" lastClr="000000"/>
              </a:solidFill>
            </a:rPr>
            <a:t>2 Minutes</a:t>
          </a:r>
          <a:r>
            <a:rPr lang="en-US" sz="1100" kern="1200" dirty="0">
              <a:solidFill>
                <a:sysClr val="windowText" lastClr="000000"/>
              </a:solidFill>
            </a:rPr>
            <a:t>-Patient Waits in Exam Room</a:t>
          </a:r>
        </a:p>
      </dsp:txBody>
      <dsp:txXfrm>
        <a:off x="1782132" y="4684042"/>
        <a:ext cx="1119163" cy="880945"/>
      </dsp:txXfrm>
    </dsp:sp>
    <dsp:sp modelId="{D7839148-9966-4B43-9457-E9FE102C7DB0}">
      <dsp:nvSpPr>
        <dsp:cNvPr id="0" name=""/>
        <dsp:cNvSpPr/>
      </dsp:nvSpPr>
      <dsp:spPr>
        <a:xfrm>
          <a:off x="1110880" y="3449628"/>
          <a:ext cx="1214477" cy="976259"/>
        </a:xfrm>
        <a:prstGeom prst="roundRect">
          <a:avLst/>
        </a:prstGeom>
        <a:solidFill>
          <a:srgbClr val="9CD55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ysClr val="windowText" lastClr="000000"/>
              </a:solidFill>
            </a:rPr>
            <a:t>15 Minutes</a:t>
          </a:r>
          <a:r>
            <a:rPr lang="en-US" sz="1100" kern="1200" dirty="0">
              <a:solidFill>
                <a:sysClr val="windowText" lastClr="000000"/>
              </a:solidFill>
            </a:rPr>
            <a:t>-Specialist Meets with Patient via Telehealth</a:t>
          </a:r>
        </a:p>
      </dsp:txBody>
      <dsp:txXfrm>
        <a:off x="1158537" y="3497285"/>
        <a:ext cx="1119163" cy="880945"/>
      </dsp:txXfrm>
    </dsp:sp>
    <dsp:sp modelId="{A70AB6B2-D9A2-4E0C-8535-23A925290D78}">
      <dsp:nvSpPr>
        <dsp:cNvPr id="0" name=""/>
        <dsp:cNvSpPr/>
      </dsp:nvSpPr>
      <dsp:spPr>
        <a:xfrm>
          <a:off x="1080831" y="2328793"/>
          <a:ext cx="1214477" cy="976259"/>
        </a:xfrm>
        <a:prstGeom prst="roundRect">
          <a:avLst/>
        </a:prstGeom>
        <a:solidFill>
          <a:srgbClr val="8FCF4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5 Minutes</a:t>
          </a:r>
          <a:r>
            <a:rPr lang="en-US" sz="1100" kern="1200" dirty="0"/>
            <a:t>-Patient Leaves Office and Returns to Vehicle</a:t>
          </a:r>
        </a:p>
      </dsp:txBody>
      <dsp:txXfrm>
        <a:off x="1128488" y="2376450"/>
        <a:ext cx="1119163" cy="880945"/>
      </dsp:txXfrm>
    </dsp:sp>
    <dsp:sp modelId="{F463622A-D4D5-4E37-8423-8091573B0EBD}">
      <dsp:nvSpPr>
        <dsp:cNvPr id="0" name=""/>
        <dsp:cNvSpPr/>
      </dsp:nvSpPr>
      <dsp:spPr>
        <a:xfrm>
          <a:off x="1349865" y="1214903"/>
          <a:ext cx="1214477" cy="976259"/>
        </a:xfrm>
        <a:prstGeom prst="roundRect">
          <a:avLst/>
        </a:prstGeom>
        <a:solidFill>
          <a:srgbClr val="7CBF3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5 Minutes</a:t>
          </a:r>
          <a:r>
            <a:rPr lang="en-US" sz="1100" kern="1200" dirty="0"/>
            <a:t>-Patient Travels Home</a:t>
          </a:r>
        </a:p>
      </dsp:txBody>
      <dsp:txXfrm>
        <a:off x="1397522" y="1262560"/>
        <a:ext cx="1119163" cy="880945"/>
      </dsp:txXfrm>
    </dsp:sp>
    <dsp:sp modelId="{170CAA8A-FC7F-47AB-B427-8DD7D14E2A11}">
      <dsp:nvSpPr>
        <dsp:cNvPr id="0" name=""/>
        <dsp:cNvSpPr/>
      </dsp:nvSpPr>
      <dsp:spPr>
        <a:xfrm>
          <a:off x="2519322" y="203203"/>
          <a:ext cx="1214477" cy="976259"/>
        </a:xfrm>
        <a:prstGeom prst="roundRect">
          <a:avLst/>
        </a:prstGeom>
        <a:solidFill>
          <a:srgbClr val="679E2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Total Time: </a:t>
          </a:r>
          <a:r>
            <a:rPr lang="en-US" sz="1400" kern="1200" dirty="0" smtClean="0"/>
            <a:t>0.7 </a:t>
          </a:r>
          <a:r>
            <a:rPr lang="en-US" sz="1400" kern="1200" dirty="0"/>
            <a:t>Hours</a:t>
          </a:r>
        </a:p>
      </dsp:txBody>
      <dsp:txXfrm>
        <a:off x="2566979" y="250860"/>
        <a:ext cx="1119163" cy="88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0.1219</cdr:x>
      <cdr:y>0.42188</cdr:y>
    </cdr:from>
    <cdr:to>
      <cdr:x>0.21854</cdr:x>
      <cdr:y>0.68686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066800" y="2057400"/>
          <a:ext cx="845820" cy="12922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Excessive test</a:t>
          </a:r>
        </a:p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5-hour Visit</a:t>
          </a:r>
        </a:p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20% need </a:t>
          </a:r>
        </a:p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Follow-up</a:t>
          </a:r>
        </a:p>
        <a:p xmlns:a="http://schemas.openxmlformats.org/drawingml/2006/main"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0.29603</cdr:x>
      <cdr:y>0.6875</cdr:y>
    </cdr:from>
    <cdr:to>
      <cdr:x>0.41219</cdr:x>
      <cdr:y>0.77031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2590800" y="3352800"/>
          <a:ext cx="1016598" cy="4038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40 min. wait</a:t>
          </a:r>
          <a:endParaRPr lang="en-US" sz="105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hour visit</a:t>
          </a:r>
          <a:endParaRPr lang="en-US" sz="105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0.47887</cdr:x>
      <cdr:y>0.73438</cdr:y>
    </cdr:from>
    <cdr:to>
      <cdr:x>0.59885</cdr:x>
      <cdr:y>0.88125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4191000" y="3581400"/>
          <a:ext cx="1049993" cy="716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hour </a:t>
          </a:r>
          <a:r>
            <a:rPr lang="en-US" sz="105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visit</a:t>
          </a:r>
        </a:p>
        <a:p xmlns:a="http://schemas.openxmlformats.org/drawingml/2006/main">
          <a:endParaRPr lang="en-US" sz="105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Time to </a:t>
          </a:r>
          <a:r>
            <a:rPr lang="en-US" sz="1050" b="1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appt</a:t>
          </a:r>
          <a:endParaRPr lang="en-US" sz="105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weeks</a:t>
          </a:r>
          <a:endParaRPr lang="en-US" sz="105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0.67042</cdr:x>
      <cdr:y>0.8125</cdr:y>
    </cdr:from>
    <cdr:to>
      <cdr:x>0.76533</cdr:x>
      <cdr:y>0.95938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5867400" y="3962400"/>
          <a:ext cx="830580" cy="716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Waiting </a:t>
          </a:r>
          <a:endParaRPr lang="en-US" sz="105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105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@ home</a:t>
          </a:r>
          <a:endParaRPr lang="en-US" sz="105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4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4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3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9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6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5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5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16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3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47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74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4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9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9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6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7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5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9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6236F-9FB9-424F-B110-1F15A9266752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10/3/2016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BC5C-048A-41D7-ADDB-054CE9367AE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0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5" Type="http://schemas.openxmlformats.org/officeDocument/2006/relationships/image" Target="../media/image21.jpe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oetml\AppData\Local\Microsoft\Windows\Temporary Internet Files\Content.Outlook\E0N3OF6V\MedNowEventImage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3748"/>
          <a:stretch/>
        </p:blipFill>
        <p:spPr bwMode="auto">
          <a:xfrm>
            <a:off x="-76200" y="-533400"/>
            <a:ext cx="9220201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SH_UHD02\Home_02\H2_L\koetml\My Documents\AA MedNow\Marketing\Logo\MedNow_white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800000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123" y="5867400"/>
            <a:ext cx="690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</a:rPr>
              <a:t>Joseph Brennan </a:t>
            </a:r>
            <a:r>
              <a:rPr lang="en-US" sz="2800" dirty="0" smtClean="0">
                <a:solidFill>
                  <a:prstClr val="white"/>
                </a:solidFill>
              </a:rPr>
              <a:t>Sr</a:t>
            </a:r>
            <a:r>
              <a:rPr lang="en-US" sz="2800" dirty="0">
                <a:solidFill>
                  <a:prstClr val="white"/>
                </a:solidFill>
              </a:rPr>
              <a:t>. Director, Med</a:t>
            </a:r>
            <a:r>
              <a:rPr lang="en-US" sz="2800" b="1" dirty="0">
                <a:solidFill>
                  <a:prstClr val="white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7120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1436" y="676256"/>
            <a:ext cx="8688387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B0F0"/>
                </a:solidFill>
                <a:latin typeface="Arial"/>
                <a:cs typeface="Arial" panose="020B0604020202020204" pitchFamily="34" charset="0"/>
              </a:rPr>
              <a:t>Driving Exceptional Value </a:t>
            </a:r>
            <a:endParaRPr lang="en-US" sz="4800" dirty="0">
              <a:solidFill>
                <a:srgbClr val="00B0F0"/>
              </a:solidFill>
              <a:latin typeface="Arial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176980"/>
              </p:ext>
            </p:extLst>
          </p:nvPr>
        </p:nvGraphicFramePr>
        <p:xfrm>
          <a:off x="236706" y="1524000"/>
          <a:ext cx="875177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19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73899774"/>
              </p:ext>
            </p:extLst>
          </p:nvPr>
        </p:nvGraphicFramePr>
        <p:xfrm>
          <a:off x="-63374" y="19050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3"/>
          <p:cNvSpPr txBox="1"/>
          <p:nvPr/>
        </p:nvSpPr>
        <p:spPr>
          <a:xfrm>
            <a:off x="3428999" y="2209800"/>
            <a:ext cx="2136775" cy="2514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ct val="115000"/>
              </a:lnSpc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Patient Costs</a:t>
            </a:r>
          </a:p>
          <a:p>
            <a:pPr algn="ctr" eaLnBrk="0" fontAlgn="base" hangingPunct="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Food Expense: $16.00</a:t>
            </a:r>
          </a:p>
          <a:p>
            <a:pPr algn="ctr" eaLnBrk="0" fontAlgn="base" hangingPunct="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Total Gas Expense: $434.16</a:t>
            </a:r>
          </a:p>
          <a:p>
            <a:pPr algn="ctr" eaLnBrk="0" fontAlgn="base" hangingPunct="0"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Wages Lost: $161.64</a:t>
            </a:r>
          </a:p>
          <a:p>
            <a:pPr eaLnBrk="0" fontAlgn="base" hangingPunct="0">
              <a:lnSpc>
                <a:spcPct val="115000"/>
              </a:lnSpc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115000"/>
              </a:lnSpc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Total Patient Costs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Excluding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Any Medical Expenses: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$611.80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15000"/>
              </a:lnSpc>
            </a:pPr>
            <a:r>
              <a:rPr lang="en-US" sz="95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15000"/>
              </a:lnSpc>
            </a:pPr>
            <a:r>
              <a:rPr lang="en-US" sz="95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15000"/>
              </a:lnSpc>
            </a:pPr>
            <a:r>
              <a:rPr lang="en-US" sz="95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8" y="1748135"/>
            <a:ext cx="213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32756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00970101"/>
              </p:ext>
            </p:extLst>
          </p:nvPr>
        </p:nvGraphicFramePr>
        <p:xfrm>
          <a:off x="-26204" y="446759"/>
          <a:ext cx="9047181" cy="623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7"/>
          <p:cNvSpPr txBox="1"/>
          <p:nvPr/>
        </p:nvSpPr>
        <p:spPr>
          <a:xfrm>
            <a:off x="3429000" y="2179955"/>
            <a:ext cx="2136775" cy="277304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Patient Costs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Food Expense: N/A</a:t>
            </a:r>
          </a:p>
          <a:p>
            <a:pPr marL="0" marR="0" lvl="0" indent="0" algn="ctr" defTabSz="91440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Total Gas Expense: $1.43</a:t>
            </a:r>
          </a:p>
          <a:p>
            <a:pPr marL="0" marR="0" lvl="0" indent="0" algn="ctr" defTabSz="91440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Wages Lost: $12.57</a:t>
            </a:r>
          </a:p>
          <a:p>
            <a:pPr marL="0" marR="0" lvl="0" indent="0" defTabSz="91440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Total Patient Costs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Excluding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 Any Medical Expenses: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$14.00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8" y="1748135"/>
            <a:ext cx="213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Future State</a:t>
            </a:r>
          </a:p>
        </p:txBody>
      </p:sp>
    </p:spTree>
    <p:extLst>
      <p:ext uri="{BB962C8B-B14F-4D97-AF65-F5344CB8AC3E}">
        <p14:creationId xmlns:p14="http://schemas.microsoft.com/office/powerpoint/2010/main" val="10293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4182" y="437584"/>
            <a:ext cx="8229600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DC0FF"/>
                </a:solidFill>
                <a:latin typeface="Arial"/>
                <a:cs typeface="Arial" panose="020B0604020202020204" pitchFamily="34" charset="0"/>
              </a:rPr>
              <a:t>Dashboard</a:t>
            </a:r>
            <a:endParaRPr lang="en-US" sz="4800" dirty="0">
              <a:solidFill>
                <a:srgbClr val="0DC0FF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1" y="1337696"/>
            <a:ext cx="8401030" cy="48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093" y="1447800"/>
            <a:ext cx="6963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5,244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DTC Encounters</a:t>
            </a:r>
          </a:p>
          <a:p>
            <a:r>
              <a:rPr lang="en-US" sz="3600" b="1" dirty="0" smtClean="0">
                <a:solidFill>
                  <a:schemeClr val="accent6"/>
                </a:solidFill>
              </a:rPr>
              <a:t>3,622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Specialty Encounters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6"/>
                </a:solidFill>
              </a:rPr>
              <a:t>47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Avoided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Inpatient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Transfers</a:t>
            </a:r>
          </a:p>
          <a:p>
            <a:r>
              <a:rPr lang="en-US" sz="3600" b="1" dirty="0" smtClean="0">
                <a:solidFill>
                  <a:schemeClr val="accent6"/>
                </a:solidFill>
              </a:rPr>
              <a:t>1,831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Avoided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UC &amp; ED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Visits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6"/>
                </a:solidFill>
              </a:rPr>
              <a:t>1,297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New Patients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to Primary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Care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6827" y="676256"/>
            <a:ext cx="724060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B0F0"/>
                </a:solidFill>
                <a:latin typeface="Arial"/>
                <a:cs typeface="Arial" panose="020B0604020202020204" pitchFamily="34" charset="0"/>
              </a:rPr>
              <a:t>MedNow Numbers</a:t>
            </a:r>
            <a:endParaRPr lang="en-US" sz="4800" dirty="0">
              <a:solidFill>
                <a:srgbClr val="00B0F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2698" y="4953000"/>
            <a:ext cx="9242898" cy="150810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MedNow is in:</a:t>
            </a:r>
          </a:p>
          <a:p>
            <a:r>
              <a:rPr lang="en-US" sz="3200" b="1" dirty="0" smtClean="0">
                <a:latin typeface="+mj-lt"/>
              </a:rPr>
              <a:t>29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Specialty Areas  </a:t>
            </a:r>
            <a:r>
              <a:rPr lang="en-US" sz="3200" b="1" dirty="0" smtClean="0">
                <a:latin typeface="+mj-lt"/>
              </a:rPr>
              <a:t>90+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Use Cases  </a:t>
            </a:r>
            <a:r>
              <a:rPr lang="en-US" sz="3200" b="1" dirty="0" smtClean="0">
                <a:latin typeface="+mj-lt"/>
              </a:rPr>
              <a:t>12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Hospitals</a:t>
            </a:r>
            <a:endParaRPr lang="en-US" sz="3200" dirty="0" smtClean="0"/>
          </a:p>
          <a:p>
            <a:endParaRPr lang="en-US" sz="2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4" name="Picture 6" descr="Image result for trend line icon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70" y="1676400"/>
            <a:ext cx="1736124" cy="17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4182" y="609600"/>
            <a:ext cx="8229600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DC0FF"/>
                </a:solidFill>
                <a:cs typeface="Arial" panose="020B0604020202020204" pitchFamily="34" charset="0"/>
              </a:rPr>
              <a:t>Impact</a:t>
            </a:r>
            <a:endParaRPr lang="en-US" sz="4800" dirty="0">
              <a:solidFill>
                <a:srgbClr val="0DC0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5945" y="1676400"/>
            <a:ext cx="7086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 way care is </a:t>
            </a:r>
            <a:r>
              <a:rPr lang="en-US" sz="3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</a:p>
          <a:p>
            <a:pPr marL="34290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3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 </a:t>
            </a: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Care</a:t>
            </a:r>
          </a:p>
          <a:p>
            <a:pPr marL="11430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ED/UC utilization</a:t>
            </a:r>
          </a:p>
          <a:p>
            <a:pPr marL="11430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Avoidable 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</a:p>
          <a:p>
            <a:pPr marL="800100" lvl="3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Improved Access to </a:t>
            </a:r>
            <a:r>
              <a:rPr lang="en-US" sz="3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34290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3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Provider and Patient Satisfaction 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>
            <a:off x="653374" y="2971799"/>
            <a:ext cx="924372" cy="815447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03630" y="4280981"/>
            <a:ext cx="924941" cy="838200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provider satisfactio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401"/>
            <a:ext cx="866572" cy="6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icon for changing"/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2" y="1642353"/>
            <a:ext cx="880110" cy="8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-1143000" y="838200"/>
            <a:ext cx="8509734" cy="1036966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rgbClr val="15C2FF"/>
                </a:solidFill>
                <a:cs typeface="Arial" panose="020B0604020202020204" pitchFamily="34" charset="0"/>
              </a:rPr>
              <a:t>What is Med</a:t>
            </a:r>
            <a:r>
              <a:rPr lang="en-US" sz="5300" b="1" dirty="0">
                <a:solidFill>
                  <a:srgbClr val="15C2FF"/>
                </a:solidFill>
                <a:cs typeface="Arial" panose="020B0604020202020204" pitchFamily="34" charset="0"/>
              </a:rPr>
              <a:t>Now</a:t>
            </a:r>
            <a:r>
              <a:rPr lang="en-US" sz="5300" dirty="0">
                <a:solidFill>
                  <a:srgbClr val="15C2FF"/>
                </a:solidFill>
                <a:cs typeface="Arial" panose="020B0604020202020204" pitchFamily="34" charset="0"/>
              </a:rPr>
              <a:t>?</a:t>
            </a:r>
            <a:r>
              <a:rPr lang="en-US" sz="3600" dirty="0">
                <a:solidFill>
                  <a:srgbClr val="15C2FF"/>
                </a:solidFill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15C2FF"/>
                </a:solidFill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21" name="Picture 20" descr="\\SH_UHD02\Home_02\H2_L\bar13071\My Documents\Downloads\1423333659_15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3" y="1690001"/>
            <a:ext cx="1674065" cy="1674065"/>
          </a:xfrm>
          <a:prstGeom prst="rect">
            <a:avLst/>
          </a:prstGeom>
          <a:noFill/>
          <a:extLst/>
        </p:spPr>
      </p:pic>
      <p:pic>
        <p:nvPicPr>
          <p:cNvPr id="22" name="Picture 9" descr="\\SH_UHD02\Home_02\H2_L\bar13071\My Documents\Downloads\1423421701_hospital-building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15C2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4" y="4356491"/>
            <a:ext cx="1432805" cy="14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12639" y="1846735"/>
            <a:ext cx="624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dirty="0" smtClean="0">
                <a:solidFill>
                  <a:srgbClr val="3F3F3F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Demand Care</a:t>
            </a:r>
            <a:endParaRPr lang="en-US" sz="4400" dirty="0">
              <a:solidFill>
                <a:srgbClr val="3F3F3F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2470" y="4450216"/>
            <a:ext cx="389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dirty="0" smtClean="0">
                <a:solidFill>
                  <a:srgbClr val="3F3F3F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 Care</a:t>
            </a:r>
            <a:endParaRPr lang="en-US" sz="4400" dirty="0">
              <a:solidFill>
                <a:srgbClr val="3F3F3F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04" y="2616176"/>
            <a:ext cx="556629" cy="53396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97618" y="2750033"/>
            <a:ext cx="89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srgbClr val="3F3F3F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</a:t>
            </a:r>
            <a:endParaRPr lang="en-US" sz="2000" dirty="0">
              <a:solidFill>
                <a:srgbClr val="3F3F3F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duotone>
              <a:srgbClr val="6565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72" y="2575092"/>
            <a:ext cx="595154" cy="6161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33513" y="2559993"/>
            <a:ext cx="140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3F3F3F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time &amp; Money</a:t>
            </a:r>
            <a:endParaRPr lang="en-US" dirty="0">
              <a:solidFill>
                <a:srgbClr val="3F3F3F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86" y="2513913"/>
            <a:ext cx="573197" cy="6407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41027" y="2503812"/>
            <a:ext cx="140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3F3F3F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Access</a:t>
            </a:r>
            <a:endParaRPr lang="en-US" dirty="0">
              <a:solidFill>
                <a:srgbClr val="3F3F3F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\\SH_UHD02\Home_02\H2_L\bar13071\My Documents\Downloads\1423428819_modules_radiology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22" y="5208208"/>
            <a:ext cx="667599" cy="6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539334" y="5218841"/>
            <a:ext cx="140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3F3F3F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up access</a:t>
            </a:r>
            <a:endParaRPr lang="en-US" dirty="0">
              <a:solidFill>
                <a:srgbClr val="3F3F3F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0739" y="5213977"/>
            <a:ext cx="184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3F3F3F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</a:t>
            </a:r>
          </a:p>
          <a:p>
            <a:pPr defTabSz="914400"/>
            <a:r>
              <a:rPr lang="en-US" dirty="0" smtClean="0">
                <a:solidFill>
                  <a:srgbClr val="3F3F3F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local</a:t>
            </a:r>
            <a:endParaRPr lang="en-US" dirty="0">
              <a:solidFill>
                <a:srgbClr val="3F3F3F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4" descr="\\SH_UHD02\Home_02\H2_L\bar13071\My Documents\Downloads\1423424045_080-512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05" y="5261931"/>
            <a:ext cx="598377" cy="5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/>
          <a:stretch/>
        </p:blipFill>
        <p:spPr bwMode="auto">
          <a:xfrm>
            <a:off x="990600" y="648694"/>
            <a:ext cx="6834644" cy="59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0889" y="1062543"/>
            <a:ext cx="724060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B0F0"/>
                </a:solidFill>
                <a:latin typeface="Arial"/>
                <a:cs typeface="Arial" panose="020B0604020202020204" pitchFamily="34" charset="0"/>
              </a:rPr>
              <a:t>On Demand Primary Care Symptoms</a:t>
            </a:r>
            <a:endParaRPr lang="en-US" sz="4800" dirty="0">
              <a:solidFill>
                <a:srgbClr val="00B0F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891" y="2128614"/>
            <a:ext cx="30452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Allergies</a:t>
            </a: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Back Pain</a:t>
            </a: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Bites &amp; stings</a:t>
            </a:r>
            <a:endParaRPr lang="en-US" sz="2000" dirty="0">
              <a:solidFill>
                <a:srgbClr val="5F5F5F"/>
              </a:solidFill>
              <a:latin typeface="Arial"/>
            </a:endParaRP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Arial"/>
              </a:rPr>
              <a:t>Cough, </a:t>
            </a: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cold &amp; flu</a:t>
            </a: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Diarrhea</a:t>
            </a:r>
            <a:endParaRPr lang="en-US" sz="2000" dirty="0">
              <a:solidFill>
                <a:srgbClr val="5F5F5F"/>
              </a:solidFill>
              <a:latin typeface="Arial"/>
            </a:endParaRP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Arial"/>
              </a:rPr>
              <a:t>Ear ache</a:t>
            </a: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Arial"/>
              </a:rPr>
              <a:t>Fever</a:t>
            </a: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Arial"/>
              </a:rPr>
              <a:t>Headache </a:t>
            </a:r>
            <a:endParaRPr lang="en-US" sz="2000" dirty="0" smtClean="0">
              <a:solidFill>
                <a:srgbClr val="5F5F5F"/>
              </a:solidFill>
              <a:latin typeface="Arial"/>
            </a:endParaRP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Heart burn</a:t>
            </a:r>
            <a:endParaRPr lang="en-US" sz="20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8394" y="2128614"/>
            <a:ext cx="3340006" cy="310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Pink eye</a:t>
            </a: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Rash/hives</a:t>
            </a: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Sinus </a:t>
            </a:r>
            <a:r>
              <a:rPr lang="en-US" sz="2000" dirty="0">
                <a:solidFill>
                  <a:srgbClr val="5F5F5F"/>
                </a:solidFill>
                <a:latin typeface="Arial"/>
              </a:rPr>
              <a:t>infection</a:t>
            </a: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Arial"/>
              </a:rPr>
              <a:t>Sore </a:t>
            </a: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throat</a:t>
            </a: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Sprains &amp; Strains</a:t>
            </a: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Smoking cessation</a:t>
            </a:r>
            <a:endParaRPr lang="en-US" sz="2000" dirty="0">
              <a:solidFill>
                <a:srgbClr val="5F5F5F"/>
              </a:solidFill>
              <a:latin typeface="Arial"/>
            </a:endParaRPr>
          </a:p>
          <a:p>
            <a:pPr marL="342900" indent="-342900" defTabSz="914400">
              <a:spcBef>
                <a:spcPts val="600"/>
              </a:spcBef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Arial"/>
              </a:rPr>
              <a:t>Urinary </a:t>
            </a:r>
            <a:r>
              <a:rPr lang="en-US" sz="2000" dirty="0" smtClean="0">
                <a:solidFill>
                  <a:srgbClr val="5F5F5F"/>
                </a:solidFill>
                <a:latin typeface="Arial"/>
              </a:rPr>
              <a:t>problems</a:t>
            </a:r>
          </a:p>
          <a:p>
            <a:pPr defTabSz="914400"/>
            <a:endParaRPr lang="en-US" sz="2000" dirty="0">
              <a:solidFill>
                <a:srgbClr val="3F3F3F"/>
              </a:solidFill>
              <a:latin typeface="Arial"/>
            </a:endParaRPr>
          </a:p>
        </p:txBody>
      </p:sp>
      <p:pic>
        <p:nvPicPr>
          <p:cNvPr id="7" name="Picture 9" descr="audio, ear, listen icon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A5C9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49" y="1600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\\SH_UHD02\Home_02\H2_L\bar13071\My Documents\Downloads\1423426837_520614-foot_print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6565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61" y="3438808"/>
            <a:ext cx="1623070" cy="16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559" y="5275325"/>
            <a:ext cx="3235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srgbClr val="3F3F3F"/>
                </a:solidFill>
                <a:latin typeface="Arial"/>
              </a:rPr>
              <a:t>Treating patient 3 years and older</a:t>
            </a:r>
            <a:endParaRPr lang="en-US" sz="1600" dirty="0">
              <a:solidFill>
                <a:srgbClr val="3F3F3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0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687908"/>
            <a:ext cx="8229600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DC0FF"/>
                </a:solidFill>
                <a:latin typeface="Arial"/>
                <a:cs typeface="Arial" panose="020B0604020202020204" pitchFamily="34" charset="0"/>
              </a:rPr>
              <a:t>Specialty MedNow  </a:t>
            </a:r>
            <a:endParaRPr lang="en-US" sz="4800" dirty="0">
              <a:solidFill>
                <a:srgbClr val="0DC0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509712"/>
            <a:ext cx="32056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42900">
              <a:lnSpc>
                <a:spcPct val="150000"/>
              </a:lnSpc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Behavioral Health</a:t>
            </a:r>
          </a:p>
          <a:p>
            <a:pPr marL="285750" indent="-285750" defTabSz="342900">
              <a:lnSpc>
                <a:spcPct val="150000"/>
              </a:lnSpc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Cardiology</a:t>
            </a:r>
          </a:p>
          <a:p>
            <a:pPr marL="285750" indent="-285750" defTabSz="342900">
              <a:lnSpc>
                <a:spcPct val="150000"/>
              </a:lnSpc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Infectious Disease</a:t>
            </a:r>
          </a:p>
          <a:p>
            <a:pPr marL="285750" indent="-285750" defTabSz="342900">
              <a:lnSpc>
                <a:spcPct val="150000"/>
              </a:lnSpc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Oncology</a:t>
            </a:r>
          </a:p>
          <a:p>
            <a:pPr marL="285750" indent="-285750" defTabSz="342900">
              <a:lnSpc>
                <a:spcPct val="150000"/>
              </a:lnSpc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Pediatrics</a:t>
            </a:r>
          </a:p>
          <a:p>
            <a:pPr marL="285750" indent="-285750" defTabSz="342900">
              <a:lnSpc>
                <a:spcPct val="150000"/>
              </a:lnSpc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Pulmonary</a:t>
            </a:r>
          </a:p>
          <a:p>
            <a:pPr marL="285750" indent="-285750" defTabSz="342900">
              <a:lnSpc>
                <a:spcPct val="150000"/>
              </a:lnSpc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Sleep</a:t>
            </a:r>
          </a:p>
          <a:p>
            <a:pPr marL="285750" indent="-285750" defTabSz="342900">
              <a:lnSpc>
                <a:spcPct val="150000"/>
              </a:lnSpc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Vascular </a:t>
            </a:r>
          </a:p>
          <a:p>
            <a:pPr marL="285750" indent="-285750" defTabSz="342900">
              <a:lnSpc>
                <a:spcPct val="150000"/>
              </a:lnSpc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Wound Care</a:t>
            </a:r>
          </a:p>
          <a:p>
            <a:pPr marL="285750" indent="-285750" defTabSz="342900">
              <a:lnSpc>
                <a:spcPct val="150000"/>
              </a:lnSpc>
              <a:buClr>
                <a:srgbClr val="AFCE4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90+ Use Cases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89877539"/>
              </p:ext>
            </p:extLst>
          </p:nvPr>
        </p:nvGraphicFramePr>
        <p:xfrm>
          <a:off x="4038600" y="1676400"/>
          <a:ext cx="4709602" cy="437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49963" y="616429"/>
            <a:ext cx="9179459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rgbClr val="15C2FF"/>
                </a:solidFill>
                <a:latin typeface="Arial"/>
                <a:cs typeface="Arial" panose="020B0604020202020204" pitchFamily="34" charset="0"/>
              </a:rPr>
              <a:t>Why?</a:t>
            </a:r>
            <a:endParaRPr lang="en-US" sz="5400" dirty="0">
              <a:solidFill>
                <a:srgbClr val="15C2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0" y="1365310"/>
            <a:ext cx="9144000" cy="1620568"/>
          </a:xfrm>
          <a:prstGeom prst="rightArrow">
            <a:avLst/>
          </a:prstGeom>
          <a:solidFill>
            <a:srgbClr val="B7D65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2056" y="1667762"/>
            <a:ext cx="2998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0" y="4396326"/>
            <a:ext cx="9144000" cy="1620568"/>
          </a:xfrm>
          <a:prstGeom prst="rightArrow">
            <a:avLst/>
          </a:prstGeom>
          <a:solidFill>
            <a:srgbClr val="B7D65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0346" y="4606445"/>
            <a:ext cx="265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rgbClr val="6565FF">
                <a:shade val="45000"/>
                <a:satMod val="135000"/>
              </a:srgbClr>
              <a:prstClr val="white"/>
            </a:duotone>
            <a:lum bright="20000"/>
          </a:blip>
          <a:stretch>
            <a:fillRect/>
          </a:stretch>
        </p:blipFill>
        <p:spPr>
          <a:xfrm>
            <a:off x="1156651" y="3116676"/>
            <a:ext cx="466207" cy="11206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rgbClr val="6565FF">
                <a:shade val="45000"/>
                <a:satMod val="135000"/>
              </a:srgbClr>
              <a:prstClr val="white"/>
            </a:duotone>
            <a:lum bright="20000"/>
          </a:blip>
          <a:stretch>
            <a:fillRect/>
          </a:stretch>
        </p:blipFill>
        <p:spPr>
          <a:xfrm>
            <a:off x="1695285" y="3116676"/>
            <a:ext cx="466207" cy="112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rgbClr val="6565FF">
                <a:shade val="45000"/>
                <a:satMod val="135000"/>
              </a:srgbClr>
              <a:prstClr val="white"/>
            </a:duotone>
            <a:lum bright="20000"/>
          </a:blip>
          <a:stretch>
            <a:fillRect/>
          </a:stretch>
        </p:blipFill>
        <p:spPr>
          <a:xfrm>
            <a:off x="2204473" y="3116676"/>
            <a:ext cx="466207" cy="11206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48786" y="3116676"/>
            <a:ext cx="410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Transitioning from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based to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28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srgbClr val="F79646">
                <a:shade val="45000"/>
                <a:satMod val="135000"/>
              </a:srgbClr>
              <a:prstClr val="white"/>
            </a:duotone>
            <a:lum bright="20000"/>
          </a:blip>
          <a:stretch>
            <a:fillRect/>
          </a:stretch>
        </p:blipFill>
        <p:spPr>
          <a:xfrm>
            <a:off x="6587201" y="2798601"/>
            <a:ext cx="730845" cy="17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049" y="1866842"/>
            <a:ext cx="37613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prstClr val="white"/>
                </a:solidFill>
              </a:rPr>
              <a:t>80%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490" y="1259882"/>
            <a:ext cx="668369" cy="1606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50000"/>
            <a:lum bright="40000" contrast="-20000"/>
          </a:blip>
          <a:stretch>
            <a:fillRect/>
          </a:stretch>
        </p:blipFill>
        <p:spPr>
          <a:xfrm>
            <a:off x="7220167" y="3297761"/>
            <a:ext cx="296576" cy="712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biLevel thresh="50000"/>
            <a:lum bright="40000" contrast="-20000"/>
          </a:blip>
          <a:stretch>
            <a:fillRect/>
          </a:stretch>
        </p:blipFill>
        <p:spPr>
          <a:xfrm>
            <a:off x="7590640" y="3494272"/>
            <a:ext cx="290152" cy="6974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13" y="4078163"/>
            <a:ext cx="7549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of patients  report being </a:t>
            </a:r>
            <a:endParaRPr lang="en-US" sz="32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</a:rPr>
              <a:t>comfortable </a:t>
            </a:r>
            <a:r>
              <a:rPr lang="en-US" sz="3200" dirty="0">
                <a:solidFill>
                  <a:prstClr val="black"/>
                </a:solidFill>
              </a:rPr>
              <a:t>communicating with physicians via text, email or video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261" y="1221845"/>
            <a:ext cx="668369" cy="16066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37" y="1259882"/>
            <a:ext cx="668369" cy="16066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492" y="2483351"/>
            <a:ext cx="668369" cy="16066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508" y="2738601"/>
            <a:ext cx="668369" cy="16066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476" y="2690942"/>
            <a:ext cx="668369" cy="16066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540" y="1084282"/>
            <a:ext cx="668369" cy="16066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66" y="2494431"/>
            <a:ext cx="668369" cy="16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9750" y="6649784"/>
            <a:ext cx="590057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3F3F3F"/>
                </a:solidFill>
              </a:rPr>
              <a:t>http://www.pcworld.com/article/2999631/phones/pew-survey-shows-68-percent-of-americans-now-own-a-smartphone.html</a:t>
            </a:r>
          </a:p>
        </p:txBody>
      </p:sp>
      <p:pic>
        <p:nvPicPr>
          <p:cNvPr id="3076" name="Picture 4" descr="Image result for united states 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79731"/>
            <a:ext cx="8733639" cy="54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404" y="1996978"/>
            <a:ext cx="35670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0" dirty="0" smtClean="0">
                <a:solidFill>
                  <a:prstClr val="white"/>
                </a:solidFill>
              </a:rPr>
              <a:t>68%</a:t>
            </a:r>
            <a:endParaRPr lang="en-US" sz="105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7141" y="2376816"/>
            <a:ext cx="43682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smtClean="0">
                <a:solidFill>
                  <a:prstClr val="white"/>
                </a:solidFill>
              </a:rPr>
              <a:t>of </a:t>
            </a:r>
            <a:r>
              <a:rPr lang="en-US" sz="3600" dirty="0">
                <a:solidFill>
                  <a:prstClr val="white"/>
                </a:solidFill>
              </a:rPr>
              <a:t>Americans own </a:t>
            </a:r>
            <a:endParaRPr lang="en-US" sz="3600" dirty="0" smtClean="0">
              <a:solidFill>
                <a:prstClr val="white"/>
              </a:solidFill>
            </a:endParaRPr>
          </a:p>
          <a:p>
            <a:pPr defTabSz="457200"/>
            <a:r>
              <a:rPr lang="en-US" sz="3600" dirty="0" smtClean="0">
                <a:solidFill>
                  <a:prstClr val="white"/>
                </a:solidFill>
              </a:rPr>
              <a:t>a </a:t>
            </a:r>
            <a:r>
              <a:rPr lang="en-US" sz="3600" dirty="0">
                <a:solidFill>
                  <a:prstClr val="white"/>
                </a:solidFill>
              </a:rPr>
              <a:t>smartphone</a:t>
            </a:r>
          </a:p>
          <a:p>
            <a:pPr defTabSz="457200"/>
            <a:endParaRPr lang="en-US" sz="2000" dirty="0">
              <a:solidFill>
                <a:srgbClr val="3F3F3F"/>
              </a:solidFill>
            </a:endParaRPr>
          </a:p>
        </p:txBody>
      </p:sp>
      <p:pic>
        <p:nvPicPr>
          <p:cNvPr id="11" name="Picture 23" descr="\\SH_UHD02\Home_02\H2_L\bar13071\My Documents\Downloads\mobile_phone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647">
            <a:off x="6687825" y="3006789"/>
            <a:ext cx="844419" cy="8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3" y="124485"/>
            <a:ext cx="3740684" cy="5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2290" name="Picture 2" descr="Image result for wor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47" y="124484"/>
            <a:ext cx="6598311" cy="65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611" y="1307010"/>
            <a:ext cx="39246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smtClean="0">
                <a:solidFill>
                  <a:srgbClr val="3F3F3F"/>
                </a:solidFill>
              </a:rPr>
              <a:t>               of </a:t>
            </a:r>
          </a:p>
          <a:p>
            <a:pPr defTabSz="457200"/>
            <a:r>
              <a:rPr lang="en-US" sz="4000" dirty="0" smtClean="0">
                <a:solidFill>
                  <a:srgbClr val="3F3F3F"/>
                </a:solidFill>
              </a:rPr>
              <a:t>the </a:t>
            </a:r>
            <a:r>
              <a:rPr lang="en-US" sz="4000" dirty="0" smtClean="0">
                <a:solidFill>
                  <a:srgbClr val="3F3F3F"/>
                </a:solidFill>
                <a:cs typeface="Kalinga" panose="020B0502040204020203" pitchFamily="34" charset="0"/>
              </a:rPr>
              <a:t>world’s</a:t>
            </a:r>
          </a:p>
          <a:p>
            <a:pPr defTabSz="457200"/>
            <a:r>
              <a:rPr lang="en-US" sz="4000" dirty="0" smtClean="0">
                <a:solidFill>
                  <a:srgbClr val="3F3F3F"/>
                </a:solidFill>
              </a:rPr>
              <a:t>population will have a smartphone </a:t>
            </a:r>
          </a:p>
          <a:p>
            <a:pPr defTabSz="457200"/>
            <a:r>
              <a:rPr lang="en-US" sz="4000" dirty="0" smtClean="0">
                <a:solidFill>
                  <a:srgbClr val="3F3F3F"/>
                </a:solidFill>
              </a:rPr>
              <a:t>by </a:t>
            </a:r>
            <a:r>
              <a:rPr lang="en-US" sz="4400" dirty="0" smtClean="0">
                <a:solidFill>
                  <a:prstClr val="white"/>
                </a:solidFill>
              </a:rPr>
              <a:t>2020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24" y="852704"/>
            <a:ext cx="2544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0" b="1" dirty="0">
                <a:solidFill>
                  <a:prstClr val="white"/>
                </a:solidFill>
                <a:cs typeface="Arial" panose="020B0604020202020204" pitchFamily="34" charset="0"/>
              </a:rPr>
              <a:t>90</a:t>
            </a:r>
            <a:r>
              <a:rPr lang="en-US" sz="8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% </a:t>
            </a:r>
            <a:endParaRPr lang="en-US" sz="8000" dirty="0">
              <a:solidFill>
                <a:srgbClr val="3F3F3F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6682264"/>
            <a:ext cx="495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u="sng" dirty="0"/>
              <a:t>http://thenextweb.com/insider/2014/11/18/2020-90-worlds-population-aged-6-will-mobile-phone-report/#gref</a:t>
            </a:r>
            <a:r>
              <a:rPr lang="en-US" sz="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7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edNow">
      <a:dk1>
        <a:srgbClr val="3F3F3F"/>
      </a:dk1>
      <a:lt1>
        <a:sysClr val="window" lastClr="FFFFFF"/>
      </a:lt1>
      <a:dk2>
        <a:srgbClr val="1F497D"/>
      </a:dk2>
      <a:lt2>
        <a:srgbClr val="D8D8D8"/>
      </a:lt2>
      <a:accent1>
        <a:srgbClr val="92D050"/>
      </a:accent1>
      <a:accent2>
        <a:srgbClr val="FFC000"/>
      </a:accent2>
      <a:accent3>
        <a:srgbClr val="7030A0"/>
      </a:accent3>
      <a:accent4>
        <a:srgbClr val="15C2FF"/>
      </a:accent4>
      <a:accent5>
        <a:srgbClr val="A5C92F"/>
      </a:accent5>
      <a:accent6>
        <a:srgbClr val="6565FF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MedNow">
      <a:dk1>
        <a:srgbClr val="3F3F3F"/>
      </a:dk1>
      <a:lt1>
        <a:sysClr val="window" lastClr="FFFFFF"/>
      </a:lt1>
      <a:dk2>
        <a:srgbClr val="1F497D"/>
      </a:dk2>
      <a:lt2>
        <a:srgbClr val="D8D8D8"/>
      </a:lt2>
      <a:accent1>
        <a:srgbClr val="92D050"/>
      </a:accent1>
      <a:accent2>
        <a:srgbClr val="FFC000"/>
      </a:accent2>
      <a:accent3>
        <a:srgbClr val="7030A0"/>
      </a:accent3>
      <a:accent4>
        <a:srgbClr val="15C2FF"/>
      </a:accent4>
      <a:accent5>
        <a:srgbClr val="A5C92F"/>
      </a:accent5>
      <a:accent6>
        <a:srgbClr val="6565FF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Now">
    <a:dk1>
      <a:srgbClr val="3F3F3F"/>
    </a:dk1>
    <a:lt1>
      <a:sysClr val="window" lastClr="FFFFFF"/>
    </a:lt1>
    <a:dk2>
      <a:srgbClr val="1F497D"/>
    </a:dk2>
    <a:lt2>
      <a:srgbClr val="D8D8D8"/>
    </a:lt2>
    <a:accent1>
      <a:srgbClr val="92D050"/>
    </a:accent1>
    <a:accent2>
      <a:srgbClr val="FFC000"/>
    </a:accent2>
    <a:accent3>
      <a:srgbClr val="7030A0"/>
    </a:accent3>
    <a:accent4>
      <a:srgbClr val="15C2FF"/>
    </a:accent4>
    <a:accent5>
      <a:srgbClr val="A5C92F"/>
    </a:accent5>
    <a:accent6>
      <a:srgbClr val="6565FF"/>
    </a:accent6>
    <a:hlink>
      <a:srgbClr val="0000FF"/>
    </a:hlink>
    <a:folHlink>
      <a:srgbClr val="7030A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498</Words>
  <Application>Microsoft Office PowerPoint</Application>
  <PresentationFormat>On-screen Show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2_Office Theme</vt:lpstr>
      <vt:lpstr>PowerPoint Presentation</vt:lpstr>
      <vt:lpstr>What is MedNow?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Spectrum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Huizenga, Maggie L.</dc:creator>
  <cp:lastModifiedBy>Brennan, Joseph M.</cp:lastModifiedBy>
  <cp:revision>36</cp:revision>
  <dcterms:created xsi:type="dcterms:W3CDTF">2016-09-07T13:16:11Z</dcterms:created>
  <dcterms:modified xsi:type="dcterms:W3CDTF">2016-10-03T19:08:33Z</dcterms:modified>
</cp:coreProperties>
</file>