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1.xml" ContentType="application/vnd.openxmlformats-officedocument.presentationml.slideLayout+xml"/>
  <Override PartName="/ppt/theme/theme24.xml" ContentType="application/vnd.openxmlformats-officedocument.theme+xml"/>
  <Override PartName="/ppt/slideLayouts/slideLayout2.xml" ContentType="application/vnd.openxmlformats-officedocument.presentationml.slideLayout+xml"/>
  <Override PartName="/ppt/theme/theme25.xml" ContentType="application/vnd.openxmlformats-officedocument.theme+xml"/>
  <Override PartName="/ppt/slideLayouts/slideLayout3.xml" ContentType="application/vnd.openxmlformats-officedocument.presentationml.slideLayout+xml"/>
  <Override PartName="/ppt/theme/theme26.xml" ContentType="application/vnd.openxmlformats-officedocument.theme+xml"/>
  <Override PartName="/ppt/slideLayouts/slideLayout4.xml" ContentType="application/vnd.openxmlformats-officedocument.presentationml.slideLayout+xml"/>
  <Override PartName="/ppt/theme/theme27.xml" ContentType="application/vnd.openxmlformats-officedocument.theme+xml"/>
  <Override PartName="/ppt/slideLayouts/slideLayout5.xml" ContentType="application/vnd.openxmlformats-officedocument.presentationml.slideLayout+xml"/>
  <Override PartName="/ppt/theme/theme28.xml" ContentType="application/vnd.openxmlformats-officedocument.theme+xml"/>
  <Override PartName="/ppt/slideLayouts/slideLayout6.xml" ContentType="application/vnd.openxmlformats-officedocument.presentationml.slideLayout+xml"/>
  <Override PartName="/ppt/theme/theme29.xml" ContentType="application/vnd.openxmlformats-officedocument.theme+xml"/>
  <Override PartName="/ppt/slideLayouts/slideLayout7.xml" ContentType="application/vnd.openxmlformats-officedocument.presentationml.slideLayout+xml"/>
  <Override PartName="/ppt/theme/theme30.xml" ContentType="application/vnd.openxmlformats-officedocument.theme+xml"/>
  <Override PartName="/ppt/slideLayouts/slideLayout8.xml" ContentType="application/vnd.openxmlformats-officedocument.presentationml.slideLayout+xml"/>
  <Override PartName="/ppt/theme/theme31.xml" ContentType="application/vnd.openxmlformats-officedocument.theme+xml"/>
  <Override PartName="/ppt/slideLayouts/slideLayout9.xml" ContentType="application/vnd.openxmlformats-officedocument.presentationml.slideLayout+xml"/>
  <Override PartName="/ppt/theme/theme32.xml" ContentType="application/vnd.openxmlformats-officedocument.theme+xml"/>
  <Override PartName="/ppt/slideLayouts/slideLayout10.xml" ContentType="application/vnd.openxmlformats-officedocument.presentationml.slideLayout+xml"/>
  <Override PartName="/ppt/theme/theme33.xml" ContentType="application/vnd.openxmlformats-officedocument.theme+xml"/>
  <Override PartName="/ppt/slideLayouts/slideLayout11.xml" ContentType="application/vnd.openxmlformats-officedocument.presentationml.slideLayout+xml"/>
  <Override PartName="/ppt/theme/theme34.xml" ContentType="application/vnd.openxmlformats-officedocument.theme+xml"/>
  <Override PartName="/ppt/slideLayouts/slideLayout12.xml" ContentType="application/vnd.openxmlformats-officedocument.presentationml.slideLayout+xml"/>
  <Override PartName="/ppt/theme/theme35.xml" ContentType="application/vnd.openxmlformats-officedocument.theme+xml"/>
  <Override PartName="/ppt/slideLayouts/slideLayout13.xml" ContentType="application/vnd.openxmlformats-officedocument.presentationml.slideLayout+xml"/>
  <Override PartName="/ppt/theme/theme36.xml" ContentType="application/vnd.openxmlformats-officedocument.theme+xml"/>
  <Override PartName="/ppt/slideLayouts/slideLayout14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4" r:id="rId3"/>
    <p:sldMasterId id="2147483766" r:id="rId4"/>
    <p:sldMasterId id="2147483770" r:id="rId5"/>
    <p:sldMasterId id="2147483776" r:id="rId6"/>
    <p:sldMasterId id="2147483778" r:id="rId7"/>
    <p:sldMasterId id="2147483785" r:id="rId8"/>
    <p:sldMasterId id="2147483787" r:id="rId9"/>
    <p:sldMasterId id="2147483789" r:id="rId10"/>
    <p:sldMasterId id="2147483791" r:id="rId11"/>
    <p:sldMasterId id="2147483793" r:id="rId12"/>
    <p:sldMasterId id="2147483795" r:id="rId13"/>
    <p:sldMasterId id="2147483797" r:id="rId14"/>
    <p:sldMasterId id="2147483799" r:id="rId15"/>
    <p:sldMasterId id="2147483801" r:id="rId16"/>
    <p:sldMasterId id="2147483803" r:id="rId17"/>
    <p:sldMasterId id="2147483805" r:id="rId18"/>
    <p:sldMasterId id="2147483807" r:id="rId19"/>
    <p:sldMasterId id="2147483809" r:id="rId20"/>
    <p:sldMasterId id="2147483811" r:id="rId21"/>
    <p:sldMasterId id="2147483813" r:id="rId22"/>
    <p:sldMasterId id="2147483815" r:id="rId23"/>
    <p:sldMasterId id="2147484054" r:id="rId24"/>
    <p:sldMasterId id="2147484056" r:id="rId25"/>
    <p:sldMasterId id="2147484058" r:id="rId26"/>
    <p:sldMasterId id="2147484060" r:id="rId27"/>
    <p:sldMasterId id="2147484062" r:id="rId28"/>
    <p:sldMasterId id="2147484064" r:id="rId29"/>
    <p:sldMasterId id="2147484066" r:id="rId30"/>
    <p:sldMasterId id="2147484068" r:id="rId31"/>
    <p:sldMasterId id="2147484070" r:id="rId32"/>
    <p:sldMasterId id="2147484072" r:id="rId33"/>
    <p:sldMasterId id="2147484074" r:id="rId34"/>
    <p:sldMasterId id="2147484076" r:id="rId35"/>
    <p:sldMasterId id="2147484078" r:id="rId36"/>
    <p:sldMasterId id="2147484080" r:id="rId37"/>
  </p:sldMasterIdLst>
  <p:notesMasterIdLst>
    <p:notesMasterId r:id="rId52"/>
  </p:notesMasterIdLst>
  <p:sldIdLst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Kent County Drug Deaths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by drug of first mention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'[Kent County OD Deaths_Published ME Data.xls]Sheet1'!$B$1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'[Kent County OD Deaths_Published ME Data.xls]Sheet1'!$A$2:$A$23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'[Kent County OD Deaths_Published ME Data.xls]Sheet1'!$B$2:$B$23</c:f>
              <c:numCache>
                <c:formatCode>General</c:formatCode>
                <c:ptCount val="22"/>
                <c:pt idx="0">
                  <c:v>17</c:v>
                </c:pt>
                <c:pt idx="1">
                  <c:v>18</c:v>
                </c:pt>
                <c:pt idx="2">
                  <c:v>15</c:v>
                </c:pt>
                <c:pt idx="3">
                  <c:v>23</c:v>
                </c:pt>
                <c:pt idx="4">
                  <c:v>21</c:v>
                </c:pt>
                <c:pt idx="5">
                  <c:v>30</c:v>
                </c:pt>
                <c:pt idx="6">
                  <c:v>33</c:v>
                </c:pt>
                <c:pt idx="7">
                  <c:v>32</c:v>
                </c:pt>
                <c:pt idx="8">
                  <c:v>33</c:v>
                </c:pt>
                <c:pt idx="9">
                  <c:v>43</c:v>
                </c:pt>
                <c:pt idx="10">
                  <c:v>49</c:v>
                </c:pt>
                <c:pt idx="11">
                  <c:v>60</c:v>
                </c:pt>
                <c:pt idx="12">
                  <c:v>66</c:v>
                </c:pt>
                <c:pt idx="13">
                  <c:v>65</c:v>
                </c:pt>
                <c:pt idx="14">
                  <c:v>67</c:v>
                </c:pt>
                <c:pt idx="15">
                  <c:v>70</c:v>
                </c:pt>
                <c:pt idx="16">
                  <c:v>61</c:v>
                </c:pt>
                <c:pt idx="17">
                  <c:v>69</c:v>
                </c:pt>
                <c:pt idx="18">
                  <c:v>97</c:v>
                </c:pt>
                <c:pt idx="19">
                  <c:v>77</c:v>
                </c:pt>
                <c:pt idx="20">
                  <c:v>75</c:v>
                </c:pt>
                <c:pt idx="21">
                  <c:v>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75-45EB-92E1-E58719AA16E4}"/>
            </c:ext>
          </c:extLst>
        </c:ser>
        <c:ser>
          <c:idx val="1"/>
          <c:order val="1"/>
          <c:tx>
            <c:strRef>
              <c:f>'[Kent County OD Deaths_Published ME Data.xls]Sheet1'!$C$1</c:f>
              <c:strCache>
                <c:ptCount val="1"/>
                <c:pt idx="0">
                  <c:v>Total Opioid ODs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'[Kent County OD Deaths_Published ME Data.xls]Sheet1'!$A$2:$A$23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'[Kent County OD Deaths_Published ME Data.xls]Sheet1'!$C$2:$C$23</c:f>
              <c:numCache>
                <c:formatCode>General</c:formatCode>
                <c:ptCount val="22"/>
                <c:pt idx="6">
                  <c:v>18</c:v>
                </c:pt>
                <c:pt idx="7">
                  <c:v>23</c:v>
                </c:pt>
                <c:pt idx="8">
                  <c:v>11</c:v>
                </c:pt>
                <c:pt idx="9">
                  <c:v>13</c:v>
                </c:pt>
                <c:pt idx="10">
                  <c:v>25</c:v>
                </c:pt>
                <c:pt idx="11">
                  <c:v>30</c:v>
                </c:pt>
                <c:pt idx="12">
                  <c:v>40</c:v>
                </c:pt>
                <c:pt idx="13">
                  <c:v>47</c:v>
                </c:pt>
                <c:pt idx="14">
                  <c:v>43</c:v>
                </c:pt>
                <c:pt idx="15">
                  <c:v>48</c:v>
                </c:pt>
                <c:pt idx="16">
                  <c:v>40</c:v>
                </c:pt>
                <c:pt idx="17">
                  <c:v>49</c:v>
                </c:pt>
                <c:pt idx="18">
                  <c:v>73</c:v>
                </c:pt>
                <c:pt idx="19">
                  <c:v>57</c:v>
                </c:pt>
                <c:pt idx="20">
                  <c:v>57</c:v>
                </c:pt>
                <c:pt idx="21">
                  <c:v>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75-45EB-92E1-E58719AA16E4}"/>
            </c:ext>
          </c:extLst>
        </c:ser>
        <c:ser>
          <c:idx val="5"/>
          <c:order val="2"/>
          <c:tx>
            <c:strRef>
              <c:f>'[Kent County OD Deaths_Published ME Data.xls]Sheet1'!$G$1</c:f>
              <c:strCache>
                <c:ptCount val="1"/>
                <c:pt idx="0">
                  <c:v>Narcotic Analgesic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'[Kent County OD Deaths_Published ME Data.xls]Sheet1'!$A$2:$A$23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'[Kent County OD Deaths_Published ME Data.xls]Sheet1'!$G$2:$G$23</c:f>
              <c:numCache>
                <c:formatCode>General</c:formatCode>
                <c:ptCount val="22"/>
                <c:pt idx="6">
                  <c:v>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10</c:v>
                </c:pt>
                <c:pt idx="11">
                  <c:v>10</c:v>
                </c:pt>
                <c:pt idx="12">
                  <c:v>20</c:v>
                </c:pt>
                <c:pt idx="13">
                  <c:v>25</c:v>
                </c:pt>
                <c:pt idx="14">
                  <c:v>19</c:v>
                </c:pt>
                <c:pt idx="15">
                  <c:v>26</c:v>
                </c:pt>
                <c:pt idx="16">
                  <c:v>10</c:v>
                </c:pt>
                <c:pt idx="17">
                  <c:v>16</c:v>
                </c:pt>
                <c:pt idx="18">
                  <c:v>36</c:v>
                </c:pt>
                <c:pt idx="19">
                  <c:v>21</c:v>
                </c:pt>
                <c:pt idx="20">
                  <c:v>28</c:v>
                </c:pt>
                <c:pt idx="21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75-45EB-92E1-E58719AA16E4}"/>
            </c:ext>
          </c:extLst>
        </c:ser>
        <c:ser>
          <c:idx val="2"/>
          <c:order val="3"/>
          <c:tx>
            <c:strRef>
              <c:f>'[Kent County OD Deaths_Published ME Data.xls]Sheet1'!$D$1</c:f>
              <c:strCache>
                <c:ptCount val="1"/>
                <c:pt idx="0">
                  <c:v>Heroin/Morphine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'[Kent County OD Deaths_Published ME Data.xls]Sheet1'!$A$2:$A$23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'[Kent County OD Deaths_Published ME Data.xls]Sheet1'!$D$2:$D$23</c:f>
              <c:numCache>
                <c:formatCode>General</c:formatCode>
                <c:ptCount val="22"/>
                <c:pt idx="5">
                  <c:v>4</c:v>
                </c:pt>
                <c:pt idx="6">
                  <c:v>10</c:v>
                </c:pt>
                <c:pt idx="7">
                  <c:v>11</c:v>
                </c:pt>
                <c:pt idx="8">
                  <c:v>3</c:v>
                </c:pt>
                <c:pt idx="9">
                  <c:v>4</c:v>
                </c:pt>
                <c:pt idx="10">
                  <c:v>8</c:v>
                </c:pt>
                <c:pt idx="11">
                  <c:v>7</c:v>
                </c:pt>
                <c:pt idx="12">
                  <c:v>4</c:v>
                </c:pt>
                <c:pt idx="13">
                  <c:v>5</c:v>
                </c:pt>
                <c:pt idx="14">
                  <c:v>12</c:v>
                </c:pt>
                <c:pt idx="15">
                  <c:v>7</c:v>
                </c:pt>
                <c:pt idx="16">
                  <c:v>9</c:v>
                </c:pt>
                <c:pt idx="17">
                  <c:v>14</c:v>
                </c:pt>
                <c:pt idx="18">
                  <c:v>19</c:v>
                </c:pt>
                <c:pt idx="19">
                  <c:v>18</c:v>
                </c:pt>
                <c:pt idx="20">
                  <c:v>19</c:v>
                </c:pt>
                <c:pt idx="21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D75-45EB-92E1-E58719AA16E4}"/>
            </c:ext>
          </c:extLst>
        </c:ser>
        <c:ser>
          <c:idx val="4"/>
          <c:order val="4"/>
          <c:tx>
            <c:strRef>
              <c:f>'[Kent County OD Deaths_Published ME Data.xls]Sheet1'!$F$1</c:f>
              <c:strCache>
                <c:ptCount val="1"/>
                <c:pt idx="0">
                  <c:v>Methadone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'[Kent County OD Deaths_Published ME Data.xls]Sheet1'!$A$2:$A$23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'[Kent County OD Deaths_Published ME Data.xls]Sheet1'!$F$2:$F$23</c:f>
              <c:numCache>
                <c:formatCode>General</c:formatCode>
                <c:ptCount val="22"/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7</c:v>
                </c:pt>
                <c:pt idx="11">
                  <c:v>13</c:v>
                </c:pt>
                <c:pt idx="12">
                  <c:v>16</c:v>
                </c:pt>
                <c:pt idx="13">
                  <c:v>17</c:v>
                </c:pt>
                <c:pt idx="14">
                  <c:v>12</c:v>
                </c:pt>
                <c:pt idx="15">
                  <c:v>15</c:v>
                </c:pt>
                <c:pt idx="16">
                  <c:v>21</c:v>
                </c:pt>
                <c:pt idx="17">
                  <c:v>19</c:v>
                </c:pt>
                <c:pt idx="18">
                  <c:v>18</c:v>
                </c:pt>
                <c:pt idx="19">
                  <c:v>18</c:v>
                </c:pt>
                <c:pt idx="20">
                  <c:v>10</c:v>
                </c:pt>
                <c:pt idx="21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D75-45EB-92E1-E58719AA1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797584"/>
        <c:axId val="316240040"/>
      </c:lineChart>
      <c:catAx>
        <c:axId val="31379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40040"/>
        <c:crosses val="autoZero"/>
        <c:auto val="1"/>
        <c:lblAlgn val="ctr"/>
        <c:lblOffset val="100"/>
        <c:noMultiLvlLbl val="0"/>
      </c:catAx>
      <c:valAx>
        <c:axId val="31624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797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2720-7F65-4E5E-85BA-2D24936C3C56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BF4C-5596-4C36-8BFD-E2F6D955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028CA4-172E-47E8-91A2-8BA5038274CE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4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6B9395-33F9-4299-9698-8EFC50C4719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83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25EEC5-8D42-4BD0-9840-A814B706AAF1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95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1DD3E7-E821-416C-83A3-2D3E5C10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5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0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3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1124-3974-4F29-82F5-FAC283A82D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7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8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9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0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11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12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13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94EFD3-87F0-4751-B23D-F04659265B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EBA90F1-2B77-42AC-95C2-765A2DC6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916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23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09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328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7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88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93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648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747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623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01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orityHealth logo_horizonta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444730"/>
            <a:ext cx="4572000" cy="9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96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609585" rtl="0" eaLnBrk="1" latinLnBrk="0" hangingPunct="1">
        <a:lnSpc>
          <a:spcPts val="8000"/>
        </a:lnSpc>
        <a:spcBef>
          <a:spcPct val="0"/>
        </a:spcBef>
        <a:buNone/>
        <a:defRPr sz="8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533"/>
        </a:lnSpc>
        <a:spcBef>
          <a:spcPct val="20000"/>
        </a:spcBef>
        <a:buFont typeface="Arial"/>
        <a:buNone/>
        <a:defRPr sz="2667" i="1" kern="1200">
          <a:solidFill>
            <a:srgbClr val="FFFFFF"/>
          </a:solidFill>
          <a:latin typeface="Arial"/>
          <a:ea typeface="+mn-ea"/>
          <a:cs typeface="Arial"/>
        </a:defRPr>
      </a:lvl1pPr>
      <a:lvl2pPr marL="609585" indent="0" algn="l" defTabSz="609585" rtl="0" eaLnBrk="1" latinLnBrk="0" hangingPunct="1">
        <a:spcBef>
          <a:spcPct val="20000"/>
        </a:spcBef>
        <a:buFont typeface="Arial"/>
        <a:buNone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99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502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39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38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297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4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8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0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67C3F-A4E4-4C23-B14C-BF043B07A791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0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40241"/>
            <a:ext cx="10972800" cy="2822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Quote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25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b="0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297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8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8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40241"/>
            <a:ext cx="10972800" cy="2822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Quote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7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b="0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65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3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Opioid Use and Public Health Outcomes through a Harm Reduction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Steve Alsum</a:t>
            </a:r>
          </a:p>
          <a:p>
            <a:r>
              <a:rPr lang="en-US" dirty="0" smtClean="0"/>
              <a:t>The Grand Rapids Red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In MI: 2016</a:t>
            </a:r>
            <a:endParaRPr lang="en-US" dirty="0"/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3429000" y="1481139"/>
            <a:ext cx="4627562" cy="4803775"/>
            <a:chOff x="134106038" y="113194483"/>
            <a:chExt cx="10967039" cy="11386393"/>
          </a:xfrm>
        </p:grpSpPr>
        <p:pic>
          <p:nvPicPr>
            <p:cNvPr id="1056" name="Picture 32" descr="flat,1000x1000,075,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06038" y="113194483"/>
              <a:ext cx="10967039" cy="11386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1" name="AutoShape 33"/>
            <p:cNvSpPr>
              <a:spLocks noChangeAspect="1" noChangeArrowheads="1"/>
            </p:cNvSpPr>
            <p:nvPr/>
          </p:nvSpPr>
          <p:spPr bwMode="auto">
            <a:xfrm>
              <a:off x="139769498" y="117957600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AutoShape 34"/>
            <p:cNvSpPr>
              <a:spLocks noChangeAspect="1" noChangeArrowheads="1"/>
            </p:cNvSpPr>
            <p:nvPr/>
          </p:nvSpPr>
          <p:spPr bwMode="auto">
            <a:xfrm>
              <a:off x="139633060" y="121032823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AutoShape 35"/>
            <p:cNvSpPr>
              <a:spLocks noChangeAspect="1" noChangeArrowheads="1"/>
            </p:cNvSpPr>
            <p:nvPr/>
          </p:nvSpPr>
          <p:spPr bwMode="auto">
            <a:xfrm>
              <a:off x="141907846" y="120643286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AutoShape 36"/>
            <p:cNvSpPr>
              <a:spLocks noChangeAspect="1" noChangeArrowheads="1"/>
            </p:cNvSpPr>
            <p:nvPr/>
          </p:nvSpPr>
          <p:spPr bwMode="auto">
            <a:xfrm>
              <a:off x="142011537" y="122109837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AutoShape 37"/>
            <p:cNvSpPr>
              <a:spLocks noChangeAspect="1" noChangeArrowheads="1"/>
            </p:cNvSpPr>
            <p:nvPr/>
          </p:nvSpPr>
          <p:spPr bwMode="auto">
            <a:xfrm>
              <a:off x="143492185" y="120575623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AutoShape 38"/>
            <p:cNvSpPr>
              <a:spLocks noChangeAspect="1" noChangeArrowheads="1"/>
            </p:cNvSpPr>
            <p:nvPr/>
          </p:nvSpPr>
          <p:spPr bwMode="auto">
            <a:xfrm>
              <a:off x="139982330" y="122256147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7" name="AutoShape 39"/>
            <p:cNvSpPr>
              <a:spLocks noChangeAspect="1" noChangeArrowheads="1"/>
            </p:cNvSpPr>
            <p:nvPr/>
          </p:nvSpPr>
          <p:spPr bwMode="auto">
            <a:xfrm>
              <a:off x="138855098" y="120575623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AutoShape 40"/>
            <p:cNvSpPr>
              <a:spLocks noChangeAspect="1" noChangeArrowheads="1"/>
            </p:cNvSpPr>
            <p:nvPr/>
          </p:nvSpPr>
          <p:spPr bwMode="auto">
            <a:xfrm>
              <a:off x="142577785" y="120898263"/>
              <a:ext cx="914400" cy="914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AutoShape 34"/>
            <p:cNvSpPr>
              <a:spLocks noChangeAspect="1" noChangeArrowheads="1"/>
            </p:cNvSpPr>
            <p:nvPr/>
          </p:nvSpPr>
          <p:spPr bwMode="auto">
            <a:xfrm>
              <a:off x="140787844" y="121423841"/>
              <a:ext cx="914401" cy="91440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AutoShape 34"/>
          <p:cNvSpPr>
            <a:spLocks noChangeAspect="1" noChangeArrowheads="1"/>
          </p:cNvSpPr>
          <p:nvPr/>
        </p:nvSpPr>
        <p:spPr bwMode="auto">
          <a:xfrm>
            <a:off x="5638801" y="4953000"/>
            <a:ext cx="385833" cy="38577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AutoShape 39"/>
          <p:cNvSpPr>
            <a:spLocks noChangeAspect="1" noChangeArrowheads="1"/>
          </p:cNvSpPr>
          <p:nvPr/>
        </p:nvSpPr>
        <p:spPr bwMode="auto">
          <a:xfrm>
            <a:off x="5791201" y="4572000"/>
            <a:ext cx="385833" cy="38577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AutoShape 39"/>
          <p:cNvSpPr>
            <a:spLocks noChangeAspect="1" noChangeArrowheads="1"/>
          </p:cNvSpPr>
          <p:nvPr/>
        </p:nvSpPr>
        <p:spPr bwMode="auto">
          <a:xfrm>
            <a:off x="5791201" y="5105400"/>
            <a:ext cx="385833" cy="38577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AutoShape 35"/>
          <p:cNvSpPr>
            <a:spLocks noChangeAspect="1" noChangeArrowheads="1"/>
          </p:cNvSpPr>
          <p:nvPr/>
        </p:nvSpPr>
        <p:spPr bwMode="auto">
          <a:xfrm>
            <a:off x="6818952" y="4749068"/>
            <a:ext cx="385833" cy="38577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0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</a:t>
            </a:r>
            <a:endParaRPr lang="en-US" dirty="0"/>
          </a:p>
        </p:txBody>
      </p:sp>
      <p:pic>
        <p:nvPicPr>
          <p:cNvPr id="4" name="Picture 2" descr="Y:\Programming\Presentations\20151102_13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59879" y="3821478"/>
            <a:ext cx="3415733" cy="2415242"/>
          </a:xfrm>
          <a:prstGeom prst="rect">
            <a:avLst/>
          </a:prstGeom>
          <a:noFill/>
        </p:spPr>
      </p:pic>
      <p:pic>
        <p:nvPicPr>
          <p:cNvPr id="5" name="Picture 2" descr="Y:\Programming\Presentations\Law Enforcement\20160203_135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0506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Y:\Programming\Presentations\Law Enforcement\406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143" y="3644537"/>
            <a:ext cx="4153243" cy="27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3219450" cy="22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  <a:p>
            <a:endParaRPr lang="en-US" sz="2000" dirty="0"/>
          </a:p>
          <a:p>
            <a:r>
              <a:rPr lang="en-US" sz="2000" dirty="0"/>
              <a:t>Opioid Use in the United States has		 more than more than doubled in the last 				      15 years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of Data Points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2778336" y="772903"/>
            <a:ext cx="259672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6841958" y="785980"/>
            <a:ext cx="2737184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468891"/>
              </p:ext>
            </p:extLst>
          </p:nvPr>
        </p:nvGraphicFramePr>
        <p:xfrm>
          <a:off x="6858000" y="3876006"/>
          <a:ext cx="3657600" cy="284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317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It should be apparent:</a:t>
            </a:r>
          </a:p>
          <a:p>
            <a:pPr lvl="1"/>
            <a:r>
              <a:rPr lang="en-US" sz="2400" dirty="0"/>
              <a:t>Enforcement &amp; Prevention </a:t>
            </a:r>
            <a:r>
              <a:rPr lang="en-US" sz="2400" i="1" dirty="0"/>
              <a:t>alone</a:t>
            </a:r>
            <a:r>
              <a:rPr lang="en-US" sz="2400" dirty="0"/>
              <a:t> have not been effective</a:t>
            </a:r>
          </a:p>
          <a:p>
            <a:pPr lvl="1"/>
            <a:r>
              <a:rPr lang="en-US" sz="2400" i="1" dirty="0"/>
              <a:t>Underfunded </a:t>
            </a:r>
            <a:r>
              <a:rPr lang="en-US" sz="2400" dirty="0"/>
              <a:t>Treatment &amp;</a:t>
            </a:r>
            <a:r>
              <a:rPr lang="en-US" sz="2400" i="1" dirty="0"/>
              <a:t> Unfunded</a:t>
            </a:r>
            <a:r>
              <a:rPr lang="en-US" sz="2400" dirty="0"/>
              <a:t> Harm Reduction </a:t>
            </a:r>
            <a:r>
              <a:rPr lang="en-US" sz="2400" i="1" dirty="0"/>
              <a:t>alone</a:t>
            </a:r>
            <a:r>
              <a:rPr lang="en-US" sz="2400" dirty="0"/>
              <a:t> have not been effective</a:t>
            </a:r>
            <a:endParaRPr lang="en-US" sz="2400" i="1" dirty="0"/>
          </a:p>
          <a:p>
            <a:r>
              <a:rPr lang="en-US" sz="2800" u="sng" dirty="0"/>
              <a:t>Recommendations</a:t>
            </a:r>
          </a:p>
          <a:p>
            <a:pPr lvl="1"/>
            <a:r>
              <a:rPr lang="en-US" sz="2400" dirty="0"/>
              <a:t>1. Funding for </a:t>
            </a:r>
            <a:r>
              <a:rPr lang="en-US" sz="2400" i="1" dirty="0"/>
              <a:t>evidence based </a:t>
            </a:r>
            <a:r>
              <a:rPr lang="en-US" sz="2400" dirty="0"/>
              <a:t>(medication assisted) treatment and harm reduction is a necessity</a:t>
            </a:r>
          </a:p>
          <a:p>
            <a:pPr lvl="1"/>
            <a:r>
              <a:rPr lang="en-US" sz="2400" dirty="0"/>
              <a:t>2. We must work more </a:t>
            </a:r>
            <a:r>
              <a:rPr lang="en-US" sz="2400" i="1" dirty="0"/>
              <a:t>collaboratively</a:t>
            </a:r>
            <a:r>
              <a:rPr lang="en-US" sz="2400" dirty="0"/>
              <a:t> between all points in our system, with </a:t>
            </a:r>
            <a:r>
              <a:rPr lang="en-US" sz="2400" i="1" dirty="0"/>
              <a:t>equal-weight </a:t>
            </a:r>
            <a:r>
              <a:rPr lang="en-US" sz="2400" dirty="0"/>
              <a:t>on all modalities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Reassessing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8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MMWR</a:t>
            </a:r>
          </a:p>
          <a:p>
            <a:r>
              <a:rPr lang="en-US" dirty="0" smtClean="0"/>
              <a:t>Chicago Recovery Alliance</a:t>
            </a:r>
          </a:p>
          <a:p>
            <a:r>
              <a:rPr lang="en-US" dirty="0" smtClean="0"/>
              <a:t>Project Lazarus</a:t>
            </a:r>
          </a:p>
          <a:p>
            <a:r>
              <a:rPr lang="en-US" dirty="0" smtClean="0"/>
              <a:t>Red Project</a:t>
            </a:r>
          </a:p>
          <a:p>
            <a:r>
              <a:rPr lang="en-US" dirty="0" smtClean="0"/>
              <a:t>Price and Purity of Illicit Drugs: 1981-2007; Office of National Drug Control Policy</a:t>
            </a:r>
          </a:p>
          <a:p>
            <a:r>
              <a:rPr lang="en-US" dirty="0" smtClean="0"/>
              <a:t>National Survey on Drug Use and Health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4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501c3 non-profit founded in 1998</a:t>
            </a:r>
          </a:p>
          <a:p>
            <a:r>
              <a:rPr lang="en-US" altLang="en-US" smtClean="0"/>
              <a:t>Mission: Improve Health, Reduce Risk, Prevent HIV</a:t>
            </a:r>
          </a:p>
          <a:p>
            <a:r>
              <a:rPr lang="en-US" altLang="en-US" smtClean="0"/>
              <a:t>We utilize a Harm Reduction philosophy</a:t>
            </a:r>
          </a:p>
          <a:p>
            <a:pPr lvl="1"/>
            <a:r>
              <a:rPr lang="en-US" altLang="en-US" smtClean="0"/>
              <a:t>The space in between prevention &amp; treatment</a:t>
            </a:r>
          </a:p>
          <a:p>
            <a:pPr lvl="1"/>
            <a:r>
              <a:rPr lang="en-US" altLang="en-US" smtClean="0"/>
              <a:t>Meeting people where they are at</a:t>
            </a:r>
          </a:p>
          <a:p>
            <a:pPr lvl="1"/>
            <a:r>
              <a:rPr lang="en-US" altLang="en-US" smtClean="0"/>
              <a:t>Providing a range of options</a:t>
            </a:r>
          </a:p>
          <a:p>
            <a:pPr lvl="1"/>
            <a:r>
              <a:rPr lang="en-US" altLang="en-US" smtClean="0"/>
              <a:t>Client centered</a:t>
            </a:r>
          </a:p>
          <a:p>
            <a:pPr lvl="1"/>
            <a:r>
              <a:rPr lang="en-US" altLang="en-US" smtClean="0"/>
              <a:t>Low threshold approach</a:t>
            </a:r>
          </a:p>
          <a:p>
            <a:pPr lvl="1"/>
            <a:r>
              <a:rPr lang="en-US" altLang="en-US" smtClean="0"/>
              <a:t>Pre-recovery supports</a:t>
            </a:r>
          </a:p>
          <a:p>
            <a:r>
              <a:rPr lang="en-US" altLang="en-US" smtClean="0"/>
              <a:t>Health Issues: HIV, Hepatitis C, and Overdose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Red Project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600" i="1" dirty="0"/>
              <a:t>			-Weighted according to historic funding levels</a:t>
            </a:r>
          </a:p>
          <a:p>
            <a:pPr marL="109537" indent="0">
              <a:buNone/>
            </a:pPr>
            <a:endParaRPr lang="en-US" sz="1600" i="1" dirty="0"/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4400" dirty="0"/>
              <a:t>Prevention</a:t>
            </a:r>
          </a:p>
          <a:p>
            <a:pPr marL="109537" indent="0">
              <a:buNone/>
            </a:pPr>
            <a:r>
              <a:rPr lang="en-US" sz="8800" dirty="0"/>
              <a:t>Enforcement</a:t>
            </a:r>
          </a:p>
          <a:p>
            <a:pPr marL="109537" indent="0">
              <a:buNone/>
            </a:pPr>
            <a:r>
              <a:rPr lang="en-US" sz="1000" dirty="0"/>
              <a:t>Harm Reduction</a:t>
            </a:r>
          </a:p>
          <a:p>
            <a:pPr marL="109537" indent="0">
              <a:buNone/>
            </a:pPr>
            <a:r>
              <a:rPr lang="en-US" sz="3200" dirty="0"/>
              <a:t>Treatment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Continuum of Service Modalities around Substance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8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525962"/>
          </a:xfrm>
        </p:spPr>
        <p:txBody>
          <a:bodyPr/>
          <a:lstStyle/>
          <a:p>
            <a:r>
              <a:rPr lang="en-US" dirty="0" smtClean="0"/>
              <a:t>Medication Assisted Treatment</a:t>
            </a:r>
          </a:p>
          <a:p>
            <a:pPr lvl="1"/>
            <a:r>
              <a:rPr lang="en-US" altLang="en-US" dirty="0"/>
              <a:t>the use of medications, in combination with counseling and behavioral therapies, to provide a whole-patient approach to the treatment of substance use disorders. </a:t>
            </a:r>
            <a:endParaRPr lang="en-US" altLang="en-US" dirty="0" smtClean="0"/>
          </a:p>
          <a:p>
            <a:pPr lvl="1"/>
            <a:r>
              <a:rPr lang="en-US" dirty="0" smtClean="0"/>
              <a:t>Key Factors in Effectiveness</a:t>
            </a:r>
          </a:p>
          <a:p>
            <a:pPr lvl="2"/>
            <a:r>
              <a:rPr lang="en-US" dirty="0" smtClean="0"/>
              <a:t>Dosage</a:t>
            </a:r>
          </a:p>
          <a:p>
            <a:pPr lvl="2"/>
            <a:r>
              <a:rPr lang="en-US" dirty="0" smtClean="0"/>
              <a:t>Length of Treatment</a:t>
            </a:r>
          </a:p>
          <a:p>
            <a:pPr lvl="2"/>
            <a:r>
              <a:rPr lang="en-US" dirty="0" smtClean="0"/>
              <a:t>Provider responsiveness/client centered/holistic</a:t>
            </a:r>
          </a:p>
          <a:p>
            <a:pPr lvl="1"/>
            <a:r>
              <a:rPr lang="en-US" dirty="0" smtClean="0"/>
              <a:t>Options</a:t>
            </a:r>
          </a:p>
          <a:p>
            <a:pPr lvl="2"/>
            <a:r>
              <a:rPr lang="en-US" dirty="0" smtClean="0"/>
              <a:t>Methadone</a:t>
            </a:r>
          </a:p>
          <a:p>
            <a:pPr lvl="2"/>
            <a:r>
              <a:rPr lang="en-US" dirty="0" smtClean="0"/>
              <a:t>Buprenorphine</a:t>
            </a:r>
          </a:p>
          <a:p>
            <a:pPr lvl="2"/>
            <a:r>
              <a:rPr lang="en-US" dirty="0" smtClean="0"/>
              <a:t>Naltrexone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9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CDC MMWR, June 18, 2015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Nationally there were 136 local overdose prevention programs that distribute </a:t>
            </a:r>
            <a:r>
              <a:rPr lang="en-US" altLang="en-US" sz="2400" dirty="0" err="1"/>
              <a:t>Naloxone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From 1996-2014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Trained 152,283 people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26,463 reported reversals</a:t>
            </a: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Multiple Models For Successful Programming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Syringe Access/Harm Reduction-Chicago Recovery Alliance, etc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Point of Prescription/Medical Model-Project Lazarus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State Health Department- Massachusetts, etc</a:t>
            </a:r>
          </a:p>
          <a:p>
            <a:pPr>
              <a:lnSpc>
                <a:spcPct val="80000"/>
              </a:lnSpc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dirty="0"/>
              <a:t>The Take Away: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Finding ways to put tools in hands to save lives…</a:t>
            </a:r>
          </a:p>
          <a:p>
            <a:pPr>
              <a:lnSpc>
                <a:spcPct val="80000"/>
              </a:lnSpc>
            </a:pPr>
            <a:endParaRPr lang="en-US" altLang="en-US" sz="2600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Overdose &amp; Naloxone Rescue Kits: National Model Programming</a:t>
            </a:r>
          </a:p>
        </p:txBody>
      </p:sp>
    </p:spTree>
    <p:extLst>
      <p:ext uri="{BB962C8B-B14F-4D97-AF65-F5344CB8AC3E}">
        <p14:creationId xmlns:p14="http://schemas.microsoft.com/office/powerpoint/2010/main" val="33566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Chicago Recovery Alliance</a:t>
            </a:r>
            <a:endParaRPr lang="en-US" dirty="0"/>
          </a:p>
        </p:txBody>
      </p:sp>
      <p:pic>
        <p:nvPicPr>
          <p:cNvPr id="68611" name="Picture 4" descr="CRA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16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Project </a:t>
            </a:r>
            <a:r>
              <a:rPr lang="en-US" dirty="0" smtClean="0"/>
              <a:t>Lazarus</a:t>
            </a:r>
            <a:endParaRPr lang="en-US" dirty="0"/>
          </a:p>
        </p:txBody>
      </p:sp>
      <p:pic>
        <p:nvPicPr>
          <p:cNvPr id="84994" name="Picture 4" descr="ProjectLazarus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44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09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Clean Works Program- October 2008</a:t>
            </a:r>
          </a:p>
          <a:p>
            <a:r>
              <a:rPr lang="en-US" altLang="en-US" sz="2400" dirty="0"/>
              <a:t>Cherry St Health Methadone Clinic- 2012</a:t>
            </a:r>
          </a:p>
          <a:p>
            <a:r>
              <a:rPr lang="en-US" altLang="en-US" sz="2400" dirty="0"/>
              <a:t>Network 180 and SUD Treatment- 2013</a:t>
            </a:r>
          </a:p>
          <a:p>
            <a:pPr lvl="1"/>
            <a:r>
              <a:rPr lang="en-US" altLang="en-US" sz="2000" dirty="0"/>
              <a:t>SA Turning Point, Arbor Circle IOP, Our Hope, </a:t>
            </a:r>
            <a:r>
              <a:rPr lang="en-US" altLang="en-US" sz="2000" dirty="0" err="1"/>
              <a:t>Jellema</a:t>
            </a:r>
            <a:r>
              <a:rPr lang="en-US" altLang="en-US" sz="2000" dirty="0"/>
              <a:t> House, Freedom House, Cherry St Health Methadone Clinic, Degage Open Door Women’s Shelter, Network 180 Access Center, etc</a:t>
            </a:r>
          </a:p>
          <a:p>
            <a:r>
              <a:rPr lang="en-US" altLang="en-US" sz="2400" dirty="0"/>
              <a:t>Results (as of 6/30/2016)</a:t>
            </a:r>
          </a:p>
          <a:p>
            <a:pPr lvl="1"/>
            <a:r>
              <a:rPr lang="en-US" altLang="en-US" sz="2000" dirty="0"/>
              <a:t>3,150 individuals trained </a:t>
            </a:r>
            <a:r>
              <a:rPr lang="en-US" altLang="en-US" sz="2000" i="1" dirty="0"/>
              <a:t>which has led to </a:t>
            </a:r>
            <a:r>
              <a:rPr lang="en-US" altLang="en-US" sz="2000" b="1" i="1" dirty="0"/>
              <a:t>345+</a:t>
            </a:r>
            <a:r>
              <a:rPr lang="en-US" altLang="en-US" sz="2000" i="1" dirty="0"/>
              <a:t> reported reversals</a:t>
            </a:r>
          </a:p>
          <a:p>
            <a:pPr marL="109537" indent="0">
              <a:buNone/>
            </a:pPr>
            <a:endParaRPr lang="en-US" altLang="en-US" sz="2000" dirty="0"/>
          </a:p>
          <a:p>
            <a:pPr lvl="1"/>
            <a:endParaRPr lang="en-US" altLang="en-US" sz="2000" dirty="0"/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 Area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372236"/>
            <a:ext cx="8229600" cy="4525962"/>
          </a:xfrm>
        </p:spPr>
        <p:txBody>
          <a:bodyPr/>
          <a:lstStyle/>
          <a:p>
            <a:r>
              <a:rPr lang="en-US" dirty="0" smtClean="0"/>
              <a:t>Direct Client Service Delivery</a:t>
            </a:r>
          </a:p>
          <a:p>
            <a:pPr lvl="1"/>
            <a:r>
              <a:rPr lang="en-US" dirty="0" smtClean="0"/>
              <a:t>Allegan, Ottawa, Muskegon, Lake, Mason, and Oceana counties</a:t>
            </a:r>
          </a:p>
          <a:p>
            <a:r>
              <a:rPr lang="en-US" dirty="0" smtClean="0"/>
              <a:t>Technical Assistance/Program Start-Up</a:t>
            </a:r>
          </a:p>
          <a:p>
            <a:pPr lvl="1"/>
            <a:r>
              <a:rPr lang="en-US" dirty="0" smtClean="0"/>
              <a:t>Region 10 PIHP- 4 County Region Flint to Port Huron</a:t>
            </a:r>
          </a:p>
          <a:p>
            <a:pPr lvl="1"/>
            <a:r>
              <a:rPr lang="en-US" dirty="0" smtClean="0"/>
              <a:t>SWMBH- Kalamazoo and 8 Counties in SW MI</a:t>
            </a:r>
          </a:p>
          <a:p>
            <a:pPr lvl="1"/>
            <a:r>
              <a:rPr lang="en-US" dirty="0" smtClean="0"/>
              <a:t>Lansing and Montcalm Counties</a:t>
            </a:r>
          </a:p>
          <a:p>
            <a:r>
              <a:rPr lang="en-US" dirty="0" smtClean="0"/>
              <a:t>Law Enforcement Training</a:t>
            </a:r>
          </a:p>
          <a:p>
            <a:pPr lvl="1"/>
            <a:r>
              <a:rPr lang="en-US" dirty="0" smtClean="0"/>
              <a:t>Over 50 departments and 1,000 officers equipped</a:t>
            </a:r>
          </a:p>
          <a:p>
            <a:r>
              <a:rPr lang="en-US" dirty="0" smtClean="0"/>
              <a:t>Local Task Force Creation targeting the 		Medical Community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2016/17 Expansions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16571"/>
      </p:ext>
    </p:extLst>
  </p:cSld>
  <p:clrMapOvr>
    <a:masterClrMapping/>
  </p:clrMapOvr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 - Ovals">
  <a:themeElements>
    <a:clrScheme name="Priority Health 2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6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7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9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0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1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2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3_GR_Community_Health_O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ge Quote Slides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ection Break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rge Quote Slides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472</Words>
  <Application>Microsoft Office PowerPoint</Application>
  <PresentationFormat>Widescreen</PresentationFormat>
  <Paragraphs>99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14</vt:i4>
      </vt:variant>
    </vt:vector>
  </HeadingPairs>
  <TitlesOfParts>
    <vt:vector size="58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1_Office Theme</vt:lpstr>
      <vt:lpstr>Cover Slide - Ovals</vt:lpstr>
      <vt:lpstr>Section Break</vt:lpstr>
      <vt:lpstr>Large Quote Slides</vt:lpstr>
      <vt:lpstr>1_Section Break</vt:lpstr>
      <vt:lpstr>1_Large Quote Slides</vt:lpstr>
      <vt:lpstr>Closing Slide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GR_Community_Health_OD</vt:lpstr>
      <vt:lpstr>1_GR_Community_Health_OD</vt:lpstr>
      <vt:lpstr>2_GR_Community_Health_OD</vt:lpstr>
      <vt:lpstr>3_GR_Community_Health_OD</vt:lpstr>
      <vt:lpstr>4_GR_Community_Health_OD</vt:lpstr>
      <vt:lpstr>5_GR_Community_Health_OD</vt:lpstr>
      <vt:lpstr>6_GR_Community_Health_OD</vt:lpstr>
      <vt:lpstr>7_GR_Community_Health_OD</vt:lpstr>
      <vt:lpstr>8_GR_Community_Health_OD</vt:lpstr>
      <vt:lpstr>9_GR_Community_Health_OD</vt:lpstr>
      <vt:lpstr>10_GR_Community_Health_OD</vt:lpstr>
      <vt:lpstr>11_GR_Community_Health_OD</vt:lpstr>
      <vt:lpstr>12_GR_Community_Health_OD</vt:lpstr>
      <vt:lpstr>13_GR_Community_Health_OD</vt:lpstr>
      <vt:lpstr>Addressing Opioid Use and Public Health Outcomes through a Harm Reduction Approach</vt:lpstr>
      <vt:lpstr>Red Project Basics</vt:lpstr>
      <vt:lpstr>A Continuum of Service Modalities around Substance Use</vt:lpstr>
      <vt:lpstr>Evidence Based Treatment</vt:lpstr>
      <vt:lpstr>Overdose &amp; Naloxone Rescue Kits: National Model Programming</vt:lpstr>
      <vt:lpstr>The Chicago Recovery Alliance</vt:lpstr>
      <vt:lpstr>Project Lazarus</vt:lpstr>
      <vt:lpstr>GR Area Programming</vt:lpstr>
      <vt:lpstr>2016/17 Expansions</vt:lpstr>
      <vt:lpstr>Naloxone In MI: 2016</vt:lpstr>
      <vt:lpstr>Naloxone</vt:lpstr>
      <vt:lpstr>A Story of Data Points</vt:lpstr>
      <vt:lpstr>Reassessing Priorities</vt:lpstr>
      <vt:lpstr>Sources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Dykstra</dc:creator>
  <cp:lastModifiedBy>Diane Dykstra</cp:lastModifiedBy>
  <cp:revision>109</cp:revision>
  <dcterms:created xsi:type="dcterms:W3CDTF">2016-02-03T21:30:13Z</dcterms:created>
  <dcterms:modified xsi:type="dcterms:W3CDTF">2016-12-02T19:36:13Z</dcterms:modified>
</cp:coreProperties>
</file>