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7004050" cy="9290050"/>
  <p:defaultTextStyle>
    <a:defPPr>
      <a:defRPr lang="en-US"/>
    </a:defPPr>
    <a:lvl1pPr marL="0" algn="l" defTabSz="3291279" rtl="0" eaLnBrk="1" latinLnBrk="0" hangingPunct="1">
      <a:defRPr sz="6400" kern="1200">
        <a:solidFill>
          <a:schemeClr val="tx1"/>
        </a:solidFill>
        <a:latin typeface="+mn-lt"/>
        <a:ea typeface="+mn-ea"/>
        <a:cs typeface="+mn-cs"/>
      </a:defRPr>
    </a:lvl1pPr>
    <a:lvl2pPr marL="1645640" algn="l" defTabSz="3291279" rtl="0" eaLnBrk="1" latinLnBrk="0" hangingPunct="1">
      <a:defRPr sz="6400" kern="1200">
        <a:solidFill>
          <a:schemeClr val="tx1"/>
        </a:solidFill>
        <a:latin typeface="+mn-lt"/>
        <a:ea typeface="+mn-ea"/>
        <a:cs typeface="+mn-cs"/>
      </a:defRPr>
    </a:lvl2pPr>
    <a:lvl3pPr marL="3291279" algn="l" defTabSz="3291279" rtl="0" eaLnBrk="1" latinLnBrk="0" hangingPunct="1">
      <a:defRPr sz="6400" kern="1200">
        <a:solidFill>
          <a:schemeClr val="tx1"/>
        </a:solidFill>
        <a:latin typeface="+mn-lt"/>
        <a:ea typeface="+mn-ea"/>
        <a:cs typeface="+mn-cs"/>
      </a:defRPr>
    </a:lvl3pPr>
    <a:lvl4pPr marL="4936919" algn="l" defTabSz="3291279" rtl="0" eaLnBrk="1" latinLnBrk="0" hangingPunct="1">
      <a:defRPr sz="6400" kern="1200">
        <a:solidFill>
          <a:schemeClr val="tx1"/>
        </a:solidFill>
        <a:latin typeface="+mn-lt"/>
        <a:ea typeface="+mn-ea"/>
        <a:cs typeface="+mn-cs"/>
      </a:defRPr>
    </a:lvl4pPr>
    <a:lvl5pPr marL="6582559" algn="l" defTabSz="3291279" rtl="0" eaLnBrk="1" latinLnBrk="0" hangingPunct="1">
      <a:defRPr sz="6400" kern="1200">
        <a:solidFill>
          <a:schemeClr val="tx1"/>
        </a:solidFill>
        <a:latin typeface="+mn-lt"/>
        <a:ea typeface="+mn-ea"/>
        <a:cs typeface="+mn-cs"/>
      </a:defRPr>
    </a:lvl5pPr>
    <a:lvl6pPr marL="8228198" algn="l" defTabSz="3291279" rtl="0" eaLnBrk="1" latinLnBrk="0" hangingPunct="1">
      <a:defRPr sz="6400" kern="1200">
        <a:solidFill>
          <a:schemeClr val="tx1"/>
        </a:solidFill>
        <a:latin typeface="+mn-lt"/>
        <a:ea typeface="+mn-ea"/>
        <a:cs typeface="+mn-cs"/>
      </a:defRPr>
    </a:lvl6pPr>
    <a:lvl7pPr marL="9873837" algn="l" defTabSz="3291279" rtl="0" eaLnBrk="1" latinLnBrk="0" hangingPunct="1">
      <a:defRPr sz="6400" kern="1200">
        <a:solidFill>
          <a:schemeClr val="tx1"/>
        </a:solidFill>
        <a:latin typeface="+mn-lt"/>
        <a:ea typeface="+mn-ea"/>
        <a:cs typeface="+mn-cs"/>
      </a:defRPr>
    </a:lvl7pPr>
    <a:lvl8pPr marL="11519478" algn="l" defTabSz="3291279" rtl="0" eaLnBrk="1" latinLnBrk="0" hangingPunct="1">
      <a:defRPr sz="6400" kern="1200">
        <a:solidFill>
          <a:schemeClr val="tx1"/>
        </a:solidFill>
        <a:latin typeface="+mn-lt"/>
        <a:ea typeface="+mn-ea"/>
        <a:cs typeface="+mn-cs"/>
      </a:defRPr>
    </a:lvl8pPr>
    <a:lvl9pPr marL="13165118" algn="l" defTabSz="3291279" rtl="0" eaLnBrk="1" latinLnBrk="0" hangingPunct="1">
      <a:defRPr sz="6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varScale="1">
        <p:scale>
          <a:sx n="15" d="100"/>
          <a:sy n="15" d="100"/>
        </p:scale>
        <p:origin x="1420" y="96"/>
      </p:cViewPr>
      <p:guideLst>
        <p:guide orient="horz" pos="10368"/>
        <p:guide pos="13824"/>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43159680"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6" name="Rectangle 15"/>
          <p:cNvSpPr/>
          <p:nvPr userDrawn="1"/>
        </p:nvSpPr>
        <p:spPr>
          <a:xfrm>
            <a:off x="-3"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7" name="Rectangle 16"/>
          <p:cNvSpPr/>
          <p:nvPr userDrawn="1"/>
        </p:nvSpPr>
        <p:spPr>
          <a:xfrm>
            <a:off x="0" y="0"/>
            <a:ext cx="43891200" cy="4114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8" name="Rectangle 17"/>
          <p:cNvSpPr/>
          <p:nvPr userDrawn="1"/>
        </p:nvSpPr>
        <p:spPr>
          <a:xfrm>
            <a:off x="0" y="28803600"/>
            <a:ext cx="43891200" cy="4114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1" name="Instructions"/>
          <p:cNvSpPr/>
          <p:nvPr userDrawn="1"/>
        </p:nvSpPr>
        <p:spPr>
          <a:xfrm>
            <a:off x="-10515600" y="0"/>
            <a:ext cx="960120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1421" tIns="171421" rIns="171421" bIns="171421"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rgbClr val="7F7F7F"/>
                </a:solidFill>
                <a:latin typeface="Calibri" pitchFamily="34" charset="0"/>
                <a:cs typeface="Calibri" panose="020F0502020204030204" pitchFamily="34" charset="0"/>
              </a:rPr>
              <a:t>Poster Print Size:</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lang="en-US" sz="4900" dirty="0">
                <a:solidFill>
                  <a:srgbClr val="7F7F7F"/>
                </a:solidFill>
                <a:latin typeface="Calibri" pitchFamily="34" charset="0"/>
                <a:cs typeface="Calibri" panose="020F0502020204030204" pitchFamily="34" charset="0"/>
              </a:rPr>
              <a:t>This poster template is 36” high by 48” wide. It can be used to print any poster with a 3:4 aspect ratio.</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Placeholders</a:t>
            </a:r>
            <a:r>
              <a:rPr sz="7200" dirty="0">
                <a:solidFill>
                  <a:srgbClr val="7F7F7F"/>
                </a:solidFill>
                <a:latin typeface="Calibri" pitchFamily="34" charset="0"/>
                <a:cs typeface="Calibri" panose="020F0502020204030204" pitchFamily="34" charset="0"/>
              </a:rPr>
              <a:t>:</a:t>
            </a:r>
          </a:p>
          <a:p>
            <a:pPr lvl="0">
              <a:spcBef>
                <a:spcPts val="0"/>
              </a:spcBef>
              <a:spcAft>
                <a:spcPts val="1800"/>
              </a:spcAft>
            </a:pPr>
            <a:r>
              <a:rPr sz="4900" dirty="0">
                <a:solidFill>
                  <a:srgbClr val="7F7F7F"/>
                </a:solidFill>
                <a:latin typeface="Calibri" pitchFamily="34" charset="0"/>
                <a:cs typeface="Calibri" panose="020F0502020204030204" pitchFamily="34" charset="0"/>
              </a:rPr>
              <a:t>The </a:t>
            </a:r>
            <a:r>
              <a:rPr lang="en-US" sz="4900" dirty="0">
                <a:solidFill>
                  <a:srgbClr val="7F7F7F"/>
                </a:solidFill>
                <a:latin typeface="Calibri" pitchFamily="34" charset="0"/>
                <a:cs typeface="Calibri" panose="020F0502020204030204" pitchFamily="34" charset="0"/>
              </a:rPr>
              <a:t>various elements included</a:t>
            </a:r>
            <a:r>
              <a:rPr sz="4900" dirty="0">
                <a:solidFill>
                  <a:srgbClr val="7F7F7F"/>
                </a:solidFill>
                <a:latin typeface="Calibri" pitchFamily="34" charset="0"/>
                <a:cs typeface="Calibri" panose="020F0502020204030204" pitchFamily="34" charset="0"/>
              </a:rPr>
              <a:t> in this </a:t>
            </a:r>
            <a:r>
              <a:rPr lang="en-US" sz="4900" dirty="0">
                <a:solidFill>
                  <a:srgbClr val="7F7F7F"/>
                </a:solidFill>
                <a:latin typeface="Calibri" pitchFamily="34" charset="0"/>
                <a:cs typeface="Calibri" panose="020F0502020204030204" pitchFamily="34" charset="0"/>
              </a:rPr>
              <a:t>poster are ones</a:t>
            </a:r>
            <a:r>
              <a:rPr lang="en-US" sz="4900" baseline="0" dirty="0">
                <a:solidFill>
                  <a:srgbClr val="7F7F7F"/>
                </a:solidFill>
                <a:latin typeface="Calibri" pitchFamily="34" charset="0"/>
                <a:cs typeface="Calibri" panose="020F0502020204030204" pitchFamily="34" charset="0"/>
              </a:rPr>
              <a:t> we often see in medical, research, and scientific posters.</a:t>
            </a:r>
            <a:r>
              <a:rPr sz="4900" dirty="0">
                <a:solidFill>
                  <a:srgbClr val="7F7F7F"/>
                </a:solidFill>
                <a:latin typeface="Calibri" pitchFamily="34" charset="0"/>
                <a:cs typeface="Calibri" panose="020F0502020204030204" pitchFamily="34" charset="0"/>
              </a:rPr>
              <a:t> </a:t>
            </a:r>
            <a:r>
              <a:rPr lang="en-US" sz="4900" dirty="0">
                <a:solidFill>
                  <a:srgbClr val="7F7F7F"/>
                </a:solidFill>
                <a:latin typeface="Calibri" pitchFamily="34" charset="0"/>
                <a:cs typeface="Calibri" panose="020F0502020204030204" pitchFamily="34" charset="0"/>
              </a:rPr>
              <a:t>Feel</a:t>
            </a:r>
            <a:r>
              <a:rPr lang="en-US" sz="49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Image</a:t>
            </a:r>
            <a:r>
              <a:rPr lang="en-US" sz="7200" baseline="0" dirty="0">
                <a:solidFill>
                  <a:srgbClr val="7F7F7F"/>
                </a:solidFill>
                <a:latin typeface="Calibri" pitchFamily="34" charset="0"/>
                <a:cs typeface="Calibri" panose="020F0502020204030204" pitchFamily="34" charset="0"/>
              </a:rPr>
              <a:t> Quality</a:t>
            </a:r>
            <a:r>
              <a:rPr lang="en-US" sz="7200" dirty="0">
                <a:solidFill>
                  <a:srgbClr val="7F7F7F"/>
                </a:solidFill>
                <a:latin typeface="Calibri" pitchFamily="34" charset="0"/>
                <a:cs typeface="Calibri" panose="020F0502020204030204" pitchFamily="34" charset="0"/>
              </a:rPr>
              <a:t>:</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You can place digital photos or logo art in your poster file by selecting the </a:t>
            </a:r>
            <a:r>
              <a:rPr lang="en-US" sz="4900" b="1" dirty="0">
                <a:solidFill>
                  <a:srgbClr val="7F7F7F"/>
                </a:solidFill>
                <a:latin typeface="Calibri" pitchFamily="34" charset="0"/>
                <a:cs typeface="Calibri" panose="020F0502020204030204" pitchFamily="34" charset="0"/>
              </a:rPr>
              <a:t>Insert, Picture</a:t>
            </a:r>
            <a:r>
              <a:rPr lang="en-US" sz="49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900" b="1" dirty="0">
                <a:solidFill>
                  <a:srgbClr val="7F7F7F"/>
                </a:solidFill>
                <a:latin typeface="Calibri" pitchFamily="34" charset="0"/>
                <a:cs typeface="Calibri" panose="020F0502020204030204" pitchFamily="34" charset="0"/>
              </a:rPr>
              <a:t>150-200 pixels per inch in their final printed size</a:t>
            </a:r>
            <a:r>
              <a:rPr lang="en-US" sz="4900" dirty="0">
                <a:solidFill>
                  <a:srgbClr val="7F7F7F"/>
                </a:solidFill>
                <a:latin typeface="Calibri" pitchFamily="34" charset="0"/>
                <a:cs typeface="Calibri" panose="020F0502020204030204" pitchFamily="34" charset="0"/>
              </a:rPr>
              <a:t>. For instance, a 1600 x 1200 pixel</a:t>
            </a:r>
            <a:r>
              <a:rPr lang="en-US" sz="4900" baseline="0" dirty="0">
                <a:solidFill>
                  <a:srgbClr val="7F7F7F"/>
                </a:solidFill>
                <a:latin typeface="Calibri" pitchFamily="34" charset="0"/>
                <a:cs typeface="Calibri" panose="020F0502020204030204" pitchFamily="34" charset="0"/>
              </a:rPr>
              <a:t> photo will usually look fine up to </a:t>
            </a:r>
            <a:r>
              <a:rPr lang="en-US" sz="4900" dirty="0">
                <a:solidFill>
                  <a:srgbClr val="7F7F7F"/>
                </a:solidFill>
                <a:latin typeface="Calibri" pitchFamily="34" charset="0"/>
                <a:cs typeface="Calibri" panose="020F0502020204030204" pitchFamily="34" charset="0"/>
              </a:rPr>
              <a:t>8“-10” wide on your printed poster.</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800"/>
              </a:spcAft>
            </a:pPr>
            <a:br>
              <a:rPr lang="en-US" sz="3600" dirty="0">
                <a:solidFill>
                  <a:srgbClr val="7F7F7F"/>
                </a:solidFill>
                <a:latin typeface="Calibri" pitchFamily="34" charset="0"/>
                <a:cs typeface="Calibri" panose="020F0502020204030204" pitchFamily="34" charset="0"/>
              </a:rPr>
            </a:br>
            <a:r>
              <a:rPr lang="en-US" sz="3600" dirty="0">
                <a:solidFill>
                  <a:srgbClr val="7F7F7F"/>
                </a:solidFill>
                <a:latin typeface="Calibri" pitchFamily="34" charset="0"/>
                <a:cs typeface="Calibri" panose="020F0502020204030204" pitchFamily="34" charset="0"/>
              </a:rPr>
              <a:t>[This sidebar area does not print.]</a:t>
            </a:r>
          </a:p>
        </p:txBody>
      </p:sp>
      <p:grpSp>
        <p:nvGrpSpPr>
          <p:cNvPr id="12" name="Group 11"/>
          <p:cNvGrpSpPr/>
          <p:nvPr userDrawn="1"/>
        </p:nvGrpSpPr>
        <p:grpSpPr>
          <a:xfrm>
            <a:off x="44805600" y="0"/>
            <a:ext cx="9601200" cy="329184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Change</a:t>
              </a:r>
              <a:r>
                <a:rPr lang="en-US" sz="7200" baseline="0" dirty="0">
                  <a:solidFill>
                    <a:schemeClr val="bg1">
                      <a:lumMod val="50000"/>
                    </a:schemeClr>
                  </a:solidFill>
                  <a:latin typeface="Calibri" pitchFamily="34" charset="0"/>
                  <a:cs typeface="Calibri" panose="020F0502020204030204" pitchFamily="34" charset="0"/>
                </a:rPr>
                <a:t> Color Theme</a:t>
              </a:r>
              <a:r>
                <a:rPr lang="en-US" sz="7200" dirty="0">
                  <a:solidFill>
                    <a:schemeClr val="bg1">
                      <a:lumMod val="50000"/>
                    </a:schemeClr>
                  </a:solidFill>
                  <a:latin typeface="Calibri" pitchFamily="34" charset="0"/>
                  <a:cs typeface="Calibri" panose="020F0502020204030204" pitchFamily="34" charset="0"/>
                </a:rPr>
                <a:t>:</a:t>
              </a:r>
              <a:endParaRPr sz="720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49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To change the color theme, select the </a:t>
              </a:r>
              <a:r>
                <a:rPr lang="en-US" sz="4900" b="1" baseline="0" dirty="0">
                  <a:solidFill>
                    <a:schemeClr val="bg1">
                      <a:lumMod val="50000"/>
                    </a:schemeClr>
                  </a:solidFill>
                  <a:latin typeface="Calibri" pitchFamily="34" charset="0"/>
                  <a:cs typeface="Calibri" panose="020F0502020204030204" pitchFamily="34" charset="0"/>
                </a:rPr>
                <a:t>Design</a:t>
              </a:r>
              <a:r>
                <a:rPr lang="en-US" sz="4900" baseline="0" dirty="0">
                  <a:solidFill>
                    <a:schemeClr val="bg1">
                      <a:lumMod val="50000"/>
                    </a:schemeClr>
                  </a:solidFill>
                  <a:latin typeface="Calibri" pitchFamily="34" charset="0"/>
                  <a:cs typeface="Calibri" panose="020F0502020204030204" pitchFamily="34" charset="0"/>
                </a:rPr>
                <a:t> tab, then select the </a:t>
              </a:r>
              <a:r>
                <a:rPr lang="en-US" sz="4900" b="1" baseline="0" dirty="0">
                  <a:solidFill>
                    <a:schemeClr val="bg1">
                      <a:lumMod val="50000"/>
                    </a:schemeClr>
                  </a:solidFill>
                  <a:latin typeface="Calibri" pitchFamily="34" charset="0"/>
                  <a:cs typeface="Calibri" panose="020F0502020204030204" pitchFamily="34" charset="0"/>
                </a:rPr>
                <a:t>Colors</a:t>
              </a:r>
              <a:r>
                <a:rPr lang="en-US" sz="49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800"/>
                </a:spcAft>
              </a:pPr>
              <a:r>
                <a:rPr lang="en-US" sz="4900" dirty="0">
                  <a:solidFill>
                    <a:schemeClr val="bg1">
                      <a:lumMod val="50000"/>
                    </a:schemeClr>
                  </a:solidFill>
                  <a:latin typeface="Calibri" pitchFamily="34" charset="0"/>
                  <a:cs typeface="Calibri" panose="020F0502020204030204" pitchFamily="34" charset="0"/>
                </a:rPr>
                <a:t>Once your poster file is ready, visit</a:t>
              </a:r>
              <a:r>
                <a:rPr lang="en-US" sz="4900" baseline="0" dirty="0">
                  <a:solidFill>
                    <a:schemeClr val="bg1">
                      <a:lumMod val="50000"/>
                    </a:schemeClr>
                  </a:solidFill>
                  <a:latin typeface="Calibri" pitchFamily="34" charset="0"/>
                  <a:cs typeface="Calibri" panose="020F0502020204030204" pitchFamily="34" charset="0"/>
                </a:rPr>
                <a:t> </a:t>
              </a:r>
              <a:r>
                <a:rPr lang="en-US" sz="4900" b="1" baseline="0" dirty="0">
                  <a:solidFill>
                    <a:schemeClr val="bg1">
                      <a:lumMod val="50000"/>
                    </a:schemeClr>
                  </a:solidFill>
                  <a:latin typeface="Calibri" pitchFamily="34" charset="0"/>
                  <a:cs typeface="Calibri" panose="020F0502020204030204" pitchFamily="34" charset="0"/>
                </a:rPr>
                <a:t>www.genigraphics.com</a:t>
              </a:r>
              <a:r>
                <a:rPr lang="en-US" sz="49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9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900" baseline="0" dirty="0">
                  <a:solidFill>
                    <a:schemeClr val="bg1">
                      <a:lumMod val="50000"/>
                    </a:schemeClr>
                  </a:solidFill>
                  <a:latin typeface="Calibri" pitchFamily="34" charset="0"/>
                  <a:cs typeface="Calibri" panose="020F0502020204030204" pitchFamily="34" charset="0"/>
                </a:rPr>
                <a:t>US and Canada:  1-800-790-4001</a:t>
              </a:r>
              <a:br>
                <a:rPr lang="en-US" sz="4900" baseline="0" dirty="0">
                  <a:solidFill>
                    <a:schemeClr val="bg1">
                      <a:lumMod val="50000"/>
                    </a:schemeClr>
                  </a:solidFill>
                  <a:latin typeface="Calibri" pitchFamily="34" charset="0"/>
                  <a:cs typeface="Calibri" panose="020F0502020204030204" pitchFamily="34" charset="0"/>
                </a:rPr>
              </a:br>
              <a:r>
                <a:rPr lang="en-US" sz="49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3600" dirty="0">
                  <a:solidFill>
                    <a:schemeClr val="bg1">
                      <a:lumMod val="50000"/>
                    </a:schemeClr>
                  </a:solidFill>
                  <a:latin typeface="Calibri" pitchFamily="34" charset="0"/>
                  <a:cs typeface="Calibri" panose="020F0502020204030204" pitchFamily="34" charset="0"/>
                </a:rPr>
              </a:br>
              <a:r>
                <a:rPr lang="en-US" sz="3600" dirty="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404800" y="32613600"/>
            <a:ext cx="5297435" cy="185928"/>
          </a:xfrm>
          <a:prstGeom prst="rect">
            <a:avLst/>
          </a:prstGeom>
        </p:spPr>
      </p:pic>
    </p:spTree>
    <p:extLst>
      <p:ext uri="{BB962C8B-B14F-4D97-AF65-F5344CB8AC3E}">
        <p14:creationId xmlns:p14="http://schemas.microsoft.com/office/powerpoint/2010/main" val="381294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7/18/2019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329128" tIns="164564" rIns="329128" bIns="164564" rtlCol="0" anchor="ctr">
            <a:normAutofit/>
          </a:bodyPr>
          <a:lstStyle/>
          <a:p>
            <a:r>
              <a:rPr lang="en-US" dirty="0"/>
              <a:t>Click to edit Master title style</a:t>
            </a:r>
          </a:p>
        </p:txBody>
      </p:sp>
      <p:sp>
        <p:nvSpPr>
          <p:cNvPr id="3" name="Text Placeholder 2"/>
          <p:cNvSpPr>
            <a:spLocks noGrp="1"/>
          </p:cNvSpPr>
          <p:nvPr>
            <p:ph type="body" idx="1"/>
          </p:nvPr>
        </p:nvSpPr>
        <p:spPr>
          <a:xfrm>
            <a:off x="2194560" y="7680963"/>
            <a:ext cx="39502080" cy="21724623"/>
          </a:xfrm>
          <a:prstGeom prst="rect">
            <a:avLst/>
          </a:prstGeom>
        </p:spPr>
        <p:txBody>
          <a:bodyPr vert="horz" lIns="329128" tIns="164564" rIns="329128" bIns="164564"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194560" y="30510483"/>
            <a:ext cx="10241280" cy="1752600"/>
          </a:xfrm>
          <a:prstGeom prst="rect">
            <a:avLst/>
          </a:prstGeom>
        </p:spPr>
        <p:txBody>
          <a:bodyPr vert="horz" lIns="329128" tIns="164564" rIns="329128" bIns="164564" rtlCol="0" anchor="ctr"/>
          <a:lstStyle>
            <a:lvl1pPr algn="l">
              <a:defRPr sz="4400">
                <a:solidFill>
                  <a:schemeClr val="tx1">
                    <a:tint val="75000"/>
                  </a:schemeClr>
                </a:solidFill>
              </a:defRPr>
            </a:lvl1pPr>
          </a:lstStyle>
          <a:p>
            <a:fld id="{985D6BDF-9D0E-4E2B-85B8-D8F4790360C9}" type="datetimeFigureOut">
              <a:rPr lang="en-US" smtClean="0"/>
              <a:t>7/18/2019</a:t>
            </a:fld>
            <a:endParaRPr lang="en-US" dirty="0"/>
          </a:p>
        </p:txBody>
      </p:sp>
      <p:sp>
        <p:nvSpPr>
          <p:cNvPr id="5" name="Footer Placeholder 4"/>
          <p:cNvSpPr>
            <a:spLocks noGrp="1"/>
          </p:cNvSpPr>
          <p:nvPr>
            <p:ph type="ftr" sz="quarter" idx="3"/>
          </p:nvPr>
        </p:nvSpPr>
        <p:spPr>
          <a:xfrm>
            <a:off x="14996160" y="30510483"/>
            <a:ext cx="13898880" cy="1752600"/>
          </a:xfrm>
          <a:prstGeom prst="rect">
            <a:avLst/>
          </a:prstGeom>
        </p:spPr>
        <p:txBody>
          <a:bodyPr vert="horz" lIns="329128" tIns="164564" rIns="329128" bIns="164564" rtlCol="0" anchor="ctr"/>
          <a:lstStyle>
            <a:lvl1pPr algn="ctr">
              <a:defRPr sz="4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0" y="30510483"/>
            <a:ext cx="10241280" cy="1752600"/>
          </a:xfrm>
          <a:prstGeom prst="rect">
            <a:avLst/>
          </a:prstGeom>
        </p:spPr>
        <p:txBody>
          <a:bodyPr vert="horz" lIns="329128" tIns="164564" rIns="329128" bIns="164564" rtlCol="0" anchor="ctr"/>
          <a:lstStyle>
            <a:lvl1pPr algn="r">
              <a:defRPr sz="44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3291279" rtl="0" eaLnBrk="1" latinLnBrk="0" hangingPunct="1">
        <a:spcBef>
          <a:spcPct val="0"/>
        </a:spcBef>
        <a:buNone/>
        <a:defRPr sz="6000" kern="1200">
          <a:solidFill>
            <a:schemeClr val="tx1"/>
          </a:solidFill>
          <a:latin typeface="+mj-lt"/>
          <a:ea typeface="+mj-ea"/>
          <a:cs typeface="+mj-cs"/>
        </a:defRPr>
      </a:lvl1pPr>
    </p:titleStyle>
    <p:bodyStyle>
      <a:lvl1pPr marL="342842"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1pPr>
      <a:lvl2pPr marL="685683"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2pPr>
      <a:lvl3pPr marL="1028525"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371366"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1714209"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9051018"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6pPr>
      <a:lvl7pPr marL="10696658"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7pPr>
      <a:lvl8pPr marL="12342297"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8pPr>
      <a:lvl9pPr marL="13987936"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9pPr>
    </p:bodyStyle>
    <p:otherStyle>
      <a:defPPr>
        <a:defRPr lang="en-US"/>
      </a:defPPr>
      <a:lvl1pPr marL="0" algn="l" defTabSz="3291279" rtl="0" eaLnBrk="1" latinLnBrk="0" hangingPunct="1">
        <a:defRPr sz="6400" kern="1200">
          <a:solidFill>
            <a:schemeClr val="tx1"/>
          </a:solidFill>
          <a:latin typeface="+mn-lt"/>
          <a:ea typeface="+mn-ea"/>
          <a:cs typeface="+mn-cs"/>
        </a:defRPr>
      </a:lvl1pPr>
      <a:lvl2pPr marL="1645640" algn="l" defTabSz="3291279" rtl="0" eaLnBrk="1" latinLnBrk="0" hangingPunct="1">
        <a:defRPr sz="6400" kern="1200">
          <a:solidFill>
            <a:schemeClr val="tx1"/>
          </a:solidFill>
          <a:latin typeface="+mn-lt"/>
          <a:ea typeface="+mn-ea"/>
          <a:cs typeface="+mn-cs"/>
        </a:defRPr>
      </a:lvl2pPr>
      <a:lvl3pPr marL="3291279" algn="l" defTabSz="3291279" rtl="0" eaLnBrk="1" latinLnBrk="0" hangingPunct="1">
        <a:defRPr sz="6400" kern="1200">
          <a:solidFill>
            <a:schemeClr val="tx1"/>
          </a:solidFill>
          <a:latin typeface="+mn-lt"/>
          <a:ea typeface="+mn-ea"/>
          <a:cs typeface="+mn-cs"/>
        </a:defRPr>
      </a:lvl3pPr>
      <a:lvl4pPr marL="4936919" algn="l" defTabSz="3291279" rtl="0" eaLnBrk="1" latinLnBrk="0" hangingPunct="1">
        <a:defRPr sz="6400" kern="1200">
          <a:solidFill>
            <a:schemeClr val="tx1"/>
          </a:solidFill>
          <a:latin typeface="+mn-lt"/>
          <a:ea typeface="+mn-ea"/>
          <a:cs typeface="+mn-cs"/>
        </a:defRPr>
      </a:lvl4pPr>
      <a:lvl5pPr marL="6582559" algn="l" defTabSz="3291279" rtl="0" eaLnBrk="1" latinLnBrk="0" hangingPunct="1">
        <a:defRPr sz="6400" kern="1200">
          <a:solidFill>
            <a:schemeClr val="tx1"/>
          </a:solidFill>
          <a:latin typeface="+mn-lt"/>
          <a:ea typeface="+mn-ea"/>
          <a:cs typeface="+mn-cs"/>
        </a:defRPr>
      </a:lvl5pPr>
      <a:lvl6pPr marL="8228198" algn="l" defTabSz="3291279" rtl="0" eaLnBrk="1" latinLnBrk="0" hangingPunct="1">
        <a:defRPr sz="6400" kern="1200">
          <a:solidFill>
            <a:schemeClr val="tx1"/>
          </a:solidFill>
          <a:latin typeface="+mn-lt"/>
          <a:ea typeface="+mn-ea"/>
          <a:cs typeface="+mn-cs"/>
        </a:defRPr>
      </a:lvl6pPr>
      <a:lvl7pPr marL="9873837" algn="l" defTabSz="3291279" rtl="0" eaLnBrk="1" latinLnBrk="0" hangingPunct="1">
        <a:defRPr sz="6400" kern="1200">
          <a:solidFill>
            <a:schemeClr val="tx1"/>
          </a:solidFill>
          <a:latin typeface="+mn-lt"/>
          <a:ea typeface="+mn-ea"/>
          <a:cs typeface="+mn-cs"/>
        </a:defRPr>
      </a:lvl7pPr>
      <a:lvl8pPr marL="11519478" algn="l" defTabSz="3291279" rtl="0" eaLnBrk="1" latinLnBrk="0" hangingPunct="1">
        <a:defRPr sz="6400" kern="1200">
          <a:solidFill>
            <a:schemeClr val="tx1"/>
          </a:solidFill>
          <a:latin typeface="+mn-lt"/>
          <a:ea typeface="+mn-ea"/>
          <a:cs typeface="+mn-cs"/>
        </a:defRPr>
      </a:lvl8pPr>
      <a:lvl9pPr marL="13165118" algn="l" defTabSz="3291279" rtl="0" eaLnBrk="1" latinLnBrk="0" hangingPunct="1">
        <a:defRPr sz="6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hyperlink" Target="PPTX-Genigraphics-Poster-Template-36x48.pptx" TargetMode="External"/><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5486400" y="240891"/>
            <a:ext cx="32232600" cy="18927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37" tIns="342842" rIns="137137" bIns="342842"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7800" b="1" dirty="0">
                <a:latin typeface="+mj-lt"/>
              </a:rPr>
              <a:t>CLINICAL DATA ANALYST INTERNSHIP, AT DATAPLUS PHARMA SERVICES</a:t>
            </a:r>
            <a:endParaRPr lang="en-US" sz="7800" b="1" dirty="0">
              <a:solidFill>
                <a:schemeClr val="accent3">
                  <a:lumMod val="20000"/>
                  <a:lumOff val="80000"/>
                </a:schemeClr>
              </a:solidFill>
              <a:latin typeface="+mj-lt"/>
            </a:endParaRPr>
          </a:p>
        </p:txBody>
      </p:sp>
      <p:sp>
        <p:nvSpPr>
          <p:cNvPr id="5" name="Text Box 123"/>
          <p:cNvSpPr txBox="1">
            <a:spLocks noChangeArrowheads="1"/>
          </p:cNvSpPr>
          <p:nvPr/>
        </p:nvSpPr>
        <p:spPr bwMode="auto">
          <a:xfrm>
            <a:off x="5486400" y="2105014"/>
            <a:ext cx="32232600" cy="21621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137137" rIns="137137" bIns="137137"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altLang="en-US" sz="5400" b="1" dirty="0">
                <a:latin typeface="+mj-lt"/>
              </a:rPr>
              <a:t>Sai Krishna. Kotha</a:t>
            </a:r>
            <a:endParaRPr lang="en-US" altLang="en-US" sz="4400" b="1" dirty="0">
              <a:latin typeface="+mj-lt"/>
            </a:endParaRPr>
          </a:p>
          <a:p>
            <a:pPr algn="ctr" eaLnBrk="1" hangingPunct="1"/>
            <a:r>
              <a:rPr lang="en-US" altLang="ja-JP" sz="4200" dirty="0">
                <a:latin typeface="+mj-lt"/>
                <a:cs typeface="Times New Roman" panose="02020603050405020304" pitchFamily="18" charset="0"/>
              </a:rPr>
              <a:t>Medical and Bioinformatics Graduate Program, School of Computing and Information Systems, </a:t>
            </a:r>
          </a:p>
          <a:p>
            <a:pPr algn="ctr"/>
            <a:r>
              <a:rPr lang="en-US" altLang="ja-JP" sz="4200" dirty="0">
                <a:latin typeface="+mj-lt"/>
                <a:cs typeface="Times New Roman" panose="02020603050405020304" pitchFamily="18" charset="0"/>
              </a:rPr>
              <a:t>Grand Valley State University, Allendale, MI, USA</a:t>
            </a:r>
          </a:p>
          <a:p>
            <a:pPr algn="ctr" eaLnBrk="1" hangingPunct="1"/>
            <a:endParaRPr lang="en-US" sz="4000" dirty="0">
              <a:solidFill>
                <a:schemeClr val="accent3">
                  <a:lumMod val="20000"/>
                  <a:lumOff val="80000"/>
                </a:schemeClr>
              </a:solidFill>
              <a:latin typeface="+mn-lt"/>
            </a:endParaRPr>
          </a:p>
        </p:txBody>
      </p:sp>
      <p:sp>
        <p:nvSpPr>
          <p:cNvPr id="24" name="TextBox 23"/>
          <p:cNvSpPr txBox="1"/>
          <p:nvPr/>
        </p:nvSpPr>
        <p:spPr>
          <a:xfrm>
            <a:off x="1706881" y="30038039"/>
            <a:ext cx="5078867" cy="1792786"/>
          </a:xfrm>
          <a:prstGeom prst="rect">
            <a:avLst/>
          </a:prstGeom>
          <a:solidFill>
            <a:schemeClr val="accent1">
              <a:lumMod val="40000"/>
              <a:lumOff val="60000"/>
            </a:schemeClr>
          </a:solidFill>
        </p:spPr>
        <p:txBody>
          <a:bodyPr wrap="none" lIns="68568" tIns="34284" rIns="68568" bIns="34284" rtlCol="0">
            <a:spAutoFit/>
          </a:bodyPr>
          <a:lstStyle/>
          <a:p>
            <a:r>
              <a:rPr lang="en-US" sz="2800" dirty="0"/>
              <a:t>SAI KRISHNA KOTHA</a:t>
            </a:r>
          </a:p>
          <a:p>
            <a:r>
              <a:rPr lang="en-US" sz="2800" dirty="0"/>
              <a:t>GRAND VALLEY STATE UNIVERSITY</a:t>
            </a:r>
          </a:p>
          <a:p>
            <a:r>
              <a:rPr lang="en-US" sz="2800" dirty="0"/>
              <a:t>Email: kothasa@mail.gvsu.edu</a:t>
            </a:r>
          </a:p>
          <a:p>
            <a:r>
              <a:rPr lang="en-US" sz="2800" dirty="0"/>
              <a:t>Phone:845-518-1087</a:t>
            </a:r>
          </a:p>
        </p:txBody>
      </p:sp>
      <p:sp>
        <p:nvSpPr>
          <p:cNvPr id="25" name="TextBox 24"/>
          <p:cNvSpPr txBox="1"/>
          <p:nvPr/>
        </p:nvSpPr>
        <p:spPr>
          <a:xfrm>
            <a:off x="1706880" y="29146502"/>
            <a:ext cx="1937494" cy="746346"/>
          </a:xfrm>
          <a:prstGeom prst="rect">
            <a:avLst/>
          </a:prstGeom>
          <a:noFill/>
        </p:spPr>
        <p:txBody>
          <a:bodyPr wrap="none" lIns="68568" tIns="34284" rIns="68568" bIns="34284" rtlCol="0">
            <a:spAutoFit/>
          </a:bodyPr>
          <a:lstStyle/>
          <a:p>
            <a:r>
              <a:rPr lang="en-US" sz="4400" b="1" dirty="0"/>
              <a:t>Contact</a:t>
            </a:r>
          </a:p>
        </p:txBody>
      </p:sp>
      <p:sp>
        <p:nvSpPr>
          <p:cNvPr id="26" name="TextBox 25">
            <a:hlinkClick r:id="rId2" action="ppaction://hlinkpres?slideindex=1&amp;slidetitle="/>
          </p:cNvPr>
          <p:cNvSpPr txBox="1"/>
          <p:nvPr/>
        </p:nvSpPr>
        <p:spPr>
          <a:xfrm>
            <a:off x="21713186" y="30026111"/>
            <a:ext cx="19507200" cy="1139689"/>
          </a:xfrm>
          <a:prstGeom prst="rect">
            <a:avLst/>
          </a:prstGeom>
          <a:noFill/>
        </p:spPr>
        <p:txBody>
          <a:bodyPr wrap="square" lIns="68568" tIns="68568" rIns="68568" bIns="68568" numCol="1" spcCol="342842" rtlCol="0">
            <a:noAutofit/>
          </a:bodyPr>
          <a:lstStyle/>
          <a:p>
            <a:pPr marL="342842" indent="-342842">
              <a:buFont typeface="+mj-lt"/>
              <a:buAutoNum type="arabicPeriod"/>
            </a:pPr>
            <a:r>
              <a:rPr lang="en-US" sz="2800" dirty="0"/>
              <a:t> https://www.cdisc.org/standards/foundational/sdtm</a:t>
            </a:r>
          </a:p>
          <a:p>
            <a:pPr marL="342842" indent="-342842">
              <a:buFont typeface="+mj-lt"/>
              <a:buAutoNum type="arabicPeriod"/>
            </a:pPr>
            <a:r>
              <a:rPr lang="en-US" sz="2800" dirty="0"/>
              <a:t> https://www.cdisc.org/standards/foundational/adam</a:t>
            </a:r>
          </a:p>
          <a:p>
            <a:endParaRPr lang="en-US" sz="2800" dirty="0"/>
          </a:p>
          <a:p>
            <a:r>
              <a:rPr lang="en-US" sz="2800" dirty="0"/>
              <a:t> </a:t>
            </a:r>
          </a:p>
          <a:p>
            <a:r>
              <a:rPr lang="en-US" sz="2800" dirty="0"/>
              <a:t> </a:t>
            </a:r>
          </a:p>
          <a:p>
            <a:r>
              <a:rPr lang="en-US" sz="2800" dirty="0"/>
              <a:t> </a:t>
            </a:r>
          </a:p>
          <a:p>
            <a:endParaRPr lang="en-US" sz="2800" dirty="0"/>
          </a:p>
          <a:p>
            <a:pPr marL="342842" indent="-342842">
              <a:buFont typeface="+mj-lt"/>
              <a:buAutoNum type="arabicPeriod"/>
            </a:pPr>
            <a:endParaRPr lang="en-US" sz="2800" dirty="0"/>
          </a:p>
        </p:txBody>
      </p:sp>
      <p:sp>
        <p:nvSpPr>
          <p:cNvPr id="27" name="TextBox 26"/>
          <p:cNvSpPr txBox="1"/>
          <p:nvPr/>
        </p:nvSpPr>
        <p:spPr>
          <a:xfrm>
            <a:off x="21945603" y="29146502"/>
            <a:ext cx="2703473" cy="746346"/>
          </a:xfrm>
          <a:prstGeom prst="rect">
            <a:avLst/>
          </a:prstGeom>
          <a:noFill/>
        </p:spPr>
        <p:txBody>
          <a:bodyPr wrap="none" lIns="68568" tIns="34284" rIns="68568" bIns="34284" rtlCol="0">
            <a:spAutoFit/>
          </a:bodyPr>
          <a:lstStyle/>
          <a:p>
            <a:r>
              <a:rPr lang="en-US" sz="4400" b="1" dirty="0"/>
              <a:t>References</a:t>
            </a:r>
          </a:p>
        </p:txBody>
      </p:sp>
      <p:sp>
        <p:nvSpPr>
          <p:cNvPr id="10" name="Text Box 189"/>
          <p:cNvSpPr txBox="1">
            <a:spLocks noChangeArrowheads="1"/>
          </p:cNvSpPr>
          <p:nvPr/>
        </p:nvSpPr>
        <p:spPr bwMode="auto">
          <a:xfrm>
            <a:off x="1463040" y="5486398"/>
            <a:ext cx="13167360" cy="5693820"/>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endParaRPr lang="en-US" sz="3200" dirty="0">
              <a:latin typeface="+mj-lt"/>
            </a:endParaRPr>
          </a:p>
          <a:p>
            <a:pPr eaLnBrk="1" hangingPunct="1"/>
            <a:r>
              <a:rPr lang="en-US" sz="3200" dirty="0" err="1">
                <a:latin typeface="+mj-lt"/>
              </a:rPr>
              <a:t>Dataplus</a:t>
            </a:r>
            <a:r>
              <a:rPr lang="en-US" sz="3200" dirty="0">
                <a:latin typeface="+mj-lt"/>
              </a:rPr>
              <a:t> pharma is a leading service provider for pharmaceutical and Biotech companies. They are specialized in providing services and developing software products for CDISC implementation, Statistical reporting and Data Management. Some of the products they have developed are:</a:t>
            </a:r>
          </a:p>
          <a:p>
            <a:pPr marL="514350" indent="-514350" eaLnBrk="1" hangingPunct="1">
              <a:buAutoNum type="arabicParenR"/>
            </a:pPr>
            <a:r>
              <a:rPr lang="en-US" sz="3200" dirty="0" err="1">
                <a:latin typeface="+mj-lt"/>
              </a:rPr>
              <a:t>DataDefine</a:t>
            </a:r>
            <a:r>
              <a:rPr lang="en-US" sz="3200" dirty="0">
                <a:latin typeface="+mj-lt"/>
              </a:rPr>
              <a:t> -  a user friendly software application to generate CDISC compliant Define.xml for regulatory submissions</a:t>
            </a:r>
          </a:p>
          <a:p>
            <a:pPr marL="514350" indent="-514350" eaLnBrk="1" hangingPunct="1">
              <a:buAutoNum type="arabicParenR"/>
            </a:pPr>
            <a:r>
              <a:rPr lang="en-US" sz="3200" dirty="0">
                <a:latin typeface="+mj-lt"/>
              </a:rPr>
              <a:t>CRF annotator – to reduce manual effort of creating PDF annotations</a:t>
            </a:r>
          </a:p>
          <a:p>
            <a:pPr marL="514350" indent="-514350" eaLnBrk="1" hangingPunct="1">
              <a:buAutoNum type="arabicParenR"/>
            </a:pPr>
            <a:r>
              <a:rPr lang="en-US" sz="3200" dirty="0" err="1">
                <a:latin typeface="+mj-lt"/>
              </a:rPr>
              <a:t>Datacompare</a:t>
            </a:r>
            <a:r>
              <a:rPr lang="en-US" sz="3200" dirty="0">
                <a:latin typeface="+mj-lt"/>
              </a:rPr>
              <a:t> – to compare metadata templates</a:t>
            </a:r>
          </a:p>
          <a:p>
            <a:pPr marL="514350" indent="-514350" eaLnBrk="1" hangingPunct="1">
              <a:buAutoNum type="arabicParenR"/>
            </a:pPr>
            <a:r>
              <a:rPr lang="en-US" sz="3200" dirty="0" err="1">
                <a:latin typeface="+mj-lt"/>
              </a:rPr>
              <a:t>DataMap</a:t>
            </a:r>
            <a:r>
              <a:rPr lang="en-US" sz="3200" dirty="0">
                <a:latin typeface="+mj-lt"/>
              </a:rPr>
              <a:t> – to convert raw data into SDTM standards</a:t>
            </a:r>
          </a:p>
          <a:p>
            <a:pPr marL="514350" indent="-514350" eaLnBrk="1" hangingPunct="1">
              <a:buAutoNum type="arabicParenR"/>
            </a:pPr>
            <a:r>
              <a:rPr lang="en-US" sz="3200" dirty="0" err="1">
                <a:latin typeface="+mj-lt"/>
              </a:rPr>
              <a:t>Datacheck</a:t>
            </a:r>
            <a:r>
              <a:rPr lang="en-US" sz="3200" dirty="0">
                <a:latin typeface="+mj-lt"/>
              </a:rPr>
              <a:t> -  to check the data for CDISC standards conformance</a:t>
            </a:r>
          </a:p>
        </p:txBody>
      </p:sp>
      <p:sp>
        <p:nvSpPr>
          <p:cNvPr id="32" name="Rectangle 31"/>
          <p:cNvSpPr/>
          <p:nvPr/>
        </p:nvSpPr>
        <p:spPr>
          <a:xfrm>
            <a:off x="1463040" y="4800600"/>
            <a:ext cx="1316736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Purpose and Background</a:t>
            </a:r>
          </a:p>
        </p:txBody>
      </p:sp>
      <p:sp>
        <p:nvSpPr>
          <p:cNvPr id="33" name="Rectangle 32"/>
          <p:cNvSpPr/>
          <p:nvPr/>
        </p:nvSpPr>
        <p:spPr>
          <a:xfrm>
            <a:off x="1463039" y="12105819"/>
            <a:ext cx="13167361" cy="1000581"/>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Objectives</a:t>
            </a:r>
          </a:p>
        </p:txBody>
      </p:sp>
      <p:sp>
        <p:nvSpPr>
          <p:cNvPr id="13" name="Text Box 192"/>
          <p:cNvSpPr txBox="1">
            <a:spLocks noChangeArrowheads="1"/>
          </p:cNvSpPr>
          <p:nvPr/>
        </p:nvSpPr>
        <p:spPr bwMode="auto">
          <a:xfrm>
            <a:off x="15361920" y="5257800"/>
            <a:ext cx="13289280" cy="5201377"/>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algn="just" eaLnBrk="1" hangingPunct="1">
              <a:buFont typeface="Wingdings" panose="05000000000000000000" pitchFamily="2" charset="2"/>
              <a:buChar char="v"/>
            </a:pPr>
            <a:r>
              <a:rPr lang="en-US" sz="3200" dirty="0">
                <a:latin typeface="+mj-lt"/>
              </a:rPr>
              <a:t>Importing data:</a:t>
            </a:r>
          </a:p>
          <a:p>
            <a:pPr marL="514350" indent="-514350" algn="just" eaLnBrk="1" hangingPunct="1">
              <a:buAutoNum type="arabicParenR"/>
            </a:pPr>
            <a:r>
              <a:rPr lang="en-US" sz="3200" dirty="0">
                <a:latin typeface="+mj-lt"/>
              </a:rPr>
              <a:t>From relational database and clinical database management system: Using SAS/ACCESS SQL pass through facility.</a:t>
            </a:r>
          </a:p>
          <a:p>
            <a:pPr algn="just" eaLnBrk="1" hangingPunct="1"/>
            <a:r>
              <a:rPr lang="en-US" sz="3200" dirty="0">
                <a:latin typeface="+mj-lt"/>
              </a:rPr>
              <a:t>2)  Importing ASC11 Text: using PROC IMPORT and SAS Data step</a:t>
            </a:r>
          </a:p>
          <a:p>
            <a:pPr algn="just" eaLnBrk="1" hangingPunct="1"/>
            <a:endParaRPr lang="en-US" sz="3200" dirty="0">
              <a:latin typeface="+mj-lt"/>
            </a:endParaRPr>
          </a:p>
          <a:p>
            <a:pPr marL="457200" indent="-457200" algn="just" eaLnBrk="1" hangingPunct="1">
              <a:buFont typeface="Wingdings" panose="05000000000000000000" pitchFamily="2" charset="2"/>
              <a:buChar char="v"/>
            </a:pPr>
            <a:r>
              <a:rPr lang="en-US" sz="3200" dirty="0" err="1">
                <a:latin typeface="+mj-lt"/>
              </a:rPr>
              <a:t>Standardising</a:t>
            </a:r>
            <a:r>
              <a:rPr lang="en-US" sz="3200" dirty="0">
                <a:latin typeface="+mj-lt"/>
              </a:rPr>
              <a:t> the data as per CDISC SDTM regulations</a:t>
            </a:r>
          </a:p>
          <a:p>
            <a:pPr marL="457200" indent="-457200" algn="just" eaLnBrk="1" hangingPunct="1">
              <a:buFont typeface="Wingdings" panose="05000000000000000000" pitchFamily="2" charset="2"/>
              <a:buChar char="v"/>
            </a:pPr>
            <a:r>
              <a:rPr lang="en-US" sz="3200" dirty="0">
                <a:latin typeface="+mj-lt"/>
              </a:rPr>
              <a:t>Converting the CDISC SDTM datasets ADAM datasets</a:t>
            </a:r>
          </a:p>
          <a:p>
            <a:pPr marL="457200" indent="-457200" algn="just" eaLnBrk="1" hangingPunct="1">
              <a:buFont typeface="Wingdings" panose="05000000000000000000" pitchFamily="2" charset="2"/>
              <a:buChar char="v"/>
            </a:pPr>
            <a:r>
              <a:rPr lang="en-US" sz="3200" dirty="0">
                <a:latin typeface="+mj-lt"/>
              </a:rPr>
              <a:t>Transforming data and creating Analysis datasets</a:t>
            </a:r>
          </a:p>
          <a:p>
            <a:pPr marL="457200" indent="-457200" algn="just" eaLnBrk="1" hangingPunct="1">
              <a:buFont typeface="Wingdings" panose="05000000000000000000" pitchFamily="2" charset="2"/>
              <a:buChar char="v"/>
            </a:pPr>
            <a:r>
              <a:rPr lang="en-US" sz="3200" dirty="0">
                <a:latin typeface="+mj-lt"/>
              </a:rPr>
              <a:t>Creating tables and listings</a:t>
            </a:r>
          </a:p>
          <a:p>
            <a:pPr marL="457200" indent="-457200" algn="just" eaLnBrk="1" hangingPunct="1">
              <a:buFont typeface="Wingdings" panose="05000000000000000000" pitchFamily="2" charset="2"/>
              <a:buChar char="v"/>
            </a:pPr>
            <a:r>
              <a:rPr lang="en-US" sz="3200" dirty="0">
                <a:latin typeface="+mj-lt"/>
              </a:rPr>
              <a:t>Creating graphs</a:t>
            </a:r>
          </a:p>
        </p:txBody>
      </p:sp>
      <p:sp>
        <p:nvSpPr>
          <p:cNvPr id="34" name="Rectangle 33"/>
          <p:cNvSpPr/>
          <p:nvPr/>
        </p:nvSpPr>
        <p:spPr>
          <a:xfrm>
            <a:off x="15361920" y="4800600"/>
            <a:ext cx="13289280" cy="481447"/>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Description of Work</a:t>
            </a:r>
          </a:p>
        </p:txBody>
      </p:sp>
      <p:sp>
        <p:nvSpPr>
          <p:cNvPr id="14" name="Text Box 193"/>
          <p:cNvSpPr txBox="1">
            <a:spLocks noChangeArrowheads="1"/>
          </p:cNvSpPr>
          <p:nvPr/>
        </p:nvSpPr>
        <p:spPr bwMode="auto">
          <a:xfrm>
            <a:off x="29283653" y="20619393"/>
            <a:ext cx="13060684" cy="3724050"/>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algn="just" eaLnBrk="1" hangingPunct="1">
              <a:buFont typeface="Wingdings" panose="05000000000000000000" pitchFamily="2" charset="2"/>
              <a:buChar char="v"/>
            </a:pPr>
            <a:r>
              <a:rPr lang="en-US" sz="3200" dirty="0"/>
              <a:t>My Internship experience has given me the realistic preview of my field of interest. As a result of my internship, I have a better understanding of the concepts, theories in my study.</a:t>
            </a:r>
          </a:p>
          <a:p>
            <a:pPr marL="457200" indent="-457200" algn="just" eaLnBrk="1" hangingPunct="1">
              <a:buFont typeface="Wingdings" panose="05000000000000000000" pitchFamily="2" charset="2"/>
              <a:buChar char="v"/>
            </a:pPr>
            <a:r>
              <a:rPr lang="en-US" sz="3200" dirty="0"/>
              <a:t>The internship provided an opportunity to learn about Clinical trial data standardization and analysis.</a:t>
            </a:r>
          </a:p>
          <a:p>
            <a:pPr marL="457200" indent="-457200" algn="just" eaLnBrk="1" hangingPunct="1">
              <a:buFont typeface="Wingdings" panose="05000000000000000000" pitchFamily="2" charset="2"/>
              <a:buChar char="v"/>
            </a:pPr>
            <a:endParaRPr lang="en-US" sz="3200" dirty="0"/>
          </a:p>
          <a:p>
            <a:pPr marL="457200" indent="-457200" algn="just" eaLnBrk="1" hangingPunct="1">
              <a:buFont typeface="Wingdings" panose="05000000000000000000" pitchFamily="2" charset="2"/>
              <a:buChar char="v"/>
            </a:pPr>
            <a:endParaRPr lang="en-US" sz="3200" dirty="0">
              <a:latin typeface="+mn-lt"/>
            </a:endParaRPr>
          </a:p>
        </p:txBody>
      </p:sp>
      <p:sp>
        <p:nvSpPr>
          <p:cNvPr id="36" name="Rectangle 35"/>
          <p:cNvSpPr/>
          <p:nvPr/>
        </p:nvSpPr>
        <p:spPr>
          <a:xfrm rot="10800000" flipV="1">
            <a:off x="29289074" y="24444820"/>
            <a:ext cx="13167359" cy="60862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Acknowledgements</a:t>
            </a:r>
          </a:p>
        </p:txBody>
      </p:sp>
      <p:sp>
        <p:nvSpPr>
          <p:cNvPr id="11" name="Text Box 190"/>
          <p:cNvSpPr txBox="1">
            <a:spLocks noChangeArrowheads="1"/>
          </p:cNvSpPr>
          <p:nvPr/>
        </p:nvSpPr>
        <p:spPr bwMode="auto">
          <a:xfrm>
            <a:off x="1463040" y="13106403"/>
            <a:ext cx="13167360" cy="5201377"/>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endParaRPr lang="en-US" sz="3200" dirty="0">
              <a:latin typeface="+mn-lt"/>
            </a:endParaRPr>
          </a:p>
          <a:p>
            <a:pPr algn="just" eaLnBrk="1" hangingPunct="1"/>
            <a:r>
              <a:rPr lang="en-US" sz="3200" dirty="0">
                <a:latin typeface="+mn-lt"/>
              </a:rPr>
              <a:t>The objectives that I could achieve during my internship are:</a:t>
            </a:r>
          </a:p>
          <a:p>
            <a:pPr marL="514350" indent="-514350" algn="just" eaLnBrk="1" hangingPunct="1">
              <a:buAutoNum type="arabicPeriod"/>
            </a:pPr>
            <a:r>
              <a:rPr lang="en-US" sz="3200" dirty="0">
                <a:latin typeface="+mn-lt"/>
              </a:rPr>
              <a:t>Provide clinical data analysis support for data management, data validation and statistical report generation</a:t>
            </a:r>
          </a:p>
          <a:p>
            <a:pPr marL="514350" indent="-514350" algn="just" eaLnBrk="1" hangingPunct="1">
              <a:buAutoNum type="arabicPeriod"/>
            </a:pPr>
            <a:r>
              <a:rPr lang="en-US" sz="3200" dirty="0">
                <a:latin typeface="+mn-lt"/>
              </a:rPr>
              <a:t>Assist Biostatisticians, Data Managers and Clinicians with developing tools techniques for improving process efficiencies</a:t>
            </a:r>
          </a:p>
          <a:p>
            <a:pPr marL="514350" indent="-514350" algn="just" eaLnBrk="1" hangingPunct="1">
              <a:buAutoNum type="arabicPeriod"/>
            </a:pPr>
            <a:r>
              <a:rPr lang="en-US" sz="3200" dirty="0">
                <a:latin typeface="+mn-lt"/>
              </a:rPr>
              <a:t>Generate analysis datasets, statistical tables, listings and graphs</a:t>
            </a:r>
          </a:p>
          <a:p>
            <a:pPr marL="514350" indent="-514350" algn="just" eaLnBrk="1" hangingPunct="1">
              <a:buAutoNum type="arabicPeriod"/>
            </a:pPr>
            <a:r>
              <a:rPr lang="en-US" sz="3200" dirty="0">
                <a:latin typeface="+mn-lt"/>
              </a:rPr>
              <a:t>Support regulatory electronic submissions to FDA</a:t>
            </a:r>
          </a:p>
          <a:p>
            <a:pPr marL="514350" indent="-514350" algn="just" eaLnBrk="1" hangingPunct="1">
              <a:buAutoNum type="arabicPeriod"/>
            </a:pPr>
            <a:endParaRPr lang="en-US" sz="3200" dirty="0">
              <a:latin typeface="+mn-lt"/>
            </a:endParaRPr>
          </a:p>
          <a:p>
            <a:pPr eaLnBrk="1" hangingPunct="1"/>
            <a:endParaRPr lang="en-US" sz="3200" dirty="0">
              <a:latin typeface="+mn-lt"/>
            </a:endParaRPr>
          </a:p>
        </p:txBody>
      </p:sp>
      <p:pic>
        <p:nvPicPr>
          <p:cNvPr id="39" name="Picture 38" descr="mark_3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51508" y="992756"/>
            <a:ext cx="2338387"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4"/>
          <a:stretch>
            <a:fillRect/>
          </a:stretch>
        </p:blipFill>
        <p:spPr>
          <a:xfrm>
            <a:off x="31470600" y="9144000"/>
            <a:ext cx="1353429" cy="1036365"/>
          </a:xfrm>
          <a:prstGeom prst="rect">
            <a:avLst/>
          </a:prstGeom>
        </p:spPr>
      </p:pic>
      <p:sp>
        <p:nvSpPr>
          <p:cNvPr id="46" name="Rectangle 45"/>
          <p:cNvSpPr/>
          <p:nvPr/>
        </p:nvSpPr>
        <p:spPr>
          <a:xfrm rot="10800000" flipV="1">
            <a:off x="29274829" y="19583765"/>
            <a:ext cx="13136879" cy="876557"/>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Overall Experience</a:t>
            </a:r>
          </a:p>
        </p:txBody>
      </p:sp>
      <p:sp>
        <p:nvSpPr>
          <p:cNvPr id="54" name="Text Box 193"/>
          <p:cNvSpPr txBox="1">
            <a:spLocks noChangeArrowheads="1"/>
          </p:cNvSpPr>
          <p:nvPr/>
        </p:nvSpPr>
        <p:spPr bwMode="auto">
          <a:xfrm>
            <a:off x="29283653" y="25345948"/>
            <a:ext cx="13289280" cy="3231607"/>
          </a:xfrm>
          <a:prstGeom prst="rect">
            <a:avLst/>
          </a:prstGeom>
          <a:solidFill>
            <a:schemeClr val="bg1"/>
          </a:solidFill>
          <a:ln w="12700">
            <a:solidFill>
              <a:schemeClr val="accent1">
                <a:lumMod val="75000"/>
              </a:schemeClr>
            </a:solid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marL="457200" indent="-457200" algn="just" eaLnBrk="1" hangingPunct="1">
              <a:buFont typeface="Wingdings" panose="05000000000000000000" pitchFamily="2" charset="2"/>
              <a:buChar char="v"/>
            </a:pPr>
            <a:r>
              <a:rPr lang="en-US" sz="3200" dirty="0">
                <a:latin typeface="+mn-lt"/>
              </a:rPr>
              <a:t>Dr. </a:t>
            </a:r>
            <a:r>
              <a:rPr lang="en-US" sz="3200" dirty="0" err="1">
                <a:latin typeface="+mn-lt"/>
              </a:rPr>
              <a:t>Guenter</a:t>
            </a:r>
            <a:r>
              <a:rPr lang="en-US" sz="3200" dirty="0">
                <a:latin typeface="+mn-lt"/>
              </a:rPr>
              <a:t> Tusch, PSM Medical and Bioinformatics Program and Director.</a:t>
            </a:r>
          </a:p>
          <a:p>
            <a:pPr marL="457200" indent="-457200" algn="just" eaLnBrk="1" hangingPunct="1">
              <a:buFont typeface="Wingdings" panose="05000000000000000000" pitchFamily="2" charset="2"/>
              <a:buChar char="v"/>
            </a:pPr>
            <a:r>
              <a:rPr lang="en-US" sz="3200" dirty="0">
                <a:latin typeface="+mn-lt"/>
              </a:rPr>
              <a:t>Dr. Tim Born, PSM Coordinator.</a:t>
            </a:r>
          </a:p>
          <a:p>
            <a:pPr marL="457200" indent="-457200" algn="just" eaLnBrk="1" hangingPunct="1">
              <a:buFont typeface="Wingdings" panose="05000000000000000000" pitchFamily="2" charset="2"/>
              <a:buChar char="v"/>
            </a:pPr>
            <a:r>
              <a:rPr lang="en-US" sz="3200" dirty="0">
                <a:latin typeface="+mn-lt"/>
              </a:rPr>
              <a:t>GVSU Medical and Bioinformatics Dept.</a:t>
            </a:r>
          </a:p>
          <a:p>
            <a:pPr marL="457200" indent="-457200" algn="just" eaLnBrk="1" hangingPunct="1">
              <a:buFont typeface="Wingdings" panose="05000000000000000000" pitchFamily="2" charset="2"/>
              <a:buChar char="v"/>
            </a:pPr>
            <a:r>
              <a:rPr lang="en-US" sz="3200" dirty="0">
                <a:latin typeface="+mn-lt"/>
              </a:rPr>
              <a:t>Sridhar </a:t>
            </a:r>
            <a:r>
              <a:rPr lang="en-US" sz="3200" dirty="0" err="1">
                <a:latin typeface="+mn-lt"/>
              </a:rPr>
              <a:t>Dodlapati</a:t>
            </a:r>
            <a:r>
              <a:rPr lang="en-US" sz="3200" dirty="0">
                <a:latin typeface="+mn-lt"/>
              </a:rPr>
              <a:t>, Manager at </a:t>
            </a:r>
            <a:r>
              <a:rPr lang="en-US" sz="3200" dirty="0" err="1">
                <a:latin typeface="+mn-lt"/>
              </a:rPr>
              <a:t>Dataplus</a:t>
            </a:r>
            <a:r>
              <a:rPr lang="en-US" sz="3200" dirty="0">
                <a:latin typeface="+mn-lt"/>
              </a:rPr>
              <a:t> pharma services</a:t>
            </a:r>
          </a:p>
          <a:p>
            <a:pPr marL="457200" indent="-457200" algn="just" eaLnBrk="1" hangingPunct="1">
              <a:buFont typeface="Wingdings" panose="05000000000000000000" pitchFamily="2" charset="2"/>
              <a:buChar char="v"/>
            </a:pPr>
            <a:r>
              <a:rPr lang="en-US" sz="3200" dirty="0" err="1">
                <a:latin typeface="+mn-lt"/>
              </a:rPr>
              <a:t>Mahipal</a:t>
            </a:r>
            <a:r>
              <a:rPr lang="en-US" sz="3200" dirty="0">
                <a:latin typeface="+mn-lt"/>
              </a:rPr>
              <a:t> </a:t>
            </a:r>
            <a:r>
              <a:rPr lang="en-US" sz="3200" dirty="0" err="1">
                <a:latin typeface="+mn-lt"/>
              </a:rPr>
              <a:t>Vannam</a:t>
            </a:r>
            <a:r>
              <a:rPr lang="en-US" sz="3200" dirty="0">
                <a:latin typeface="+mn-lt"/>
              </a:rPr>
              <a:t> , Manager at </a:t>
            </a:r>
            <a:r>
              <a:rPr lang="en-US" sz="3200" dirty="0" err="1">
                <a:latin typeface="+mn-lt"/>
              </a:rPr>
              <a:t>Dataplus</a:t>
            </a:r>
            <a:r>
              <a:rPr lang="en-US" sz="3200" dirty="0">
                <a:latin typeface="+mn-lt"/>
              </a:rPr>
              <a:t> pharma services</a:t>
            </a:r>
          </a:p>
          <a:p>
            <a:pPr marL="457200" indent="-457200" algn="just" eaLnBrk="1" hangingPunct="1">
              <a:buFont typeface="Wingdings" panose="05000000000000000000" pitchFamily="2" charset="2"/>
              <a:buChar char="v"/>
            </a:pPr>
            <a:endParaRPr lang="en-US" sz="3200" dirty="0">
              <a:latin typeface="+mn-lt"/>
            </a:endParaRPr>
          </a:p>
        </p:txBody>
      </p:sp>
      <p:pic>
        <p:nvPicPr>
          <p:cNvPr id="31" name="Picture 30">
            <a:extLst>
              <a:ext uri="{FF2B5EF4-FFF2-40B4-BE49-F238E27FC236}">
                <a16:creationId xmlns:a16="http://schemas.microsoft.com/office/drawing/2014/main" id="{F5FC8C35-B44B-4309-A309-ABC89A61AF55}"/>
              </a:ext>
            </a:extLst>
          </p:cNvPr>
          <p:cNvPicPr/>
          <p:nvPr/>
        </p:nvPicPr>
        <p:blipFill>
          <a:blip r:embed="rId5"/>
          <a:stretch>
            <a:fillRect/>
          </a:stretch>
        </p:blipFill>
        <p:spPr>
          <a:xfrm>
            <a:off x="38023801" y="1016454"/>
            <a:ext cx="3581400" cy="1892709"/>
          </a:xfrm>
          <a:prstGeom prst="rect">
            <a:avLst/>
          </a:prstGeom>
        </p:spPr>
      </p:pic>
      <p:sp>
        <p:nvSpPr>
          <p:cNvPr id="41" name="Rectangle 40">
            <a:extLst>
              <a:ext uri="{FF2B5EF4-FFF2-40B4-BE49-F238E27FC236}">
                <a16:creationId xmlns:a16="http://schemas.microsoft.com/office/drawing/2014/main" id="{D4C83035-DFF4-40AC-A349-0D37007245DA}"/>
              </a:ext>
            </a:extLst>
          </p:cNvPr>
          <p:cNvSpPr/>
          <p:nvPr/>
        </p:nvSpPr>
        <p:spPr>
          <a:xfrm>
            <a:off x="1403533" y="19021463"/>
            <a:ext cx="13167361" cy="1000581"/>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Workflow</a:t>
            </a:r>
          </a:p>
        </p:txBody>
      </p:sp>
      <p:sp>
        <p:nvSpPr>
          <p:cNvPr id="42" name="Rectangle 41">
            <a:extLst>
              <a:ext uri="{FF2B5EF4-FFF2-40B4-BE49-F238E27FC236}">
                <a16:creationId xmlns:a16="http://schemas.microsoft.com/office/drawing/2014/main" id="{B35B7392-6546-4C50-9AA6-932D808C4D49}"/>
              </a:ext>
            </a:extLst>
          </p:cNvPr>
          <p:cNvSpPr/>
          <p:nvPr/>
        </p:nvSpPr>
        <p:spPr>
          <a:xfrm>
            <a:off x="1433287" y="12088731"/>
            <a:ext cx="13167361" cy="1000581"/>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Objectives</a:t>
            </a:r>
          </a:p>
        </p:txBody>
      </p:sp>
      <p:pic>
        <p:nvPicPr>
          <p:cNvPr id="3" name="Picture 2">
            <a:extLst>
              <a:ext uri="{FF2B5EF4-FFF2-40B4-BE49-F238E27FC236}">
                <a16:creationId xmlns:a16="http://schemas.microsoft.com/office/drawing/2014/main" id="{BDCF0C3E-EE78-4DC3-A546-DB7D0BB03BA8}"/>
              </a:ext>
            </a:extLst>
          </p:cNvPr>
          <p:cNvPicPr>
            <a:picLocks noChangeAspect="1"/>
          </p:cNvPicPr>
          <p:nvPr/>
        </p:nvPicPr>
        <p:blipFill>
          <a:blip r:embed="rId6"/>
          <a:stretch>
            <a:fillRect/>
          </a:stretch>
        </p:blipFill>
        <p:spPr>
          <a:xfrm>
            <a:off x="1403532" y="20209022"/>
            <a:ext cx="13167361" cy="8471597"/>
          </a:xfrm>
          <a:prstGeom prst="rect">
            <a:avLst/>
          </a:prstGeom>
        </p:spPr>
      </p:pic>
      <p:pic>
        <p:nvPicPr>
          <p:cNvPr id="6" name="Picture 5">
            <a:extLst>
              <a:ext uri="{FF2B5EF4-FFF2-40B4-BE49-F238E27FC236}">
                <a16:creationId xmlns:a16="http://schemas.microsoft.com/office/drawing/2014/main" id="{1388735C-7906-4ACC-8378-FD14F4EC5327}"/>
              </a:ext>
            </a:extLst>
          </p:cNvPr>
          <p:cNvPicPr>
            <a:picLocks noChangeAspect="1"/>
          </p:cNvPicPr>
          <p:nvPr/>
        </p:nvPicPr>
        <p:blipFill>
          <a:blip r:embed="rId7"/>
          <a:stretch>
            <a:fillRect/>
          </a:stretch>
        </p:blipFill>
        <p:spPr>
          <a:xfrm>
            <a:off x="15240000" y="10592440"/>
            <a:ext cx="13289280" cy="17525360"/>
          </a:xfrm>
          <a:prstGeom prst="rect">
            <a:avLst/>
          </a:prstGeom>
        </p:spPr>
      </p:pic>
      <p:sp>
        <p:nvSpPr>
          <p:cNvPr id="43" name="Rectangle 42">
            <a:extLst>
              <a:ext uri="{FF2B5EF4-FFF2-40B4-BE49-F238E27FC236}">
                <a16:creationId xmlns:a16="http://schemas.microsoft.com/office/drawing/2014/main" id="{8D9D8BB8-9380-41AB-8C4D-8454C9E2E45B}"/>
              </a:ext>
            </a:extLst>
          </p:cNvPr>
          <p:cNvSpPr/>
          <p:nvPr/>
        </p:nvSpPr>
        <p:spPr>
          <a:xfrm>
            <a:off x="29047983" y="4773286"/>
            <a:ext cx="13167360" cy="68580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accent3">
                    <a:lumMod val="20000"/>
                    <a:lumOff val="80000"/>
                  </a:schemeClr>
                </a:solidFill>
              </a:rPr>
              <a:t>Clinical trial graphs</a:t>
            </a:r>
          </a:p>
        </p:txBody>
      </p:sp>
      <p:pic>
        <p:nvPicPr>
          <p:cNvPr id="7" name="Picture 6">
            <a:extLst>
              <a:ext uri="{FF2B5EF4-FFF2-40B4-BE49-F238E27FC236}">
                <a16:creationId xmlns:a16="http://schemas.microsoft.com/office/drawing/2014/main" id="{2697D71E-FCAD-4D07-81AB-D328414AD567}"/>
              </a:ext>
            </a:extLst>
          </p:cNvPr>
          <p:cNvPicPr>
            <a:picLocks noChangeAspect="1"/>
          </p:cNvPicPr>
          <p:nvPr/>
        </p:nvPicPr>
        <p:blipFill>
          <a:blip r:embed="rId8"/>
          <a:stretch>
            <a:fillRect/>
          </a:stretch>
        </p:blipFill>
        <p:spPr>
          <a:xfrm>
            <a:off x="29382721" y="6539395"/>
            <a:ext cx="12832622" cy="5913165"/>
          </a:xfrm>
          <a:prstGeom prst="rect">
            <a:avLst/>
          </a:prstGeom>
        </p:spPr>
      </p:pic>
      <p:pic>
        <p:nvPicPr>
          <p:cNvPr id="9" name="Picture 8">
            <a:extLst>
              <a:ext uri="{FF2B5EF4-FFF2-40B4-BE49-F238E27FC236}">
                <a16:creationId xmlns:a16="http://schemas.microsoft.com/office/drawing/2014/main" id="{03245B83-EBAB-4E16-819E-1F38F3C60448}"/>
              </a:ext>
            </a:extLst>
          </p:cNvPr>
          <p:cNvPicPr>
            <a:picLocks noChangeAspect="1"/>
          </p:cNvPicPr>
          <p:nvPr/>
        </p:nvPicPr>
        <p:blipFill>
          <a:blip r:embed="rId9"/>
          <a:stretch>
            <a:fillRect/>
          </a:stretch>
        </p:blipFill>
        <p:spPr>
          <a:xfrm>
            <a:off x="30251399" y="13404098"/>
            <a:ext cx="12039601" cy="5913165"/>
          </a:xfrm>
          <a:prstGeom prst="rect">
            <a:avLst/>
          </a:prstGeom>
        </p:spPr>
      </p:pic>
      <p:pic>
        <p:nvPicPr>
          <p:cNvPr id="16" name="Picture 15">
            <a:extLst>
              <a:ext uri="{FF2B5EF4-FFF2-40B4-BE49-F238E27FC236}">
                <a16:creationId xmlns:a16="http://schemas.microsoft.com/office/drawing/2014/main" id="{0A0A50DF-9920-4415-85FB-943C79F0C327}"/>
              </a:ext>
            </a:extLst>
          </p:cNvPr>
          <p:cNvPicPr>
            <a:picLocks noChangeAspect="1"/>
          </p:cNvPicPr>
          <p:nvPr/>
        </p:nvPicPr>
        <p:blipFill>
          <a:blip r:embed="rId10"/>
          <a:stretch>
            <a:fillRect/>
          </a:stretch>
        </p:blipFill>
        <p:spPr>
          <a:xfrm>
            <a:off x="31775400" y="5587858"/>
            <a:ext cx="8534400" cy="1175961"/>
          </a:xfrm>
          <a:prstGeom prst="rect">
            <a:avLst/>
          </a:prstGeom>
        </p:spPr>
      </p:pic>
      <p:pic>
        <p:nvPicPr>
          <p:cNvPr id="19" name="Picture 18">
            <a:extLst>
              <a:ext uri="{FF2B5EF4-FFF2-40B4-BE49-F238E27FC236}">
                <a16:creationId xmlns:a16="http://schemas.microsoft.com/office/drawing/2014/main" id="{9CF17887-BD5D-4EE3-BEA2-711EAC6E448C}"/>
              </a:ext>
            </a:extLst>
          </p:cNvPr>
          <p:cNvPicPr>
            <a:picLocks noChangeAspect="1"/>
          </p:cNvPicPr>
          <p:nvPr/>
        </p:nvPicPr>
        <p:blipFill>
          <a:blip r:embed="rId11"/>
          <a:stretch>
            <a:fillRect/>
          </a:stretch>
        </p:blipFill>
        <p:spPr>
          <a:xfrm>
            <a:off x="32385000" y="12221993"/>
            <a:ext cx="7924800" cy="947046"/>
          </a:xfrm>
          <a:prstGeom prst="rect">
            <a:avLst/>
          </a:prstGeom>
        </p:spPr>
      </p:pic>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Organic</Template>
  <TotalTime>3122</TotalTime>
  <Words>410</Words>
  <Application>Microsoft Office PowerPoint</Application>
  <PresentationFormat>Custom</PresentationFormat>
  <Paragraphs>53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36x48</dc:title>
  <dc:creator>Bhanu Yandrapragada</dc:creator>
  <dc:description>Quality poster printing
www.genigraphics.com
1-800-790-4001</dc:description>
  <cp:lastModifiedBy>Thomas Stomper</cp:lastModifiedBy>
  <cp:revision>128</cp:revision>
  <cp:lastPrinted>2013-02-12T02:21:55Z</cp:lastPrinted>
  <dcterms:created xsi:type="dcterms:W3CDTF">2013-02-10T21:14:48Z</dcterms:created>
  <dcterms:modified xsi:type="dcterms:W3CDTF">2019-07-18T20:12:50Z</dcterms:modified>
</cp:coreProperties>
</file>