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5"/>
  </p:handoutMasterIdLst>
  <p:sldIdLst>
    <p:sldId id="256" r:id="rId2"/>
    <p:sldId id="257" r:id="rId3"/>
    <p:sldId id="289" r:id="rId4"/>
    <p:sldId id="290" r:id="rId5"/>
    <p:sldId id="265" r:id="rId6"/>
    <p:sldId id="267" r:id="rId7"/>
    <p:sldId id="291" r:id="rId8"/>
    <p:sldId id="283" r:id="rId9"/>
    <p:sldId id="279" r:id="rId10"/>
    <p:sldId id="280" r:id="rId11"/>
    <p:sldId id="259" r:id="rId12"/>
    <p:sldId id="260" r:id="rId13"/>
    <p:sldId id="261" r:id="rId14"/>
    <p:sldId id="262" r:id="rId15"/>
    <p:sldId id="263" r:id="rId16"/>
    <p:sldId id="268" r:id="rId17"/>
    <p:sldId id="285" r:id="rId18"/>
    <p:sldId id="287" r:id="rId19"/>
    <p:sldId id="288" r:id="rId20"/>
    <p:sldId id="270" r:id="rId21"/>
    <p:sldId id="269" r:id="rId22"/>
    <p:sldId id="271" r:id="rId23"/>
    <p:sldId id="282" r:id="rId24"/>
    <p:sldId id="272" r:id="rId25"/>
    <p:sldId id="273" r:id="rId26"/>
    <p:sldId id="274" r:id="rId27"/>
    <p:sldId id="275" r:id="rId28"/>
    <p:sldId id="276" r:id="rId29"/>
    <p:sldId id="277" r:id="rId30"/>
    <p:sldId id="293" r:id="rId31"/>
    <p:sldId id="278" r:id="rId32"/>
    <p:sldId id="292" r:id="rId33"/>
    <p:sldId id="281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37CF9-377E-4989-B12A-D7550142B541}" type="datetimeFigureOut">
              <a:rPr lang="en-US" smtClean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83DD2-9A76-48FD-9C83-6E4EB2030D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881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huffingtonpost.com/kathleen-garvin/degree-creep-and-the-cost_b_2130347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daily.com/Pages/Academic-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sictherapy.org/assets/1/7/Masters_Level_Entry_Core_Consideration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rm.org/research/surveyfindings/articles/pages/shrm-achieve-future-changes-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0991" y="334852"/>
            <a:ext cx="8633011" cy="2598130"/>
          </a:xfrm>
        </p:spPr>
        <p:txBody>
          <a:bodyPr anchor="t"/>
          <a:lstStyle/>
          <a:p>
            <a:pPr algn="ctr"/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What Should be the Educational Background/Competencies for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Entry into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Profession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:  Background and Status Update on Recent Discussions</a:t>
            </a:r>
            <a:b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6896" y="2758116"/>
            <a:ext cx="7766936" cy="3185483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ILRTA Conference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Alsip, IL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November 6, 2017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Teresa M. Beck PhD, CTRS, FDRT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Grand Valley State University</a:t>
            </a:r>
          </a:p>
          <a:p>
            <a:pPr algn="ctr"/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This </a:t>
            </a:r>
            <a:r>
              <a:rPr lang="en-US" sz="2000" dirty="0" err="1" smtClean="0">
                <a:solidFill>
                  <a:schemeClr val="bg2">
                    <a:lumMod val="25000"/>
                  </a:schemeClr>
                </a:solidFill>
              </a:rPr>
              <a:t>powerpoint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 can be accessed at</a:t>
            </a:r>
          </a:p>
          <a:p>
            <a:pPr algn="ctr"/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http://www.gvsu.edu/tr/faculty-23.htm</a:t>
            </a:r>
            <a:endParaRPr lang="en-US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2873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404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Change in the Workforce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3949"/>
            <a:ext cx="8596668" cy="454741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“The bachelor’s degree is no longer the coin of the realm it once was.  Thirty years ago, it distinguished you in the marketplace.  That’s no longer so.”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1600" dirty="0" smtClean="0"/>
              <a:t>Phillip Trella – Assistant Vice-President for Graduate Studies at the University of 	Virginia (Washington Post, February 19, 2012)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2000" dirty="0" smtClean="0"/>
              <a:t>Today, 2 in 25 people age 25 and older have a master’s degree as their highest degree – about the same number with a bachelor’s in 1967.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1400" dirty="0" smtClean="0"/>
              <a:t>Digest of Education Statistics (as cited in Simon, C. C. [Feb. 19, 2012].  Education Review:  More 			students getting graduate degrees.  The Washington Post</a:t>
            </a:r>
            <a:r>
              <a:rPr lang="en-US" sz="1400" dirty="0"/>
              <a:t>.</a:t>
            </a:r>
            <a:r>
              <a:rPr lang="en-US" sz="1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5741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36113"/>
            <a:ext cx="8596668" cy="62677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Who’s What?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62884"/>
            <a:ext cx="8596668" cy="5666705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Physical Therapy – Clinical Doctorate/DPT 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Audiology – Clinical Doctorate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Pharmacology – Clinical Doctorate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Occupational Therapy – Master’s with move to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    Clinical Doctorate by 2027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Speech/Language Pathology – Master’s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Art Therapy – Master’s 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Child Life – Master’s Degree by 2022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Music Therapy – Bachelor level, but has a white paper exploring master’s level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Occupational Therapy Assistant – Associate’s level with move to Bachelor’s by 2027 (has been put on hold)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Nursing – All levels of degrees – discussion to move minimal credential from an associate’s to a bachelor’s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Respiratory Therapy – Associate level (with Bachelor programs available)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Radiation Therapy/Sonography – Associate level (with Bachelor programs available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0840" y="1026447"/>
            <a:ext cx="2906831" cy="206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571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2292"/>
            <a:ext cx="8596668" cy="67828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Is it Credential Creep?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10579"/>
            <a:ext cx="8596668" cy="584123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Credential creep is requiring a higher degree (or credential) than what is needed to enter the profession.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Healthcare professions argue that an advanced degree is needed to deal with the rapid growth of knowledge and builds a more mature professional who relates better to the complexities of the therapeutic process.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Additionally, advanced degrees allow the graduate to be able to carry out clinical research and assume leadership roles in their professions and advance public policy.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Advanced degrees would prepare graduates to reason through problems analytically and professionally.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Advanced degrees would prepare graduates better for patient care and collaborative practice with other health care professionals.</a:t>
            </a:r>
          </a:p>
          <a:p>
            <a:pPr marL="0" indent="0">
              <a:buNone/>
            </a:pPr>
            <a:endParaRPr lang="en-US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Garvin, K.  (January 14, 2013).  “Degree creep” and the cost of health care education.  Huffington Post.  Retrieved from:  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http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hlinkClick r:id="rId2"/>
              </a:rPr>
              <a:t>://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www.huffingtonpost.com/kathleen-garvin/degree-creep-and-the-cost_b_2130347.html</a:t>
            </a:r>
            <a:endParaRPr lang="en-US" sz="14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en-US" sz="1400" dirty="0" err="1"/>
              <a:t>Kreimer</a:t>
            </a:r>
            <a:r>
              <a:rPr lang="en-US" sz="1400" dirty="0"/>
              <a:t>, S.  (March 21, 2006).  Requirements creep higher in health fields. </a:t>
            </a:r>
            <a:r>
              <a:rPr lang="en-US" sz="1400" dirty="0" smtClean="0"/>
              <a:t>Knight </a:t>
            </a:r>
            <a:r>
              <a:rPr lang="en-US" sz="1400" dirty="0"/>
              <a:t>Ridder Tribune News 	</a:t>
            </a:r>
            <a:r>
              <a:rPr lang="en-US" sz="1400" dirty="0" smtClean="0"/>
              <a:t>Service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002" y="2292439"/>
            <a:ext cx="2071849" cy="288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836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0507"/>
            <a:ext cx="8596668" cy="67828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the Critics Say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638" y="1614621"/>
            <a:ext cx="8596668" cy="4748713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Advanced degrees are degree/credential creep.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Advanced degrees may exacerbate the shortage of health care workers.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Increased cost and time may exacerbate health care disparities in our society – few healthcare professionals come from minority populations – increased education requirements could further reduce minority populations.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It is the profession who needs to 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command respect and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recognition, not the degree. </a:t>
            </a:r>
          </a:p>
          <a:p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Healthcare facilities are reimbursed for clinical services, not according to the degrees held by their clinicians.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en-US" sz="1400" dirty="0" smtClean="0"/>
              <a:t>Siler</a:t>
            </a:r>
            <a:r>
              <a:rPr lang="en-US" sz="1400" dirty="0"/>
              <a:t>, W.L. &amp; Randolph, D.S.  (July 21, 2006).  A Clinical Look at Clinical </a:t>
            </a:r>
            <a:r>
              <a:rPr lang="en-US" sz="1400" dirty="0" smtClean="0"/>
              <a:t>Doctorates</a:t>
            </a:r>
            <a:r>
              <a:rPr lang="en-US" sz="1400" dirty="0"/>
              <a:t>.  The Chronicle of 	</a:t>
            </a:r>
            <a:r>
              <a:rPr lang="en-US" sz="1400" dirty="0" smtClean="0"/>
              <a:t>Higher </a:t>
            </a:r>
            <a:r>
              <a:rPr lang="en-US" sz="1400" dirty="0"/>
              <a:t>Education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69" y="-17408"/>
            <a:ext cx="1749969" cy="1314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695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228" y="122224"/>
            <a:ext cx="8596668" cy="56806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Difference Between Maturation and Degree Creep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616" y="690284"/>
            <a:ext cx="8596668" cy="5943599"/>
          </a:xfrm>
        </p:spPr>
        <p:txBody>
          <a:bodyPr>
            <a:noAutofit/>
          </a:bodyPr>
          <a:lstStyle/>
          <a:p>
            <a:r>
              <a:rPr lang="en-US" sz="2000" dirty="0" smtClean="0"/>
              <a:t>Maturation occurs because </a:t>
            </a:r>
            <a:r>
              <a:rPr lang="en-US" sz="2000" dirty="0"/>
              <a:t>the scope of a field advances </a:t>
            </a:r>
            <a:r>
              <a:rPr lang="en-US" sz="2000" dirty="0" smtClean="0"/>
              <a:t>and proper </a:t>
            </a:r>
            <a:r>
              <a:rPr lang="en-US" sz="2000" dirty="0"/>
              <a:t>patient care requires additional </a:t>
            </a:r>
            <a:r>
              <a:rPr lang="en-US" sz="2000" dirty="0" smtClean="0"/>
              <a:t>education and </a:t>
            </a:r>
            <a:r>
              <a:rPr lang="en-US" sz="2000" dirty="0"/>
              <a:t>acquisition of new skill sets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Degree </a:t>
            </a:r>
            <a:r>
              <a:rPr lang="en-US" sz="2000" dirty="0"/>
              <a:t>creep occurs because of factors </a:t>
            </a:r>
            <a:r>
              <a:rPr lang="en-US" sz="2000" dirty="0" smtClean="0"/>
              <a:t>external to </a:t>
            </a:r>
            <a:r>
              <a:rPr lang="en-US" sz="2000" dirty="0"/>
              <a:t>the quality of patient care. It occurs in spite </a:t>
            </a:r>
            <a:r>
              <a:rPr lang="en-US" sz="2000" dirty="0" smtClean="0"/>
              <a:t>of a </a:t>
            </a:r>
            <a:r>
              <a:rPr lang="en-US" sz="2000" dirty="0"/>
              <a:t>lack of supportive data. </a:t>
            </a:r>
            <a:endParaRPr lang="en-US" sz="2000" dirty="0" smtClean="0"/>
          </a:p>
          <a:p>
            <a:pPr lvl="1"/>
            <a:r>
              <a:rPr lang="en-US" sz="2000" dirty="0" smtClean="0"/>
              <a:t>Recognition</a:t>
            </a:r>
          </a:p>
          <a:p>
            <a:pPr lvl="1"/>
            <a:r>
              <a:rPr lang="en-US" sz="2000" dirty="0" smtClean="0"/>
              <a:t>Increased salaries</a:t>
            </a:r>
          </a:p>
          <a:p>
            <a:pPr lvl="1"/>
            <a:r>
              <a:rPr lang="en-US" sz="2000" dirty="0"/>
              <a:t>Perceived increased educational and </a:t>
            </a:r>
            <a:r>
              <a:rPr lang="en-US" sz="2000" dirty="0" smtClean="0"/>
              <a:t>skill requirements </a:t>
            </a:r>
            <a:r>
              <a:rPr lang="en-US" sz="2000" dirty="0"/>
              <a:t>of the profession</a:t>
            </a:r>
          </a:p>
          <a:p>
            <a:pPr lvl="1"/>
            <a:r>
              <a:rPr lang="en-US" sz="2000" dirty="0" smtClean="0"/>
              <a:t>Perceived </a:t>
            </a:r>
            <a:r>
              <a:rPr lang="en-US" sz="2000" dirty="0"/>
              <a:t>increased access for </a:t>
            </a:r>
            <a:r>
              <a:rPr lang="en-US" sz="2000" dirty="0" smtClean="0"/>
              <a:t>patients</a:t>
            </a:r>
          </a:p>
          <a:p>
            <a:pPr lvl="1"/>
            <a:r>
              <a:rPr lang="en-US" sz="2000" dirty="0" smtClean="0"/>
              <a:t>Increased reimbursement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pPr marL="457200" lvl="1" indent="0">
              <a:buNone/>
            </a:pPr>
            <a:r>
              <a:rPr lang="en-US" sz="1200" dirty="0" smtClean="0"/>
              <a:t>Ashford, E. (August 10. 2011).  </a:t>
            </a:r>
            <a:r>
              <a:rPr lang="en-US" sz="1200" dirty="0"/>
              <a:t>C</a:t>
            </a:r>
            <a:r>
              <a:rPr lang="en-US" sz="1200" dirty="0" smtClean="0"/>
              <a:t>olleges </a:t>
            </a:r>
            <a:r>
              <a:rPr lang="en-US" sz="1200" dirty="0"/>
              <a:t>w</a:t>
            </a:r>
            <a:r>
              <a:rPr lang="en-US" sz="1200" dirty="0" smtClean="0"/>
              <a:t>orry about ‘degree </a:t>
            </a:r>
            <a:r>
              <a:rPr lang="en-US" sz="1200" dirty="0"/>
              <a:t>c</a:t>
            </a:r>
            <a:r>
              <a:rPr lang="en-US" sz="1200" dirty="0" smtClean="0"/>
              <a:t>reep’ in health care.  Community College Daily – 	American Association of Community College.  Retrieved from</a:t>
            </a:r>
            <a:r>
              <a:rPr lang="en-US" sz="1200" dirty="0"/>
              <a:t>:  </a:t>
            </a:r>
            <a:r>
              <a:rPr lang="en-US" sz="1200" dirty="0">
                <a:hlinkClick r:id="rId2"/>
              </a:rPr>
              <a:t>http://</a:t>
            </a:r>
            <a:r>
              <a:rPr lang="en-US" sz="1200" dirty="0" smtClean="0">
                <a:hlinkClick r:id="rId2"/>
              </a:rPr>
              <a:t>www.ccdaily.com/Pages/Academic-</a:t>
            </a:r>
            <a:r>
              <a:rPr lang="en-US" sz="1200" dirty="0" smtClean="0"/>
              <a:t>	Programs/Community-colleges-concerned-about-degree-creep-</a:t>
            </a:r>
            <a:r>
              <a:rPr lang="en-US" sz="1200" dirty="0"/>
              <a:t>.aspx</a:t>
            </a:r>
            <a:r>
              <a:rPr lang="en-US" sz="1200" dirty="0" smtClean="0"/>
              <a:t>	</a:t>
            </a:r>
          </a:p>
          <a:p>
            <a:pPr marL="457200" lvl="1" indent="0">
              <a:buNone/>
            </a:pPr>
            <a:r>
              <a:rPr lang="en-US" sz="1200" dirty="0" err="1" smtClean="0"/>
              <a:t>Loochtan</a:t>
            </a:r>
            <a:r>
              <a:rPr lang="en-US" sz="1200" dirty="0" smtClean="0"/>
              <a:t>, A. (2011).  Creepy take 2…Consequences of degree creep in health professions.  NN2 Annual </a:t>
            </a:r>
            <a:r>
              <a:rPr lang="en-US" sz="1200" dirty="0"/>
              <a:t>Meeting </a:t>
            </a:r>
            <a:r>
              <a:rPr lang="en-US" sz="1200" dirty="0" smtClean="0"/>
              <a:t>		2011</a:t>
            </a:r>
            <a:r>
              <a:rPr lang="en-US" sz="1200" dirty="0"/>
              <a:t>, Cheyenne, </a:t>
            </a:r>
            <a:r>
              <a:rPr lang="en-US" sz="1200" dirty="0" smtClean="0"/>
              <a:t>Wyoming.  </a:t>
            </a:r>
            <a:r>
              <a:rPr lang="en-US" sz="1200" dirty="0"/>
              <a:t>Retrieved </a:t>
            </a:r>
            <a:r>
              <a:rPr lang="en-US" sz="1200" dirty="0" smtClean="0"/>
              <a:t>from:  http</a:t>
            </a:r>
            <a:r>
              <a:rPr lang="en-US" sz="1200" dirty="0"/>
              <a:t>://www.nn2.org/images/DegreeCreep.pdf 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8505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3234"/>
            <a:ext cx="8596668" cy="93586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Entry Level Masters in TR… 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Degree Creep or Maturation?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8345"/>
            <a:ext cx="8596668" cy="473942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Is a master’s degree needed as entry level to TR in order to receive: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pPr lvl="1"/>
            <a:r>
              <a:rPr lang="en-US" sz="1800" dirty="0" smtClean="0"/>
              <a:t>Recognition</a:t>
            </a:r>
            <a:endParaRPr lang="en-US" sz="1800" dirty="0"/>
          </a:p>
          <a:p>
            <a:pPr lvl="1"/>
            <a:r>
              <a:rPr lang="en-US" sz="1800" dirty="0" smtClean="0"/>
              <a:t>Increased </a:t>
            </a:r>
            <a:r>
              <a:rPr lang="en-US" sz="1800" dirty="0"/>
              <a:t>salaries</a:t>
            </a:r>
          </a:p>
          <a:p>
            <a:pPr lvl="1"/>
            <a:r>
              <a:rPr lang="en-US" sz="1800" dirty="0" smtClean="0"/>
              <a:t>Increased </a:t>
            </a:r>
            <a:r>
              <a:rPr lang="en-US" sz="1800" dirty="0"/>
              <a:t>access for patients</a:t>
            </a:r>
          </a:p>
          <a:p>
            <a:pPr lvl="1"/>
            <a:r>
              <a:rPr lang="en-US" sz="1800" dirty="0"/>
              <a:t>Increased </a:t>
            </a:r>
            <a:r>
              <a:rPr lang="en-US" sz="1800" dirty="0" smtClean="0"/>
              <a:t>reimbursement</a:t>
            </a:r>
          </a:p>
          <a:p>
            <a:pPr marL="3600450" lvl="8" indent="0">
              <a:buNone/>
            </a:pPr>
            <a:r>
              <a:rPr lang="en-US" sz="3200" dirty="0" smtClean="0"/>
              <a:t>OR</a:t>
            </a:r>
            <a:endParaRPr lang="en-US" sz="3200" dirty="0"/>
          </a:p>
          <a:p>
            <a:r>
              <a:rPr lang="en-US" sz="2000" dirty="0" smtClean="0"/>
              <a:t>Is a master’s degree as entry level to the profession </a:t>
            </a:r>
            <a:r>
              <a:rPr lang="en-US" sz="2000" dirty="0"/>
              <a:t>needed </a:t>
            </a:r>
            <a:r>
              <a:rPr lang="en-US" sz="2000" dirty="0" smtClean="0"/>
              <a:t>because </a:t>
            </a:r>
            <a:r>
              <a:rPr lang="en-US" sz="2000" dirty="0"/>
              <a:t>the scope of a field advances and proper patient care requires additional education and acquisition of new skill </a:t>
            </a:r>
            <a:r>
              <a:rPr lang="en-US" sz="2000" dirty="0" smtClean="0"/>
              <a:t>sets?</a:t>
            </a:r>
            <a:endParaRPr lang="en-US" sz="2000" dirty="0"/>
          </a:p>
          <a:p>
            <a:endParaRPr lang="en-US" sz="2000" dirty="0" smtClean="0"/>
          </a:p>
          <a:p>
            <a:pPr marL="57150" indent="0">
              <a:buNone/>
            </a:pPr>
            <a:endParaRPr lang="en-US" sz="3000" dirty="0" smtClean="0"/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endParaRPr lang="en-US" sz="20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778" y="2009104"/>
            <a:ext cx="2042370" cy="208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638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39144"/>
            <a:ext cx="8596668" cy="67828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Question?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10614"/>
            <a:ext cx="8596668" cy="510003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Can therapeutic recreation students truly be competent entry level practitioners with a BS/BA that includes only 5 TR/RT courses and an internship of 560 hours?</a:t>
            </a:r>
          </a:p>
          <a:p>
            <a:endParaRPr lang="en-US" sz="2400" dirty="0" smtClean="0"/>
          </a:p>
          <a:p>
            <a:r>
              <a:rPr lang="en-US" sz="2400" dirty="0" smtClean="0"/>
              <a:t>Can therapeutic recreation educators teach minimal competency of all the content from the NCTRC Job Analysis, CARTE and COAPRT Accreditation Standards in 5 TR/RT courses?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Is the bachelor prepared recreational therapy professional prepared to collaborate with the interdisciplinary team with 5 TR courses compared to 12-18 discipline specific courses and a Master’s Degree taken by OT, PT and SLP?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3215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5" y="1738649"/>
            <a:ext cx="8596668" cy="2788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Do the Current Master’s Degree Programs Meet the Necessary Academic Rigor to Consider Advanced Degree Entry? 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Master’s Degrees in RT/TR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Emphasis in another </a:t>
            </a:r>
            <a:r>
              <a:rPr lang="en-US" sz="2400" dirty="0"/>
              <a:t>d</a:t>
            </a:r>
            <a:r>
              <a:rPr lang="en-US" sz="2400" dirty="0" smtClean="0"/>
              <a:t>egree program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4576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745" y="188259"/>
            <a:ext cx="8596668" cy="87952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Trends in Master’s Degrees – Stand alone TR Programs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4" y="1237619"/>
            <a:ext cx="4185623" cy="576262"/>
          </a:xfrm>
        </p:spPr>
        <p:txBody>
          <a:bodyPr/>
          <a:lstStyle/>
          <a:p>
            <a:pPr algn="ctr"/>
            <a:r>
              <a:rPr lang="en-US" dirty="0" smtClean="0"/>
              <a:t>Undergraduate in TR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4" y="2004660"/>
            <a:ext cx="4185623" cy="4180987"/>
          </a:xfrm>
        </p:spPr>
        <p:txBody>
          <a:bodyPr/>
          <a:lstStyle/>
          <a:p>
            <a:r>
              <a:rPr lang="en-US" dirty="0" smtClean="0"/>
              <a:t>30 Credits</a:t>
            </a:r>
          </a:p>
          <a:p>
            <a:r>
              <a:rPr lang="en-US" dirty="0" smtClean="0"/>
              <a:t>Research Course – 3 credits</a:t>
            </a:r>
          </a:p>
          <a:p>
            <a:r>
              <a:rPr lang="en-US" dirty="0" smtClean="0"/>
              <a:t>TR Coursework – 15 credits</a:t>
            </a:r>
          </a:p>
          <a:p>
            <a:r>
              <a:rPr lang="en-US" dirty="0" smtClean="0"/>
              <a:t>Concentration area – 9 credits</a:t>
            </a:r>
          </a:p>
          <a:p>
            <a:r>
              <a:rPr lang="en-US" dirty="0" smtClean="0"/>
              <a:t>Project/Thesis – 3 credits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1367" y="1237619"/>
            <a:ext cx="4185618" cy="576262"/>
          </a:xfrm>
        </p:spPr>
        <p:txBody>
          <a:bodyPr/>
          <a:lstStyle/>
          <a:p>
            <a:pPr algn="ctr"/>
            <a:r>
              <a:rPr lang="en-US" dirty="0" smtClean="0"/>
              <a:t>No Undergraduate in TR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4079" y="2004660"/>
            <a:ext cx="4185617" cy="4180987"/>
          </a:xfrm>
        </p:spPr>
        <p:txBody>
          <a:bodyPr/>
          <a:lstStyle/>
          <a:p>
            <a:r>
              <a:rPr lang="en-US" dirty="0" smtClean="0"/>
              <a:t>36 + credits depending upon coursework for NCTRC and 2 undergraduate TR courses</a:t>
            </a:r>
          </a:p>
          <a:p>
            <a:r>
              <a:rPr lang="en-US" dirty="0" smtClean="0"/>
              <a:t>Research Course – 3 credits</a:t>
            </a:r>
          </a:p>
          <a:p>
            <a:r>
              <a:rPr lang="en-US" dirty="0" smtClean="0"/>
              <a:t>TR Coursework – 17 credits</a:t>
            </a:r>
          </a:p>
          <a:p>
            <a:r>
              <a:rPr lang="en-US" dirty="0" smtClean="0"/>
              <a:t>Concentration area – 9 credits</a:t>
            </a:r>
          </a:p>
          <a:p>
            <a:r>
              <a:rPr lang="en-US" dirty="0" smtClean="0"/>
              <a:t>Practicum – 4 credits</a:t>
            </a:r>
          </a:p>
          <a:p>
            <a:r>
              <a:rPr lang="en-US" dirty="0" smtClean="0"/>
              <a:t>Project/Thesis – 3 credits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116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15153"/>
            <a:ext cx="8596668" cy="1320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Trends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 Master’s Degrees –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Emphasis or Track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4" y="1428377"/>
            <a:ext cx="4185623" cy="576262"/>
          </a:xfrm>
        </p:spPr>
        <p:txBody>
          <a:bodyPr/>
          <a:lstStyle/>
          <a:p>
            <a:pPr algn="ctr"/>
            <a:r>
              <a:rPr lang="en-US" dirty="0" smtClean="0"/>
              <a:t>Undergraduate in TR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4" y="2115671"/>
            <a:ext cx="4185623" cy="4087905"/>
          </a:xfrm>
        </p:spPr>
        <p:txBody>
          <a:bodyPr/>
          <a:lstStyle/>
          <a:p>
            <a:r>
              <a:rPr lang="en-US" dirty="0" smtClean="0"/>
              <a:t>30 – 36 Credits</a:t>
            </a:r>
          </a:p>
          <a:p>
            <a:r>
              <a:rPr lang="en-US" dirty="0" smtClean="0"/>
              <a:t>Statistics – 3 Credits</a:t>
            </a:r>
          </a:p>
          <a:p>
            <a:r>
              <a:rPr lang="en-US" dirty="0" smtClean="0"/>
              <a:t>Research – 3 Credits</a:t>
            </a:r>
          </a:p>
          <a:p>
            <a:r>
              <a:rPr lang="en-US" dirty="0" smtClean="0"/>
              <a:t>TR Coursework – 15 credits</a:t>
            </a:r>
          </a:p>
          <a:p>
            <a:r>
              <a:rPr lang="en-US" dirty="0" smtClean="0"/>
              <a:t>Recreation Coursework – 6/9 credits 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Combined General Recreation/TR coursework – 6-12 credits</a:t>
            </a:r>
          </a:p>
          <a:p>
            <a:r>
              <a:rPr lang="en-US" dirty="0" smtClean="0"/>
              <a:t>Thesis 3 credits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458259"/>
            <a:ext cx="4185618" cy="576262"/>
          </a:xfrm>
        </p:spPr>
        <p:txBody>
          <a:bodyPr/>
          <a:lstStyle/>
          <a:p>
            <a:pPr algn="ctr"/>
            <a:r>
              <a:rPr lang="en-US" dirty="0" smtClean="0"/>
              <a:t>No Undergraduate in TR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115671"/>
            <a:ext cx="4185617" cy="408790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36 + Credits; Additional coursework as needed for NCTRC; undergraduate TR courses as needed</a:t>
            </a:r>
          </a:p>
          <a:p>
            <a:r>
              <a:rPr lang="en-US" dirty="0" smtClean="0"/>
              <a:t>Statistics – 3 credits</a:t>
            </a:r>
          </a:p>
          <a:p>
            <a:r>
              <a:rPr lang="en-US" dirty="0" smtClean="0"/>
              <a:t>Research – 3 credits</a:t>
            </a:r>
          </a:p>
          <a:p>
            <a:r>
              <a:rPr lang="en-US" dirty="0" smtClean="0"/>
              <a:t>TR Coursework – 15 Credits</a:t>
            </a:r>
          </a:p>
          <a:p>
            <a:r>
              <a:rPr lang="en-US" dirty="0" smtClean="0"/>
              <a:t>Recreation Coursework – 6/9 credits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Combine General Recreation/TR coursework – 6-12 credits</a:t>
            </a:r>
          </a:p>
          <a:p>
            <a:r>
              <a:rPr lang="en-US" dirty="0" smtClean="0"/>
              <a:t>Internship – 3 credits</a:t>
            </a:r>
          </a:p>
        </p:txBody>
      </p:sp>
    </p:spTree>
    <p:extLst>
      <p:ext uri="{BB962C8B-B14F-4D97-AF65-F5344CB8AC3E}">
        <p14:creationId xmlns:p14="http://schemas.microsoft.com/office/powerpoint/2010/main" val="277933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283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Session Objectives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4706"/>
            <a:ext cx="8596668" cy="5513294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Describe early efforts of graduate education in the profession</a:t>
            </a:r>
            <a:endParaRPr lang="en-US" sz="2400" b="1" u="sng" dirty="0"/>
          </a:p>
          <a:p>
            <a:pPr lvl="0"/>
            <a:r>
              <a:rPr lang="en-US" sz="2400" dirty="0"/>
              <a:t>Compare and contrast current graduate and undergraduate preparation</a:t>
            </a:r>
            <a:endParaRPr lang="en-US" sz="2400" b="1" u="sng" dirty="0"/>
          </a:p>
          <a:p>
            <a:pPr lvl="0"/>
            <a:r>
              <a:rPr lang="en-US" sz="2400" dirty="0"/>
              <a:t>Differentiate between degree creep and maturation of a profession as it pertains to graduate education</a:t>
            </a:r>
            <a:endParaRPr lang="en-US" sz="2400" b="1" u="sng" dirty="0"/>
          </a:p>
          <a:p>
            <a:pPr lvl="0"/>
            <a:r>
              <a:rPr lang="en-US" sz="2400" dirty="0"/>
              <a:t>Identify 3 challenges and 3 advantages for pursuing a master’s degree as entry level</a:t>
            </a:r>
            <a:endParaRPr lang="en-US" sz="2400" b="1" u="sng" dirty="0"/>
          </a:p>
          <a:p>
            <a:pPr lvl="0"/>
            <a:r>
              <a:rPr lang="en-US" sz="2400" dirty="0"/>
              <a:t>Identify the status of the ATRA Higher Education Task Force</a:t>
            </a:r>
          </a:p>
          <a:p>
            <a:pPr lvl="0"/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31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26265"/>
            <a:ext cx="8596668" cy="7684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Credit Hours for Entry Level Master’s Degrees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668161"/>
              </p:ext>
            </p:extLst>
          </p:nvPr>
        </p:nvGraphicFramePr>
        <p:xfrm>
          <a:off x="677691" y="1275678"/>
          <a:ext cx="8596311" cy="34920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07016"/>
                <a:gridCol w="1931831"/>
                <a:gridCol w="27574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Minimum Credit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Source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Addictions</a:t>
                      </a:r>
                      <a:r>
                        <a:rPr lang="en-US" baseline="0" dirty="0" smtClean="0"/>
                        <a:t> Counseling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CACREP Standards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Art Therapy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 Art Therapy</a:t>
                      </a:r>
                      <a:endParaRPr lang="en-US" dirty="0"/>
                    </a:p>
                  </a:txBody>
                  <a:tcPr/>
                </a:tc>
              </a:tr>
              <a:tr h="459248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Mental</a:t>
                      </a:r>
                      <a:r>
                        <a:rPr lang="en-US" baseline="0" dirty="0" smtClean="0"/>
                        <a:t> Health Counseling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CACREP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Dance/Movement Therapy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 Dance Therapy Association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Marriage,</a:t>
                      </a:r>
                      <a:r>
                        <a:rPr lang="en-US" baseline="0" dirty="0" smtClean="0"/>
                        <a:t> Couple, and Family Therapy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CACREP Standards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School</a:t>
                      </a:r>
                      <a:r>
                        <a:rPr lang="en-US" baseline="0" dirty="0" smtClean="0"/>
                        <a:t> Counseling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CACREP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7334" y="5087155"/>
            <a:ext cx="859666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 and SLP do not have requirements for credits – However, many OT programs are 2 – 2 ½ years and SLP states that the achievement of knowledge and skills outcomes typically require the completion of 2 years of graduate education</a:t>
            </a:r>
          </a:p>
          <a:p>
            <a:endParaRPr lang="en-US" dirty="0"/>
          </a:p>
          <a:p>
            <a:r>
              <a:rPr lang="en-US" sz="1400" dirty="0"/>
              <a:t>Master’s – Level Entry:  Moving Forward.  American Music Therapy </a:t>
            </a:r>
            <a:r>
              <a:rPr lang="en-US" sz="1400" dirty="0" smtClean="0"/>
              <a:t>Association.  Retrieved from:</a:t>
            </a:r>
            <a:endParaRPr lang="en-US" sz="1400" dirty="0"/>
          </a:p>
          <a:p>
            <a:r>
              <a:rPr lang="en-US" sz="1400" dirty="0"/>
              <a:t>	http://www.musictherapy.org/assets/1/7/Masters_Entry-Moving_Forward.pdf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009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36113"/>
            <a:ext cx="8596668" cy="6396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if Following One OT Model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04553"/>
            <a:ext cx="8596668" cy="5036810"/>
          </a:xfrm>
        </p:spPr>
        <p:txBody>
          <a:bodyPr/>
          <a:lstStyle/>
          <a:p>
            <a:r>
              <a:rPr lang="en-US" dirty="0" smtClean="0"/>
              <a:t>Students completed a Bachelor’s Degree in anything – Psychology, Sociology, Criminal Justice, Anthropology, Allied Health Science, Exercise Physiology, Biology etc.</a:t>
            </a:r>
          </a:p>
          <a:p>
            <a:r>
              <a:rPr lang="en-US" dirty="0" smtClean="0"/>
              <a:t>Prior to applying to the entry level Master’s Degree, they must have completed:</a:t>
            </a:r>
          </a:p>
          <a:p>
            <a:pPr lvl="1"/>
            <a:r>
              <a:rPr lang="en-US" dirty="0" smtClean="0"/>
              <a:t>Anatomy and Physiology</a:t>
            </a:r>
          </a:p>
          <a:p>
            <a:pPr lvl="1"/>
            <a:r>
              <a:rPr lang="en-US" dirty="0" smtClean="0"/>
              <a:t>Abnormal and Developmental Psychology</a:t>
            </a:r>
          </a:p>
          <a:p>
            <a:pPr lvl="1"/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Research</a:t>
            </a:r>
          </a:p>
          <a:p>
            <a:pPr lvl="1"/>
            <a:r>
              <a:rPr lang="en-US" dirty="0" smtClean="0"/>
              <a:t>Could also consider Cognitive Psychology, Kinesiology, Exercise Physiology as pre-requisite courses</a:t>
            </a:r>
          </a:p>
          <a:p>
            <a:r>
              <a:rPr lang="en-US" dirty="0" smtClean="0"/>
              <a:t>This leaves 60 hours of TR Education (including graduate level research coursework)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6532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3386"/>
            <a:ext cx="8596668" cy="10131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Could 60 Hours of Entry Level Graduate TR Coursework Look Like?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255887"/>
              </p:ext>
            </p:extLst>
          </p:nvPr>
        </p:nvGraphicFramePr>
        <p:xfrm>
          <a:off x="1896924" y="1751750"/>
          <a:ext cx="642282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7731"/>
                <a:gridCol w="15550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Credit</a:t>
                      </a:r>
                      <a:r>
                        <a:rPr lang="en-US" baseline="0" dirty="0" smtClean="0"/>
                        <a:t> Hours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</a:t>
                      </a:r>
                      <a:r>
                        <a:rPr lang="en-US" baseline="0" dirty="0" smtClean="0"/>
                        <a:t> Content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30 - 33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Specialty</a:t>
                      </a:r>
                      <a:r>
                        <a:rPr lang="en-US" baseline="0" dirty="0" smtClean="0"/>
                        <a:t> Certification Coursework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Policy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Grant Writing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Graduate</a:t>
                      </a:r>
                      <a:r>
                        <a:rPr lang="en-US" baseline="0" dirty="0" smtClean="0"/>
                        <a:t> Research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3 - 9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Graduate</a:t>
                      </a:r>
                      <a:r>
                        <a:rPr lang="en-US" baseline="0" dirty="0" smtClean="0"/>
                        <a:t> Statistics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Thesis/Project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88" y="4781818"/>
            <a:ext cx="16097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0376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52023"/>
            <a:ext cx="8596668" cy="5881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What about a 2 Tier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ystem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46220"/>
            <a:ext cx="8596668" cy="5112911"/>
          </a:xfrm>
        </p:spPr>
        <p:txBody>
          <a:bodyPr>
            <a:noAutofit/>
          </a:bodyPr>
          <a:lstStyle/>
          <a:p>
            <a:r>
              <a:rPr lang="en-US" sz="2000" dirty="0" smtClean="0"/>
              <a:t>Undergraduate Degree in RT/TR or General Recreation with emphasis in TR/RT</a:t>
            </a:r>
          </a:p>
          <a:p>
            <a:pPr lvl="1"/>
            <a:r>
              <a:rPr lang="en-US" sz="2000" dirty="0" smtClean="0"/>
              <a:t>Resurrect the CTRA (Certified Therapeutic Recreation Assistant)</a:t>
            </a:r>
          </a:p>
          <a:p>
            <a:pPr lvl="1"/>
            <a:r>
              <a:rPr lang="en-US" sz="2000" dirty="0" smtClean="0"/>
              <a:t>Bachelor degree students sit the CTRA exam</a:t>
            </a:r>
          </a:p>
          <a:p>
            <a:pPr lvl="1"/>
            <a:r>
              <a:rPr lang="en-US" sz="2000" dirty="0" smtClean="0"/>
              <a:t>Meet NCTRC support coursework (Anatomy and Physiology, Psychology etc.)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Master’s Degree</a:t>
            </a:r>
          </a:p>
          <a:p>
            <a:pPr lvl="1"/>
            <a:r>
              <a:rPr lang="en-US" sz="2000" dirty="0" smtClean="0"/>
              <a:t>Undergrad degree in TR/RT or general recreation with an emphasis in TR/RT</a:t>
            </a:r>
          </a:p>
          <a:p>
            <a:pPr lvl="1"/>
            <a:r>
              <a:rPr lang="en-US" sz="2000" dirty="0" smtClean="0"/>
              <a:t>Advanced TR coursework</a:t>
            </a:r>
          </a:p>
          <a:p>
            <a:pPr lvl="1"/>
            <a:r>
              <a:rPr lang="en-US" sz="2000" dirty="0" smtClean="0"/>
              <a:t>Master’s Degree students take the CTRS exam</a:t>
            </a:r>
          </a:p>
        </p:txBody>
      </p:sp>
    </p:spTree>
    <p:extLst>
      <p:ext uri="{BB962C8B-B14F-4D97-AF65-F5344CB8AC3E}">
        <p14:creationId xmlns:p14="http://schemas.microsoft.com/office/powerpoint/2010/main" val="37168364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2175"/>
            <a:ext cx="8596668" cy="91010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How to Move Towards Master’s Degree as Entry Level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0011"/>
            <a:ext cx="8596668" cy="4636395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implementation of a decision to move towards a master’s </a:t>
            </a:r>
            <a:r>
              <a:rPr lang="en-US" sz="2000" dirty="0"/>
              <a:t>d</a:t>
            </a:r>
            <a:r>
              <a:rPr lang="en-US" sz="2000" dirty="0" smtClean="0"/>
              <a:t>egree does not happen overnight</a:t>
            </a:r>
          </a:p>
          <a:p>
            <a:r>
              <a:rPr lang="en-US" sz="2000" dirty="0" smtClean="0"/>
              <a:t>It is a process that implemented over a time span</a:t>
            </a:r>
          </a:p>
          <a:p>
            <a:r>
              <a:rPr lang="en-US" sz="2000" dirty="0" smtClean="0"/>
              <a:t>This is similar to NCTRC giving 5 years for a new standard to be implemented</a:t>
            </a:r>
          </a:p>
          <a:p>
            <a:r>
              <a:rPr lang="en-US" sz="2000" dirty="0" smtClean="0"/>
              <a:t>Implementation of a master’s degree as entry level is typically a 10 year process</a:t>
            </a:r>
          </a:p>
          <a:p>
            <a:r>
              <a:rPr lang="en-US" sz="2000" dirty="0" smtClean="0"/>
              <a:t>Child Life has decided to move toward a master’s degree as entry level and is using a 10 year process</a:t>
            </a:r>
          </a:p>
          <a:p>
            <a:r>
              <a:rPr lang="en-US" sz="2000" dirty="0" smtClean="0"/>
              <a:t>Persons who are practicing with a bachelor’s degree are usually grandfathered in and do not have to get a master’s degree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653" y="2441596"/>
            <a:ext cx="1536632" cy="2059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1123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07" y="223234"/>
            <a:ext cx="8596668" cy="65253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Child Life as an Example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94842"/>
              </p:ext>
            </p:extLst>
          </p:nvPr>
        </p:nvGraphicFramePr>
        <p:xfrm>
          <a:off x="677507" y="875764"/>
          <a:ext cx="8596312" cy="514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847"/>
                <a:gridCol w="73294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Arial" panose="020B0604020202020204" pitchFamily="34" charset="0"/>
                        </a:rPr>
                        <a:t>Task Force 2020 concludes charge and a Graduate Program Accreditation Task Force is struck.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Arial" panose="020B0604020202020204" pitchFamily="34" charset="0"/>
                        </a:rPr>
                        <a:t>Undergraduate Endorsement Reviewer Task Force is formed.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Undergraduate Program Endorsement launches.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Graduate Program Accreditation launches.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Arial" panose="020B0604020202020204" pitchFamily="34" charset="0"/>
                        </a:rPr>
                        <a:t>Last Certification Exam where academic preparation at the bachelor’s degree level meets certification eligibility requirements.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Arial" panose="020B0604020202020204" pitchFamily="34" charset="0"/>
                        </a:rPr>
                        <a:t>All new Certified Child Life Specialists must hold either a Master's in Child Life or a Master's degree with a concentration or emphasis in child life from an academic program that has been accredited by CLC; these students must successfully pass the certification exam by Fall 2024.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Arial" panose="020B0604020202020204" pitchFamily="34" charset="0"/>
                        </a:rPr>
                        <a:t>All new Certified Child Life Specialists must hold a master’s degree in child life (or international equivalent) from an academic program that has been accredited by CLC.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326524" y="6177469"/>
            <a:ext cx="6928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http://www.childlife.org/Certification/AdvancedDegree2022/index.cfm</a:t>
            </a:r>
          </a:p>
        </p:txBody>
      </p:sp>
    </p:spTree>
    <p:extLst>
      <p:ext uri="{BB962C8B-B14F-4D97-AF65-F5344CB8AC3E}">
        <p14:creationId xmlns:p14="http://schemas.microsoft.com/office/powerpoint/2010/main" val="2840661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16417"/>
            <a:ext cx="8596668" cy="691166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Challenges in Moving Towards a Master’s Degree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10615"/>
            <a:ext cx="8596668" cy="454624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Doctoral prepared faculty to teach at the master’s level</a:t>
            </a:r>
          </a:p>
          <a:p>
            <a:r>
              <a:rPr lang="en-US" sz="2000" dirty="0" smtClean="0"/>
              <a:t>Grandfather clause</a:t>
            </a:r>
          </a:p>
          <a:p>
            <a:r>
              <a:rPr lang="en-US" sz="2000" dirty="0" smtClean="0"/>
              <a:t>University support for offering a master’s degree</a:t>
            </a:r>
          </a:p>
          <a:p>
            <a:r>
              <a:rPr lang="en-US" sz="2000" dirty="0" smtClean="0"/>
              <a:t>Concern that bachelor level therapist may lose jobs to master prepared therapists</a:t>
            </a:r>
          </a:p>
          <a:p>
            <a:r>
              <a:rPr lang="en-US" sz="2000" dirty="0" smtClean="0"/>
              <a:t>Financial concerns – ATRA, NCTRC</a:t>
            </a:r>
          </a:p>
          <a:p>
            <a:r>
              <a:rPr lang="en-US" sz="2000" dirty="0" smtClean="0"/>
              <a:t>Impact on programmatic accreditation (CARTE)</a:t>
            </a:r>
          </a:p>
          <a:p>
            <a:r>
              <a:rPr lang="en-US" sz="2000" dirty="0" smtClean="0"/>
              <a:t>Financial concerns of the university</a:t>
            </a:r>
          </a:p>
          <a:p>
            <a:r>
              <a:rPr lang="en-US" sz="2000" dirty="0" smtClean="0"/>
              <a:t>Curricular processes through universities</a:t>
            </a:r>
          </a:p>
          <a:p>
            <a:r>
              <a:rPr lang="en-US" sz="2000" dirty="0" smtClean="0"/>
              <a:t>Concern with potential loss of enrollment for a master’s degree</a:t>
            </a:r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771" y="4052525"/>
            <a:ext cx="2718515" cy="268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1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24" y="326265"/>
            <a:ext cx="8596668" cy="75556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Thoughts on the Challenges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23493"/>
            <a:ext cx="8596668" cy="516442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There is no reason to reinvent the wheel – this process has been successfully completed by other professions, which provides direction.</a:t>
            </a:r>
          </a:p>
          <a:p>
            <a:r>
              <a:rPr lang="en-US" sz="2000" dirty="0" smtClean="0"/>
              <a:t>In </a:t>
            </a:r>
            <a:r>
              <a:rPr lang="en-US" sz="2000" u="sng" dirty="0" smtClean="0"/>
              <a:t>most</a:t>
            </a:r>
            <a:r>
              <a:rPr lang="en-US" sz="2000" dirty="0" smtClean="0"/>
              <a:t> cases, universities make money on graduate programs because of higher tuition rate.</a:t>
            </a:r>
          </a:p>
          <a:p>
            <a:r>
              <a:rPr lang="en-US" sz="2000" dirty="0" smtClean="0"/>
              <a:t>Enrollment may drop, this is common with a major curriculum change, but enrollment will recover.  </a:t>
            </a:r>
          </a:p>
          <a:p>
            <a:r>
              <a:rPr lang="en-US" sz="2000" dirty="0" smtClean="0"/>
              <a:t>This is an option for students who want a health and wellness profession but OT, SLP or the DPT do not fit their professional desires – just as the undergraduate degree in TR is discovered by students who for some reason decide not to pursue OT, SLP and PT.</a:t>
            </a:r>
          </a:p>
          <a:p>
            <a:r>
              <a:rPr lang="en-US" sz="2000" dirty="0" smtClean="0"/>
              <a:t>Additional certification bodies will recognize the RT degree as a qualified degree to pursue their specific certification.</a:t>
            </a:r>
          </a:p>
          <a:p>
            <a:r>
              <a:rPr lang="en-US" sz="2000" dirty="0" smtClean="0"/>
              <a:t>We are a grass roots profession with strong leaders who can make it happen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87240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9296"/>
            <a:ext cx="8596668" cy="704045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Outcomes of Moving Towards a Master’s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62130"/>
            <a:ext cx="8596668" cy="4779233"/>
          </a:xfrm>
        </p:spPr>
        <p:txBody>
          <a:bodyPr/>
          <a:lstStyle/>
          <a:p>
            <a:r>
              <a:rPr lang="en-US" sz="2000" dirty="0" smtClean="0"/>
              <a:t>More competent and skilled graduates offering RT services to its constituents</a:t>
            </a:r>
          </a:p>
          <a:p>
            <a:r>
              <a:rPr lang="en-US" sz="2000" dirty="0" smtClean="0"/>
              <a:t>Increase in evidence based research </a:t>
            </a:r>
          </a:p>
          <a:p>
            <a:r>
              <a:rPr lang="en-US" sz="2000" dirty="0" smtClean="0"/>
              <a:t>Increase in the use of evidence based research to provide interventions</a:t>
            </a:r>
          </a:p>
          <a:p>
            <a:r>
              <a:rPr lang="en-US" sz="2000" dirty="0" smtClean="0"/>
              <a:t>Increase in specialty certification</a:t>
            </a:r>
          </a:p>
          <a:p>
            <a:r>
              <a:rPr lang="en-US" sz="2000" dirty="0" smtClean="0"/>
              <a:t>More mature graduates</a:t>
            </a:r>
          </a:p>
          <a:p>
            <a:r>
              <a:rPr lang="en-US" sz="2000" dirty="0" smtClean="0"/>
              <a:t>Increase in the number of persons interested in completing a doctoral degree and entering higher education thus impacting faculty shortage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107" y="4958366"/>
            <a:ext cx="1937144" cy="1780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642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73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Because of More Skilled Graduates/ Practitioners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64407"/>
            <a:ext cx="8596668" cy="4276956"/>
          </a:xfrm>
        </p:spPr>
        <p:txBody>
          <a:bodyPr/>
          <a:lstStyle/>
          <a:p>
            <a:r>
              <a:rPr lang="en-US" sz="2400" dirty="0" smtClean="0"/>
              <a:t>Increased recognition</a:t>
            </a:r>
            <a:endParaRPr lang="en-US" sz="2400" dirty="0"/>
          </a:p>
          <a:p>
            <a:r>
              <a:rPr lang="en-US" sz="2400" dirty="0"/>
              <a:t>Increased salaries</a:t>
            </a:r>
          </a:p>
          <a:p>
            <a:r>
              <a:rPr lang="en-US" sz="2400" dirty="0"/>
              <a:t>Increased access for patients</a:t>
            </a:r>
          </a:p>
          <a:p>
            <a:r>
              <a:rPr lang="en-US" sz="2400" dirty="0"/>
              <a:t>Increased </a:t>
            </a:r>
            <a:r>
              <a:rPr lang="en-US" sz="2400" dirty="0" smtClean="0"/>
              <a:t>reimbursement</a:t>
            </a:r>
          </a:p>
          <a:p>
            <a:r>
              <a:rPr lang="en-US" sz="2400" dirty="0" smtClean="0"/>
              <a:t>Positive impact on state licensure</a:t>
            </a:r>
            <a:endParaRPr lang="en-US" sz="24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216" y="1983346"/>
            <a:ext cx="2762967" cy="33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5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178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Master’s Preparation - History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61381"/>
            <a:ext cx="8596668" cy="4479981"/>
          </a:xfrm>
        </p:spPr>
        <p:txBody>
          <a:bodyPr/>
          <a:lstStyle/>
          <a:p>
            <a:r>
              <a:rPr lang="en-US" dirty="0" smtClean="0"/>
              <a:t>First master’s program reported in 1951 – Universities of West Virginia and Minnesota</a:t>
            </a:r>
          </a:p>
          <a:p>
            <a:r>
              <a:rPr lang="en-US" dirty="0" smtClean="0"/>
              <a:t>1970’s reports note little differentiation among bachelor’s and master’s programs</a:t>
            </a:r>
          </a:p>
          <a:p>
            <a:r>
              <a:rPr lang="en-US" dirty="0" smtClean="0"/>
              <a:t>Highest number of master’s program’s was 58 in 1980 (Anderson and Stewart study)</a:t>
            </a:r>
          </a:p>
          <a:p>
            <a:r>
              <a:rPr lang="en-US" dirty="0" smtClean="0"/>
              <a:t>2013 study identifies24 master’s programs (Stumbo, Carter, Wilder, &amp; Greenwood)</a:t>
            </a:r>
          </a:p>
          <a:p>
            <a:r>
              <a:rPr lang="en-US" dirty="0" smtClean="0"/>
              <a:t>Highest number of master’s students was reported as 947 in 1980 (Anderson and Steward); in 2010 study reported 164 students (Autry, Anderson, &amp; </a:t>
            </a:r>
            <a:r>
              <a:rPr lang="en-US" dirty="0" err="1" smtClean="0"/>
              <a:t>Sklar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200" dirty="0" smtClean="0"/>
              <a:t>Carter, M.J., Ashton, C., Hutchins, D. &amp; Wolfe, B.D. (2017).  Move to master’s degree for entry-level practice?  In N.J. Stumbo, B.D. Wolfe, &amp; S. </a:t>
            </a:r>
            <a:r>
              <a:rPr lang="en-US" sz="1200" dirty="0" err="1" smtClean="0"/>
              <a:t>Pegg</a:t>
            </a:r>
            <a:r>
              <a:rPr lang="en-US" sz="1200" dirty="0" smtClean="0"/>
              <a:t> (Eds.), Professional issues in therapeutic recreation:  On competence and outcomes (3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ed.) 173-196.  Urbana, IL:  </a:t>
            </a:r>
            <a:r>
              <a:rPr lang="en-US" sz="1200" dirty="0" err="1" smtClean="0"/>
              <a:t>Sagamore</a:t>
            </a:r>
            <a:r>
              <a:rPr lang="en-US" sz="1200" dirty="0"/>
              <a:t> </a:t>
            </a:r>
            <a:r>
              <a:rPr lang="en-US" sz="1200" dirty="0" smtClean="0"/>
              <a:t>Venture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4997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866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Current Status of Work in this Area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4941"/>
            <a:ext cx="8596668" cy="4616422"/>
          </a:xfrm>
        </p:spPr>
        <p:txBody>
          <a:bodyPr/>
          <a:lstStyle/>
          <a:p>
            <a:r>
              <a:rPr lang="en-US" dirty="0" smtClean="0"/>
              <a:t>2015 – 2016 Online survey</a:t>
            </a:r>
          </a:p>
          <a:p>
            <a:pPr lvl="1"/>
            <a:r>
              <a:rPr lang="en-US" dirty="0" smtClean="0"/>
              <a:t>Sent to TR educators (170 TR faculty from 82 colleges and universities)</a:t>
            </a:r>
          </a:p>
          <a:p>
            <a:pPr lvl="1"/>
            <a:r>
              <a:rPr lang="en-US" dirty="0" smtClean="0"/>
              <a:t>Responses showed that faculty were almost equally split between whether the profession should move to master’s degree as entry level (including faculty at institutions that offered master’s degrees)</a:t>
            </a:r>
          </a:p>
          <a:p>
            <a:pPr lvl="1"/>
            <a:r>
              <a:rPr lang="en-US" dirty="0" smtClean="0"/>
              <a:t>Reasons for or against master’s as entry level followed the same conversations as presented earlier in this presentation.</a:t>
            </a:r>
          </a:p>
          <a:p>
            <a:pPr lvl="1"/>
            <a:r>
              <a:rPr lang="en-US" dirty="0" smtClean="0"/>
              <a:t>If the program moved to a master’s degree, different curriculum models offered – but most prevalent was the 3-2 or 4-1 (undergraduate TR major would earn a BS and MS in 5 years)</a:t>
            </a:r>
          </a:p>
          <a:p>
            <a:r>
              <a:rPr lang="en-US" dirty="0" smtClean="0"/>
              <a:t>ATRA Higher Education Task Force – conducting research and focus groups to gather information to make recommendation to ATRA Board of Directors on what would constitute entry level into the profession of TR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195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42175"/>
            <a:ext cx="8596668" cy="74268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Concluding Thoughts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2434"/>
            <a:ext cx="8596668" cy="502275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are at a crossroads in our professional development</a:t>
            </a:r>
          </a:p>
          <a:p>
            <a:r>
              <a:rPr lang="en-US" sz="2400" dirty="0" smtClean="0"/>
              <a:t>As a profession we can choose to be proactive or reactive</a:t>
            </a:r>
          </a:p>
          <a:p>
            <a:r>
              <a:rPr lang="en-US" sz="2400" dirty="0" smtClean="0"/>
              <a:t>Crossroads call for leadership and courage, both on its leaders and its general membership</a:t>
            </a:r>
          </a:p>
          <a:p>
            <a:r>
              <a:rPr lang="en-US" sz="2400" dirty="0" smtClean="0"/>
              <a:t>A proactive choice often requires substantial changes – the changes may be difficult for a profession, because they demand the profession to grow</a:t>
            </a:r>
          </a:p>
          <a:p>
            <a:r>
              <a:rPr lang="en-US" sz="2400" dirty="0" smtClean="0"/>
              <a:t>The process of growth challenges the ways we think about ourselves and our profession</a:t>
            </a:r>
          </a:p>
          <a:p>
            <a:r>
              <a:rPr lang="en-US" sz="2400" dirty="0" smtClean="0"/>
              <a:t>Substantial changes entail risk and can also reap rewards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251" y="0"/>
            <a:ext cx="2844750" cy="200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4507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Questions to Ponder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578322"/>
          </a:xfrm>
        </p:spPr>
        <p:txBody>
          <a:bodyPr/>
          <a:lstStyle/>
          <a:p>
            <a:r>
              <a:rPr lang="en-US" sz="2400" dirty="0" smtClean="0"/>
              <a:t>Is the BS Degree enough education for entry level practice?</a:t>
            </a:r>
          </a:p>
          <a:p>
            <a:r>
              <a:rPr lang="en-US" sz="2400" dirty="0" smtClean="0"/>
              <a:t>Should the profession move to a master’s degree?</a:t>
            </a:r>
          </a:p>
          <a:p>
            <a:pPr lvl="1"/>
            <a:r>
              <a:rPr lang="en-US" sz="1800" dirty="0" smtClean="0"/>
              <a:t>If yes, how does the master’s degree differ then from a bachelor’s degree as entry level</a:t>
            </a:r>
          </a:p>
          <a:p>
            <a:pPr lvl="1"/>
            <a:r>
              <a:rPr lang="en-US" sz="1800" dirty="0" smtClean="0"/>
              <a:t>If no, what needs to be done to “fix” the undergraduate degree</a:t>
            </a:r>
          </a:p>
          <a:p>
            <a:r>
              <a:rPr lang="en-US" sz="2400" dirty="0" smtClean="0"/>
              <a:t>What role does program accreditation play in curriculum development</a:t>
            </a:r>
          </a:p>
          <a:p>
            <a:r>
              <a:rPr lang="en-US" sz="2400" dirty="0" smtClean="0"/>
              <a:t>What role does education play in the attainment of licensure</a:t>
            </a:r>
          </a:p>
          <a:p>
            <a:pPr marL="0" indent="0">
              <a:buNone/>
            </a:pPr>
            <a:endParaRPr lang="en-US" sz="2400" dirty="0" smtClean="0"/>
          </a:p>
          <a:p>
            <a:pPr marL="57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199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3386"/>
            <a:ext cx="8596668" cy="52374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Other Resources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33341"/>
            <a:ext cx="8596668" cy="5228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Bollag, B.  (June 22, 2007).  Credential Creep.  The Chronicle of Higher Education</a:t>
            </a:r>
          </a:p>
          <a:p>
            <a:pPr marL="0" indent="0">
              <a:buNone/>
            </a:pPr>
            <a:r>
              <a:rPr lang="en-US" dirty="0" smtClean="0"/>
              <a:t>Compton, D. V.  (2010).  The evolution of education in therapeutic recreation.  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Therapeutic Recreation Journal, 44</a:t>
            </a:r>
            <a:r>
              <a:rPr lang="en-US" dirty="0" smtClean="0"/>
              <a:t>(3), 157-159.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Master’s Level Entry:  Core Considerations.  American Music Therapy Association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www.musictherapy.org/assets/1/7/Masters_Level_Entry_Core_Considerations.pdf</a:t>
            </a:r>
            <a:endParaRPr lang="en-US" sz="1400" dirty="0" smtClean="0"/>
          </a:p>
          <a:p>
            <a:pPr marL="0" indent="0">
              <a:buNone/>
            </a:pPr>
            <a:r>
              <a:rPr lang="en-US" dirty="0" smtClean="0"/>
              <a:t>Simon, C.C. (Feb. 19, 2012).  Education Review:  More Students Getting Graduate 	Degrees. Washington Post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9911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Master’s Preparation – History continued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5003320"/>
          </a:xfrm>
        </p:spPr>
        <p:txBody>
          <a:bodyPr>
            <a:normAutofit/>
          </a:bodyPr>
          <a:lstStyle/>
          <a:p>
            <a:r>
              <a:rPr lang="en-US" dirty="0" smtClean="0"/>
              <a:t>Total number of hours for Master’s degree has remained unchanged, but the number of RT required courses increased from 3 (Connolly, 1979) with 11.9 in 2007 (Stumbo, Carter, &amp; </a:t>
            </a:r>
            <a:r>
              <a:rPr lang="en-US" dirty="0" err="1" smtClean="0"/>
              <a:t>Folkerth</a:t>
            </a:r>
            <a:r>
              <a:rPr lang="en-US" dirty="0" smtClean="0"/>
              <a:t>, 2007)</a:t>
            </a:r>
          </a:p>
          <a:p>
            <a:r>
              <a:rPr lang="en-US" dirty="0" smtClean="0"/>
              <a:t>Most common course offerings was the option/emphasis/sequence as opposed to a degree in TR/RT, but recently in 2016, ATRA Higher Education Task Force identified 20 institutions offering Master’s degrees with 15 of them listed as TR or RT rather than concentrations</a:t>
            </a:r>
          </a:p>
          <a:p>
            <a:r>
              <a:rPr lang="en-US" dirty="0" smtClean="0"/>
              <a:t>Purpose of Master’s Degrees was preparation of entry level practitioners, advanced clinicians, and preparation of administrators (Ashton-</a:t>
            </a:r>
            <a:r>
              <a:rPr lang="en-US" dirty="0" err="1" smtClean="0"/>
              <a:t>Shaeffer</a:t>
            </a:r>
            <a:r>
              <a:rPr lang="en-US" dirty="0" smtClean="0"/>
              <a:t>, Kunstler, Skalko, &amp; </a:t>
            </a:r>
            <a:r>
              <a:rPr lang="en-US" dirty="0" err="1" smtClean="0"/>
              <a:t>Voelkl</a:t>
            </a:r>
            <a:r>
              <a:rPr lang="en-US" dirty="0" smtClean="0"/>
              <a:t>, 2006)</a:t>
            </a:r>
          </a:p>
          <a:p>
            <a:r>
              <a:rPr lang="en-US" dirty="0" smtClean="0"/>
              <a:t>Second study in 2007 indicated majority said the purposed was entry level preparation with a minority reporting advanced clinicians.</a:t>
            </a:r>
          </a:p>
          <a:p>
            <a:endParaRPr lang="en-US" dirty="0"/>
          </a:p>
          <a:p>
            <a:pPr marL="0" lvl="0" indent="0">
              <a:buClr>
                <a:srgbClr val="90C226"/>
              </a:buClr>
              <a:buNone/>
            </a:pP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Carter, M.J., Ashton, C., Hutchins, D. &amp; Wolfe, B.D. (2017).  Move to master’s degree for entry-level practice?  In N.J. Stumbo, B.D. Wolfe, &amp; S. </a:t>
            </a:r>
            <a:r>
              <a:rPr lang="en-US" sz="12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Pegg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(Eds.), Professional issues in therapeutic recreation:  On competence and outcomes (3</a:t>
            </a:r>
            <a:r>
              <a:rPr lang="en-US" sz="1200" baseline="30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rd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ed.) 173-196.  Urbana, IL:  </a:t>
            </a:r>
            <a:r>
              <a:rPr lang="en-US" sz="12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Sagamore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Venture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62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352023"/>
            <a:ext cx="8596668" cy="60101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Undergraduate Preparation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902" y="1237166"/>
            <a:ext cx="4185623" cy="576262"/>
          </a:xfrm>
        </p:spPr>
        <p:txBody>
          <a:bodyPr/>
          <a:lstStyle/>
          <a:p>
            <a:r>
              <a:rPr lang="en-US" dirty="0" smtClean="0"/>
              <a:t>     Educational Content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2196332"/>
            <a:ext cx="4185623" cy="3304117"/>
          </a:xfrm>
        </p:spPr>
        <p:txBody>
          <a:bodyPr/>
          <a:lstStyle/>
          <a:p>
            <a:r>
              <a:rPr lang="en-US" sz="2000" dirty="0" smtClean="0"/>
              <a:t>NCTRC</a:t>
            </a:r>
          </a:p>
          <a:p>
            <a:pPr lvl="1"/>
            <a:r>
              <a:rPr lang="en-US" sz="2000" dirty="0"/>
              <a:t>69 Job Tasks for Entry Level Therapists</a:t>
            </a:r>
          </a:p>
          <a:p>
            <a:pPr lvl="1"/>
            <a:r>
              <a:rPr lang="en-US" sz="2000" dirty="0"/>
              <a:t>57 Knowledge Areas</a:t>
            </a:r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667" y="1237166"/>
            <a:ext cx="4185618" cy="576262"/>
          </a:xfrm>
        </p:spPr>
        <p:txBody>
          <a:bodyPr/>
          <a:lstStyle/>
          <a:p>
            <a:pPr algn="ctr"/>
            <a:r>
              <a:rPr lang="en-US" dirty="0" smtClean="0"/>
              <a:t>Educational Requirements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668" y="2196332"/>
            <a:ext cx="4185617" cy="330411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NCTRC</a:t>
            </a:r>
          </a:p>
          <a:p>
            <a:pPr lvl="1"/>
            <a:r>
              <a:rPr lang="en-US" sz="2000" dirty="0" smtClean="0"/>
              <a:t>5 Courses with TR in the Title</a:t>
            </a:r>
          </a:p>
          <a:p>
            <a:pPr lvl="1"/>
            <a:r>
              <a:rPr lang="en-US" sz="2000" dirty="0" smtClean="0"/>
              <a:t>Anatomy and Physiology</a:t>
            </a:r>
          </a:p>
          <a:p>
            <a:pPr lvl="1"/>
            <a:r>
              <a:rPr lang="en-US" sz="2000" dirty="0" smtClean="0"/>
              <a:t>Abnormal Psychology</a:t>
            </a:r>
          </a:p>
          <a:p>
            <a:pPr lvl="1"/>
            <a:r>
              <a:rPr lang="en-US" sz="2000" dirty="0" smtClean="0"/>
              <a:t>Human Growth and Development</a:t>
            </a:r>
          </a:p>
          <a:p>
            <a:pPr lvl="1"/>
            <a:r>
              <a:rPr lang="en-US" sz="2000" dirty="0" smtClean="0"/>
              <a:t>560 Hour Internship</a:t>
            </a:r>
            <a:endParaRPr lang="en-US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450" y="4309824"/>
            <a:ext cx="1914525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697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364902"/>
            <a:ext cx="8596668" cy="5108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Undergraduate Preparation 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4" y="1336735"/>
            <a:ext cx="4185623" cy="576262"/>
          </a:xfrm>
        </p:spPr>
        <p:txBody>
          <a:bodyPr/>
          <a:lstStyle/>
          <a:p>
            <a:pPr algn="ctr"/>
            <a:r>
              <a:rPr lang="en-US" dirty="0" smtClean="0"/>
              <a:t>CARTE Accreditation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4" y="2209212"/>
            <a:ext cx="4185623" cy="3304117"/>
          </a:xfrm>
        </p:spPr>
        <p:txBody>
          <a:bodyPr>
            <a:normAutofit/>
          </a:bodyPr>
          <a:lstStyle/>
          <a:p>
            <a:pPr lvl="1"/>
            <a:r>
              <a:rPr lang="en-US" sz="1800" dirty="0"/>
              <a:t>85 standards for RT knowledge and skill competencies, plus 560 hour internship</a:t>
            </a:r>
          </a:p>
          <a:p>
            <a:pPr lvl="1"/>
            <a:r>
              <a:rPr lang="en-US" sz="1800" dirty="0"/>
              <a:t>Supportive Coursework</a:t>
            </a:r>
          </a:p>
          <a:p>
            <a:pPr lvl="2"/>
            <a:r>
              <a:rPr lang="en-US" sz="1800" dirty="0"/>
              <a:t>Anatomy and Physiology</a:t>
            </a:r>
          </a:p>
          <a:p>
            <a:pPr lvl="2"/>
            <a:r>
              <a:rPr lang="en-US" sz="1800" dirty="0"/>
              <a:t>Developmental, Abnormal, and Cognitive </a:t>
            </a:r>
            <a:r>
              <a:rPr lang="en-US" sz="1800" dirty="0" smtClean="0"/>
              <a:t>Psychology</a:t>
            </a:r>
          </a:p>
          <a:p>
            <a:pPr lvl="2"/>
            <a:r>
              <a:rPr lang="en-US" sz="1800" dirty="0" smtClean="0"/>
              <a:t>Kinesiology</a:t>
            </a:r>
            <a:r>
              <a:rPr lang="en-US" sz="1800" dirty="0"/>
              <a:t>; Biomechanics</a:t>
            </a:r>
          </a:p>
          <a:p>
            <a:pPr lvl="2"/>
            <a:r>
              <a:rPr lang="en-US" sz="1800" dirty="0" smtClean="0"/>
              <a:t>Disabling Conditions</a:t>
            </a:r>
            <a:endParaRPr lang="en-US" sz="1800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667" y="1344871"/>
            <a:ext cx="4185618" cy="5762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Programs Accredited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667" y="2209213"/>
            <a:ext cx="4185617" cy="2646122"/>
          </a:xfrm>
        </p:spPr>
        <p:txBody>
          <a:bodyPr>
            <a:normAutofit/>
          </a:bodyPr>
          <a:lstStyle/>
          <a:p>
            <a:r>
              <a:rPr lang="en-US" dirty="0" smtClean="0"/>
              <a:t>Western Carolina University</a:t>
            </a:r>
          </a:p>
          <a:p>
            <a:r>
              <a:rPr lang="en-US" dirty="0" smtClean="0"/>
              <a:t>Eastern Carolina University</a:t>
            </a:r>
          </a:p>
          <a:p>
            <a:r>
              <a:rPr lang="en-US" dirty="0" smtClean="0"/>
              <a:t>Temple University</a:t>
            </a:r>
          </a:p>
          <a:p>
            <a:r>
              <a:rPr lang="en-US" dirty="0" smtClean="0"/>
              <a:t>Slippery Rock University</a:t>
            </a:r>
          </a:p>
          <a:p>
            <a:r>
              <a:rPr lang="en-US" dirty="0" smtClean="0"/>
              <a:t>University of New Hampshire</a:t>
            </a:r>
          </a:p>
          <a:p>
            <a:r>
              <a:rPr lang="en-US" dirty="0" smtClean="0"/>
              <a:t>Oklahoma State University</a:t>
            </a:r>
          </a:p>
          <a:p>
            <a:endParaRPr lang="en-US" dirty="0" smtClean="0"/>
          </a:p>
        </p:txBody>
      </p:sp>
      <p:pic>
        <p:nvPicPr>
          <p:cNvPr id="8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367" y="5049977"/>
            <a:ext cx="3119246" cy="179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181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28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Undergraduate Preparation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4" y="1528523"/>
            <a:ext cx="4185623" cy="576262"/>
          </a:xfrm>
        </p:spPr>
        <p:txBody>
          <a:bodyPr/>
          <a:lstStyle/>
          <a:p>
            <a:pPr algn="ctr"/>
            <a:r>
              <a:rPr lang="en-US" dirty="0" smtClean="0"/>
              <a:t>COAPRT Accreditation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160983"/>
            <a:ext cx="4185623" cy="3880379"/>
          </a:xfrm>
        </p:spPr>
        <p:txBody>
          <a:bodyPr/>
          <a:lstStyle/>
          <a:p>
            <a:r>
              <a:rPr lang="en-US" dirty="0" smtClean="0"/>
              <a:t>4 Standards with additional standards in the area of History and Foundations, Design and Execution of TR Services, Managing TR Services, and Internship</a:t>
            </a:r>
          </a:p>
          <a:p>
            <a:r>
              <a:rPr lang="en-US" dirty="0" smtClean="0"/>
              <a:t>Meet NCTRC’s standards as well for content, supportive coursework, and internship</a:t>
            </a:r>
          </a:p>
          <a:p>
            <a:r>
              <a:rPr lang="en-US" dirty="0" smtClean="0"/>
              <a:t>Focuses on evidence of student learning outcomes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528523"/>
            <a:ext cx="4185618" cy="632460"/>
          </a:xfrm>
        </p:spPr>
        <p:txBody>
          <a:bodyPr/>
          <a:lstStyle/>
          <a:p>
            <a:pPr algn="ctr"/>
            <a:r>
              <a:rPr lang="en-US" dirty="0" smtClean="0"/>
              <a:t>Programs Accredited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160983"/>
            <a:ext cx="4185617" cy="3880379"/>
          </a:xfrm>
        </p:spPr>
        <p:txBody>
          <a:bodyPr/>
          <a:lstStyle/>
          <a:p>
            <a:r>
              <a:rPr lang="en-US" dirty="0" smtClean="0"/>
              <a:t>22 programs have an accredited option in TR/RT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480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40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Undergraduate Preparation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5009"/>
            <a:ext cx="8596668" cy="4766354"/>
          </a:xfrm>
        </p:spPr>
        <p:txBody>
          <a:bodyPr/>
          <a:lstStyle/>
          <a:p>
            <a:r>
              <a:rPr lang="en-US" sz="2400" dirty="0" smtClean="0"/>
              <a:t>Undergraduate degrees are restricted by many factors:</a:t>
            </a:r>
          </a:p>
          <a:p>
            <a:pPr marL="0" indent="0">
              <a:buNone/>
            </a:pPr>
            <a:endParaRPr lang="en-US" sz="2400" dirty="0" smtClean="0"/>
          </a:p>
          <a:p>
            <a:pPr lvl="1"/>
            <a:r>
              <a:rPr lang="en-US" sz="2000" dirty="0" smtClean="0"/>
              <a:t>Typically a total of 120 credit hours</a:t>
            </a:r>
          </a:p>
          <a:p>
            <a:pPr lvl="1"/>
            <a:r>
              <a:rPr lang="en-US" sz="2000" dirty="0" smtClean="0"/>
              <a:t>Basic skills – Writing and Math</a:t>
            </a:r>
          </a:p>
          <a:p>
            <a:pPr lvl="1"/>
            <a:r>
              <a:rPr lang="en-US" sz="2000" dirty="0" smtClean="0"/>
              <a:t>General education requirements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Core coursework (emphasis in a degree program, ie – general recreation core, business, public health)</a:t>
            </a:r>
          </a:p>
          <a:p>
            <a:pPr lvl="1"/>
            <a:r>
              <a:rPr lang="en-US" sz="2000" dirty="0" smtClean="0"/>
              <a:t>BS or BA degree requirements</a:t>
            </a:r>
          </a:p>
          <a:p>
            <a:pPr lvl="1"/>
            <a:r>
              <a:rPr lang="en-US" sz="2000" dirty="0" smtClean="0"/>
              <a:t>Additional writing skills requirements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University or state required coursework (diversity, world perspectives, religion)</a:t>
            </a:r>
          </a:p>
          <a:p>
            <a:pPr lvl="1"/>
            <a:endParaRPr lang="en-US" dirty="0" smtClean="0">
              <a:solidFill>
                <a:schemeClr val="tx2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801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33083"/>
            <a:ext cx="8596668" cy="63965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Change in the Workforce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75765"/>
            <a:ext cx="8596668" cy="4965598"/>
          </a:xfrm>
        </p:spPr>
        <p:txBody>
          <a:bodyPr>
            <a:normAutofit/>
          </a:bodyPr>
          <a:lstStyle/>
          <a:p>
            <a:r>
              <a:rPr lang="en-US" dirty="0"/>
              <a:t>What workforce changes are anticipated in the next three to five </a:t>
            </a:r>
            <a:r>
              <a:rPr lang="en-US" dirty="0" smtClean="0"/>
              <a:t>years (2015-2017)?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greatest changes HR professional expect are an increased number of jobs with specific technical requirements (60%), increased staff size (55%), higher education level requirements for most jobs (50%) and increased employee diversity (49%). </a:t>
            </a:r>
            <a:endParaRPr lang="en-US" sz="1800" dirty="0" smtClean="0"/>
          </a:p>
          <a:p>
            <a:r>
              <a:rPr lang="en-US" dirty="0" smtClean="0"/>
              <a:t>How </a:t>
            </a:r>
            <a:r>
              <a:rPr lang="en-US" dirty="0"/>
              <a:t>will education needs in the workforce change over the next three to five years? </a:t>
            </a:r>
            <a:endParaRPr lang="en-US" dirty="0" smtClean="0"/>
          </a:p>
          <a:p>
            <a:pPr lvl="1"/>
            <a:r>
              <a:rPr lang="en-US" sz="1800" dirty="0" smtClean="0"/>
              <a:t>More </a:t>
            </a:r>
            <a:r>
              <a:rPr lang="en-US" sz="1800" dirty="0"/>
              <a:t>than one-half (55%) of HR professionals anticipate increased demand for candidates with a bachelor's degree, and 41% expect increased need for advanced degrees (e.g., master's, MBA, Ph.D., M.D., J.D.). </a:t>
            </a:r>
            <a:endParaRPr lang="en-US" sz="18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400" dirty="0" smtClean="0"/>
              <a:t>Changing Employee Skills and Education Requirements – Changes in the Workforce. (10/3/2012).  Society 	for Human Resource Management.  Retrieved from  	</a:t>
            </a:r>
            <a:r>
              <a:rPr lang="en-US" sz="1400" dirty="0" smtClean="0">
                <a:hlinkClick r:id="rId2"/>
              </a:rPr>
              <a:t>http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www.shrm.org/research/surveyfindings/articles/pages/shrm-achieve-future-changes-</a:t>
            </a:r>
            <a:r>
              <a:rPr lang="en-US" sz="1400" dirty="0" smtClean="0"/>
              <a:t>	workforce.aspx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292734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2056</TotalTime>
  <Words>2883</Words>
  <Application>Microsoft Office PowerPoint</Application>
  <PresentationFormat>Widescreen</PresentationFormat>
  <Paragraphs>332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Trebuchet MS</vt:lpstr>
      <vt:lpstr>Wingdings 3</vt:lpstr>
      <vt:lpstr>Facet</vt:lpstr>
      <vt:lpstr>What Should be the Educational Background/Competencies for Entry into the Profession:  Background and Status Update on Recent Discussions </vt:lpstr>
      <vt:lpstr>Session Objectives</vt:lpstr>
      <vt:lpstr>Master’s Preparation - History</vt:lpstr>
      <vt:lpstr>Master’s Preparation – History continued</vt:lpstr>
      <vt:lpstr>Undergraduate Preparation</vt:lpstr>
      <vt:lpstr>Undergraduate Preparation  </vt:lpstr>
      <vt:lpstr>Undergraduate Preparation</vt:lpstr>
      <vt:lpstr>Undergraduate Preparation</vt:lpstr>
      <vt:lpstr>Change in the Workforce</vt:lpstr>
      <vt:lpstr>Change in the Workforce</vt:lpstr>
      <vt:lpstr>Who’s What?</vt:lpstr>
      <vt:lpstr>Is it Credential Creep?</vt:lpstr>
      <vt:lpstr>What the Critics Say</vt:lpstr>
      <vt:lpstr>Difference Between Maturation and Degree Creep</vt:lpstr>
      <vt:lpstr>Entry Level Masters in TR…   Degree Creep or Maturation?</vt:lpstr>
      <vt:lpstr>Question?</vt:lpstr>
      <vt:lpstr>Do the Current Master’s Degree Programs Meet the Necessary Academic Rigor to Consider Advanced Degree Entry? </vt:lpstr>
      <vt:lpstr>Trends in Master’s Degrees – Stand alone TR Programs</vt:lpstr>
      <vt:lpstr>Trends in Master’s Degrees – Emphasis or Track</vt:lpstr>
      <vt:lpstr>Credit Hours for Entry Level Master’s Degrees</vt:lpstr>
      <vt:lpstr>What if Following One OT Model</vt:lpstr>
      <vt:lpstr>What Could 60 Hours of Entry Level Graduate TR Coursework Look Like?</vt:lpstr>
      <vt:lpstr>What about a 2 Tier System</vt:lpstr>
      <vt:lpstr>How to Move Towards Master’s Degree as Entry Level</vt:lpstr>
      <vt:lpstr>Child Life as an Example</vt:lpstr>
      <vt:lpstr>Challenges in Moving Towards a Master’s Degree</vt:lpstr>
      <vt:lpstr>Thoughts on the Challenges</vt:lpstr>
      <vt:lpstr>Outcomes of Moving Towards a Master’s</vt:lpstr>
      <vt:lpstr>Because of More Skilled Graduates/ Practitioners </vt:lpstr>
      <vt:lpstr>Current Status of Work in this Area</vt:lpstr>
      <vt:lpstr>Concluding Thoughts</vt:lpstr>
      <vt:lpstr>Questions to Ponder</vt:lpstr>
      <vt:lpstr>Other Resources</vt:lpstr>
    </vt:vector>
  </TitlesOfParts>
  <Company>Grand Valley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Should We Stay or Should We Go:  Masters Degree as Entry Level into Therapeutic Recreation</dc:title>
  <dc:creator>Teresa Beck</dc:creator>
  <cp:lastModifiedBy>Teresa Beck</cp:lastModifiedBy>
  <cp:revision>159</cp:revision>
  <cp:lastPrinted>2016-01-21T16:46:48Z</cp:lastPrinted>
  <dcterms:created xsi:type="dcterms:W3CDTF">2015-11-02T00:40:29Z</dcterms:created>
  <dcterms:modified xsi:type="dcterms:W3CDTF">2017-11-06T14:41:55Z</dcterms:modified>
</cp:coreProperties>
</file>