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96"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E76843-192D-481B-B846-FD2CE1541B31}"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0FF873B-6850-4285-BEC4-E0AD1EF82968}" type="slidenum">
              <a:rPr lang="en-US" smtClean="0"/>
              <a:t>‹#›</a:t>
            </a:fld>
            <a:endParaRPr lang="en-US"/>
          </a:p>
        </p:txBody>
      </p:sp>
    </p:spTree>
    <p:extLst>
      <p:ext uri="{BB962C8B-B14F-4D97-AF65-F5344CB8AC3E}">
        <p14:creationId xmlns:p14="http://schemas.microsoft.com/office/powerpoint/2010/main" val="3114339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E76843-192D-481B-B846-FD2CE1541B31}"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0FF873B-6850-4285-BEC4-E0AD1EF82968}" type="slidenum">
              <a:rPr lang="en-US" smtClean="0"/>
              <a:t>‹#›</a:t>
            </a:fld>
            <a:endParaRPr lang="en-US"/>
          </a:p>
        </p:txBody>
      </p:sp>
    </p:spTree>
    <p:extLst>
      <p:ext uri="{BB962C8B-B14F-4D97-AF65-F5344CB8AC3E}">
        <p14:creationId xmlns:p14="http://schemas.microsoft.com/office/powerpoint/2010/main" val="3470571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E76843-192D-481B-B846-FD2CE1541B31}"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0FF873B-6850-4285-BEC4-E0AD1EF8296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9894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7E76843-192D-481B-B846-FD2CE1541B31}"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FF873B-6850-4285-BEC4-E0AD1EF82968}" type="slidenum">
              <a:rPr lang="en-US" smtClean="0"/>
              <a:t>‹#›</a:t>
            </a:fld>
            <a:endParaRPr lang="en-US"/>
          </a:p>
        </p:txBody>
      </p:sp>
    </p:spTree>
    <p:extLst>
      <p:ext uri="{BB962C8B-B14F-4D97-AF65-F5344CB8AC3E}">
        <p14:creationId xmlns:p14="http://schemas.microsoft.com/office/powerpoint/2010/main" val="16487399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7E76843-192D-481B-B846-FD2CE1541B31}"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FF873B-6850-4285-BEC4-E0AD1EF8296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57603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7E76843-192D-481B-B846-FD2CE1541B31}"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FF873B-6850-4285-BEC4-E0AD1EF82968}" type="slidenum">
              <a:rPr lang="en-US" smtClean="0"/>
              <a:t>‹#›</a:t>
            </a:fld>
            <a:endParaRPr lang="en-US"/>
          </a:p>
        </p:txBody>
      </p:sp>
    </p:spTree>
    <p:extLst>
      <p:ext uri="{BB962C8B-B14F-4D97-AF65-F5344CB8AC3E}">
        <p14:creationId xmlns:p14="http://schemas.microsoft.com/office/powerpoint/2010/main" val="1091518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E76843-192D-481B-B846-FD2CE1541B31}"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0FF873B-6850-4285-BEC4-E0AD1EF82968}" type="slidenum">
              <a:rPr lang="en-US" smtClean="0"/>
              <a:t>‹#›</a:t>
            </a:fld>
            <a:endParaRPr lang="en-US"/>
          </a:p>
        </p:txBody>
      </p:sp>
    </p:spTree>
    <p:extLst>
      <p:ext uri="{BB962C8B-B14F-4D97-AF65-F5344CB8AC3E}">
        <p14:creationId xmlns:p14="http://schemas.microsoft.com/office/powerpoint/2010/main" val="3883033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E76843-192D-481B-B846-FD2CE1541B31}"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0FF873B-6850-4285-BEC4-E0AD1EF82968}" type="slidenum">
              <a:rPr lang="en-US" smtClean="0"/>
              <a:t>‹#›</a:t>
            </a:fld>
            <a:endParaRPr lang="en-US"/>
          </a:p>
        </p:txBody>
      </p:sp>
    </p:spTree>
    <p:extLst>
      <p:ext uri="{BB962C8B-B14F-4D97-AF65-F5344CB8AC3E}">
        <p14:creationId xmlns:p14="http://schemas.microsoft.com/office/powerpoint/2010/main" val="1998694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E76843-192D-481B-B846-FD2CE1541B31}"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0FF873B-6850-4285-BEC4-E0AD1EF82968}" type="slidenum">
              <a:rPr lang="en-US" smtClean="0"/>
              <a:t>‹#›</a:t>
            </a:fld>
            <a:endParaRPr lang="en-US"/>
          </a:p>
        </p:txBody>
      </p:sp>
    </p:spTree>
    <p:extLst>
      <p:ext uri="{BB962C8B-B14F-4D97-AF65-F5344CB8AC3E}">
        <p14:creationId xmlns:p14="http://schemas.microsoft.com/office/powerpoint/2010/main" val="3535097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E76843-192D-481B-B846-FD2CE1541B31}"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0FF873B-6850-4285-BEC4-E0AD1EF82968}" type="slidenum">
              <a:rPr lang="en-US" smtClean="0"/>
              <a:t>‹#›</a:t>
            </a:fld>
            <a:endParaRPr lang="en-US"/>
          </a:p>
        </p:txBody>
      </p:sp>
    </p:spTree>
    <p:extLst>
      <p:ext uri="{BB962C8B-B14F-4D97-AF65-F5344CB8AC3E}">
        <p14:creationId xmlns:p14="http://schemas.microsoft.com/office/powerpoint/2010/main" val="1937076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E76843-192D-481B-B846-FD2CE1541B31}"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0FF873B-6850-4285-BEC4-E0AD1EF82968}" type="slidenum">
              <a:rPr lang="en-US" smtClean="0"/>
              <a:t>‹#›</a:t>
            </a:fld>
            <a:endParaRPr lang="en-US"/>
          </a:p>
        </p:txBody>
      </p:sp>
    </p:spTree>
    <p:extLst>
      <p:ext uri="{BB962C8B-B14F-4D97-AF65-F5344CB8AC3E}">
        <p14:creationId xmlns:p14="http://schemas.microsoft.com/office/powerpoint/2010/main" val="4060132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E76843-192D-481B-B846-FD2CE1541B31}" type="datetimeFigureOut">
              <a:rPr lang="en-US" smtClean="0"/>
              <a:t>11/7/2017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0FF873B-6850-4285-BEC4-E0AD1EF82968}" type="slidenum">
              <a:rPr lang="en-US" smtClean="0"/>
              <a:t>‹#›</a:t>
            </a:fld>
            <a:endParaRPr lang="en-US"/>
          </a:p>
        </p:txBody>
      </p:sp>
    </p:spTree>
    <p:extLst>
      <p:ext uri="{BB962C8B-B14F-4D97-AF65-F5344CB8AC3E}">
        <p14:creationId xmlns:p14="http://schemas.microsoft.com/office/powerpoint/2010/main" val="815616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E76843-192D-481B-B846-FD2CE1541B31}" type="datetimeFigureOut">
              <a:rPr lang="en-US" smtClean="0"/>
              <a:t>11/7/2017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0FF873B-6850-4285-BEC4-E0AD1EF82968}" type="slidenum">
              <a:rPr lang="en-US" smtClean="0"/>
              <a:t>‹#›</a:t>
            </a:fld>
            <a:endParaRPr lang="en-US"/>
          </a:p>
        </p:txBody>
      </p:sp>
    </p:spTree>
    <p:extLst>
      <p:ext uri="{BB962C8B-B14F-4D97-AF65-F5344CB8AC3E}">
        <p14:creationId xmlns:p14="http://schemas.microsoft.com/office/powerpoint/2010/main" val="646648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E76843-192D-481B-B846-FD2CE1541B31}" type="datetimeFigureOut">
              <a:rPr lang="en-US" smtClean="0"/>
              <a:t>11/7/2017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0FF873B-6850-4285-BEC4-E0AD1EF82968}" type="slidenum">
              <a:rPr lang="en-US" smtClean="0"/>
              <a:t>‹#›</a:t>
            </a:fld>
            <a:endParaRPr lang="en-US"/>
          </a:p>
        </p:txBody>
      </p:sp>
    </p:spTree>
    <p:extLst>
      <p:ext uri="{BB962C8B-B14F-4D97-AF65-F5344CB8AC3E}">
        <p14:creationId xmlns:p14="http://schemas.microsoft.com/office/powerpoint/2010/main" val="955488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E76843-192D-481B-B846-FD2CE1541B31}"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0FF873B-6850-4285-BEC4-E0AD1EF82968}" type="slidenum">
              <a:rPr lang="en-US" smtClean="0"/>
              <a:t>‹#›</a:t>
            </a:fld>
            <a:endParaRPr lang="en-US"/>
          </a:p>
        </p:txBody>
      </p:sp>
    </p:spTree>
    <p:extLst>
      <p:ext uri="{BB962C8B-B14F-4D97-AF65-F5344CB8AC3E}">
        <p14:creationId xmlns:p14="http://schemas.microsoft.com/office/powerpoint/2010/main" val="397674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E76843-192D-481B-B846-FD2CE1541B31}"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FF873B-6850-4285-BEC4-E0AD1EF82968}" type="slidenum">
              <a:rPr lang="en-US" smtClean="0"/>
              <a:t>‹#›</a:t>
            </a:fld>
            <a:endParaRPr lang="en-US"/>
          </a:p>
        </p:txBody>
      </p:sp>
    </p:spTree>
    <p:extLst>
      <p:ext uri="{BB962C8B-B14F-4D97-AF65-F5344CB8AC3E}">
        <p14:creationId xmlns:p14="http://schemas.microsoft.com/office/powerpoint/2010/main" val="2323649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7E76843-192D-481B-B846-FD2CE1541B31}" type="datetimeFigureOut">
              <a:rPr lang="en-US" smtClean="0"/>
              <a:t>11/7/2017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0FF873B-6850-4285-BEC4-E0AD1EF82968}" type="slidenum">
              <a:rPr lang="en-US" smtClean="0"/>
              <a:t>‹#›</a:t>
            </a:fld>
            <a:endParaRPr lang="en-US"/>
          </a:p>
        </p:txBody>
      </p:sp>
    </p:spTree>
    <p:extLst>
      <p:ext uri="{BB962C8B-B14F-4D97-AF65-F5344CB8AC3E}">
        <p14:creationId xmlns:p14="http://schemas.microsoft.com/office/powerpoint/2010/main" val="754727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www.extension.iastate.edu/agdm/wholefarm/html/c5-09.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534839"/>
            <a:ext cx="8915399" cy="3302264"/>
          </a:xfrm>
        </p:spPr>
        <p:txBody>
          <a:bodyPr>
            <a:normAutofit fontScale="90000"/>
          </a:bodyPr>
          <a:lstStyle/>
          <a:p>
            <a:r>
              <a:rPr lang="en-US" dirty="0" smtClean="0"/>
              <a:t>Are You Providing Programs and Services that Meet the Agency/Department Mission?</a:t>
            </a:r>
            <a:endParaRPr lang="en-US" dirty="0"/>
          </a:p>
        </p:txBody>
      </p:sp>
      <p:sp>
        <p:nvSpPr>
          <p:cNvPr id="3" name="Subtitle 2"/>
          <p:cNvSpPr>
            <a:spLocks noGrp="1"/>
          </p:cNvSpPr>
          <p:nvPr>
            <p:ph type="subTitle" idx="1"/>
          </p:nvPr>
        </p:nvSpPr>
        <p:spPr>
          <a:xfrm>
            <a:off x="2589213" y="4080295"/>
            <a:ext cx="8915399" cy="2389516"/>
          </a:xfrm>
        </p:spPr>
        <p:txBody>
          <a:bodyPr>
            <a:normAutofit/>
          </a:bodyPr>
          <a:lstStyle/>
          <a:p>
            <a:pPr algn="ctr"/>
            <a:r>
              <a:rPr lang="en-US" b="1" dirty="0" smtClean="0"/>
              <a:t>Teresa M. Beck PhD, CTRS, FDRT</a:t>
            </a:r>
          </a:p>
          <a:p>
            <a:pPr algn="ctr"/>
            <a:r>
              <a:rPr lang="en-US" b="1" dirty="0" smtClean="0"/>
              <a:t>Illinois Recreational Therapy Association Annual Conference</a:t>
            </a:r>
          </a:p>
          <a:p>
            <a:pPr algn="ctr"/>
            <a:r>
              <a:rPr lang="en-US" b="1" dirty="0" smtClean="0"/>
              <a:t>Alsip, IL</a:t>
            </a:r>
          </a:p>
          <a:p>
            <a:pPr algn="ctr"/>
            <a:r>
              <a:rPr lang="en-US" b="1" dirty="0" smtClean="0"/>
              <a:t>November 7, 2017</a:t>
            </a:r>
          </a:p>
          <a:p>
            <a:pPr algn="ctr"/>
            <a:r>
              <a:rPr lang="en-US" b="1" dirty="0" smtClean="0"/>
              <a:t>This presentation can be accessed </a:t>
            </a:r>
            <a:r>
              <a:rPr lang="en-US" b="1" dirty="0"/>
              <a:t>at </a:t>
            </a:r>
            <a:endParaRPr lang="en-US" b="1" dirty="0" smtClean="0"/>
          </a:p>
          <a:p>
            <a:pPr algn="ctr"/>
            <a:r>
              <a:rPr lang="en-US" b="1" dirty="0" smtClean="0"/>
              <a:t>http</a:t>
            </a:r>
            <a:r>
              <a:rPr lang="en-US" b="1" dirty="0"/>
              <a:t>://www.gvsu.edu/tr/faculty-23.htm</a:t>
            </a:r>
            <a:endParaRPr lang="en-US" b="1" dirty="0" smtClean="0"/>
          </a:p>
          <a:p>
            <a:endParaRPr lang="en-US" dirty="0"/>
          </a:p>
        </p:txBody>
      </p:sp>
    </p:spTree>
    <p:extLst>
      <p:ext uri="{BB962C8B-B14F-4D97-AF65-F5344CB8AC3E}">
        <p14:creationId xmlns:p14="http://schemas.microsoft.com/office/powerpoint/2010/main" val="66152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502813"/>
            <a:ext cx="8911687" cy="766151"/>
          </a:xfrm>
        </p:spPr>
        <p:txBody>
          <a:bodyPr/>
          <a:lstStyle/>
          <a:p>
            <a:pPr algn="ctr"/>
            <a:r>
              <a:rPr lang="en-US" dirty="0" smtClean="0"/>
              <a:t>Patient/Participant Input</a:t>
            </a:r>
            <a:endParaRPr lang="en-US" dirty="0"/>
          </a:p>
        </p:txBody>
      </p:sp>
      <p:sp>
        <p:nvSpPr>
          <p:cNvPr id="3" name="Content Placeholder 2"/>
          <p:cNvSpPr>
            <a:spLocks noGrp="1"/>
          </p:cNvSpPr>
          <p:nvPr>
            <p:ph idx="1"/>
          </p:nvPr>
        </p:nvSpPr>
        <p:spPr>
          <a:xfrm>
            <a:off x="2589212" y="1268964"/>
            <a:ext cx="8915400" cy="4963885"/>
          </a:xfrm>
        </p:spPr>
        <p:txBody>
          <a:bodyPr>
            <a:normAutofit/>
          </a:bodyPr>
          <a:lstStyle/>
          <a:p>
            <a:r>
              <a:rPr lang="en-US" sz="2400" dirty="0" smtClean="0"/>
              <a:t>Methods for Input</a:t>
            </a:r>
          </a:p>
          <a:p>
            <a:pPr lvl="1"/>
            <a:r>
              <a:rPr lang="en-US" sz="2200" dirty="0" smtClean="0"/>
              <a:t>Resident Council</a:t>
            </a:r>
          </a:p>
          <a:p>
            <a:pPr lvl="1"/>
            <a:r>
              <a:rPr lang="en-US" sz="2200" dirty="0" smtClean="0"/>
              <a:t>Survey</a:t>
            </a:r>
          </a:p>
          <a:p>
            <a:pPr lvl="1"/>
            <a:r>
              <a:rPr lang="en-US" sz="2200" dirty="0" smtClean="0"/>
              <a:t>Interviews</a:t>
            </a:r>
          </a:p>
          <a:p>
            <a:pPr lvl="1"/>
            <a:r>
              <a:rPr lang="en-US" sz="2200" dirty="0" smtClean="0"/>
              <a:t>Advisory Committee </a:t>
            </a:r>
          </a:p>
          <a:p>
            <a:pPr lvl="2"/>
            <a:r>
              <a:rPr lang="en-US" sz="2000" dirty="0" smtClean="0"/>
              <a:t>Persons from other community organizations who are the link to potential or real consumers</a:t>
            </a:r>
          </a:p>
          <a:p>
            <a:r>
              <a:rPr lang="en-US" sz="2400" dirty="0" smtClean="0"/>
              <a:t>We cannot provide services “we” believe are good for the participant</a:t>
            </a:r>
          </a:p>
          <a:p>
            <a:pPr lvl="1"/>
            <a:r>
              <a:rPr lang="en-US" sz="2200" dirty="0" smtClean="0"/>
              <a:t>Gets into the selling verses marketing approach</a:t>
            </a:r>
            <a:endParaRPr lang="en-US" sz="2200" dirty="0"/>
          </a:p>
        </p:txBody>
      </p:sp>
    </p:spTree>
    <p:extLst>
      <p:ext uri="{BB962C8B-B14F-4D97-AF65-F5344CB8AC3E}">
        <p14:creationId xmlns:p14="http://schemas.microsoft.com/office/powerpoint/2010/main" val="3925396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75482"/>
          </a:xfrm>
        </p:spPr>
        <p:txBody>
          <a:bodyPr/>
          <a:lstStyle/>
          <a:p>
            <a:pPr algn="ctr"/>
            <a:r>
              <a:rPr lang="en-US" dirty="0" smtClean="0"/>
              <a:t>Participant Input</a:t>
            </a:r>
            <a:endParaRPr lang="en-US" dirty="0"/>
          </a:p>
        </p:txBody>
      </p:sp>
      <p:sp>
        <p:nvSpPr>
          <p:cNvPr id="3" name="Content Placeholder 2"/>
          <p:cNvSpPr>
            <a:spLocks noGrp="1"/>
          </p:cNvSpPr>
          <p:nvPr>
            <p:ph idx="1"/>
          </p:nvPr>
        </p:nvSpPr>
        <p:spPr>
          <a:xfrm>
            <a:off x="2589212" y="1539552"/>
            <a:ext cx="8915400" cy="4441370"/>
          </a:xfrm>
        </p:spPr>
        <p:txBody>
          <a:bodyPr>
            <a:normAutofit/>
          </a:bodyPr>
          <a:lstStyle/>
          <a:p>
            <a:r>
              <a:rPr lang="en-US" sz="2400" dirty="0" smtClean="0"/>
              <a:t>Interest Surveys</a:t>
            </a:r>
          </a:p>
          <a:p>
            <a:pPr lvl="1"/>
            <a:r>
              <a:rPr lang="en-US" sz="2200" dirty="0" smtClean="0"/>
              <a:t>Are just interest – does not mean participation</a:t>
            </a:r>
          </a:p>
          <a:p>
            <a:pPr marL="457200" lvl="1" indent="0">
              <a:buNone/>
            </a:pPr>
            <a:endParaRPr lang="en-US" sz="2200" dirty="0" smtClean="0"/>
          </a:p>
          <a:p>
            <a:r>
              <a:rPr lang="en-US" sz="2400" dirty="0" smtClean="0"/>
              <a:t>Intention (conditions for participation)</a:t>
            </a:r>
          </a:p>
          <a:p>
            <a:pPr lvl="1"/>
            <a:r>
              <a:rPr lang="en-US" sz="2400" dirty="0" smtClean="0"/>
              <a:t>Commitment to participate </a:t>
            </a:r>
          </a:p>
        </p:txBody>
      </p:sp>
    </p:spTree>
    <p:extLst>
      <p:ext uri="{BB962C8B-B14F-4D97-AF65-F5344CB8AC3E}">
        <p14:creationId xmlns:p14="http://schemas.microsoft.com/office/powerpoint/2010/main" val="2543068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530805"/>
            <a:ext cx="8911687" cy="598200"/>
          </a:xfrm>
        </p:spPr>
        <p:txBody>
          <a:bodyPr>
            <a:normAutofit fontScale="90000"/>
          </a:bodyPr>
          <a:lstStyle/>
          <a:p>
            <a:pPr algn="ctr"/>
            <a:r>
              <a:rPr lang="en-US" dirty="0" smtClean="0"/>
              <a:t>MACRO Environment/Community Needs</a:t>
            </a:r>
            <a:endParaRPr lang="en-US" dirty="0"/>
          </a:p>
        </p:txBody>
      </p:sp>
      <p:sp>
        <p:nvSpPr>
          <p:cNvPr id="3" name="Content Placeholder 2"/>
          <p:cNvSpPr>
            <a:spLocks noGrp="1"/>
          </p:cNvSpPr>
          <p:nvPr>
            <p:ph idx="1"/>
          </p:nvPr>
        </p:nvSpPr>
        <p:spPr>
          <a:xfrm>
            <a:off x="2589212" y="1212980"/>
            <a:ext cx="8915400" cy="5085183"/>
          </a:xfrm>
        </p:spPr>
        <p:txBody>
          <a:bodyPr>
            <a:normAutofit/>
          </a:bodyPr>
          <a:lstStyle/>
          <a:p>
            <a:r>
              <a:rPr lang="en-US" sz="2400" dirty="0" smtClean="0"/>
              <a:t>Demographics</a:t>
            </a:r>
          </a:p>
          <a:p>
            <a:pPr lvl="1"/>
            <a:r>
              <a:rPr lang="en-US" sz="2200" dirty="0" smtClean="0"/>
              <a:t>Population getting older</a:t>
            </a:r>
          </a:p>
          <a:p>
            <a:r>
              <a:rPr lang="en-US" sz="2400" dirty="0" smtClean="0"/>
              <a:t>Social</a:t>
            </a:r>
          </a:p>
          <a:p>
            <a:pPr lvl="1"/>
            <a:r>
              <a:rPr lang="en-US" sz="2200" dirty="0" smtClean="0"/>
              <a:t>Young consumers – all wireless</a:t>
            </a:r>
          </a:p>
          <a:p>
            <a:r>
              <a:rPr lang="en-US" sz="2400" dirty="0" smtClean="0"/>
              <a:t>Technological</a:t>
            </a:r>
          </a:p>
          <a:p>
            <a:pPr lvl="1"/>
            <a:r>
              <a:rPr lang="en-US" sz="2200" dirty="0" smtClean="0"/>
              <a:t>How people plan for and experience leisure</a:t>
            </a:r>
          </a:p>
          <a:p>
            <a:pPr lvl="1"/>
            <a:r>
              <a:rPr lang="en-US" sz="2200" dirty="0" smtClean="0"/>
              <a:t>Impact upon interventions</a:t>
            </a:r>
          </a:p>
          <a:p>
            <a:r>
              <a:rPr lang="en-US" sz="2400" dirty="0" smtClean="0"/>
              <a:t>Economic</a:t>
            </a:r>
          </a:p>
          <a:p>
            <a:pPr lvl="1"/>
            <a:r>
              <a:rPr lang="en-US" sz="2200" dirty="0" smtClean="0"/>
              <a:t>Impact just not your consumers but agency</a:t>
            </a:r>
          </a:p>
          <a:p>
            <a:r>
              <a:rPr lang="en-US" sz="2400" dirty="0" smtClean="0"/>
              <a:t>Political</a:t>
            </a:r>
            <a:endParaRPr lang="en-US" sz="2400" dirty="0"/>
          </a:p>
        </p:txBody>
      </p:sp>
    </p:spTree>
    <p:extLst>
      <p:ext uri="{BB962C8B-B14F-4D97-AF65-F5344CB8AC3E}">
        <p14:creationId xmlns:p14="http://schemas.microsoft.com/office/powerpoint/2010/main" val="623556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409506"/>
            <a:ext cx="8911687" cy="756821"/>
          </a:xfrm>
        </p:spPr>
        <p:txBody>
          <a:bodyPr/>
          <a:lstStyle/>
          <a:p>
            <a:pPr algn="ctr"/>
            <a:r>
              <a:rPr lang="en-US" dirty="0" smtClean="0"/>
              <a:t>Organizational/Program Needs</a:t>
            </a:r>
            <a:endParaRPr lang="en-US" dirty="0"/>
          </a:p>
        </p:txBody>
      </p:sp>
      <p:sp>
        <p:nvSpPr>
          <p:cNvPr id="3" name="Content Placeholder 2"/>
          <p:cNvSpPr>
            <a:spLocks noGrp="1"/>
          </p:cNvSpPr>
          <p:nvPr>
            <p:ph idx="1"/>
          </p:nvPr>
        </p:nvSpPr>
        <p:spPr>
          <a:xfrm>
            <a:off x="2589212" y="1567543"/>
            <a:ext cx="8915400" cy="4744895"/>
          </a:xfrm>
        </p:spPr>
        <p:txBody>
          <a:bodyPr>
            <a:normAutofit/>
          </a:bodyPr>
          <a:lstStyle/>
          <a:p>
            <a:r>
              <a:rPr lang="en-US" sz="2400" dirty="0" smtClean="0"/>
              <a:t>What is its role in the larger society? </a:t>
            </a:r>
          </a:p>
          <a:p>
            <a:pPr lvl="1"/>
            <a:r>
              <a:rPr lang="en-US" sz="2200" dirty="0" smtClean="0"/>
              <a:t>Program’s role within the organization</a:t>
            </a:r>
          </a:p>
          <a:p>
            <a:r>
              <a:rPr lang="en-US" sz="2400" dirty="0" smtClean="0"/>
              <a:t>Organizations/programs are resource dependent</a:t>
            </a:r>
          </a:p>
          <a:p>
            <a:r>
              <a:rPr lang="en-US" sz="2400" dirty="0" smtClean="0"/>
              <a:t>SWOT Analysis</a:t>
            </a:r>
          </a:p>
          <a:p>
            <a:pPr lvl="1"/>
            <a:r>
              <a:rPr lang="en-US" sz="2200" dirty="0" smtClean="0"/>
              <a:t>Strengths</a:t>
            </a:r>
          </a:p>
          <a:p>
            <a:pPr lvl="1"/>
            <a:r>
              <a:rPr lang="en-US" sz="2200" dirty="0" smtClean="0"/>
              <a:t>Weaknesses</a:t>
            </a:r>
          </a:p>
          <a:p>
            <a:pPr lvl="1"/>
            <a:r>
              <a:rPr lang="en-US" sz="2200" dirty="0" smtClean="0"/>
              <a:t>Opportunities</a:t>
            </a:r>
          </a:p>
          <a:p>
            <a:pPr lvl="1"/>
            <a:r>
              <a:rPr lang="en-US" sz="2200" dirty="0" smtClean="0"/>
              <a:t>Threats</a:t>
            </a:r>
            <a:endParaRPr lang="en-US" sz="2200" dirty="0"/>
          </a:p>
        </p:txBody>
      </p:sp>
    </p:spTree>
    <p:extLst>
      <p:ext uri="{BB962C8B-B14F-4D97-AF65-F5344CB8AC3E}">
        <p14:creationId xmlns:p14="http://schemas.microsoft.com/office/powerpoint/2010/main" val="4244532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428167"/>
            <a:ext cx="8911687" cy="747490"/>
          </a:xfrm>
        </p:spPr>
        <p:txBody>
          <a:bodyPr/>
          <a:lstStyle/>
          <a:p>
            <a:pPr algn="ctr"/>
            <a:r>
              <a:rPr lang="en-US" dirty="0" smtClean="0"/>
              <a:t>Strategic Directions (Agency)</a:t>
            </a:r>
            <a:endParaRPr lang="en-US" dirty="0"/>
          </a:p>
        </p:txBody>
      </p:sp>
      <p:sp>
        <p:nvSpPr>
          <p:cNvPr id="3" name="Content Placeholder 2"/>
          <p:cNvSpPr>
            <a:spLocks noGrp="1"/>
          </p:cNvSpPr>
          <p:nvPr>
            <p:ph idx="1"/>
          </p:nvPr>
        </p:nvSpPr>
        <p:spPr>
          <a:xfrm>
            <a:off x="2585499" y="1324948"/>
            <a:ext cx="8915400" cy="5262464"/>
          </a:xfrm>
        </p:spPr>
        <p:txBody>
          <a:bodyPr>
            <a:normAutofit/>
          </a:bodyPr>
          <a:lstStyle/>
          <a:p>
            <a:r>
              <a:rPr lang="en-US" sz="2400" dirty="0" smtClean="0"/>
              <a:t>3-5 Year Planning Goals</a:t>
            </a:r>
          </a:p>
          <a:p>
            <a:pPr marL="0" indent="0">
              <a:buNone/>
            </a:pPr>
            <a:endParaRPr lang="en-US" sz="2400" dirty="0" smtClean="0"/>
          </a:p>
          <a:p>
            <a:pPr lvl="1"/>
            <a:r>
              <a:rPr lang="en-US" sz="2000" dirty="0"/>
              <a:t>Develop system wide palliative care </a:t>
            </a:r>
            <a:r>
              <a:rPr lang="en-US" sz="2000" dirty="0" smtClean="0"/>
              <a:t>program</a:t>
            </a:r>
          </a:p>
          <a:p>
            <a:pPr lvl="1"/>
            <a:r>
              <a:rPr lang="en-US" sz="2000" dirty="0"/>
              <a:t>Develop six new relevant Clinical Effectiveness Teams </a:t>
            </a:r>
            <a:endParaRPr lang="en-US" sz="2000" dirty="0" smtClean="0"/>
          </a:p>
          <a:p>
            <a:pPr lvl="1"/>
            <a:r>
              <a:rPr lang="en-US" sz="2000" dirty="0"/>
              <a:t>Improve mortality index system wide to rank in the Consortium/Premier top </a:t>
            </a:r>
            <a:r>
              <a:rPr lang="en-US" sz="2000" dirty="0" smtClean="0"/>
              <a:t>half</a:t>
            </a:r>
          </a:p>
          <a:p>
            <a:pPr lvl="1"/>
            <a:r>
              <a:rPr lang="en-US" sz="2000" dirty="0"/>
              <a:t>Assuring consistent outcomes regardless of race, ethnicity, and socioeconomic class as measured by UHC Quality and Accountability </a:t>
            </a:r>
            <a:r>
              <a:rPr lang="en-US" sz="2000" dirty="0" smtClean="0"/>
              <a:t>Study</a:t>
            </a:r>
          </a:p>
          <a:p>
            <a:pPr lvl="1"/>
            <a:r>
              <a:rPr lang="en-US" sz="2000" dirty="0"/>
              <a:t>Develop an Interdisciplinary Professionalism </a:t>
            </a:r>
            <a:r>
              <a:rPr lang="en-US" sz="2400" dirty="0"/>
              <a:t>program </a:t>
            </a:r>
            <a:endParaRPr lang="en-US" sz="2200" dirty="0" smtClean="0"/>
          </a:p>
          <a:p>
            <a:pPr marL="457200" lvl="1" indent="0">
              <a:buNone/>
            </a:pPr>
            <a:endParaRPr lang="en-US" sz="2400" dirty="0"/>
          </a:p>
          <a:p>
            <a:pPr marL="457200" lvl="1" indent="0">
              <a:buNone/>
            </a:pPr>
            <a:r>
              <a:rPr lang="en-US" sz="1200" dirty="0"/>
              <a:t>http://www.uhhospitals.org/about/university-hospitals-institute-for-health-care-quality-and-innovation/what-is-quality/key-initiatives-and-goals</a:t>
            </a:r>
            <a:endParaRPr lang="en-US" sz="1200" dirty="0" smtClean="0"/>
          </a:p>
        </p:txBody>
      </p:sp>
    </p:spTree>
    <p:extLst>
      <p:ext uri="{BB962C8B-B14F-4D97-AF65-F5344CB8AC3E}">
        <p14:creationId xmlns:p14="http://schemas.microsoft.com/office/powerpoint/2010/main" val="501432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22135"/>
          </a:xfrm>
        </p:spPr>
        <p:txBody>
          <a:bodyPr/>
          <a:lstStyle/>
          <a:p>
            <a:pPr algn="ctr"/>
            <a:r>
              <a:rPr lang="en-US" dirty="0" smtClean="0"/>
              <a:t>Strategic Directions (Program)</a:t>
            </a:r>
            <a:endParaRPr lang="en-US" dirty="0"/>
          </a:p>
        </p:txBody>
      </p:sp>
      <p:sp>
        <p:nvSpPr>
          <p:cNvPr id="3" name="Content Placeholder 2"/>
          <p:cNvSpPr>
            <a:spLocks noGrp="1"/>
          </p:cNvSpPr>
          <p:nvPr>
            <p:ph idx="1"/>
          </p:nvPr>
        </p:nvSpPr>
        <p:spPr>
          <a:xfrm>
            <a:off x="2589212" y="1446245"/>
            <a:ext cx="8915400" cy="4889241"/>
          </a:xfrm>
        </p:spPr>
        <p:txBody>
          <a:bodyPr>
            <a:normAutofit lnSpcReduction="10000"/>
          </a:bodyPr>
          <a:lstStyle/>
          <a:p>
            <a:r>
              <a:rPr lang="en-US" sz="2000" dirty="0"/>
              <a:t>To enhance their leisure skills in programs appropriate to their developmental needs and functional abilities </a:t>
            </a:r>
          </a:p>
          <a:p>
            <a:r>
              <a:rPr lang="en-US" sz="2000" dirty="0" smtClean="0"/>
              <a:t>To </a:t>
            </a:r>
            <a:r>
              <a:rPr lang="en-US" sz="2000" dirty="0"/>
              <a:t>acquire and improve fundamental skills (social, activities of daily living, communication) through leisure experiences that will increase their independence in the community and build positive self esteem </a:t>
            </a:r>
          </a:p>
          <a:p>
            <a:r>
              <a:rPr lang="en-US" sz="2000" dirty="0" smtClean="0"/>
              <a:t>To </a:t>
            </a:r>
            <a:r>
              <a:rPr lang="en-US" sz="2000" dirty="0"/>
              <a:t>increase their awareness of community resources pertaining to leisure involvement and disability related needs </a:t>
            </a:r>
            <a:endParaRPr lang="en-US" sz="2000" dirty="0" smtClean="0"/>
          </a:p>
          <a:p>
            <a:r>
              <a:rPr lang="en-US" sz="2000" dirty="0" smtClean="0"/>
              <a:t> </a:t>
            </a:r>
            <a:r>
              <a:rPr lang="en-US" sz="2000" dirty="0"/>
              <a:t>To encourage participation in social activities in separate and inclusive programs in the community </a:t>
            </a:r>
          </a:p>
          <a:p>
            <a:r>
              <a:rPr lang="en-US" sz="2000" dirty="0" smtClean="0"/>
              <a:t>To </a:t>
            </a:r>
            <a:r>
              <a:rPr lang="en-US" sz="2000" dirty="0"/>
              <a:t>encourage intra- and inter-agency cooperation to enhance leisure services for community residents with disabilities </a:t>
            </a:r>
            <a:endParaRPr lang="en-US" sz="2000" dirty="0" smtClean="0"/>
          </a:p>
          <a:p>
            <a:endParaRPr lang="en-US" sz="2000" dirty="0"/>
          </a:p>
          <a:p>
            <a:pPr marL="0" indent="0">
              <a:buNone/>
            </a:pPr>
            <a:r>
              <a:rPr lang="en-US" sz="1600" dirty="0"/>
              <a:t>The Therapeutic Recreation Program (TRP) is part of the Parks, Recreation &amp; Cultural Services Department and Recreation Services Division of the City of Colorado Springs</a:t>
            </a:r>
          </a:p>
        </p:txBody>
      </p:sp>
    </p:spTree>
    <p:extLst>
      <p:ext uri="{BB962C8B-B14F-4D97-AF65-F5344CB8AC3E}">
        <p14:creationId xmlns:p14="http://schemas.microsoft.com/office/powerpoint/2010/main" val="1205220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Strategic Directions – 1 year planning MBOs</a:t>
            </a:r>
            <a:endParaRPr lang="en-US" dirty="0"/>
          </a:p>
        </p:txBody>
      </p:sp>
      <p:sp>
        <p:nvSpPr>
          <p:cNvPr id="3" name="Content Placeholder 2"/>
          <p:cNvSpPr>
            <a:spLocks noGrp="1"/>
          </p:cNvSpPr>
          <p:nvPr>
            <p:ph idx="1"/>
          </p:nvPr>
        </p:nvSpPr>
        <p:spPr/>
        <p:txBody>
          <a:bodyPr>
            <a:normAutofit/>
          </a:bodyPr>
          <a:lstStyle/>
          <a:p>
            <a:r>
              <a:rPr lang="en-US" sz="2000" dirty="0" smtClean="0"/>
              <a:t>For each 3-5 year goal, develop a measureable 1 year planning objective and action plan</a:t>
            </a:r>
            <a:endParaRPr lang="en-US" sz="2000" dirty="0"/>
          </a:p>
          <a:p>
            <a:pPr lvl="1"/>
            <a:r>
              <a:rPr lang="en-US" dirty="0" smtClean="0"/>
              <a:t>What is to be accomplished</a:t>
            </a:r>
          </a:p>
          <a:p>
            <a:pPr lvl="1"/>
            <a:r>
              <a:rPr lang="en-US" dirty="0" smtClean="0"/>
              <a:t>How measured</a:t>
            </a:r>
          </a:p>
          <a:p>
            <a:pPr lvl="1"/>
            <a:r>
              <a:rPr lang="en-US" dirty="0" smtClean="0"/>
              <a:t>Date for accomplishment</a:t>
            </a:r>
          </a:p>
          <a:p>
            <a:pPr lvl="1"/>
            <a:r>
              <a:rPr lang="en-US" dirty="0" smtClean="0"/>
              <a:t>Who is responsible</a:t>
            </a:r>
          </a:p>
          <a:p>
            <a:pPr lvl="1"/>
            <a:r>
              <a:rPr lang="en-US" dirty="0" smtClean="0"/>
              <a:t>How does it relate to agency mission – agency strategic plan</a:t>
            </a:r>
            <a:endParaRPr lang="en-US" dirty="0"/>
          </a:p>
        </p:txBody>
      </p:sp>
    </p:spTree>
    <p:extLst>
      <p:ext uri="{BB962C8B-B14F-4D97-AF65-F5344CB8AC3E}">
        <p14:creationId xmlns:p14="http://schemas.microsoft.com/office/powerpoint/2010/main" val="4060434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99823"/>
            <a:ext cx="8911687" cy="773369"/>
          </a:xfrm>
        </p:spPr>
        <p:txBody>
          <a:bodyPr/>
          <a:lstStyle/>
          <a:p>
            <a:pPr algn="ctr"/>
            <a:r>
              <a:rPr lang="en-US" dirty="0" smtClean="0"/>
              <a:t>Program Evaluation</a:t>
            </a:r>
            <a:endParaRPr lang="en-US" dirty="0"/>
          </a:p>
        </p:txBody>
      </p:sp>
      <p:sp>
        <p:nvSpPr>
          <p:cNvPr id="3" name="Content Placeholder 2"/>
          <p:cNvSpPr>
            <a:spLocks noGrp="1"/>
          </p:cNvSpPr>
          <p:nvPr>
            <p:ph idx="1"/>
          </p:nvPr>
        </p:nvSpPr>
        <p:spPr>
          <a:xfrm>
            <a:off x="2589212" y="1293962"/>
            <a:ext cx="8915400" cy="5106838"/>
          </a:xfrm>
        </p:spPr>
        <p:txBody>
          <a:bodyPr>
            <a:normAutofit fontScale="92500" lnSpcReduction="10000"/>
          </a:bodyPr>
          <a:lstStyle/>
          <a:p>
            <a:r>
              <a:rPr lang="en-US" sz="2000" dirty="0" smtClean="0"/>
              <a:t>Program evaluation should be considered while planning the programming </a:t>
            </a:r>
          </a:p>
          <a:p>
            <a:pPr lvl="1"/>
            <a:r>
              <a:rPr lang="en-US" sz="2000" dirty="0" smtClean="0"/>
              <a:t>Allows for actual data collection for program effectiveness – add to evidence based practice literature</a:t>
            </a:r>
          </a:p>
          <a:p>
            <a:r>
              <a:rPr lang="en-US" sz="2200" dirty="0" smtClean="0"/>
              <a:t>No one single technique will address all evaluation needs</a:t>
            </a:r>
          </a:p>
          <a:p>
            <a:r>
              <a:rPr lang="en-US" sz="2200" dirty="0" smtClean="0"/>
              <a:t>Need to determine what it is you want to know regarding the program (what information do you need to support meeting the mission statement)</a:t>
            </a:r>
          </a:p>
          <a:p>
            <a:r>
              <a:rPr lang="en-US" sz="2200" dirty="0" smtClean="0"/>
              <a:t>Evaluation Methods</a:t>
            </a:r>
          </a:p>
          <a:p>
            <a:pPr lvl="1"/>
            <a:r>
              <a:rPr lang="en-US" sz="2000" dirty="0" smtClean="0"/>
              <a:t>Satisfaction</a:t>
            </a:r>
          </a:p>
          <a:p>
            <a:pPr lvl="1"/>
            <a:r>
              <a:rPr lang="en-US" sz="2000" dirty="0" smtClean="0"/>
              <a:t>Importance – Performance</a:t>
            </a:r>
          </a:p>
          <a:p>
            <a:pPr lvl="1"/>
            <a:r>
              <a:rPr lang="en-US" sz="2000" dirty="0" smtClean="0"/>
              <a:t>Goal and Objective (Discrepancy)</a:t>
            </a:r>
          </a:p>
          <a:p>
            <a:pPr lvl="1"/>
            <a:r>
              <a:rPr lang="en-US" sz="2000" dirty="0" smtClean="0"/>
              <a:t>Service Hour</a:t>
            </a:r>
          </a:p>
          <a:p>
            <a:pPr lvl="1"/>
            <a:r>
              <a:rPr lang="en-US" sz="2000" dirty="0" smtClean="0"/>
              <a:t>Triangulation</a:t>
            </a:r>
            <a:endParaRPr lang="en-US" sz="2000" dirty="0"/>
          </a:p>
        </p:txBody>
      </p:sp>
    </p:spTree>
    <p:extLst>
      <p:ext uri="{BB962C8B-B14F-4D97-AF65-F5344CB8AC3E}">
        <p14:creationId xmlns:p14="http://schemas.microsoft.com/office/powerpoint/2010/main" val="1286394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22185"/>
            <a:ext cx="8911687" cy="669852"/>
          </a:xfrm>
        </p:spPr>
        <p:txBody>
          <a:bodyPr/>
          <a:lstStyle/>
          <a:p>
            <a:pPr algn="ctr"/>
            <a:r>
              <a:rPr lang="en-US" dirty="0" smtClean="0"/>
              <a:t>Evaluation – Satisfaction Based</a:t>
            </a:r>
            <a:endParaRPr lang="en-US" dirty="0"/>
          </a:p>
        </p:txBody>
      </p:sp>
      <p:sp>
        <p:nvSpPr>
          <p:cNvPr id="3" name="Content Placeholder 2"/>
          <p:cNvSpPr>
            <a:spLocks noGrp="1"/>
          </p:cNvSpPr>
          <p:nvPr>
            <p:ph idx="1"/>
          </p:nvPr>
        </p:nvSpPr>
        <p:spPr>
          <a:xfrm>
            <a:off x="2585499" y="1199072"/>
            <a:ext cx="8915400" cy="4712150"/>
          </a:xfrm>
        </p:spPr>
        <p:txBody>
          <a:bodyPr/>
          <a:lstStyle/>
          <a:p>
            <a:r>
              <a:rPr lang="en-US" sz="2000" dirty="0"/>
              <a:t>purpose is to measure the outcome of </a:t>
            </a:r>
            <a:r>
              <a:rPr lang="en-US" sz="2000" dirty="0" smtClean="0"/>
              <a:t>engagement </a:t>
            </a:r>
            <a:r>
              <a:rPr lang="en-US" sz="2000" dirty="0"/>
              <a:t>(satisfaction</a:t>
            </a:r>
            <a:r>
              <a:rPr lang="en-US" sz="2000" dirty="0" smtClean="0"/>
              <a:t>)</a:t>
            </a:r>
            <a:endParaRPr lang="en-US" sz="2000" dirty="0"/>
          </a:p>
          <a:p>
            <a:r>
              <a:rPr lang="en-US" sz="2000" dirty="0"/>
              <a:t>worth of programs can be determined by identify the degree to which programs have provided </a:t>
            </a:r>
            <a:r>
              <a:rPr lang="en-US" sz="2000" dirty="0" smtClean="0"/>
              <a:t>intended experience/outcomes </a:t>
            </a:r>
            <a:r>
              <a:rPr lang="en-US" sz="2000" dirty="0"/>
              <a:t>for its </a:t>
            </a:r>
            <a:r>
              <a:rPr lang="en-US" sz="2000" dirty="0" smtClean="0"/>
              <a:t>participants</a:t>
            </a:r>
          </a:p>
          <a:p>
            <a:endParaRPr lang="en-US" sz="2000"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19655764"/>
              </p:ext>
            </p:extLst>
          </p:nvPr>
        </p:nvGraphicFramePr>
        <p:xfrm>
          <a:off x="2589212" y="3038925"/>
          <a:ext cx="8128000" cy="1747520"/>
        </p:xfrm>
        <a:graphic>
          <a:graphicData uri="http://schemas.openxmlformats.org/drawingml/2006/table">
            <a:tbl>
              <a:tblPr firstRow="1" bandRow="1">
                <a:tableStyleId>{5C22544A-7EE6-4342-B048-85BDC9FD1C3A}</a:tableStyleId>
              </a:tblPr>
              <a:tblGrid>
                <a:gridCol w="4064000"/>
                <a:gridCol w="4064000"/>
              </a:tblGrid>
              <a:tr h="0">
                <a:tc>
                  <a:txBody>
                    <a:bodyPr/>
                    <a:lstStyle/>
                    <a:p>
                      <a:endParaRPr lang="en-US" dirty="0"/>
                    </a:p>
                  </a:txBody>
                  <a:tcPr/>
                </a:tc>
                <a:tc>
                  <a:txBody>
                    <a:bodyPr/>
                    <a:lstStyle/>
                    <a:p>
                      <a:endParaRPr lang="en-US"/>
                    </a:p>
                  </a:txBody>
                  <a:tcPr/>
                </a:tc>
              </a:tr>
              <a:tr h="370840">
                <a:tc>
                  <a:txBody>
                    <a:bodyPr/>
                    <a:lstStyle/>
                    <a:p>
                      <a:r>
                        <a:rPr lang="en-US" dirty="0" smtClean="0"/>
                        <a:t>Physical,</a:t>
                      </a:r>
                      <a:r>
                        <a:rPr lang="en-US" baseline="0" dirty="0" smtClean="0"/>
                        <a:t> Cognitive, Social, Emotional</a:t>
                      </a:r>
                      <a:endParaRPr lang="en-US" dirty="0" smtClean="0"/>
                    </a:p>
                  </a:txBody>
                  <a:tcPr/>
                </a:tc>
                <a:tc>
                  <a:txBody>
                    <a:bodyPr/>
                    <a:lstStyle/>
                    <a:p>
                      <a:r>
                        <a:rPr lang="en-US" dirty="0" smtClean="0"/>
                        <a:t>Spiritual</a:t>
                      </a:r>
                      <a:endParaRPr lang="en-US" dirty="0"/>
                    </a:p>
                  </a:txBody>
                  <a:tcPr/>
                </a:tc>
              </a:tr>
              <a:tr h="370840">
                <a:tc>
                  <a:txBody>
                    <a:bodyPr/>
                    <a:lstStyle/>
                    <a:p>
                      <a:r>
                        <a:rPr lang="en-US" dirty="0" smtClean="0"/>
                        <a:t>Fun</a:t>
                      </a:r>
                      <a:endParaRPr lang="en-US" dirty="0"/>
                    </a:p>
                  </a:txBody>
                  <a:tcPr/>
                </a:tc>
                <a:tc>
                  <a:txBody>
                    <a:bodyPr/>
                    <a:lstStyle/>
                    <a:p>
                      <a:r>
                        <a:rPr lang="en-US" dirty="0" smtClean="0"/>
                        <a:t>Risk</a:t>
                      </a:r>
                      <a:endParaRPr lang="en-US" dirty="0"/>
                    </a:p>
                  </a:txBody>
                  <a:tcPr/>
                </a:tc>
              </a:tr>
              <a:tr h="370840">
                <a:tc>
                  <a:txBody>
                    <a:bodyPr/>
                    <a:lstStyle/>
                    <a:p>
                      <a:r>
                        <a:rPr lang="en-US" dirty="0" smtClean="0"/>
                        <a:t>Autonomy</a:t>
                      </a:r>
                      <a:endParaRPr lang="en-US" dirty="0"/>
                    </a:p>
                  </a:txBody>
                  <a:tcPr/>
                </a:tc>
                <a:tc>
                  <a:txBody>
                    <a:bodyPr/>
                    <a:lstStyle/>
                    <a:p>
                      <a:r>
                        <a:rPr lang="en-US" dirty="0" smtClean="0"/>
                        <a:t>Achievement</a:t>
                      </a:r>
                      <a:endParaRPr lang="en-US" dirty="0"/>
                    </a:p>
                  </a:txBody>
                  <a:tcPr/>
                </a:tc>
              </a:tr>
            </a:tbl>
          </a:graphicData>
        </a:graphic>
      </p:graphicFrame>
    </p:spTree>
    <p:extLst>
      <p:ext uri="{BB962C8B-B14F-4D97-AF65-F5344CB8AC3E}">
        <p14:creationId xmlns:p14="http://schemas.microsoft.com/office/powerpoint/2010/main" val="1073958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00841"/>
          </a:xfrm>
        </p:spPr>
        <p:txBody>
          <a:bodyPr>
            <a:normAutofit fontScale="90000"/>
          </a:bodyPr>
          <a:lstStyle/>
          <a:p>
            <a:pPr algn="ctr"/>
            <a:r>
              <a:rPr lang="en-US" dirty="0" smtClean="0"/>
              <a:t>Evaluation – Importance/Performance</a:t>
            </a:r>
            <a:endParaRPr lang="en-US" dirty="0"/>
          </a:p>
        </p:txBody>
      </p:sp>
      <p:sp>
        <p:nvSpPr>
          <p:cNvPr id="3" name="Content Placeholder 2"/>
          <p:cNvSpPr>
            <a:spLocks noGrp="1"/>
          </p:cNvSpPr>
          <p:nvPr>
            <p:ph idx="1"/>
          </p:nvPr>
        </p:nvSpPr>
        <p:spPr>
          <a:xfrm>
            <a:off x="2589212" y="1656272"/>
            <a:ext cx="8915400" cy="4548248"/>
          </a:xfrm>
        </p:spPr>
        <p:txBody>
          <a:bodyPr/>
          <a:lstStyle/>
          <a:p>
            <a:r>
              <a:rPr lang="en-US" sz="2000" dirty="0"/>
              <a:t>Participant satisfaction is a function of both patron expectations about attributes of a program they consider important </a:t>
            </a:r>
            <a:r>
              <a:rPr lang="en-US" sz="2000" b="1" dirty="0"/>
              <a:t>and</a:t>
            </a:r>
            <a:r>
              <a:rPr lang="en-US" sz="2000" dirty="0"/>
              <a:t> patron judgments about their experience of agency performance on these attributes</a:t>
            </a:r>
          </a:p>
          <a:p>
            <a:r>
              <a:rPr lang="en-US" sz="2000" dirty="0"/>
              <a:t>Patrons administered a survey before they experience the program on what they think is important to them about the program</a:t>
            </a:r>
          </a:p>
          <a:p>
            <a:r>
              <a:rPr lang="en-US" sz="2000" dirty="0"/>
              <a:t>After they participate, they are given a second survey which asks them to rate how well the agency met their expectations regarding the program </a:t>
            </a:r>
          </a:p>
          <a:p>
            <a:pPr marL="0" indent="0">
              <a:buNone/>
            </a:pPr>
            <a:endParaRPr lang="en-US" dirty="0"/>
          </a:p>
        </p:txBody>
      </p:sp>
    </p:spTree>
    <p:extLst>
      <p:ext uri="{BB962C8B-B14F-4D97-AF65-F5344CB8AC3E}">
        <p14:creationId xmlns:p14="http://schemas.microsoft.com/office/powerpoint/2010/main" val="3593297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64743"/>
          </a:xfrm>
        </p:spPr>
        <p:txBody>
          <a:bodyPr/>
          <a:lstStyle/>
          <a:p>
            <a:pPr algn="ctr"/>
            <a:r>
              <a:rPr lang="en-US" dirty="0" smtClean="0"/>
              <a:t>Session Objectives</a:t>
            </a:r>
            <a:endParaRPr lang="en-US" dirty="0"/>
          </a:p>
        </p:txBody>
      </p:sp>
      <p:sp>
        <p:nvSpPr>
          <p:cNvPr id="3" name="Content Placeholder 2"/>
          <p:cNvSpPr>
            <a:spLocks noGrp="1"/>
          </p:cNvSpPr>
          <p:nvPr>
            <p:ph idx="1"/>
          </p:nvPr>
        </p:nvSpPr>
        <p:spPr/>
        <p:txBody>
          <a:bodyPr/>
          <a:lstStyle/>
          <a:p>
            <a:pPr lvl="0"/>
            <a:r>
              <a:rPr lang="en-US" sz="2400" dirty="0"/>
              <a:t>Identify the difference between a mission statement and vision statement</a:t>
            </a:r>
            <a:endParaRPr lang="en-US" sz="2400" b="1" u="sng" dirty="0"/>
          </a:p>
          <a:p>
            <a:pPr lvl="0"/>
            <a:r>
              <a:rPr lang="en-US" sz="2400" dirty="0"/>
              <a:t>Identify three values that drive your agency/program</a:t>
            </a:r>
            <a:endParaRPr lang="en-US" sz="2400" b="1" u="sng" dirty="0"/>
          </a:p>
          <a:p>
            <a:pPr lvl="0"/>
            <a:r>
              <a:rPr lang="en-US" sz="2400" dirty="0"/>
              <a:t>Identify 2 methods of gaining client input in your services</a:t>
            </a:r>
            <a:endParaRPr lang="en-US" sz="2400" b="1" u="sng" dirty="0"/>
          </a:p>
          <a:p>
            <a:pPr lvl="0"/>
            <a:r>
              <a:rPr lang="en-US" sz="2400" dirty="0"/>
              <a:t>Identify 2 strategic directions you would like your agency/program to pursue</a:t>
            </a:r>
            <a:endParaRPr lang="en-US" sz="2400" b="1" u="sng" dirty="0"/>
          </a:p>
          <a:p>
            <a:pPr lvl="0"/>
            <a:r>
              <a:rPr lang="en-US" sz="2400" dirty="0"/>
              <a:t>Identify 1 program evaluation method that best suits your agency/program</a:t>
            </a:r>
            <a:endParaRPr lang="en-US" sz="2400" b="1" u="sng" dirty="0"/>
          </a:p>
          <a:p>
            <a:pPr marL="0" indent="0">
              <a:buNone/>
            </a:pPr>
            <a:endParaRPr lang="en-US" dirty="0"/>
          </a:p>
        </p:txBody>
      </p:sp>
    </p:spTree>
    <p:extLst>
      <p:ext uri="{BB962C8B-B14F-4D97-AF65-F5344CB8AC3E}">
        <p14:creationId xmlns:p14="http://schemas.microsoft.com/office/powerpoint/2010/main" val="144059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1611"/>
          </a:xfrm>
        </p:spPr>
        <p:txBody>
          <a:bodyPr>
            <a:normAutofit fontScale="90000"/>
          </a:bodyPr>
          <a:lstStyle/>
          <a:p>
            <a:pPr algn="ctr"/>
            <a:r>
              <a:rPr lang="en-US" dirty="0" smtClean="0"/>
              <a:t>Program Evaluation – Goal and Objective</a:t>
            </a:r>
            <a:endParaRPr lang="en-US" dirty="0"/>
          </a:p>
        </p:txBody>
      </p:sp>
      <p:sp>
        <p:nvSpPr>
          <p:cNvPr id="3" name="Content Placeholder 2"/>
          <p:cNvSpPr>
            <a:spLocks noGrp="1"/>
          </p:cNvSpPr>
          <p:nvPr>
            <p:ph idx="1"/>
          </p:nvPr>
        </p:nvSpPr>
        <p:spPr>
          <a:xfrm>
            <a:off x="2589212" y="1535502"/>
            <a:ext cx="8915400" cy="4375720"/>
          </a:xfrm>
        </p:spPr>
        <p:txBody>
          <a:bodyPr>
            <a:normAutofit/>
          </a:bodyPr>
          <a:lstStyle/>
          <a:p>
            <a:r>
              <a:rPr lang="en-US" sz="2000" dirty="0"/>
              <a:t>Discrepancy model - examines the discrepancy between what was supposed to happen to what actually happened</a:t>
            </a:r>
          </a:p>
          <a:p>
            <a:r>
              <a:rPr lang="en-US" sz="2000" dirty="0"/>
              <a:t>Did the program/services meet its </a:t>
            </a:r>
            <a:r>
              <a:rPr lang="en-US" sz="2000" dirty="0" smtClean="0"/>
              <a:t>goals/objectives</a:t>
            </a:r>
          </a:p>
          <a:p>
            <a:pPr marL="0" indent="0">
              <a:buNone/>
            </a:pPr>
            <a:endParaRPr lang="en-US" sz="2000" dirty="0"/>
          </a:p>
          <a:p>
            <a:pPr marL="0" indent="0">
              <a:spcBef>
                <a:spcPts val="0"/>
              </a:spcBef>
              <a:buNone/>
            </a:pPr>
            <a:r>
              <a:rPr lang="en-US" sz="2000" dirty="0"/>
              <a:t>	1.  Develop hierarchy of goals/objectives ending </a:t>
            </a:r>
            <a:r>
              <a:rPr lang="en-US" sz="2000" dirty="0" smtClean="0"/>
              <a:t>with 		  	 </a:t>
            </a:r>
          </a:p>
          <a:p>
            <a:pPr marL="0" indent="0">
              <a:spcBef>
                <a:spcPts val="0"/>
              </a:spcBef>
              <a:buNone/>
            </a:pPr>
            <a:r>
              <a:rPr lang="en-US" sz="2000" dirty="0"/>
              <a:t>	</a:t>
            </a:r>
            <a:r>
              <a:rPr lang="en-US" sz="2000" dirty="0" smtClean="0"/>
              <a:t>	participant/patient goals</a:t>
            </a:r>
            <a:endParaRPr lang="en-US" sz="2000" dirty="0"/>
          </a:p>
          <a:p>
            <a:pPr marL="0" indent="0">
              <a:buNone/>
            </a:pPr>
            <a:r>
              <a:rPr lang="en-US" sz="2000" dirty="0"/>
              <a:t>	2.  Actual operation is compared with its design</a:t>
            </a:r>
          </a:p>
          <a:p>
            <a:pPr marL="0" indent="0">
              <a:buNone/>
            </a:pPr>
            <a:r>
              <a:rPr lang="en-US" sz="2000" dirty="0"/>
              <a:t>	</a:t>
            </a:r>
          </a:p>
        </p:txBody>
      </p:sp>
    </p:spTree>
    <p:extLst>
      <p:ext uri="{BB962C8B-B14F-4D97-AF65-F5344CB8AC3E}">
        <p14:creationId xmlns:p14="http://schemas.microsoft.com/office/powerpoint/2010/main" val="985551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270427"/>
            <a:ext cx="8911687" cy="643973"/>
          </a:xfrm>
        </p:spPr>
        <p:txBody>
          <a:bodyPr/>
          <a:lstStyle/>
          <a:p>
            <a:pPr algn="ctr"/>
            <a:r>
              <a:rPr lang="en-US" dirty="0" smtClean="0"/>
              <a:t>Program Evaluation – Service Hour</a:t>
            </a:r>
            <a:endParaRPr lang="en-US" dirty="0"/>
          </a:p>
        </p:txBody>
      </p:sp>
      <p:sp>
        <p:nvSpPr>
          <p:cNvPr id="3" name="Content Placeholder 2"/>
          <p:cNvSpPr>
            <a:spLocks noGrp="1"/>
          </p:cNvSpPr>
          <p:nvPr>
            <p:ph idx="1"/>
          </p:nvPr>
        </p:nvSpPr>
        <p:spPr>
          <a:xfrm>
            <a:off x="2589212" y="1492370"/>
            <a:ext cx="8915400" cy="4815667"/>
          </a:xfrm>
        </p:spPr>
        <p:txBody>
          <a:bodyPr>
            <a:normAutofit/>
          </a:bodyPr>
          <a:lstStyle/>
          <a:p>
            <a:r>
              <a:rPr lang="en-US" dirty="0"/>
              <a:t>Expands on the traditional "head count" attendance statistic</a:t>
            </a:r>
          </a:p>
          <a:p>
            <a:r>
              <a:rPr lang="en-US" dirty="0"/>
              <a:t>Includes amount of time actually spent in the program as well as how many people attended</a:t>
            </a:r>
          </a:p>
          <a:p>
            <a:pPr marL="0" indent="0">
              <a:buNone/>
            </a:pPr>
            <a:r>
              <a:rPr lang="en-US" dirty="0"/>
              <a:t>		P  x   H   =   </a:t>
            </a:r>
            <a:r>
              <a:rPr lang="en-US" dirty="0" smtClean="0"/>
              <a:t>SH</a:t>
            </a:r>
            <a:endParaRPr lang="en-US" dirty="0"/>
          </a:p>
          <a:p>
            <a:r>
              <a:rPr lang="en-US" dirty="0"/>
              <a:t>Traditionally:	</a:t>
            </a:r>
          </a:p>
          <a:p>
            <a:pPr lvl="1"/>
            <a:r>
              <a:rPr lang="en-US" sz="1800" dirty="0"/>
              <a:t>30 children in a 1 hour program   = 30 units</a:t>
            </a:r>
          </a:p>
          <a:p>
            <a:pPr lvl="1"/>
            <a:r>
              <a:rPr lang="en-US" sz="1800" dirty="0"/>
              <a:t>15 children in a 2 hour program   = 15 units</a:t>
            </a:r>
          </a:p>
          <a:p>
            <a:r>
              <a:rPr lang="en-US" dirty="0"/>
              <a:t>With service hour:	</a:t>
            </a:r>
          </a:p>
          <a:p>
            <a:pPr lvl="1"/>
            <a:r>
              <a:rPr lang="en-US" sz="1800" dirty="0"/>
              <a:t>30 children in a 1 hour program   = 30 units </a:t>
            </a:r>
          </a:p>
          <a:p>
            <a:pPr lvl="1"/>
            <a:r>
              <a:rPr lang="en-US" sz="1800" dirty="0"/>
              <a:t>15 children in a 2 hour program   = 30 </a:t>
            </a:r>
            <a:r>
              <a:rPr lang="en-US" sz="1800" dirty="0" smtClean="0"/>
              <a:t>units</a:t>
            </a:r>
            <a:endParaRPr lang="en-US" sz="1800" dirty="0"/>
          </a:p>
          <a:p>
            <a:r>
              <a:rPr lang="en-US" dirty="0"/>
              <a:t>Failure to include the time factor can dramatically alter the quantity of agency's service output</a:t>
            </a:r>
          </a:p>
          <a:p>
            <a:endParaRPr lang="en-US" dirty="0"/>
          </a:p>
        </p:txBody>
      </p:sp>
    </p:spTree>
    <p:extLst>
      <p:ext uri="{BB962C8B-B14F-4D97-AF65-F5344CB8AC3E}">
        <p14:creationId xmlns:p14="http://schemas.microsoft.com/office/powerpoint/2010/main" val="3862038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56691"/>
            <a:ext cx="8911687" cy="678479"/>
          </a:xfrm>
        </p:spPr>
        <p:txBody>
          <a:bodyPr/>
          <a:lstStyle/>
          <a:p>
            <a:pPr algn="ctr"/>
            <a:r>
              <a:rPr lang="en-US" dirty="0" smtClean="0"/>
              <a:t>Program Evaluation - Triangulation</a:t>
            </a:r>
            <a:endParaRPr lang="en-US" dirty="0"/>
          </a:p>
        </p:txBody>
      </p:sp>
      <p:sp>
        <p:nvSpPr>
          <p:cNvPr id="3" name="Content Placeholder 2"/>
          <p:cNvSpPr>
            <a:spLocks noGrp="1"/>
          </p:cNvSpPr>
          <p:nvPr>
            <p:ph idx="1"/>
          </p:nvPr>
        </p:nvSpPr>
        <p:spPr>
          <a:xfrm>
            <a:off x="2589212" y="1302589"/>
            <a:ext cx="8915400" cy="4608633"/>
          </a:xfrm>
        </p:spPr>
        <p:txBody>
          <a:bodyPr/>
          <a:lstStyle/>
          <a:p>
            <a:r>
              <a:rPr lang="en-US" sz="2000" dirty="0"/>
              <a:t>Data is gathered from multiple perspectives with multiple methods (tri = three)</a:t>
            </a:r>
          </a:p>
          <a:p>
            <a:pPr marL="0" indent="0">
              <a:buNone/>
            </a:pPr>
            <a:r>
              <a:rPr lang="en-US" sz="2000" dirty="0"/>
              <a:t>	</a:t>
            </a:r>
            <a:r>
              <a:rPr lang="en-US" sz="2000" u="sng" dirty="0"/>
              <a:t>Perspectives</a:t>
            </a:r>
            <a:r>
              <a:rPr lang="en-US" sz="2000" dirty="0"/>
              <a:t>					</a:t>
            </a:r>
            <a:r>
              <a:rPr lang="en-US" sz="2000" u="sng" dirty="0"/>
              <a:t>Methods</a:t>
            </a:r>
          </a:p>
          <a:p>
            <a:pPr marL="0" indent="0">
              <a:buNone/>
            </a:pPr>
            <a:r>
              <a:rPr lang="en-US" sz="2000" dirty="0"/>
              <a:t>	Participants						Surveys</a:t>
            </a:r>
          </a:p>
          <a:p>
            <a:pPr marL="0" indent="0">
              <a:buNone/>
            </a:pPr>
            <a:r>
              <a:rPr lang="en-US" sz="2000" dirty="0"/>
              <a:t>	Parents							Interviews</a:t>
            </a:r>
          </a:p>
          <a:p>
            <a:pPr marL="0" indent="0">
              <a:buNone/>
            </a:pPr>
            <a:r>
              <a:rPr lang="en-US" sz="2000" dirty="0"/>
              <a:t>	Staff							Observations</a:t>
            </a:r>
          </a:p>
          <a:p>
            <a:pPr marL="0" indent="0">
              <a:buNone/>
            </a:pPr>
            <a:r>
              <a:rPr lang="en-US" sz="2000" dirty="0"/>
              <a:t>	Supervisors</a:t>
            </a:r>
          </a:p>
          <a:p>
            <a:pPr marL="0" indent="0">
              <a:buNone/>
            </a:pPr>
            <a:r>
              <a:rPr lang="en-US" sz="2000" dirty="0"/>
              <a:t>	Community</a:t>
            </a:r>
          </a:p>
          <a:p>
            <a:pPr marL="0" indent="0">
              <a:buNone/>
            </a:pPr>
            <a:endParaRPr lang="en-US" dirty="0"/>
          </a:p>
        </p:txBody>
      </p:sp>
    </p:spTree>
    <p:extLst>
      <p:ext uri="{BB962C8B-B14F-4D97-AF65-F5344CB8AC3E}">
        <p14:creationId xmlns:p14="http://schemas.microsoft.com/office/powerpoint/2010/main" val="23258619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Does Your Program Contribute to the Mission?</a:t>
            </a:r>
            <a:endParaRPr lang="en-US" dirty="0"/>
          </a:p>
        </p:txBody>
      </p:sp>
      <p:sp>
        <p:nvSpPr>
          <p:cNvPr id="3" name="Content Placeholder 2"/>
          <p:cNvSpPr>
            <a:spLocks noGrp="1"/>
          </p:cNvSpPr>
          <p:nvPr>
            <p:ph idx="1"/>
          </p:nvPr>
        </p:nvSpPr>
        <p:spPr/>
        <p:txBody>
          <a:bodyPr/>
          <a:lstStyle/>
          <a:p>
            <a:r>
              <a:rPr lang="en-US" sz="2400" dirty="0" smtClean="0"/>
              <a:t>Mission statement is not measureable</a:t>
            </a:r>
          </a:p>
          <a:p>
            <a:r>
              <a:rPr lang="en-US" sz="2400" dirty="0" smtClean="0"/>
              <a:t>Agency or program determines ability to meet mission statement based upon ability to accomplish strategic directions that are derived from the mission</a:t>
            </a:r>
          </a:p>
          <a:p>
            <a:pPr lvl="1"/>
            <a:endParaRPr lang="en-US" dirty="0" smtClean="0"/>
          </a:p>
        </p:txBody>
      </p:sp>
    </p:spTree>
    <p:extLst>
      <p:ext uri="{BB962C8B-B14F-4D97-AF65-F5344CB8AC3E}">
        <p14:creationId xmlns:p14="http://schemas.microsoft.com/office/powerpoint/2010/main" val="19618261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9361" y="2616812"/>
            <a:ext cx="3290291" cy="1280890"/>
          </a:xfrm>
        </p:spPr>
        <p:txBody>
          <a:bodyPr>
            <a:normAutofit fontScale="90000"/>
          </a:bodyPr>
          <a:lstStyle/>
          <a:p>
            <a:r>
              <a:rPr lang="en-US" sz="4800" dirty="0" smtClean="0"/>
              <a:t>Questions?</a:t>
            </a:r>
            <a:endParaRPr lang="en-US" sz="4800" dirty="0"/>
          </a:p>
        </p:txBody>
      </p:sp>
    </p:spTree>
    <p:extLst>
      <p:ext uri="{BB962C8B-B14F-4D97-AF65-F5344CB8AC3E}">
        <p14:creationId xmlns:p14="http://schemas.microsoft.com/office/powerpoint/2010/main" val="40057154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09467"/>
          </a:xfrm>
        </p:spPr>
        <p:txBody>
          <a:bodyPr>
            <a:normAutofit fontScale="90000"/>
          </a:bodyPr>
          <a:lstStyle/>
          <a:p>
            <a:pPr algn="ctr"/>
            <a:r>
              <a:rPr lang="en-US" dirty="0" smtClean="0"/>
              <a:t>Resources</a:t>
            </a:r>
            <a:endParaRPr lang="en-US" dirty="0"/>
          </a:p>
        </p:txBody>
      </p:sp>
      <p:sp>
        <p:nvSpPr>
          <p:cNvPr id="3" name="Content Placeholder 2"/>
          <p:cNvSpPr>
            <a:spLocks noGrp="1"/>
          </p:cNvSpPr>
          <p:nvPr>
            <p:ph idx="1"/>
          </p:nvPr>
        </p:nvSpPr>
        <p:spPr>
          <a:xfrm>
            <a:off x="2589212" y="1570008"/>
            <a:ext cx="8915400" cy="4341214"/>
          </a:xfrm>
        </p:spPr>
        <p:txBody>
          <a:bodyPr/>
          <a:lstStyle/>
          <a:p>
            <a:r>
              <a:rPr lang="en-US" dirty="0" err="1" smtClean="0"/>
              <a:t>Rossman</a:t>
            </a:r>
            <a:r>
              <a:rPr lang="en-US" dirty="0" smtClean="0"/>
              <a:t>, J.R. &amp; </a:t>
            </a:r>
            <a:r>
              <a:rPr lang="en-US" dirty="0" err="1" smtClean="0"/>
              <a:t>Schlatter</a:t>
            </a:r>
            <a:r>
              <a:rPr lang="en-US" dirty="0" smtClean="0"/>
              <a:t>, B. E. (2011).  Recreation programming:  Designing and staging leisure experiences (6</a:t>
            </a:r>
            <a:r>
              <a:rPr lang="en-US" baseline="30000" dirty="0" smtClean="0"/>
              <a:t>th</a:t>
            </a:r>
            <a:r>
              <a:rPr lang="en-US" dirty="0" smtClean="0"/>
              <a:t> ed.).  Urbana, IL:  </a:t>
            </a:r>
            <a:r>
              <a:rPr lang="en-US" dirty="0" err="1" smtClean="0"/>
              <a:t>Sagamore</a:t>
            </a:r>
            <a:r>
              <a:rPr lang="en-US" dirty="0" smtClean="0"/>
              <a:t> Publishing.</a:t>
            </a:r>
          </a:p>
          <a:p>
            <a:r>
              <a:rPr lang="en-US" dirty="0" err="1" smtClean="0"/>
              <a:t>Hofstrand</a:t>
            </a:r>
            <a:r>
              <a:rPr lang="en-US" dirty="0" smtClean="0"/>
              <a:t>, D.  (2016). </a:t>
            </a:r>
            <a:r>
              <a:rPr lang="en-US" dirty="0"/>
              <a:t>Vision and </a:t>
            </a:r>
            <a:r>
              <a:rPr lang="en-US" dirty="0" smtClean="0"/>
              <a:t>mission statements </a:t>
            </a:r>
            <a:r>
              <a:rPr lang="en-US" dirty="0"/>
              <a:t>-- a </a:t>
            </a:r>
            <a:r>
              <a:rPr lang="en-US" dirty="0" smtClean="0"/>
              <a:t>roadmap </a:t>
            </a:r>
            <a:r>
              <a:rPr lang="en-US" dirty="0"/>
              <a:t>of </a:t>
            </a:r>
            <a:r>
              <a:rPr lang="en-US" dirty="0" smtClean="0"/>
              <a:t>where you want </a:t>
            </a:r>
            <a:r>
              <a:rPr lang="en-US" dirty="0"/>
              <a:t>to </a:t>
            </a:r>
            <a:r>
              <a:rPr lang="en-US" dirty="0" smtClean="0"/>
              <a:t>go </a:t>
            </a:r>
            <a:r>
              <a:rPr lang="en-US" dirty="0"/>
              <a:t>and </a:t>
            </a:r>
            <a:r>
              <a:rPr lang="en-US" dirty="0" smtClean="0"/>
              <a:t>how </a:t>
            </a:r>
            <a:r>
              <a:rPr lang="en-US" dirty="0"/>
              <a:t>to </a:t>
            </a:r>
            <a:r>
              <a:rPr lang="en-US" dirty="0" smtClean="0"/>
              <a:t>get there. </a:t>
            </a:r>
            <a:r>
              <a:rPr lang="en-US" dirty="0" smtClean="0">
                <a:hlinkClick r:id="rId2"/>
              </a:rPr>
              <a:t>https</a:t>
            </a:r>
            <a:r>
              <a:rPr lang="en-US" dirty="0">
                <a:hlinkClick r:id="rId2"/>
              </a:rPr>
              <a:t>://</a:t>
            </a:r>
            <a:r>
              <a:rPr lang="en-US" dirty="0" smtClean="0">
                <a:hlinkClick r:id="rId2"/>
              </a:rPr>
              <a:t>www.extension.iastate.edu/agdm/wholefarm/html/c5-09.html</a:t>
            </a:r>
            <a:endParaRPr lang="en-US" dirty="0" smtClean="0"/>
          </a:p>
          <a:p>
            <a:endParaRPr lang="en-US" dirty="0"/>
          </a:p>
        </p:txBody>
      </p:sp>
    </p:spTree>
    <p:extLst>
      <p:ext uri="{BB962C8B-B14F-4D97-AF65-F5344CB8AC3E}">
        <p14:creationId xmlns:p14="http://schemas.microsoft.com/office/powerpoint/2010/main" val="1312918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16501"/>
          </a:xfrm>
        </p:spPr>
        <p:txBody>
          <a:bodyPr/>
          <a:lstStyle/>
          <a:p>
            <a:pPr algn="ctr"/>
            <a:r>
              <a:rPr lang="en-US" dirty="0" smtClean="0"/>
              <a:t>Vision</a:t>
            </a:r>
            <a:endParaRPr lang="en-US" dirty="0"/>
          </a:p>
        </p:txBody>
      </p:sp>
      <p:sp>
        <p:nvSpPr>
          <p:cNvPr id="3" name="Content Placeholder 2"/>
          <p:cNvSpPr>
            <a:spLocks noGrp="1"/>
          </p:cNvSpPr>
          <p:nvPr>
            <p:ph idx="1"/>
          </p:nvPr>
        </p:nvSpPr>
        <p:spPr>
          <a:xfrm>
            <a:off x="2589212" y="1535502"/>
            <a:ext cx="8915400" cy="4375720"/>
          </a:xfrm>
        </p:spPr>
        <p:txBody>
          <a:bodyPr>
            <a:normAutofit/>
          </a:bodyPr>
          <a:lstStyle/>
          <a:p>
            <a:r>
              <a:rPr lang="en-US" sz="2400" dirty="0" smtClean="0"/>
              <a:t>Statement identifying where you want your organization or program to be</a:t>
            </a:r>
          </a:p>
          <a:p>
            <a:r>
              <a:rPr lang="en-US" sz="2400" dirty="0" smtClean="0"/>
              <a:t>Need to know where you are going</a:t>
            </a:r>
          </a:p>
          <a:p>
            <a:pPr marL="0" indent="0">
              <a:buNone/>
            </a:pPr>
            <a:endParaRPr lang="en-US" sz="2400" dirty="0" smtClean="0"/>
          </a:p>
          <a:p>
            <a:pPr marL="0" indent="0">
              <a:buNone/>
            </a:pPr>
            <a:r>
              <a:rPr lang="en-US" sz="2400" dirty="0" smtClean="0"/>
              <a:t>“To </a:t>
            </a:r>
            <a:r>
              <a:rPr lang="en-US" sz="2400" dirty="0"/>
              <a:t>be the benchmark of excellence and value in Recreation Therapy / Creative Arts </a:t>
            </a:r>
            <a:r>
              <a:rPr lang="en-US" sz="2400" dirty="0" smtClean="0"/>
              <a:t>Therapy”.</a:t>
            </a:r>
          </a:p>
          <a:p>
            <a:pPr marL="0" indent="0">
              <a:buNone/>
            </a:pPr>
            <a:r>
              <a:rPr lang="en-US" sz="1600" b="1" dirty="0"/>
              <a:t>VA Palo Alto</a:t>
            </a:r>
            <a:br>
              <a:rPr lang="en-US" sz="1600" b="1" dirty="0"/>
            </a:br>
            <a:r>
              <a:rPr lang="en-US" sz="1600" b="1" dirty="0"/>
              <a:t>Health Care </a:t>
            </a:r>
            <a:r>
              <a:rPr lang="en-US" sz="1600" b="1" dirty="0" smtClean="0"/>
              <a:t>System</a:t>
            </a:r>
          </a:p>
          <a:p>
            <a:pPr marL="0" indent="0">
              <a:buNone/>
            </a:pPr>
            <a:r>
              <a:rPr lang="en-US" sz="1600" dirty="0"/>
              <a:t>https://www.paloalto.va.gov/services/rectherapy/</a:t>
            </a:r>
            <a:endParaRPr lang="en-US" sz="1600" dirty="0" smtClean="0"/>
          </a:p>
          <a:p>
            <a:pPr marL="0" indent="0">
              <a:buNone/>
            </a:pPr>
            <a:endParaRPr lang="en-US" sz="2000" dirty="0"/>
          </a:p>
        </p:txBody>
      </p:sp>
    </p:spTree>
    <p:extLst>
      <p:ext uri="{BB962C8B-B14F-4D97-AF65-F5344CB8AC3E}">
        <p14:creationId xmlns:p14="http://schemas.microsoft.com/office/powerpoint/2010/main" val="576337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62853"/>
            <a:ext cx="8911687" cy="840796"/>
          </a:xfrm>
        </p:spPr>
        <p:txBody>
          <a:bodyPr/>
          <a:lstStyle/>
          <a:p>
            <a:pPr algn="ctr"/>
            <a:r>
              <a:rPr lang="en-US" dirty="0" smtClean="0"/>
              <a:t>Mission Statement</a:t>
            </a:r>
            <a:endParaRPr lang="en-US" dirty="0"/>
          </a:p>
        </p:txBody>
      </p:sp>
      <p:sp>
        <p:nvSpPr>
          <p:cNvPr id="3" name="Content Placeholder 2"/>
          <p:cNvSpPr>
            <a:spLocks noGrp="1"/>
          </p:cNvSpPr>
          <p:nvPr>
            <p:ph idx="1"/>
          </p:nvPr>
        </p:nvSpPr>
        <p:spPr>
          <a:xfrm>
            <a:off x="2589212" y="1203648"/>
            <a:ext cx="8915400" cy="5262465"/>
          </a:xfrm>
        </p:spPr>
        <p:txBody>
          <a:bodyPr>
            <a:normAutofit lnSpcReduction="10000"/>
          </a:bodyPr>
          <a:lstStyle/>
          <a:p>
            <a:r>
              <a:rPr lang="en-US" sz="2400" dirty="0" smtClean="0"/>
              <a:t>Statement of your organization’s or program’s purpose</a:t>
            </a:r>
          </a:p>
          <a:p>
            <a:r>
              <a:rPr lang="en-US" sz="2400" dirty="0" smtClean="0"/>
              <a:t>Is the reason for your organization’s existence</a:t>
            </a:r>
          </a:p>
          <a:p>
            <a:r>
              <a:rPr lang="en-US" sz="2400" dirty="0" smtClean="0"/>
              <a:t>Mission is based on a philosophy – what does the organization believe in </a:t>
            </a:r>
          </a:p>
          <a:p>
            <a:pPr lvl="1"/>
            <a:r>
              <a:rPr lang="en-US" sz="2200" dirty="0" smtClean="0"/>
              <a:t>Service Delivery Model</a:t>
            </a:r>
          </a:p>
          <a:p>
            <a:r>
              <a:rPr lang="en-US" sz="2400" dirty="0" smtClean="0"/>
              <a:t>Mission statement by describing what it will do, tells you what it will not do</a:t>
            </a:r>
          </a:p>
          <a:p>
            <a:r>
              <a:rPr lang="en-US" sz="2400" dirty="0" smtClean="0"/>
              <a:t>Trend is for mission statements to be short </a:t>
            </a:r>
          </a:p>
          <a:p>
            <a:pPr lvl="1"/>
            <a:r>
              <a:rPr lang="en-US" sz="2200" dirty="0" smtClean="0"/>
              <a:t>May be followed by values statements which give more direction</a:t>
            </a:r>
          </a:p>
          <a:p>
            <a:r>
              <a:rPr lang="en-US" sz="2400" dirty="0" smtClean="0"/>
              <a:t>Mission statement should answer who, what, why, and how</a:t>
            </a:r>
          </a:p>
        </p:txBody>
      </p:sp>
    </p:spTree>
    <p:extLst>
      <p:ext uri="{BB962C8B-B14F-4D97-AF65-F5344CB8AC3E}">
        <p14:creationId xmlns:p14="http://schemas.microsoft.com/office/powerpoint/2010/main" val="817715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0288" y="288208"/>
            <a:ext cx="8911687" cy="840796"/>
          </a:xfrm>
        </p:spPr>
        <p:txBody>
          <a:bodyPr/>
          <a:lstStyle/>
          <a:p>
            <a:pPr algn="ctr"/>
            <a:r>
              <a:rPr lang="en-US" dirty="0" smtClean="0"/>
              <a:t>Mission continued</a:t>
            </a:r>
            <a:endParaRPr lang="en-US" dirty="0"/>
          </a:p>
        </p:txBody>
      </p:sp>
      <p:sp>
        <p:nvSpPr>
          <p:cNvPr id="3" name="Content Placeholder 2"/>
          <p:cNvSpPr>
            <a:spLocks noGrp="1"/>
          </p:cNvSpPr>
          <p:nvPr>
            <p:ph idx="1"/>
          </p:nvPr>
        </p:nvSpPr>
        <p:spPr>
          <a:xfrm>
            <a:off x="2294345" y="1511559"/>
            <a:ext cx="8915400" cy="5123703"/>
          </a:xfrm>
        </p:spPr>
        <p:txBody>
          <a:bodyPr>
            <a:normAutofit/>
          </a:bodyPr>
          <a:lstStyle/>
          <a:p>
            <a:pPr marL="0" indent="0">
              <a:buNone/>
            </a:pPr>
            <a:r>
              <a:rPr lang="en-US" sz="2400" b="1" dirty="0" smtClean="0"/>
              <a:t>Philosophy Statement (</a:t>
            </a:r>
            <a:r>
              <a:rPr lang="en-US" sz="2400" b="1" dirty="0"/>
              <a:t>Recreational Therapy at the UVM Medical </a:t>
            </a:r>
            <a:r>
              <a:rPr lang="en-US" sz="2400" b="1" dirty="0" smtClean="0"/>
              <a:t>Center)</a:t>
            </a:r>
          </a:p>
          <a:p>
            <a:pPr marL="0" indent="0">
              <a:buNone/>
            </a:pPr>
            <a:endParaRPr lang="en-US" sz="2400" dirty="0" smtClean="0"/>
          </a:p>
          <a:p>
            <a:pPr marL="0" indent="0">
              <a:buNone/>
            </a:pPr>
            <a:r>
              <a:rPr lang="en-US" sz="2400" dirty="0" smtClean="0"/>
              <a:t>"</a:t>
            </a:r>
            <a:r>
              <a:rPr lang="en-US" sz="2400" dirty="0"/>
              <a:t>It is the philosophy of the Therapeutic Recreation program that leisure and recreation are inherent aspects of the human experience. Therapeutic recreation is a process of utilizing recreation activities for intervention in physical, emotional, and/or social behavior to bring about a change which promotes the growth and development of the individual." </a:t>
            </a:r>
            <a:endParaRPr lang="en-US" sz="2400" dirty="0" smtClean="0"/>
          </a:p>
          <a:p>
            <a:pPr marL="0" indent="0">
              <a:buNone/>
            </a:pPr>
            <a:endParaRPr lang="en-US" sz="2400" dirty="0" smtClean="0"/>
          </a:p>
          <a:p>
            <a:pPr marL="0" indent="0">
              <a:buNone/>
            </a:pPr>
            <a:r>
              <a:rPr lang="en-US" sz="1400" dirty="0"/>
              <a:t>https://www.uvmhealth.org/medcenter/Pages/Departments-and-Programs/Recreation-Therapy.aspx</a:t>
            </a:r>
          </a:p>
        </p:txBody>
      </p:sp>
    </p:spTree>
    <p:extLst>
      <p:ext uri="{BB962C8B-B14F-4D97-AF65-F5344CB8AC3E}">
        <p14:creationId xmlns:p14="http://schemas.microsoft.com/office/powerpoint/2010/main" val="980079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06110"/>
          </a:xfrm>
        </p:spPr>
        <p:txBody>
          <a:bodyPr/>
          <a:lstStyle/>
          <a:p>
            <a:pPr algn="ctr"/>
            <a:r>
              <a:rPr lang="en-US" dirty="0" smtClean="0"/>
              <a:t>Mission Continued</a:t>
            </a:r>
            <a:endParaRPr lang="en-US" dirty="0"/>
          </a:p>
        </p:txBody>
      </p:sp>
      <p:sp>
        <p:nvSpPr>
          <p:cNvPr id="3" name="Content Placeholder 2"/>
          <p:cNvSpPr>
            <a:spLocks noGrp="1"/>
          </p:cNvSpPr>
          <p:nvPr>
            <p:ph idx="1"/>
          </p:nvPr>
        </p:nvSpPr>
        <p:spPr>
          <a:xfrm>
            <a:off x="2589212" y="1446245"/>
            <a:ext cx="8915400" cy="5243723"/>
          </a:xfrm>
        </p:spPr>
        <p:txBody>
          <a:bodyPr>
            <a:normAutofit/>
          </a:bodyPr>
          <a:lstStyle/>
          <a:p>
            <a:pPr marL="0" indent="0" algn="ctr">
              <a:buNone/>
            </a:pPr>
            <a:r>
              <a:rPr lang="en-US" sz="2400" b="1" dirty="0" smtClean="0"/>
              <a:t>Patricia Neal Innovative Recreation Cooperative</a:t>
            </a:r>
          </a:p>
          <a:p>
            <a:pPr marL="0" indent="0">
              <a:buNone/>
            </a:pPr>
            <a:r>
              <a:rPr lang="en-US" sz="2400" b="1" dirty="0"/>
              <a:t>We believe:</a:t>
            </a:r>
          </a:p>
          <a:p>
            <a:r>
              <a:rPr lang="en-US" sz="2400" b="1" dirty="0"/>
              <a:t>Play is an instrumental and fundamental need of all people. </a:t>
            </a:r>
            <a:r>
              <a:rPr lang="en-US" sz="2400" dirty="0"/>
              <a:t>Everyone works to be able to play. Play behaviors are what structure work behaviors.</a:t>
            </a:r>
          </a:p>
          <a:p>
            <a:r>
              <a:rPr lang="en-US" sz="2400" b="1" dirty="0"/>
              <a:t>The tangential  effects of recreation promote and provide health and wellness.</a:t>
            </a:r>
            <a:r>
              <a:rPr lang="en-US" sz="2400" dirty="0"/>
              <a:t> Leisure has no barriers. </a:t>
            </a:r>
          </a:p>
          <a:p>
            <a:r>
              <a:rPr lang="en-US" sz="2400" b="1" dirty="0"/>
              <a:t>It is the right of all to participate in leisure. </a:t>
            </a:r>
            <a:r>
              <a:rPr lang="en-US" sz="2400" dirty="0"/>
              <a:t>What each person makes of it is reflective of each person’s individuality</a:t>
            </a:r>
            <a:r>
              <a:rPr lang="en-US" sz="2400" dirty="0" smtClean="0"/>
              <a:t>.</a:t>
            </a:r>
          </a:p>
          <a:p>
            <a:pPr marL="0" indent="0">
              <a:buNone/>
            </a:pPr>
            <a:endParaRPr lang="en-US" sz="2400" dirty="0"/>
          </a:p>
          <a:p>
            <a:pPr marL="0" indent="0">
              <a:buNone/>
            </a:pPr>
            <a:r>
              <a:rPr lang="en-US" sz="1400" dirty="0"/>
              <a:t>https://www.patneal.org/recreationtherapy/irc/</a:t>
            </a:r>
          </a:p>
          <a:p>
            <a:pPr marL="0" indent="0">
              <a:buNone/>
            </a:pPr>
            <a:endParaRPr lang="en-US" sz="2400" b="1" dirty="0"/>
          </a:p>
        </p:txBody>
      </p:sp>
    </p:spTree>
    <p:extLst>
      <p:ext uri="{BB962C8B-B14F-4D97-AF65-F5344CB8AC3E}">
        <p14:creationId xmlns:p14="http://schemas.microsoft.com/office/powerpoint/2010/main" val="104381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31466"/>
          </a:xfrm>
        </p:spPr>
        <p:txBody>
          <a:bodyPr/>
          <a:lstStyle/>
          <a:p>
            <a:pPr algn="ctr"/>
            <a:r>
              <a:rPr lang="en-US" dirty="0" smtClean="0"/>
              <a:t>Mission Continued</a:t>
            </a:r>
            <a:endParaRPr lang="en-US" dirty="0"/>
          </a:p>
        </p:txBody>
      </p:sp>
      <p:sp>
        <p:nvSpPr>
          <p:cNvPr id="3" name="Content Placeholder 2"/>
          <p:cNvSpPr>
            <a:spLocks noGrp="1"/>
          </p:cNvSpPr>
          <p:nvPr>
            <p:ph idx="1"/>
          </p:nvPr>
        </p:nvSpPr>
        <p:spPr>
          <a:xfrm>
            <a:off x="2589212" y="1520889"/>
            <a:ext cx="8915400" cy="5176895"/>
          </a:xfrm>
        </p:spPr>
        <p:txBody>
          <a:bodyPr>
            <a:normAutofit/>
          </a:bodyPr>
          <a:lstStyle/>
          <a:p>
            <a:pPr marL="0" indent="0" algn="ctr">
              <a:buNone/>
            </a:pPr>
            <a:r>
              <a:rPr lang="en-US" sz="2400" b="1" dirty="0" smtClean="0"/>
              <a:t>CAMP JOHN MARC</a:t>
            </a:r>
          </a:p>
          <a:p>
            <a:pPr marL="0" indent="0">
              <a:buNone/>
            </a:pPr>
            <a:endParaRPr lang="en-US" sz="2400" dirty="0" smtClean="0"/>
          </a:p>
          <a:p>
            <a:pPr marL="0" indent="0" algn="ctr">
              <a:buNone/>
            </a:pPr>
            <a:r>
              <a:rPr lang="en-US" sz="2200" dirty="0" smtClean="0"/>
              <a:t>Camp </a:t>
            </a:r>
            <a:r>
              <a:rPr lang="en-US" sz="2200" dirty="0"/>
              <a:t>John Marc inspires confidence for life through high-quality camping programs for children, teens, and families.  Year round programming and specialized camp facilities are uniquely designed in partnership with Dallas-Fort Worth area pediatric hospitals, community volunteers, and health organizations who are dedicated to serving campers living with chronic medical and physical challenges.  The dignity of each camper is nurtured at Camp John Marc as well as in the community through its outreach programs</a:t>
            </a:r>
            <a:r>
              <a:rPr lang="en-US" sz="2200" dirty="0" smtClean="0"/>
              <a:t>.</a:t>
            </a:r>
          </a:p>
          <a:p>
            <a:pPr marL="0" indent="0" algn="ctr">
              <a:buNone/>
            </a:pPr>
            <a:endParaRPr lang="en-US" sz="2200" dirty="0"/>
          </a:p>
          <a:p>
            <a:pPr marL="0" indent="0">
              <a:buNone/>
            </a:pPr>
            <a:r>
              <a:rPr lang="en-US" sz="1400" dirty="0"/>
              <a:t>https://www.campjohnmarc.org/experience-cjm/mission-quick-facts/</a:t>
            </a:r>
          </a:p>
        </p:txBody>
      </p:sp>
    </p:spTree>
    <p:extLst>
      <p:ext uri="{BB962C8B-B14F-4D97-AF65-F5344CB8AC3E}">
        <p14:creationId xmlns:p14="http://schemas.microsoft.com/office/powerpoint/2010/main" val="31016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06870"/>
            <a:ext cx="8911687" cy="607530"/>
          </a:xfrm>
        </p:spPr>
        <p:txBody>
          <a:bodyPr>
            <a:normAutofit fontScale="90000"/>
          </a:bodyPr>
          <a:lstStyle/>
          <a:p>
            <a:pPr algn="ctr"/>
            <a:r>
              <a:rPr lang="en-US" dirty="0" smtClean="0"/>
              <a:t>Mission Continued</a:t>
            </a:r>
            <a:endParaRPr lang="en-US" dirty="0"/>
          </a:p>
        </p:txBody>
      </p:sp>
      <p:sp>
        <p:nvSpPr>
          <p:cNvPr id="3" name="Content Placeholder 2"/>
          <p:cNvSpPr>
            <a:spLocks noGrp="1"/>
          </p:cNvSpPr>
          <p:nvPr>
            <p:ph idx="1"/>
          </p:nvPr>
        </p:nvSpPr>
        <p:spPr>
          <a:xfrm>
            <a:off x="2585499" y="998374"/>
            <a:ext cx="8915400" cy="5467740"/>
          </a:xfrm>
        </p:spPr>
        <p:txBody>
          <a:bodyPr>
            <a:normAutofit fontScale="40000" lnSpcReduction="20000"/>
          </a:bodyPr>
          <a:lstStyle/>
          <a:p>
            <a:pPr marL="0" indent="0" algn="ctr">
              <a:buNone/>
            </a:pPr>
            <a:r>
              <a:rPr lang="en-US" sz="7400" b="1" dirty="0" smtClean="0"/>
              <a:t>YOUTH VILLAGES</a:t>
            </a:r>
          </a:p>
          <a:p>
            <a:pPr marL="0" indent="0">
              <a:buNone/>
            </a:pPr>
            <a:r>
              <a:rPr lang="en-US" sz="4200" b="1" dirty="0"/>
              <a:t>Our Mission</a:t>
            </a:r>
            <a:r>
              <a:rPr lang="en-US" sz="4200" dirty="0"/>
              <a:t/>
            </a:r>
            <a:br>
              <a:rPr lang="en-US" sz="4200" dirty="0"/>
            </a:br>
            <a:r>
              <a:rPr lang="en-US" sz="4200" dirty="0"/>
              <a:t>Youth Villages helps children and families live successfully.</a:t>
            </a:r>
            <a:br>
              <a:rPr lang="en-US" sz="4200" dirty="0"/>
            </a:br>
            <a:r>
              <a:rPr lang="en-US" sz="4200" dirty="0"/>
              <a:t/>
            </a:r>
            <a:br>
              <a:rPr lang="en-US" sz="4200" dirty="0"/>
            </a:br>
            <a:r>
              <a:rPr lang="en-US" sz="4200" b="1" dirty="0"/>
              <a:t>Our Values</a:t>
            </a:r>
            <a:r>
              <a:rPr lang="en-US" sz="4200" dirty="0"/>
              <a:t> </a:t>
            </a:r>
          </a:p>
          <a:p>
            <a:r>
              <a:rPr lang="en-US" sz="4200" b="1" dirty="0"/>
              <a:t>Kids' needs come first...Always </a:t>
            </a:r>
            <a:br>
              <a:rPr lang="en-US" sz="4200" b="1" dirty="0"/>
            </a:br>
            <a:r>
              <a:rPr lang="en-US" sz="4200" dirty="0"/>
              <a:t>We make every decision in the best interest of each child. We adapt our programs to accommodate the special needs of children and families. Often we make personal sacrifices in order to help children and families achieve their potential</a:t>
            </a:r>
            <a:r>
              <a:rPr lang="en-US" sz="4200" dirty="0" smtClean="0"/>
              <a:t>.</a:t>
            </a:r>
            <a:endParaRPr lang="en-US" sz="4200" dirty="0"/>
          </a:p>
          <a:p>
            <a:r>
              <a:rPr lang="en-US" sz="4200" b="1" dirty="0"/>
              <a:t>Children are raised best by their families. </a:t>
            </a:r>
            <a:br>
              <a:rPr lang="en-US" sz="4200" b="1" dirty="0"/>
            </a:br>
            <a:r>
              <a:rPr lang="en-US" sz="4200" dirty="0"/>
              <a:t>When at all possible, children belong with their families. We help families provide the support and structure that all children need</a:t>
            </a:r>
            <a:r>
              <a:rPr lang="en-US" sz="4200" dirty="0" smtClean="0"/>
              <a:t>.</a:t>
            </a:r>
            <a:endParaRPr lang="en-US" sz="4200" dirty="0"/>
          </a:p>
          <a:p>
            <a:r>
              <a:rPr lang="en-US" sz="4200" b="1" dirty="0"/>
              <a:t>We provide a safe place. </a:t>
            </a:r>
            <a:br>
              <a:rPr lang="en-US" sz="4200" b="1" dirty="0"/>
            </a:br>
            <a:r>
              <a:rPr lang="en-US" sz="4200" dirty="0"/>
              <a:t>We provide care and treatment for children in an open, safe environment. We ensure that young people are physically and emotionally safe</a:t>
            </a:r>
            <a:r>
              <a:rPr lang="en-US" sz="4200" dirty="0" smtClean="0"/>
              <a:t>.</a:t>
            </a:r>
            <a:endParaRPr lang="en-US" sz="4200" dirty="0"/>
          </a:p>
          <a:p>
            <a:r>
              <a:rPr lang="en-US" sz="4200" b="1" dirty="0"/>
              <a:t>We strive to achieve positive, lasting results. </a:t>
            </a:r>
            <a:br>
              <a:rPr lang="en-US" sz="4200" b="1" dirty="0"/>
            </a:br>
            <a:r>
              <a:rPr lang="en-US" sz="4200" dirty="0"/>
              <a:t>We help children and families develop skills to live successfully by focusing on areas that have a long-term impact on the family</a:t>
            </a:r>
            <a:r>
              <a:rPr lang="en-US" sz="4200" dirty="0" smtClean="0"/>
              <a:t>.</a:t>
            </a:r>
          </a:p>
          <a:p>
            <a:endParaRPr lang="en-US" sz="4200" dirty="0"/>
          </a:p>
          <a:p>
            <a:pPr marL="0" indent="0">
              <a:buNone/>
            </a:pPr>
            <a:r>
              <a:rPr lang="en-US" sz="3500" dirty="0"/>
              <a:t>http://www.youthvillages.org/about-us/mission-and-values#sthash.kzT3UD6S.daknRPup.dpbs</a:t>
            </a:r>
          </a:p>
          <a:p>
            <a:pPr marL="0" indent="0" algn="ctr">
              <a:buNone/>
            </a:pPr>
            <a:endParaRPr lang="en-US" sz="2400" b="1" dirty="0"/>
          </a:p>
        </p:txBody>
      </p:sp>
    </p:spTree>
    <p:extLst>
      <p:ext uri="{BB962C8B-B14F-4D97-AF65-F5344CB8AC3E}">
        <p14:creationId xmlns:p14="http://schemas.microsoft.com/office/powerpoint/2010/main" val="891987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78119"/>
          </a:xfrm>
        </p:spPr>
        <p:txBody>
          <a:bodyPr/>
          <a:lstStyle/>
          <a:p>
            <a:pPr algn="ctr"/>
            <a:r>
              <a:rPr lang="en-US" dirty="0" smtClean="0"/>
              <a:t>Patient/Participant Input</a:t>
            </a:r>
            <a:endParaRPr lang="en-US" dirty="0"/>
          </a:p>
        </p:txBody>
      </p:sp>
      <p:sp>
        <p:nvSpPr>
          <p:cNvPr id="3" name="Content Placeholder 2"/>
          <p:cNvSpPr>
            <a:spLocks noGrp="1"/>
          </p:cNvSpPr>
          <p:nvPr>
            <p:ph idx="1"/>
          </p:nvPr>
        </p:nvSpPr>
        <p:spPr>
          <a:xfrm>
            <a:off x="2589212" y="1502229"/>
            <a:ext cx="8915400" cy="4408993"/>
          </a:xfrm>
        </p:spPr>
        <p:txBody>
          <a:bodyPr>
            <a:normAutofit/>
          </a:bodyPr>
          <a:lstStyle/>
          <a:p>
            <a:r>
              <a:rPr lang="en-US" sz="2400" dirty="0" smtClean="0"/>
              <a:t>How do you know what programs/interventions you should be providing?</a:t>
            </a:r>
          </a:p>
          <a:p>
            <a:pPr lvl="1"/>
            <a:r>
              <a:rPr lang="en-US" sz="2200" dirty="0" smtClean="0"/>
              <a:t>What outcomes are you looking for (what does your mission statement/values statement say)</a:t>
            </a:r>
          </a:p>
          <a:p>
            <a:r>
              <a:rPr lang="en-US" sz="2400" dirty="0" smtClean="0"/>
              <a:t>As a profession we talk about being person-centered – do we get their input?</a:t>
            </a:r>
          </a:p>
          <a:p>
            <a:r>
              <a:rPr lang="en-US" sz="2400" dirty="0" smtClean="0"/>
              <a:t>What type of needs assessments is conducted</a:t>
            </a:r>
          </a:p>
          <a:p>
            <a:pPr marL="0" indent="0">
              <a:buNone/>
            </a:pPr>
            <a:r>
              <a:rPr lang="en-US" sz="2400" dirty="0" smtClean="0"/>
              <a:t>	Needs assessment is different from the individualized 	patient assessment</a:t>
            </a:r>
          </a:p>
          <a:p>
            <a:endParaRPr lang="en-US" sz="2400" dirty="0" smtClean="0"/>
          </a:p>
        </p:txBody>
      </p:sp>
    </p:spTree>
    <p:extLst>
      <p:ext uri="{BB962C8B-B14F-4D97-AF65-F5344CB8AC3E}">
        <p14:creationId xmlns:p14="http://schemas.microsoft.com/office/powerpoint/2010/main" val="270569423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198</TotalTime>
  <Words>1056</Words>
  <Application>Microsoft Office PowerPoint</Application>
  <PresentationFormat>Widescreen</PresentationFormat>
  <Paragraphs>182</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Century Gothic</vt:lpstr>
      <vt:lpstr>Wingdings 3</vt:lpstr>
      <vt:lpstr>Wisp</vt:lpstr>
      <vt:lpstr>Are You Providing Programs and Services that Meet the Agency/Department Mission?</vt:lpstr>
      <vt:lpstr>Session Objectives</vt:lpstr>
      <vt:lpstr>Vision</vt:lpstr>
      <vt:lpstr>Mission Statement</vt:lpstr>
      <vt:lpstr>Mission continued</vt:lpstr>
      <vt:lpstr>Mission Continued</vt:lpstr>
      <vt:lpstr>Mission Continued</vt:lpstr>
      <vt:lpstr>Mission Continued</vt:lpstr>
      <vt:lpstr>Patient/Participant Input</vt:lpstr>
      <vt:lpstr>Patient/Participant Input</vt:lpstr>
      <vt:lpstr>Participant Input</vt:lpstr>
      <vt:lpstr>MACRO Environment/Community Needs</vt:lpstr>
      <vt:lpstr>Organizational/Program Needs</vt:lpstr>
      <vt:lpstr>Strategic Directions (Agency)</vt:lpstr>
      <vt:lpstr>Strategic Directions (Program)</vt:lpstr>
      <vt:lpstr>Strategic Directions – 1 year planning MBOs</vt:lpstr>
      <vt:lpstr>Program Evaluation</vt:lpstr>
      <vt:lpstr>Evaluation – Satisfaction Based</vt:lpstr>
      <vt:lpstr>Evaluation – Importance/Performance</vt:lpstr>
      <vt:lpstr>Program Evaluation – Goal and Objective</vt:lpstr>
      <vt:lpstr>Program Evaluation – Service Hour</vt:lpstr>
      <vt:lpstr>Program Evaluation - Triangulation</vt:lpstr>
      <vt:lpstr>Does Your Program Contribute to the Mission?</vt:lpstr>
      <vt:lpstr>Questions?</vt:lpstr>
      <vt:lpstr>Resources</vt:lpstr>
    </vt:vector>
  </TitlesOfParts>
  <Company>Grand Valley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Providing Programs and Services that Meet the Agency/Department Mission?</dc:title>
  <dc:creator>Teresa Beck</dc:creator>
  <cp:lastModifiedBy>Randy Wyble</cp:lastModifiedBy>
  <cp:revision>42</cp:revision>
  <dcterms:created xsi:type="dcterms:W3CDTF">2017-11-07T08:14:01Z</dcterms:created>
  <dcterms:modified xsi:type="dcterms:W3CDTF">2017-11-07T12:14:18Z</dcterms:modified>
</cp:coreProperties>
</file>