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56" r:id="rId2"/>
    <p:sldId id="257" r:id="rId3"/>
    <p:sldId id="263" r:id="rId4"/>
    <p:sldId id="258" r:id="rId5"/>
    <p:sldId id="259" r:id="rId6"/>
    <p:sldId id="262" r:id="rId7"/>
    <p:sldId id="264" r:id="rId8"/>
    <p:sldId id="265"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258"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ea29dbc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ea29dbc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8ea29dbc2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8ea29dbc2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8ea29dbc23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8ea29dbc2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gvsu.edu/lakerstogether/"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laughldi@gvsu.edu"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michigan.gov/dnr/0,4570,7-350-79119_79144_79642---,00.html"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649100" y="240175"/>
            <a:ext cx="5845800" cy="97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Field Safety</a:t>
            </a:r>
            <a:endParaRPr/>
          </a:p>
        </p:txBody>
      </p:sp>
      <p:pic>
        <p:nvPicPr>
          <p:cNvPr id="55" name="Google Shape;55;p13"/>
          <p:cNvPicPr preferRelativeResize="0"/>
          <p:nvPr/>
        </p:nvPicPr>
        <p:blipFill>
          <a:blip r:embed="rId3">
            <a:alphaModFix/>
          </a:blip>
          <a:stretch>
            <a:fillRect/>
          </a:stretch>
        </p:blipFill>
        <p:spPr>
          <a:xfrm>
            <a:off x="616850" y="1362150"/>
            <a:ext cx="7910301" cy="3480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AEA"/>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763500" y="363200"/>
            <a:ext cx="7617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COVID-19 and Field Work</a:t>
            </a:r>
            <a:endParaRPr sz="2400" dirty="0"/>
          </a:p>
        </p:txBody>
      </p:sp>
      <p:sp>
        <p:nvSpPr>
          <p:cNvPr id="61" name="Google Shape;61;p14"/>
          <p:cNvSpPr txBox="1">
            <a:spLocks noGrp="1"/>
          </p:cNvSpPr>
          <p:nvPr>
            <p:ph type="body" idx="1"/>
          </p:nvPr>
        </p:nvSpPr>
        <p:spPr>
          <a:xfrm>
            <a:off x="152400" y="1274618"/>
            <a:ext cx="8662200" cy="1649699"/>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sz="1600" dirty="0">
                <a:solidFill>
                  <a:srgbClr val="000000"/>
                </a:solidFill>
              </a:rPr>
              <a:t>All </a:t>
            </a:r>
            <a:r>
              <a:rPr lang="en-US" sz="1600" dirty="0">
                <a:solidFill>
                  <a:srgbClr val="000000"/>
                </a:solidFill>
              </a:rPr>
              <a:t>s</a:t>
            </a:r>
            <a:r>
              <a:rPr lang="en" sz="1600" dirty="0">
                <a:solidFill>
                  <a:srgbClr val="000000"/>
                </a:solidFill>
              </a:rPr>
              <a:t>tudents and faculty conducting lab exercises in the field must be aware of the current COVID-19 safety levels and information.  Please make sure you are following the correct policies by visiting: </a:t>
            </a:r>
            <a:r>
              <a:rPr lang="en-US" sz="1600" dirty="0">
                <a:solidFill>
                  <a:srgbClr val="000000"/>
                </a:solidFill>
                <a:hlinkClick r:id="rId3"/>
              </a:rPr>
              <a:t>https://www.gvsu.edu/lakerstogether/</a:t>
            </a:r>
            <a:r>
              <a:rPr lang="en-US" sz="1600" dirty="0">
                <a:solidFill>
                  <a:srgbClr val="000000"/>
                </a:solidFill>
              </a:rPr>
              <a:t> </a:t>
            </a:r>
            <a:endParaRPr lang="en" sz="1600" dirty="0">
              <a:solidFill>
                <a:srgbClr val="000000"/>
              </a:solidFill>
            </a:endParaRPr>
          </a:p>
        </p:txBody>
      </p:sp>
      <p:pic>
        <p:nvPicPr>
          <p:cNvPr id="62" name="Google Shape;62;p14" descr="See the source image"/>
          <p:cNvPicPr preferRelativeResize="0"/>
          <p:nvPr/>
        </p:nvPicPr>
        <p:blipFill>
          <a:blip r:embed="rId4">
            <a:alphaModFix/>
          </a:blip>
          <a:stretch>
            <a:fillRect/>
          </a:stretch>
        </p:blipFill>
        <p:spPr>
          <a:xfrm>
            <a:off x="152400" y="3046050"/>
            <a:ext cx="8839200" cy="178625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B7AB2-D687-4A14-AC25-175DE466767F}"/>
              </a:ext>
            </a:extLst>
          </p:cNvPr>
          <p:cNvSpPr>
            <a:spLocks noGrp="1"/>
          </p:cNvSpPr>
          <p:nvPr>
            <p:ph type="title"/>
          </p:nvPr>
        </p:nvSpPr>
        <p:spPr/>
        <p:txBody>
          <a:bodyPr/>
          <a:lstStyle/>
          <a:p>
            <a:r>
              <a:rPr lang="en-US" dirty="0"/>
              <a:t>The Buddy System</a:t>
            </a:r>
          </a:p>
        </p:txBody>
      </p:sp>
      <p:sp>
        <p:nvSpPr>
          <p:cNvPr id="3" name="Text Placeholder 2">
            <a:extLst>
              <a:ext uri="{FF2B5EF4-FFF2-40B4-BE49-F238E27FC236}">
                <a16:creationId xmlns:a16="http://schemas.microsoft.com/office/drawing/2014/main" id="{920093FB-6C17-4492-BE55-B15E8E197690}"/>
              </a:ext>
            </a:extLst>
          </p:cNvPr>
          <p:cNvSpPr>
            <a:spLocks noGrp="1"/>
          </p:cNvSpPr>
          <p:nvPr>
            <p:ph type="body" idx="1"/>
          </p:nvPr>
        </p:nvSpPr>
        <p:spPr>
          <a:xfrm>
            <a:off x="-18227" y="1152475"/>
            <a:ext cx="8850527" cy="5467496"/>
          </a:xfrm>
        </p:spPr>
        <p:txBody>
          <a:bodyPr/>
          <a:lstStyle/>
          <a:p>
            <a:pPr marL="114300" indent="0">
              <a:buNone/>
            </a:pPr>
            <a:r>
              <a:rPr lang="en-US" dirty="0"/>
              <a:t>While working in, on, or near water there must be two persons present for safety.  </a:t>
            </a:r>
          </a:p>
          <a:p>
            <a:pPr marL="114300" indent="0">
              <a:buNone/>
            </a:pPr>
            <a:endParaRPr lang="en-US" dirty="0"/>
          </a:p>
          <a:p>
            <a:pPr marL="114300" indent="0">
              <a:buNone/>
            </a:pPr>
            <a:endParaRPr lang="en-US" dirty="0"/>
          </a:p>
          <a:p>
            <a:pPr marL="114300" indent="0">
              <a:buNone/>
            </a:pPr>
            <a:endParaRPr lang="en-US" dirty="0"/>
          </a:p>
        </p:txBody>
      </p:sp>
      <p:pic>
        <p:nvPicPr>
          <p:cNvPr id="1026" name="Picture 2" descr="https://tse3.mm.bing.net/th?id=OIP.3Qr6J6nGO9pm4RP6BpmO0gHaEU&amp;pid=Api&amp;P=0&amp;w=297&amp;h=174">
            <a:extLst>
              <a:ext uri="{FF2B5EF4-FFF2-40B4-BE49-F238E27FC236}">
                <a16:creationId xmlns:a16="http://schemas.microsoft.com/office/drawing/2014/main" id="{386CD758-16A5-4A6E-A7E4-C5BD66733D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9" y="2189018"/>
            <a:ext cx="3359727" cy="242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758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829800" y="240375"/>
            <a:ext cx="5120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Pre-planning and a First Aid Kit</a:t>
            </a:r>
            <a:endParaRPr/>
          </a:p>
        </p:txBody>
      </p:sp>
      <p:sp>
        <p:nvSpPr>
          <p:cNvPr id="68" name="Google Shape;68;p15"/>
          <p:cNvSpPr txBox="1">
            <a:spLocks noGrp="1"/>
          </p:cNvSpPr>
          <p:nvPr>
            <p:ph type="body" idx="1"/>
          </p:nvPr>
        </p:nvSpPr>
        <p:spPr>
          <a:xfrm>
            <a:off x="311700" y="1152475"/>
            <a:ext cx="6156600" cy="27033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000000"/>
              </a:buClr>
              <a:buSzPts val="1600"/>
              <a:buChar char="●"/>
            </a:pPr>
            <a:r>
              <a:rPr lang="en" sz="1600" dirty="0">
                <a:solidFill>
                  <a:srgbClr val="000000"/>
                </a:solidFill>
              </a:rPr>
              <a:t>Having a solid plan for the activities required in the field will help to prevent any injuries.</a:t>
            </a:r>
            <a:endParaRPr sz="1600" dirty="0">
              <a:solidFill>
                <a:srgbClr val="000000"/>
              </a:solidFill>
            </a:endParaRPr>
          </a:p>
          <a:p>
            <a:pPr marL="457200" lvl="0" indent="-330200" algn="l" rtl="0">
              <a:spcBef>
                <a:spcPts val="0"/>
              </a:spcBef>
              <a:spcAft>
                <a:spcPts val="0"/>
              </a:spcAft>
              <a:buClr>
                <a:srgbClr val="000000"/>
              </a:buClr>
              <a:buSzPts val="1600"/>
              <a:buChar char="●"/>
            </a:pPr>
            <a:r>
              <a:rPr lang="en" sz="1600" dirty="0">
                <a:solidFill>
                  <a:srgbClr val="000000"/>
                </a:solidFill>
              </a:rPr>
              <a:t>Be aware of the specific hazards with your work (i.e. are you working with small animals that could bite, what protective gear might you need, weather, will you have chemicals with you, etc.).</a:t>
            </a:r>
            <a:endParaRPr sz="1600" dirty="0">
              <a:solidFill>
                <a:srgbClr val="000000"/>
              </a:solidFill>
            </a:endParaRPr>
          </a:p>
          <a:p>
            <a:pPr marL="457200" lvl="0" indent="-330200" algn="l" rtl="0">
              <a:spcBef>
                <a:spcPts val="0"/>
              </a:spcBef>
              <a:spcAft>
                <a:spcPts val="0"/>
              </a:spcAft>
              <a:buClr>
                <a:srgbClr val="000000"/>
              </a:buClr>
              <a:buSzPts val="1600"/>
              <a:buChar char="●"/>
            </a:pPr>
            <a:r>
              <a:rPr lang="en" sz="1600" dirty="0">
                <a:solidFill>
                  <a:srgbClr val="000000"/>
                </a:solidFill>
              </a:rPr>
              <a:t>Pre-planning will also ensure that you have all of the right field equipment needed to complete the work.</a:t>
            </a:r>
            <a:endParaRPr sz="1600" dirty="0">
              <a:solidFill>
                <a:srgbClr val="000000"/>
              </a:solidFill>
            </a:endParaRPr>
          </a:p>
          <a:p>
            <a:pPr marL="457200" lvl="0" indent="-330200" algn="l" rtl="0">
              <a:spcBef>
                <a:spcPts val="0"/>
              </a:spcBef>
              <a:spcAft>
                <a:spcPts val="0"/>
              </a:spcAft>
              <a:buClr>
                <a:srgbClr val="000000"/>
              </a:buClr>
              <a:buSzPts val="1600"/>
              <a:buChar char="●"/>
            </a:pPr>
            <a:r>
              <a:rPr lang="en" sz="1600" dirty="0">
                <a:solidFill>
                  <a:srgbClr val="000000"/>
                </a:solidFill>
              </a:rPr>
              <a:t>Always carry at least one first aid kit with you, these are kept in the field gear storage room. Please contact Diane Laughlin for access and check-out. </a:t>
            </a:r>
            <a:r>
              <a:rPr lang="en" sz="1600" u="sng" dirty="0">
                <a:solidFill>
                  <a:srgbClr val="000000"/>
                </a:solidFill>
                <a:hlinkClick r:id="rId3"/>
              </a:rPr>
              <a:t>laughldi@gvsu.edu</a:t>
            </a:r>
            <a:endParaRPr sz="1600" dirty="0">
              <a:solidFill>
                <a:srgbClr val="000000"/>
              </a:solidFill>
            </a:endParaRPr>
          </a:p>
          <a:p>
            <a:pPr marL="0" lvl="0" indent="0" algn="l" rtl="0">
              <a:spcBef>
                <a:spcPts val="1600"/>
              </a:spcBef>
              <a:spcAft>
                <a:spcPts val="1600"/>
              </a:spcAft>
              <a:buNone/>
            </a:pPr>
            <a:endParaRPr sz="1600" dirty="0"/>
          </a:p>
        </p:txBody>
      </p:sp>
      <p:pic>
        <p:nvPicPr>
          <p:cNvPr id="69" name="Google Shape;69;p15"/>
          <p:cNvPicPr preferRelativeResize="0"/>
          <p:nvPr/>
        </p:nvPicPr>
        <p:blipFill>
          <a:blip r:embed="rId4">
            <a:alphaModFix/>
          </a:blip>
          <a:stretch>
            <a:fillRect/>
          </a:stretch>
        </p:blipFill>
        <p:spPr>
          <a:xfrm>
            <a:off x="6468300" y="180050"/>
            <a:ext cx="2545848" cy="2679072"/>
          </a:xfrm>
          <a:prstGeom prst="rect">
            <a:avLst/>
          </a:prstGeom>
          <a:noFill/>
          <a:ln>
            <a:noFill/>
          </a:ln>
        </p:spPr>
      </p:pic>
      <p:pic>
        <p:nvPicPr>
          <p:cNvPr id="70" name="Google Shape;70;p15" descr="See the source image"/>
          <p:cNvPicPr preferRelativeResize="0"/>
          <p:nvPr/>
        </p:nvPicPr>
        <p:blipFill>
          <a:blip r:embed="rId5">
            <a:alphaModFix/>
          </a:blip>
          <a:stretch>
            <a:fillRect/>
          </a:stretch>
        </p:blipFill>
        <p:spPr>
          <a:xfrm>
            <a:off x="6468300" y="3009200"/>
            <a:ext cx="2545850" cy="17889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403025" y="689300"/>
            <a:ext cx="5034300" cy="79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300"/>
              <a:t>C</a:t>
            </a:r>
            <a:r>
              <a:rPr lang="en" sz="3600"/>
              <a:t>hemical Transport</a:t>
            </a:r>
            <a:r>
              <a:rPr lang="en" sz="3300"/>
              <a:t> </a:t>
            </a:r>
            <a:endParaRPr sz="3300"/>
          </a:p>
        </p:txBody>
      </p:sp>
      <p:sp>
        <p:nvSpPr>
          <p:cNvPr id="76" name="Google Shape;76;p16"/>
          <p:cNvSpPr txBox="1">
            <a:spLocks noGrp="1"/>
          </p:cNvSpPr>
          <p:nvPr>
            <p:ph type="body" idx="1"/>
          </p:nvPr>
        </p:nvSpPr>
        <p:spPr>
          <a:xfrm>
            <a:off x="311700" y="1924175"/>
            <a:ext cx="8520600" cy="26448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rgbClr val="000000"/>
              </a:buClr>
              <a:buSzPts val="2200"/>
              <a:buChar char="●"/>
            </a:pPr>
            <a:r>
              <a:rPr lang="en" sz="1900">
                <a:solidFill>
                  <a:srgbClr val="000000"/>
                </a:solidFill>
              </a:rPr>
              <a:t>Discuss with your PI or Instructor what is/is not allowed in the field.</a:t>
            </a:r>
            <a:endParaRPr sz="1900">
              <a:solidFill>
                <a:srgbClr val="000000"/>
              </a:solidFill>
            </a:endParaRPr>
          </a:p>
          <a:p>
            <a:pPr marL="457200" lvl="0" indent="-368300" algn="l" rtl="0">
              <a:spcBef>
                <a:spcPts val="0"/>
              </a:spcBef>
              <a:spcAft>
                <a:spcPts val="0"/>
              </a:spcAft>
              <a:buClr>
                <a:srgbClr val="000000"/>
              </a:buClr>
              <a:buSzPts val="2200"/>
              <a:buChar char="●"/>
            </a:pPr>
            <a:r>
              <a:rPr lang="en" sz="1900">
                <a:solidFill>
                  <a:srgbClr val="000000"/>
                </a:solidFill>
              </a:rPr>
              <a:t>Chemicals should be in small quantities (&lt; 1L), and transported in nalgene/plastic containers.</a:t>
            </a:r>
            <a:endParaRPr sz="1900">
              <a:solidFill>
                <a:srgbClr val="000000"/>
              </a:solidFill>
            </a:endParaRPr>
          </a:p>
          <a:p>
            <a:pPr marL="457200" lvl="0" indent="-368300" algn="l" rtl="0">
              <a:spcBef>
                <a:spcPts val="0"/>
              </a:spcBef>
              <a:spcAft>
                <a:spcPts val="0"/>
              </a:spcAft>
              <a:buClr>
                <a:srgbClr val="000000"/>
              </a:buClr>
              <a:buSzPts val="2200"/>
              <a:buChar char="●"/>
            </a:pPr>
            <a:r>
              <a:rPr lang="en" sz="1900">
                <a:solidFill>
                  <a:srgbClr val="000000"/>
                </a:solidFill>
              </a:rPr>
              <a:t>Neutralizing materials should accompany any hazardous chemicals, as well as appropriate PPE.</a:t>
            </a:r>
            <a:endParaRPr sz="1900">
              <a:solidFill>
                <a:srgbClr val="000000"/>
              </a:solidFill>
            </a:endParaRPr>
          </a:p>
          <a:p>
            <a:pPr marL="457200" lvl="0" indent="-368300" algn="l" rtl="0">
              <a:spcBef>
                <a:spcPts val="0"/>
              </a:spcBef>
              <a:spcAft>
                <a:spcPts val="0"/>
              </a:spcAft>
              <a:buClr>
                <a:srgbClr val="000000"/>
              </a:buClr>
              <a:buSzPts val="2200"/>
              <a:buChar char="●"/>
            </a:pPr>
            <a:r>
              <a:rPr lang="en" sz="1900">
                <a:solidFill>
                  <a:srgbClr val="000000"/>
                </a:solidFill>
              </a:rPr>
              <a:t>As much as possible, avoid carrying chemicals with you - you may be able to complete those activities once you return to the lab.</a:t>
            </a:r>
            <a:endParaRPr sz="1900">
              <a:solidFill>
                <a:srgbClr val="000000"/>
              </a:solidFill>
            </a:endParaRPr>
          </a:p>
        </p:txBody>
      </p:sp>
      <p:pic>
        <p:nvPicPr>
          <p:cNvPr id="77" name="Google Shape;77;p16"/>
          <p:cNvPicPr preferRelativeResize="0"/>
          <p:nvPr/>
        </p:nvPicPr>
        <p:blipFill>
          <a:blip r:embed="rId3">
            <a:alphaModFix/>
          </a:blip>
          <a:stretch>
            <a:fillRect/>
          </a:stretch>
        </p:blipFill>
        <p:spPr>
          <a:xfrm>
            <a:off x="5437325" y="224200"/>
            <a:ext cx="2759951" cy="154009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D1DF4-C4BF-4B3A-871F-8E68A6A917DA}"/>
              </a:ext>
            </a:extLst>
          </p:cNvPr>
          <p:cNvSpPr>
            <a:spLocks noGrp="1"/>
          </p:cNvSpPr>
          <p:nvPr>
            <p:ph type="title"/>
          </p:nvPr>
        </p:nvSpPr>
        <p:spPr>
          <a:xfrm>
            <a:off x="4026195" y="333153"/>
            <a:ext cx="4806105" cy="559982"/>
          </a:xfrm>
        </p:spPr>
        <p:txBody>
          <a:bodyPr/>
          <a:lstStyle/>
          <a:p>
            <a:r>
              <a:rPr lang="en-US" dirty="0"/>
              <a:t> BOAT  POLICIES                   </a:t>
            </a:r>
          </a:p>
        </p:txBody>
      </p:sp>
      <p:sp>
        <p:nvSpPr>
          <p:cNvPr id="3" name="Text Placeholder 2">
            <a:extLst>
              <a:ext uri="{FF2B5EF4-FFF2-40B4-BE49-F238E27FC236}">
                <a16:creationId xmlns:a16="http://schemas.microsoft.com/office/drawing/2014/main" id="{36897369-32EC-4A82-A648-D1A2F6ADCB37}"/>
              </a:ext>
            </a:extLst>
          </p:cNvPr>
          <p:cNvSpPr>
            <a:spLocks noGrp="1"/>
          </p:cNvSpPr>
          <p:nvPr>
            <p:ph type="body" idx="1"/>
          </p:nvPr>
        </p:nvSpPr>
        <p:spPr/>
        <p:txBody>
          <a:bodyPr/>
          <a:lstStyle/>
          <a:p>
            <a:pPr lvl="0"/>
            <a:r>
              <a:rPr lang="en-US" sz="1400" dirty="0"/>
              <a:t>Before going into the field or conducting laboratory work, make sure to share your plans (location(s), timing, cell number, etc.) with your research advisor.</a:t>
            </a:r>
          </a:p>
          <a:p>
            <a:pPr marL="114300" lvl="0" indent="0">
              <a:buNone/>
            </a:pPr>
            <a:endParaRPr lang="en-US" sz="1400" dirty="0"/>
          </a:p>
          <a:p>
            <a:pPr lvl="0"/>
            <a:r>
              <a:rPr lang="en-US" sz="1400" dirty="0"/>
              <a:t>Research students requesting to operate the Jon boat must have a Michigan EIGLE Boater Safety Certificate (</a:t>
            </a:r>
            <a:r>
              <a:rPr lang="en-US" sz="1400" u="sng" dirty="0">
                <a:hlinkClick r:id="rId2"/>
              </a:rPr>
              <a:t>https://www.michigan.gov/dnr/0,4570,7-350-79119_79144_79642---,00.html</a:t>
            </a:r>
            <a:r>
              <a:rPr lang="en-US" sz="1400" dirty="0"/>
              <a:t>) and must have read through, </a:t>
            </a:r>
            <a:r>
              <a:rPr lang="en-US" sz="1400" b="1" i="1" dirty="0"/>
              <a:t>signed</a:t>
            </a:r>
            <a:r>
              <a:rPr lang="en-US" sz="1400" dirty="0"/>
              <a:t> and </a:t>
            </a:r>
            <a:r>
              <a:rPr lang="en-US" sz="1400" b="1" i="1" dirty="0"/>
              <a:t>returned</a:t>
            </a:r>
            <a:r>
              <a:rPr lang="en-US" sz="1400" dirty="0"/>
              <a:t> the </a:t>
            </a:r>
            <a:r>
              <a:rPr lang="en-US" sz="1400" b="1" dirty="0"/>
              <a:t>GVSU Biology Small Boat Policies and Procedures* </a:t>
            </a:r>
            <a:r>
              <a:rPr lang="en-US" sz="1400" dirty="0"/>
              <a:t>document.</a:t>
            </a:r>
          </a:p>
          <a:p>
            <a:pPr marL="114300" lvl="0" indent="0">
              <a:buNone/>
            </a:pPr>
            <a:endParaRPr lang="en-US" sz="1400" dirty="0"/>
          </a:p>
          <a:p>
            <a:pPr lvl="0"/>
            <a:r>
              <a:rPr lang="en-US" sz="1400" dirty="0"/>
              <a:t> Although the use of kayaks and canoes and other non-motorized watercraft does not require the boater safety certificate, all other polices (see above for GVSU Biology Small Boat Policies) must still be followed including </a:t>
            </a:r>
            <a:r>
              <a:rPr lang="en-US" sz="1400" u="sng" dirty="0"/>
              <a:t>wearing a Personal Floatation Device at all times</a:t>
            </a:r>
            <a:r>
              <a:rPr lang="en-US" sz="1400" dirty="0"/>
              <a:t>. </a:t>
            </a:r>
            <a:br>
              <a:rPr lang="en-US" sz="1400" dirty="0"/>
            </a:br>
            <a:endParaRPr lang="en-US" sz="1400" dirty="0"/>
          </a:p>
          <a:p>
            <a:pPr marL="114300" indent="0">
              <a:buNone/>
            </a:pPr>
            <a:r>
              <a:rPr lang="en-US" sz="1400" dirty="0"/>
              <a:t>*</a:t>
            </a:r>
          </a:p>
        </p:txBody>
      </p:sp>
      <p:pic>
        <p:nvPicPr>
          <p:cNvPr id="1026" name="Picture 2" descr="cartoon illustration of a man driving an speedboat.">
            <a:extLst>
              <a:ext uri="{FF2B5EF4-FFF2-40B4-BE49-F238E27FC236}">
                <a16:creationId xmlns:a16="http://schemas.microsoft.com/office/drawing/2014/main" id="{414977CE-5198-4C05-A9F1-9175C28B07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457" y="148814"/>
            <a:ext cx="2275609" cy="851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949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4CE51-B0A8-9BEB-4F05-35EC6635F664}"/>
              </a:ext>
            </a:extLst>
          </p:cNvPr>
          <p:cNvSpPr>
            <a:spLocks noGrp="1"/>
          </p:cNvSpPr>
          <p:nvPr>
            <p:ph type="title"/>
          </p:nvPr>
        </p:nvSpPr>
        <p:spPr/>
        <p:txBody>
          <a:bodyPr/>
          <a:lstStyle/>
          <a:p>
            <a:r>
              <a:rPr lang="en-US" dirty="0"/>
              <a:t>Electro-shocker Requirements</a:t>
            </a:r>
          </a:p>
        </p:txBody>
      </p:sp>
      <p:sp>
        <p:nvSpPr>
          <p:cNvPr id="4" name="Text Placeholder 3">
            <a:extLst>
              <a:ext uri="{FF2B5EF4-FFF2-40B4-BE49-F238E27FC236}">
                <a16:creationId xmlns:a16="http://schemas.microsoft.com/office/drawing/2014/main" id="{0F1A12C5-684B-A824-0F6B-FB8D1D0354EC}"/>
              </a:ext>
            </a:extLst>
          </p:cNvPr>
          <p:cNvSpPr>
            <a:spLocks noGrp="1"/>
          </p:cNvSpPr>
          <p:nvPr>
            <p:ph type="body" idx="1"/>
          </p:nvPr>
        </p:nvSpPr>
        <p:spPr/>
        <p:txBody>
          <a:bodyPr/>
          <a:lstStyle/>
          <a:p>
            <a:r>
              <a:rPr lang="en-US" dirty="0"/>
              <a:t>When using the electro-shocker barge or backpack units, you must:</a:t>
            </a:r>
          </a:p>
          <a:p>
            <a:pPr lvl="1"/>
            <a:r>
              <a:rPr lang="en-US" dirty="0"/>
              <a:t>1. Be trained on how to use the electro-shocker.</a:t>
            </a:r>
          </a:p>
          <a:p>
            <a:pPr lvl="1"/>
            <a:r>
              <a:rPr lang="en-US" dirty="0"/>
              <a:t>2. Bring </a:t>
            </a:r>
            <a:r>
              <a:rPr lang="en-US" b="1" dirty="0"/>
              <a:t>a Buddy </a:t>
            </a:r>
            <a:r>
              <a:rPr lang="en-US" dirty="0"/>
              <a:t>with you.</a:t>
            </a:r>
          </a:p>
          <a:p>
            <a:pPr lvl="1"/>
            <a:r>
              <a:rPr lang="en-US" dirty="0"/>
              <a:t>3. Have the appropriate PPE:  waders, gloves, first aid kit.</a:t>
            </a:r>
          </a:p>
          <a:p>
            <a:pPr lvl="1"/>
            <a:r>
              <a:rPr lang="en-US" dirty="0"/>
              <a:t>4. Have an AED unit with you – and be trained on how to use it.</a:t>
            </a:r>
          </a:p>
          <a:p>
            <a:pPr lvl="1"/>
            <a:r>
              <a:rPr lang="en-US" dirty="0"/>
              <a:t>5. Bring a satellite phone along (and know how to use it).</a:t>
            </a:r>
          </a:p>
          <a:p>
            <a:pPr marL="596900" lvl="1" indent="0">
              <a:buNone/>
            </a:pPr>
            <a:r>
              <a:rPr lang="en-US" dirty="0"/>
              <a:t>Contact Eric Snyder or Diane Laughlin for borrowing the AEDs or satellite phones.</a:t>
            </a:r>
          </a:p>
        </p:txBody>
      </p:sp>
    </p:spTree>
    <p:extLst>
      <p:ext uri="{BB962C8B-B14F-4D97-AF65-F5344CB8AC3E}">
        <p14:creationId xmlns:p14="http://schemas.microsoft.com/office/powerpoint/2010/main" val="3390655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7E626-72C7-5975-4D4C-9B5A9FC04CA3}"/>
              </a:ext>
            </a:extLst>
          </p:cNvPr>
          <p:cNvSpPr>
            <a:spLocks noGrp="1"/>
          </p:cNvSpPr>
          <p:nvPr>
            <p:ph type="title"/>
          </p:nvPr>
        </p:nvSpPr>
        <p:spPr/>
        <p:txBody>
          <a:bodyPr/>
          <a:lstStyle/>
          <a:p>
            <a:r>
              <a:rPr lang="en-US" dirty="0"/>
              <a:t>Cold Weather Field Work</a:t>
            </a:r>
          </a:p>
        </p:txBody>
      </p:sp>
      <p:sp>
        <p:nvSpPr>
          <p:cNvPr id="3" name="Text Placeholder 2">
            <a:extLst>
              <a:ext uri="{FF2B5EF4-FFF2-40B4-BE49-F238E27FC236}">
                <a16:creationId xmlns:a16="http://schemas.microsoft.com/office/drawing/2014/main" id="{38472051-D14D-69C9-14E3-5534BA90A51A}"/>
              </a:ext>
            </a:extLst>
          </p:cNvPr>
          <p:cNvSpPr>
            <a:spLocks noGrp="1"/>
          </p:cNvSpPr>
          <p:nvPr>
            <p:ph type="body" idx="1"/>
          </p:nvPr>
        </p:nvSpPr>
        <p:spPr/>
        <p:txBody>
          <a:bodyPr/>
          <a:lstStyle/>
          <a:p>
            <a:r>
              <a:rPr lang="en-US" dirty="0"/>
              <a:t>When working in cold weather, please bring the following:</a:t>
            </a:r>
          </a:p>
          <a:p>
            <a:pPr lvl="1"/>
            <a:r>
              <a:rPr lang="en-US" dirty="0"/>
              <a:t>1. A </a:t>
            </a:r>
            <a:r>
              <a:rPr lang="en-US" b="1" dirty="0"/>
              <a:t>Buddy.</a:t>
            </a:r>
          </a:p>
          <a:p>
            <a:pPr lvl="1"/>
            <a:r>
              <a:rPr lang="en-US" dirty="0"/>
              <a:t>2. A blanket and extra pair of warm clothes in case you become wet.</a:t>
            </a:r>
          </a:p>
          <a:p>
            <a:pPr lvl="1"/>
            <a:r>
              <a:rPr lang="en-US" dirty="0"/>
              <a:t>3. A first aid kit.</a:t>
            </a:r>
          </a:p>
          <a:p>
            <a:pPr lvl="1"/>
            <a:r>
              <a:rPr lang="en-US" dirty="0"/>
              <a:t>4. If on water, the survival suit – see also “Boat Policies” in earlier slide.</a:t>
            </a:r>
          </a:p>
          <a:p>
            <a:pPr lvl="1"/>
            <a:r>
              <a:rPr lang="en-US" dirty="0"/>
              <a:t>5. You may also choose to bring along a satellite phone and an AED – contact Eric Snyder or Diane Laughlin for access.</a:t>
            </a:r>
          </a:p>
        </p:txBody>
      </p:sp>
      <p:sp>
        <p:nvSpPr>
          <p:cNvPr id="4" name="Text Placeholder 3">
            <a:extLst>
              <a:ext uri="{FF2B5EF4-FFF2-40B4-BE49-F238E27FC236}">
                <a16:creationId xmlns:a16="http://schemas.microsoft.com/office/drawing/2014/main" id="{AD674A70-B2A0-25DF-41AC-9AFD6748DEB7}"/>
              </a:ext>
            </a:extLst>
          </p:cNvPr>
          <p:cNvSpPr>
            <a:spLocks noGrp="1"/>
          </p:cNvSpPr>
          <p:nvPr>
            <p:ph type="body" idx="2"/>
          </p:nvPr>
        </p:nvSpPr>
        <p:spPr>
          <a:xfrm>
            <a:off x="7570584" y="2299643"/>
            <a:ext cx="1261716" cy="2269231"/>
          </a:xfrm>
        </p:spPr>
        <p:txBody>
          <a:bodyPr/>
          <a:lstStyle/>
          <a:p>
            <a:endParaRPr lang="en-US" dirty="0"/>
          </a:p>
        </p:txBody>
      </p:sp>
      <p:pic>
        <p:nvPicPr>
          <p:cNvPr id="2050" name="Picture 2" descr="Cold Weather, Cold Water Paddling Safety Tips - Huron River ...">
            <a:extLst>
              <a:ext uri="{FF2B5EF4-FFF2-40B4-BE49-F238E27FC236}">
                <a16:creationId xmlns:a16="http://schemas.microsoft.com/office/drawing/2014/main" id="{D0FE8668-8D30-88F1-6027-089E7DB5BD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8927" y="1095884"/>
            <a:ext cx="3936807" cy="3472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838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588</Words>
  <Application>Microsoft Office PowerPoint</Application>
  <PresentationFormat>On-screen Show (16:9)</PresentationFormat>
  <Paragraphs>38</Paragraphs>
  <Slides>8</Slides>
  <Notes>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Arial</vt:lpstr>
      <vt:lpstr>Simple Light</vt:lpstr>
      <vt:lpstr>Field Safety</vt:lpstr>
      <vt:lpstr>COVID-19 and Field Work</vt:lpstr>
      <vt:lpstr>The Buddy System</vt:lpstr>
      <vt:lpstr>Pre-planning and a First Aid Kit</vt:lpstr>
      <vt:lpstr>Chemical Transport </vt:lpstr>
      <vt:lpstr> BOAT  POLICIES                   </vt:lpstr>
      <vt:lpstr>Electro-shocker Requirements</vt:lpstr>
      <vt:lpstr>Cold Weather Field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Field Safety</dc:title>
  <dc:creator>Janet Vigna</dc:creator>
  <cp:lastModifiedBy>Diane Laughlin</cp:lastModifiedBy>
  <cp:revision>21</cp:revision>
  <dcterms:modified xsi:type="dcterms:W3CDTF">2022-08-23T18:18:12Z</dcterms:modified>
</cp:coreProperties>
</file>