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1" r:id="rId1"/>
  </p:sldMasterIdLst>
  <p:notesMasterIdLst>
    <p:notesMasterId r:id="rId42"/>
  </p:notesMasterIdLst>
  <p:sldIdLst>
    <p:sldId id="256" r:id="rId2"/>
    <p:sldId id="258" r:id="rId3"/>
    <p:sldId id="259" r:id="rId4"/>
    <p:sldId id="262" r:id="rId5"/>
    <p:sldId id="289" r:id="rId6"/>
    <p:sldId id="263" r:id="rId7"/>
    <p:sldId id="282" r:id="rId8"/>
    <p:sldId id="299" r:id="rId9"/>
    <p:sldId id="300" r:id="rId10"/>
    <p:sldId id="264" r:id="rId11"/>
    <p:sldId id="265" r:id="rId12"/>
    <p:sldId id="283" r:id="rId13"/>
    <p:sldId id="266" r:id="rId14"/>
    <p:sldId id="290" r:id="rId15"/>
    <p:sldId id="291" r:id="rId16"/>
    <p:sldId id="292" r:id="rId17"/>
    <p:sldId id="293" r:id="rId18"/>
    <p:sldId id="294" r:id="rId19"/>
    <p:sldId id="295" r:id="rId20"/>
    <p:sldId id="296" r:id="rId21"/>
    <p:sldId id="297" r:id="rId22"/>
    <p:sldId id="298" r:id="rId23"/>
    <p:sldId id="301" r:id="rId24"/>
    <p:sldId id="268" r:id="rId25"/>
    <p:sldId id="272" r:id="rId26"/>
    <p:sldId id="273" r:id="rId27"/>
    <p:sldId id="274" r:id="rId28"/>
    <p:sldId id="275" r:id="rId29"/>
    <p:sldId id="276" r:id="rId30"/>
    <p:sldId id="277" r:id="rId31"/>
    <p:sldId id="278" r:id="rId32"/>
    <p:sldId id="279" r:id="rId33"/>
    <p:sldId id="280" r:id="rId34"/>
    <p:sldId id="281" r:id="rId35"/>
    <p:sldId id="269" r:id="rId36"/>
    <p:sldId id="270" r:id="rId37"/>
    <p:sldId id="286" r:id="rId38"/>
    <p:sldId id="287" r:id="rId39"/>
    <p:sldId id="288" r:id="rId40"/>
    <p:sldId id="271"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72" d="100"/>
          <a:sy n="72" d="100"/>
        </p:scale>
        <p:origin x="1059" y="3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7E2852-ABDC-4C09-A3B5-BFD0355DD228}" type="datetimeFigureOut">
              <a:rPr lang="en-US" smtClean="0"/>
              <a:t>10/20/2015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5A0AA0-0D5E-43EC-BE4A-AC09BAF3ECE1}" type="slidenum">
              <a:rPr lang="en-US" smtClean="0"/>
              <a:t>‹#›</a:t>
            </a:fld>
            <a:endParaRPr lang="en-US"/>
          </a:p>
        </p:txBody>
      </p:sp>
    </p:spTree>
    <p:extLst>
      <p:ext uri="{BB962C8B-B14F-4D97-AF65-F5344CB8AC3E}">
        <p14:creationId xmlns:p14="http://schemas.microsoft.com/office/powerpoint/2010/main" val="344010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5" name="Shape 265"/>
          <p:cNvSpPr txBox="1">
            <a:spLocks noGrp="1"/>
          </p:cNvSpPr>
          <p:nvPr>
            <p:ph type="body" idx="1"/>
          </p:nvPr>
        </p:nvSpPr>
        <p:spPr>
          <a:xfrm>
            <a:off x="685803"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1071246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9" name="Shape 279"/>
          <p:cNvSpPr txBox="1">
            <a:spLocks noGrp="1"/>
          </p:cNvSpPr>
          <p:nvPr>
            <p:ph type="body" idx="1"/>
          </p:nvPr>
        </p:nvSpPr>
        <p:spPr>
          <a:xfrm>
            <a:off x="685803"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908953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5" name="Shape 305"/>
          <p:cNvSpPr txBox="1">
            <a:spLocks noGrp="1"/>
          </p:cNvSpPr>
          <p:nvPr>
            <p:ph type="body" idx="1"/>
          </p:nvPr>
        </p:nvSpPr>
        <p:spPr>
          <a:xfrm>
            <a:off x="685803"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489107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3" name="Shape 333"/>
          <p:cNvSpPr txBox="1">
            <a:spLocks noGrp="1"/>
          </p:cNvSpPr>
          <p:nvPr>
            <p:ph type="body" idx="1"/>
          </p:nvPr>
        </p:nvSpPr>
        <p:spPr>
          <a:xfrm>
            <a:off x="685803"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349979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7" name="Shape 347"/>
          <p:cNvSpPr txBox="1">
            <a:spLocks noGrp="1"/>
          </p:cNvSpPr>
          <p:nvPr>
            <p:ph type="body" idx="1"/>
          </p:nvPr>
        </p:nvSpPr>
        <p:spPr>
          <a:xfrm>
            <a:off x="685803"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558411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Shape 3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9" name="Shape 379"/>
          <p:cNvSpPr txBox="1">
            <a:spLocks noGrp="1"/>
          </p:cNvSpPr>
          <p:nvPr>
            <p:ph type="body" idx="1"/>
          </p:nvPr>
        </p:nvSpPr>
        <p:spPr>
          <a:xfrm>
            <a:off x="685803"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953160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2" name="Shape 392"/>
          <p:cNvSpPr txBox="1">
            <a:spLocks noGrp="1"/>
          </p:cNvSpPr>
          <p:nvPr>
            <p:ph type="body" idx="1"/>
          </p:nvPr>
        </p:nvSpPr>
        <p:spPr>
          <a:xfrm>
            <a:off x="685803"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772476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Shape 4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4" name="Shape 424"/>
          <p:cNvSpPr txBox="1">
            <a:spLocks noGrp="1"/>
          </p:cNvSpPr>
          <p:nvPr>
            <p:ph type="body" idx="1"/>
          </p:nvPr>
        </p:nvSpPr>
        <p:spPr>
          <a:xfrm>
            <a:off x="685803"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891947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Shape 4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6" name="Shape 436"/>
          <p:cNvSpPr txBox="1">
            <a:spLocks noGrp="1"/>
          </p:cNvSpPr>
          <p:nvPr>
            <p:ph type="body" idx="1"/>
          </p:nvPr>
        </p:nvSpPr>
        <p:spPr>
          <a:xfrm>
            <a:off x="685803"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1631337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26124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10/20/2015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64174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10/20/2015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28871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10/20/2015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07184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10/20/2015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561311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pPr/>
              <a:t>10/20/2015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525525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pPr/>
              <a:t>10/20/2015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131583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33217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743558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692984"/>
            <a:ext cx="8229600" cy="724654"/>
          </a:xfrm>
          <a:prstGeom prst="rect">
            <a:avLst/>
          </a:prstGeom>
          <a:noFill/>
          <a:ln>
            <a:noFill/>
          </a:ln>
        </p:spPr>
        <p:txBody>
          <a:bodyPr lIns="91415" tIns="91415" rIns="91415" bIns="9141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609238"/>
          </a:xfrm>
          <a:prstGeom prst="rect">
            <a:avLst/>
          </a:prstGeom>
          <a:noFill/>
          <a:ln>
            <a:noFill/>
          </a:ln>
        </p:spPr>
        <p:txBody>
          <a:bodyPr lIns="91415" tIns="91415" rIns="91415" bIns="91415" anchor="t" anchorCtr="0"/>
          <a:lstStyle>
            <a:lvl1pPr rtl="0">
              <a:defRPr/>
            </a:lvl1pPr>
            <a:lvl2pPr marL="742863" indent="-285717" rtl="0">
              <a:defRPr/>
            </a:lvl2pPr>
            <a:lvl3pPr marL="1142867" indent="-228573" rtl="0">
              <a:defRPr/>
            </a:lvl3pPr>
            <a:lvl4pPr marL="1600013" indent="-228573" rtl="0">
              <a:defRPr/>
            </a:lvl4pPr>
            <a:lvl5pPr rtl="0">
              <a:defRPr sz="1800"/>
            </a:lvl5pPr>
            <a:lvl6pPr rtl="0">
              <a:defRPr sz="1800"/>
            </a:lvl6pPr>
            <a:lvl7pPr rtl="0">
              <a:defRPr sz="1800"/>
            </a:lvl7pPr>
            <a:lvl8pPr rtl="0">
              <a:defRPr sz="1800"/>
            </a:lvl8pPr>
            <a:lvl9pPr rtl="0">
              <a:defRPr sz="1800"/>
            </a:lvl9pPr>
          </a:lstStyle>
          <a:p>
            <a:endParaRPr/>
          </a:p>
        </p:txBody>
      </p:sp>
    </p:spTree>
    <p:extLst>
      <p:ext uri="{BB962C8B-B14F-4D97-AF65-F5344CB8AC3E}">
        <p14:creationId xmlns:p14="http://schemas.microsoft.com/office/powerpoint/2010/main" val="2344023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8A87A34-81AB-432B-8DAE-1953F412C126}" type="datetimeFigureOut">
              <a:rPr lang="en-US" smtClean="0"/>
              <a:t>10/20/2015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11443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10/20/2015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1483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10/20/2015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43516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10/20/2015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09967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8A87A34-81AB-432B-8DAE-1953F412C126}" type="datetimeFigureOut">
              <a:rPr lang="en-US" smtClean="0"/>
              <a:t>10/20/2015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73023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8A87A34-81AB-432B-8DAE-1953F412C126}" type="datetimeFigureOut">
              <a:rPr lang="en-US" smtClean="0"/>
              <a:t>10/20/2015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7612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8A87A34-81AB-432B-8DAE-1953F412C126}" type="datetimeFigureOut">
              <a:rPr lang="en-US" smtClean="0"/>
              <a:t>10/20/2015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38663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95212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8A87A34-81AB-432B-8DAE-1953F412C126}" type="datetimeFigureOut">
              <a:rPr lang="en-US" smtClean="0"/>
              <a:pPr/>
              <a:t>10/20/2015</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9799128"/>
      </p:ext>
    </p:extLst>
  </p:cSld>
  <p:clrMap bg1="dk1" tx1="lt1" bg2="dk2" tx2="lt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 id="2147483854" r:id="rId13"/>
    <p:sldLayoutId id="2147483855" r:id="rId14"/>
    <p:sldLayoutId id="2147483856" r:id="rId15"/>
    <p:sldLayoutId id="2147483857" r:id="rId16"/>
    <p:sldLayoutId id="2147483858" r:id="rId17"/>
    <p:sldLayoutId id="2147483859" r:id="rId18"/>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gvsu.edu/s/Jk"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Orchestrating Mathematical Discussion</a:t>
            </a:r>
            <a:endParaRPr lang="en-US" dirty="0"/>
          </a:p>
        </p:txBody>
      </p:sp>
      <p:sp>
        <p:nvSpPr>
          <p:cNvPr id="3" name="Subtitle 2"/>
          <p:cNvSpPr>
            <a:spLocks noGrp="1"/>
          </p:cNvSpPr>
          <p:nvPr>
            <p:ph type="subTitle" idx="1"/>
          </p:nvPr>
        </p:nvSpPr>
        <p:spPr/>
        <p:txBody>
          <a:bodyPr/>
          <a:lstStyle/>
          <a:p>
            <a:r>
              <a:rPr lang="en-US" dirty="0" smtClean="0"/>
              <a:t>Session 3</a:t>
            </a:r>
          </a:p>
          <a:p>
            <a:r>
              <a:rPr lang="en-US" dirty="0" smtClean="0"/>
              <a:t>October 21, 2015</a:t>
            </a:r>
            <a:endParaRPr lang="en-US" dirty="0"/>
          </a:p>
        </p:txBody>
      </p:sp>
    </p:spTree>
    <p:extLst>
      <p:ext uri="{BB962C8B-B14F-4D97-AF65-F5344CB8AC3E}">
        <p14:creationId xmlns:p14="http://schemas.microsoft.com/office/powerpoint/2010/main" val="9381123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a:t>
            </a:r>
            <a:endParaRPr lang="en-US" dirty="0"/>
          </a:p>
        </p:txBody>
      </p:sp>
      <p:sp>
        <p:nvSpPr>
          <p:cNvPr id="3" name="Content Placeholder 2"/>
          <p:cNvSpPr>
            <a:spLocks noGrp="1"/>
          </p:cNvSpPr>
          <p:nvPr>
            <p:ph idx="1"/>
          </p:nvPr>
        </p:nvSpPr>
        <p:spPr/>
        <p:txBody>
          <a:bodyPr/>
          <a:lstStyle/>
          <a:p>
            <a:endParaRPr lang="en-US"/>
          </a:p>
        </p:txBody>
      </p:sp>
      <p:pic>
        <p:nvPicPr>
          <p:cNvPr id="4" name="Picture 2" descr="http://tweakyourbiz.com/management/files/shutterstock_15702779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2090" y="2145937"/>
            <a:ext cx="4640985" cy="3480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98320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Candy problem solving</a:t>
            </a:r>
            <a:endParaRPr lang="en-US" dirty="0"/>
          </a:p>
        </p:txBody>
      </p:sp>
      <p:sp>
        <p:nvSpPr>
          <p:cNvPr id="3" name="Content Placeholder 2"/>
          <p:cNvSpPr>
            <a:spLocks noGrp="1"/>
          </p:cNvSpPr>
          <p:nvPr>
            <p:ph idx="1"/>
          </p:nvPr>
        </p:nvSpPr>
        <p:spPr>
          <a:xfrm>
            <a:off x="1143143" y="2111258"/>
            <a:ext cx="7429499" cy="3541714"/>
          </a:xfrm>
        </p:spPr>
        <p:txBody>
          <a:bodyPr/>
          <a:lstStyle/>
          <a:p>
            <a:r>
              <a:rPr lang="en-US" dirty="0" smtClean="0">
                <a:effectLst>
                  <a:outerShdw blurRad="38100" dist="38100" dir="2700000" algn="tl">
                    <a:srgbClr val="000000">
                      <a:alpha val="43137"/>
                    </a:srgbClr>
                  </a:outerShdw>
                </a:effectLst>
              </a:rPr>
              <a:t>Work in groups to solve your assigned method</a:t>
            </a:r>
          </a:p>
          <a:p>
            <a:pPr lvl="1"/>
            <a:r>
              <a:rPr lang="en-US" dirty="0" smtClean="0">
                <a:effectLst>
                  <a:outerShdw blurRad="38100" dist="38100" dir="2700000" algn="tl">
                    <a:srgbClr val="000000">
                      <a:alpha val="43137"/>
                    </a:srgbClr>
                  </a:outerShdw>
                </a:effectLst>
              </a:rPr>
              <a:t>Fraction</a:t>
            </a:r>
          </a:p>
          <a:p>
            <a:pPr lvl="1"/>
            <a:r>
              <a:rPr lang="en-US" dirty="0" smtClean="0">
                <a:effectLst>
                  <a:outerShdw blurRad="38100" dist="38100" dir="2700000" algn="tl">
                    <a:srgbClr val="000000">
                      <a:alpha val="43137"/>
                    </a:srgbClr>
                  </a:outerShdw>
                </a:effectLst>
              </a:rPr>
              <a:t>Percent</a:t>
            </a:r>
          </a:p>
          <a:p>
            <a:pPr lvl="1"/>
            <a:r>
              <a:rPr lang="en-US" dirty="0" smtClean="0">
                <a:effectLst>
                  <a:outerShdw blurRad="38100" dist="38100" dir="2700000" algn="tl">
                    <a:srgbClr val="000000">
                      <a:alpha val="43137"/>
                    </a:srgbClr>
                  </a:outerShdw>
                </a:effectLst>
              </a:rPr>
              <a:t>Ratio (Unit Rate)</a:t>
            </a:r>
          </a:p>
          <a:p>
            <a:pPr lvl="1"/>
            <a:r>
              <a:rPr lang="en-US" dirty="0" smtClean="0">
                <a:effectLst>
                  <a:outerShdw blurRad="38100" dist="38100" dir="2700000" algn="tl">
                    <a:srgbClr val="000000">
                      <a:alpha val="43137"/>
                    </a:srgbClr>
                  </a:outerShdw>
                </a:effectLst>
              </a:rPr>
              <a:t>Ratio (Scaling Up)</a:t>
            </a:r>
          </a:p>
          <a:p>
            <a:pPr lvl="1"/>
            <a:r>
              <a:rPr lang="en-US" dirty="0" smtClean="0">
                <a:effectLst>
                  <a:outerShdw blurRad="38100" dist="38100" dir="2700000" algn="tl">
                    <a:srgbClr val="000000">
                      <a:alpha val="43137"/>
                    </a:srgbClr>
                  </a:outerShdw>
                </a:effectLst>
              </a:rPr>
              <a:t>Additive</a:t>
            </a:r>
          </a:p>
          <a:p>
            <a:pPr lvl="1"/>
            <a:endParaRPr lang="en-US" dirty="0">
              <a:effectLst>
                <a:outerShdw blurRad="38100" dist="38100" dir="2700000" algn="tl">
                  <a:srgbClr val="000000">
                    <a:alpha val="43137"/>
                  </a:srgbClr>
                </a:outerShdw>
              </a:effectLst>
            </a:endParaRPr>
          </a:p>
          <a:p>
            <a:pPr lvl="1"/>
            <a:r>
              <a:rPr lang="en-US" dirty="0" smtClean="0">
                <a:effectLst>
                  <a:outerShdw blurRad="38100" dist="38100" dir="2700000" algn="tl">
                    <a:srgbClr val="000000">
                      <a:alpha val="43137"/>
                    </a:srgbClr>
                  </a:outerShdw>
                </a:effectLst>
              </a:rPr>
              <a:t>** When ready, place your solution method on a poster paper</a:t>
            </a:r>
          </a:p>
        </p:txBody>
      </p:sp>
      <p:pic>
        <p:nvPicPr>
          <p:cNvPr id="3074" name="Picture 2" descr="http://www.wellpromo.com/upload/upimg88/Corsica-5--Bowl-W--Lid-3398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6159" y="2250864"/>
            <a:ext cx="3262502" cy="3262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7946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Candy problem solving</a:t>
            </a:r>
            <a:endParaRPr lang="en-US" dirty="0"/>
          </a:p>
        </p:txBody>
      </p:sp>
      <p:sp>
        <p:nvSpPr>
          <p:cNvPr id="3" name="Content Placeholder 2"/>
          <p:cNvSpPr>
            <a:spLocks noGrp="1"/>
          </p:cNvSpPr>
          <p:nvPr>
            <p:ph idx="1"/>
          </p:nvPr>
        </p:nvSpPr>
        <p:spPr>
          <a:xfrm>
            <a:off x="1398321" y="2097088"/>
            <a:ext cx="7429499" cy="3541714"/>
          </a:xfrm>
        </p:spPr>
        <p:txBody>
          <a:bodyPr/>
          <a:lstStyle/>
          <a:p>
            <a:r>
              <a:rPr lang="en-US" dirty="0" smtClean="0">
                <a:effectLst>
                  <a:outerShdw blurRad="38100" dist="38100" dir="2700000" algn="tl">
                    <a:srgbClr val="000000">
                      <a:alpha val="43137"/>
                    </a:srgbClr>
                  </a:outerShdw>
                </a:effectLst>
              </a:rPr>
              <a:t>Selecting, Sequencing, and Connecting</a:t>
            </a:r>
          </a:p>
          <a:p>
            <a:r>
              <a:rPr lang="en-US" dirty="0" smtClean="0">
                <a:effectLst>
                  <a:outerShdw blurRad="38100" dist="38100" dir="2700000" algn="tl">
                    <a:srgbClr val="000000">
                      <a:alpha val="43137"/>
                    </a:srgbClr>
                  </a:outerShdw>
                </a:effectLst>
              </a:rPr>
              <a:t>How would you select and sequence?</a:t>
            </a:r>
          </a:p>
          <a:p>
            <a:r>
              <a:rPr lang="en-US" dirty="0" smtClean="0">
                <a:effectLst>
                  <a:outerShdw blurRad="38100" dist="38100" dir="2700000" algn="tl">
                    <a:srgbClr val="000000">
                      <a:alpha val="43137"/>
                    </a:srgbClr>
                  </a:outerShdw>
                </a:effectLst>
              </a:rPr>
              <a:t>Would you use them all?</a:t>
            </a:r>
          </a:p>
          <a:p>
            <a:r>
              <a:rPr lang="en-US" dirty="0" smtClean="0">
                <a:effectLst>
                  <a:outerShdw blurRad="38100" dist="38100" dir="2700000" algn="tl">
                    <a:srgbClr val="000000">
                      <a:alpha val="43137"/>
                    </a:srgbClr>
                  </a:outerShdw>
                </a:effectLst>
              </a:rPr>
              <a:t>Why or why not?</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960060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lunch</a:t>
            </a:r>
            <a:endParaRPr lang="en-US" dirty="0"/>
          </a:p>
        </p:txBody>
      </p:sp>
      <p:sp>
        <p:nvSpPr>
          <p:cNvPr id="3" name="Content Placeholder 2"/>
          <p:cNvSpPr>
            <a:spLocks noGrp="1"/>
          </p:cNvSpPr>
          <p:nvPr>
            <p:ph idx="1"/>
          </p:nvPr>
        </p:nvSpPr>
        <p:spPr/>
        <p:txBody>
          <a:bodyPr/>
          <a:lstStyle/>
          <a:p>
            <a:endParaRPr lang="en-US"/>
          </a:p>
        </p:txBody>
      </p:sp>
      <p:pic>
        <p:nvPicPr>
          <p:cNvPr id="2050" name="Picture 2" descr="http://celebrationsathomeblog.com/wp-content/uploads/2011/05/potato-b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809" y="1986756"/>
            <a:ext cx="6096000" cy="4067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43810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SAT</a:t>
            </a:r>
            <a:endParaRPr lang="en-US" dirty="0"/>
          </a:p>
        </p:txBody>
      </p:sp>
      <p:sp>
        <p:nvSpPr>
          <p:cNvPr id="3" name="Content Placeholder 2"/>
          <p:cNvSpPr>
            <a:spLocks noGrp="1"/>
          </p:cNvSpPr>
          <p:nvPr>
            <p:ph idx="1"/>
          </p:nvPr>
        </p:nvSpPr>
        <p:spPr/>
        <p:txBody>
          <a:bodyPr/>
          <a:lstStyle/>
          <a:p>
            <a:endParaRPr lang="en-US" dirty="0"/>
          </a:p>
        </p:txBody>
      </p:sp>
      <p:pic>
        <p:nvPicPr>
          <p:cNvPr id="6" name="Picture 5"/>
          <p:cNvPicPr>
            <a:picLocks noChangeAspect="1"/>
          </p:cNvPicPr>
          <p:nvPr/>
        </p:nvPicPr>
        <p:blipFill>
          <a:blip r:embed="rId2"/>
          <a:stretch>
            <a:fillRect/>
          </a:stretch>
        </p:blipFill>
        <p:spPr>
          <a:xfrm>
            <a:off x="973925" y="1662978"/>
            <a:ext cx="6076950" cy="4467225"/>
          </a:xfrm>
          <a:prstGeom prst="rect">
            <a:avLst/>
          </a:prstGeom>
        </p:spPr>
      </p:pic>
    </p:spTree>
    <p:extLst>
      <p:ext uri="{BB962C8B-B14F-4D97-AF65-F5344CB8AC3E}">
        <p14:creationId xmlns:p14="http://schemas.microsoft.com/office/powerpoint/2010/main" val="12947808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 Research</a:t>
            </a:r>
            <a:endParaRPr lang="en-US" dirty="0"/>
          </a:p>
        </p:txBody>
      </p:sp>
      <p:sp>
        <p:nvSpPr>
          <p:cNvPr id="3" name="Content Placeholder 2"/>
          <p:cNvSpPr>
            <a:spLocks noGrp="1"/>
          </p:cNvSpPr>
          <p:nvPr>
            <p:ph idx="1"/>
          </p:nvPr>
        </p:nvSpPr>
        <p:spPr/>
        <p:txBody>
          <a:bodyPr>
            <a:normAutofit/>
          </a:bodyPr>
          <a:lstStyle/>
          <a:p>
            <a:r>
              <a:rPr lang="en-US" dirty="0"/>
              <a:t>Current research shows that three key areas most contribute to readiness for college and career training</a:t>
            </a:r>
            <a:r>
              <a:rPr lang="en-US" dirty="0" smtClean="0"/>
              <a:t>:</a:t>
            </a:r>
            <a:endParaRPr lang="en-US" dirty="0"/>
          </a:p>
          <a:p>
            <a:pPr lvl="1" fontAlgn="base"/>
            <a:r>
              <a:rPr lang="en-US" b="1" dirty="0"/>
              <a:t>Heart of Algebra </a:t>
            </a:r>
            <a:r>
              <a:rPr lang="en-US" dirty="0"/>
              <a:t>(mastery of linear equations</a:t>
            </a:r>
            <a:r>
              <a:rPr lang="en-US" dirty="0" smtClean="0"/>
              <a:t>)</a:t>
            </a:r>
            <a:r>
              <a:rPr lang="en-US" dirty="0"/>
              <a:t/>
            </a:r>
            <a:br>
              <a:rPr lang="en-US" dirty="0"/>
            </a:br>
            <a:endParaRPr lang="en-US" dirty="0"/>
          </a:p>
          <a:p>
            <a:pPr lvl="1" fontAlgn="base"/>
            <a:r>
              <a:rPr lang="en-US" b="1" dirty="0"/>
              <a:t>Problem Solving and Data Analysis </a:t>
            </a:r>
            <a:r>
              <a:rPr lang="en-US" dirty="0"/>
              <a:t>(quantitative literacy</a:t>
            </a:r>
            <a:r>
              <a:rPr lang="en-US" dirty="0" smtClean="0"/>
              <a:t>)</a:t>
            </a:r>
          </a:p>
          <a:p>
            <a:pPr lvl="1" fontAlgn="base"/>
            <a:r>
              <a:rPr lang="en-US" b="1" dirty="0" smtClean="0"/>
              <a:t>Passport </a:t>
            </a:r>
            <a:r>
              <a:rPr lang="en-US" b="1" dirty="0"/>
              <a:t>to Advanced Math </a:t>
            </a:r>
            <a:r>
              <a:rPr lang="en-US" dirty="0"/>
              <a:t>(familiarity with more complex equations)</a:t>
            </a:r>
          </a:p>
        </p:txBody>
      </p:sp>
    </p:spTree>
    <p:extLst>
      <p:ext uri="{BB962C8B-B14F-4D97-AF65-F5344CB8AC3E}">
        <p14:creationId xmlns:p14="http://schemas.microsoft.com/office/powerpoint/2010/main" val="25507339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149814" y="1528336"/>
            <a:ext cx="6067425" cy="4429125"/>
          </a:xfrm>
          <a:prstGeom prst="rect">
            <a:avLst/>
          </a:prstGeom>
        </p:spPr>
      </p:pic>
    </p:spTree>
    <p:extLst>
      <p:ext uri="{BB962C8B-B14F-4D97-AF65-F5344CB8AC3E}">
        <p14:creationId xmlns:p14="http://schemas.microsoft.com/office/powerpoint/2010/main" val="4045938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576387" y="1214437"/>
            <a:ext cx="5991225" cy="4429125"/>
          </a:xfrm>
          <a:prstGeom prst="rect">
            <a:avLst/>
          </a:prstGeom>
        </p:spPr>
      </p:pic>
    </p:spTree>
    <p:extLst>
      <p:ext uri="{BB962C8B-B14F-4D97-AF65-F5344CB8AC3E}">
        <p14:creationId xmlns:p14="http://schemas.microsoft.com/office/powerpoint/2010/main" val="29242789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 Math </a:t>
            </a:r>
            <a:endParaRPr lang="en-US" dirty="0"/>
          </a:p>
        </p:txBody>
      </p:sp>
      <p:sp>
        <p:nvSpPr>
          <p:cNvPr id="3" name="Content Placeholder 2"/>
          <p:cNvSpPr>
            <a:spLocks noGrp="1"/>
          </p:cNvSpPr>
          <p:nvPr>
            <p:ph idx="1"/>
          </p:nvPr>
        </p:nvSpPr>
        <p:spPr/>
        <p:txBody>
          <a:bodyPr>
            <a:normAutofit/>
          </a:bodyPr>
          <a:lstStyle/>
          <a:p>
            <a:pPr fontAlgn="base"/>
            <a:r>
              <a:rPr lang="en-US" dirty="0"/>
              <a:t>The overall aim of the SAT Math Test is to assess fluency with, understanding of, and ability to apply the mathematical concepts that are most strongly prerequisite for and useful across a wide range of college majors and careers.</a:t>
            </a:r>
          </a:p>
          <a:p>
            <a:pPr fontAlgn="base"/>
            <a:r>
              <a:rPr lang="en-US" dirty="0"/>
              <a:t>The Math Test has two portions:</a:t>
            </a:r>
          </a:p>
          <a:p>
            <a:pPr lvl="1" fontAlgn="base"/>
            <a:r>
              <a:rPr lang="en-US" dirty="0"/>
              <a:t>Calculator Portion (38 questions) 55 minutes</a:t>
            </a:r>
          </a:p>
          <a:p>
            <a:pPr lvl="1" fontAlgn="base"/>
            <a:r>
              <a:rPr lang="en-US" dirty="0"/>
              <a:t>No-Calculator Portion (20 questions) 25 minutes</a:t>
            </a:r>
          </a:p>
          <a:p>
            <a:pPr fontAlgn="base"/>
            <a:r>
              <a:rPr lang="en-US" dirty="0"/>
              <a:t>Total Questions on the Math Test: 58 questions</a:t>
            </a:r>
          </a:p>
          <a:p>
            <a:pPr lvl="1" fontAlgn="base"/>
            <a:r>
              <a:rPr lang="en-US" dirty="0"/>
              <a:t>Multiple Choice (45 questions)</a:t>
            </a:r>
          </a:p>
          <a:p>
            <a:pPr lvl="1" fontAlgn="base"/>
            <a:r>
              <a:rPr lang="en-US" dirty="0"/>
              <a:t>Student-Produced Response (13 questions)</a:t>
            </a:r>
          </a:p>
          <a:p>
            <a:endParaRPr lang="en-US" dirty="0"/>
          </a:p>
        </p:txBody>
      </p:sp>
    </p:spTree>
    <p:extLst>
      <p:ext uri="{BB962C8B-B14F-4D97-AF65-F5344CB8AC3E}">
        <p14:creationId xmlns:p14="http://schemas.microsoft.com/office/powerpoint/2010/main" val="34984043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343025" y="1300162"/>
            <a:ext cx="6457950" cy="4257675"/>
          </a:xfrm>
          <a:prstGeom prst="rect">
            <a:avLst/>
          </a:prstGeom>
        </p:spPr>
      </p:pic>
    </p:spTree>
    <p:extLst>
      <p:ext uri="{BB962C8B-B14F-4D97-AF65-F5344CB8AC3E}">
        <p14:creationId xmlns:p14="http://schemas.microsoft.com/office/powerpoint/2010/main" val="36542681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1079343" y="1781655"/>
            <a:ext cx="7429499" cy="3541714"/>
          </a:xfrm>
        </p:spPr>
        <p:txBody>
          <a:bodyPr>
            <a:normAutofit/>
          </a:bodyPr>
          <a:lstStyle/>
          <a:p>
            <a:pPr algn="r"/>
            <a:r>
              <a:rPr lang="en-US" dirty="0" smtClean="0"/>
              <a:t>Lesson Sharing</a:t>
            </a:r>
          </a:p>
          <a:p>
            <a:pPr algn="r"/>
            <a:r>
              <a:rPr lang="en-US" dirty="0" smtClean="0"/>
              <a:t>Connecting Discussion</a:t>
            </a:r>
          </a:p>
          <a:p>
            <a:pPr algn="r"/>
            <a:r>
              <a:rPr lang="en-US" dirty="0" smtClean="0"/>
              <a:t>Problem Solving</a:t>
            </a:r>
          </a:p>
          <a:p>
            <a:pPr algn="r"/>
            <a:r>
              <a:rPr lang="en-US" dirty="0" smtClean="0"/>
              <a:t>LUNCH</a:t>
            </a:r>
          </a:p>
          <a:p>
            <a:pPr algn="r"/>
            <a:r>
              <a:rPr lang="en-US" dirty="0" smtClean="0"/>
              <a:t>SAT</a:t>
            </a:r>
          </a:p>
          <a:p>
            <a:pPr algn="r"/>
            <a:r>
              <a:rPr lang="en-US" dirty="0" smtClean="0"/>
              <a:t>Globe Activity</a:t>
            </a:r>
          </a:p>
          <a:p>
            <a:pPr algn="r"/>
            <a:r>
              <a:rPr lang="en-US" dirty="0" smtClean="0"/>
              <a:t>Rigor Discussion</a:t>
            </a:r>
          </a:p>
        </p:txBody>
      </p:sp>
      <p:pic>
        <p:nvPicPr>
          <p:cNvPr id="2050" name="Picture 2" descr="http://www.psdgraphics.com/file/blue-snowflakes-backgrou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10776" y="2"/>
            <a:ext cx="2146935000" cy="161020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68305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 Math Topic Areas</a:t>
            </a:r>
            <a:endParaRPr lang="en-US" dirty="0"/>
          </a:p>
        </p:txBody>
      </p:sp>
      <p:sp>
        <p:nvSpPr>
          <p:cNvPr id="3" name="Content Placeholder 2"/>
          <p:cNvSpPr>
            <a:spLocks noGrp="1"/>
          </p:cNvSpPr>
          <p:nvPr>
            <p:ph idx="1"/>
          </p:nvPr>
        </p:nvSpPr>
        <p:spPr/>
        <p:txBody>
          <a:bodyPr>
            <a:normAutofit lnSpcReduction="10000"/>
          </a:bodyPr>
          <a:lstStyle/>
          <a:p>
            <a:pPr fontAlgn="base"/>
            <a:r>
              <a:rPr lang="en-US" dirty="0"/>
              <a:t>Heart of Algebra</a:t>
            </a:r>
          </a:p>
          <a:p>
            <a:pPr lvl="1" fontAlgn="base"/>
            <a:r>
              <a:rPr lang="en-US" dirty="0"/>
              <a:t>Linear equations</a:t>
            </a:r>
          </a:p>
          <a:p>
            <a:pPr lvl="1" fontAlgn="base"/>
            <a:r>
              <a:rPr lang="en-US" dirty="0"/>
              <a:t>Fluency</a:t>
            </a:r>
          </a:p>
          <a:p>
            <a:pPr fontAlgn="base"/>
            <a:r>
              <a:rPr lang="en-US" dirty="0"/>
              <a:t>Problem Solving and Data Analysis</a:t>
            </a:r>
          </a:p>
          <a:p>
            <a:pPr lvl="1" fontAlgn="base"/>
            <a:r>
              <a:rPr lang="en-US" dirty="0"/>
              <a:t>Ratios, rates, proportions</a:t>
            </a:r>
          </a:p>
          <a:p>
            <a:pPr lvl="1" fontAlgn="base"/>
            <a:r>
              <a:rPr lang="en-US" dirty="0"/>
              <a:t>Interpreting and synthesizing data</a:t>
            </a:r>
          </a:p>
          <a:p>
            <a:pPr fontAlgn="base"/>
            <a:r>
              <a:rPr lang="en-US" dirty="0"/>
              <a:t>Passport to Advanced Math</a:t>
            </a:r>
          </a:p>
          <a:p>
            <a:pPr lvl="1" fontAlgn="base"/>
            <a:r>
              <a:rPr lang="en-US" dirty="0"/>
              <a:t>Quadratic, exponential functions</a:t>
            </a:r>
          </a:p>
          <a:p>
            <a:pPr lvl="1" fontAlgn="base"/>
            <a:r>
              <a:rPr lang="en-US" dirty="0"/>
              <a:t>Procedural skill and fluency</a:t>
            </a:r>
          </a:p>
          <a:p>
            <a:pPr fontAlgn="base"/>
            <a:r>
              <a:rPr lang="en-US" dirty="0"/>
              <a:t>Additional Topics in Math</a:t>
            </a:r>
          </a:p>
          <a:p>
            <a:pPr lvl="1" fontAlgn="base"/>
            <a:r>
              <a:rPr lang="en-US" dirty="0"/>
              <a:t>Essential geometric and trigonometric concepts</a:t>
            </a:r>
          </a:p>
          <a:p>
            <a:endParaRPr lang="en-US" dirty="0"/>
          </a:p>
        </p:txBody>
      </p:sp>
    </p:spTree>
    <p:extLst>
      <p:ext uri="{BB962C8B-B14F-4D97-AF65-F5344CB8AC3E}">
        <p14:creationId xmlns:p14="http://schemas.microsoft.com/office/powerpoint/2010/main" val="4515274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 Practice</a:t>
            </a:r>
            <a:endParaRPr lang="en-US" dirty="0"/>
          </a:p>
        </p:txBody>
      </p:sp>
      <p:sp>
        <p:nvSpPr>
          <p:cNvPr id="3" name="Content Placeholder 2"/>
          <p:cNvSpPr>
            <a:spLocks noGrp="1"/>
          </p:cNvSpPr>
          <p:nvPr>
            <p:ph idx="1"/>
          </p:nvPr>
        </p:nvSpPr>
        <p:spPr/>
        <p:txBody>
          <a:bodyPr/>
          <a:lstStyle/>
          <a:p>
            <a:r>
              <a:rPr lang="en-US" dirty="0" smtClean="0"/>
              <a:t>Try on your own.</a:t>
            </a:r>
            <a:endParaRPr lang="en-US" dirty="0"/>
          </a:p>
        </p:txBody>
      </p:sp>
      <p:pic>
        <p:nvPicPr>
          <p:cNvPr id="6" name="Picture 5"/>
          <p:cNvPicPr>
            <a:picLocks noChangeAspect="1"/>
          </p:cNvPicPr>
          <p:nvPr/>
        </p:nvPicPr>
        <p:blipFill>
          <a:blip r:embed="rId2"/>
          <a:stretch>
            <a:fillRect/>
          </a:stretch>
        </p:blipFill>
        <p:spPr>
          <a:xfrm>
            <a:off x="805179" y="2956934"/>
            <a:ext cx="6734175" cy="3057525"/>
          </a:xfrm>
          <a:prstGeom prst="rect">
            <a:avLst/>
          </a:prstGeom>
        </p:spPr>
      </p:pic>
    </p:spTree>
    <p:extLst>
      <p:ext uri="{BB962C8B-B14F-4D97-AF65-F5344CB8AC3E}">
        <p14:creationId xmlns:p14="http://schemas.microsoft.com/office/powerpoint/2010/main" val="23319991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 Practice</a:t>
            </a:r>
            <a:endParaRPr lang="en-US" dirty="0"/>
          </a:p>
        </p:txBody>
      </p:sp>
      <p:sp>
        <p:nvSpPr>
          <p:cNvPr id="3" name="Content Placeholder 2"/>
          <p:cNvSpPr>
            <a:spLocks noGrp="1"/>
          </p:cNvSpPr>
          <p:nvPr>
            <p:ph idx="1"/>
          </p:nvPr>
        </p:nvSpPr>
        <p:spPr/>
        <p:txBody>
          <a:bodyPr/>
          <a:lstStyle/>
          <a:p>
            <a:r>
              <a:rPr lang="en-US" dirty="0" smtClean="0"/>
              <a:t>Use the student work provided as if it is your own classroom.</a:t>
            </a:r>
          </a:p>
          <a:p>
            <a:r>
              <a:rPr lang="en-US" dirty="0" smtClean="0"/>
              <a:t>What would you do to address your class and their needs?</a:t>
            </a:r>
            <a:endParaRPr lang="en-US" dirty="0"/>
          </a:p>
        </p:txBody>
      </p:sp>
    </p:spTree>
    <p:extLst>
      <p:ext uri="{BB962C8B-B14F-4D97-AF65-F5344CB8AC3E}">
        <p14:creationId xmlns:p14="http://schemas.microsoft.com/office/powerpoint/2010/main" val="37009803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 Practice</a:t>
            </a:r>
            <a:endParaRPr lang="en-US" dirty="0"/>
          </a:p>
        </p:txBody>
      </p:sp>
      <p:sp>
        <p:nvSpPr>
          <p:cNvPr id="3" name="Content Placeholder 2"/>
          <p:cNvSpPr>
            <a:spLocks noGrp="1"/>
          </p:cNvSpPr>
          <p:nvPr>
            <p:ph idx="1"/>
          </p:nvPr>
        </p:nvSpPr>
        <p:spPr/>
        <p:txBody>
          <a:bodyPr/>
          <a:lstStyle/>
          <a:p>
            <a:r>
              <a:rPr lang="en-US" dirty="0" smtClean="0"/>
              <a:t>Please take some time to go online and look at the various resources available.</a:t>
            </a:r>
          </a:p>
          <a:p>
            <a:endParaRPr lang="en-US" dirty="0"/>
          </a:p>
          <a:p>
            <a:r>
              <a:rPr lang="en-US" dirty="0" smtClean="0">
                <a:hlinkClick r:id="rId2"/>
              </a:rPr>
              <a:t>www.gvsu.edu/s/Jk</a:t>
            </a:r>
            <a:endParaRPr lang="en-US" dirty="0" smtClean="0"/>
          </a:p>
          <a:p>
            <a:endParaRPr lang="en-US" dirty="0"/>
          </a:p>
        </p:txBody>
      </p:sp>
    </p:spTree>
    <p:extLst>
      <p:ext uri="{BB962C8B-B14F-4D97-AF65-F5344CB8AC3E}">
        <p14:creationId xmlns:p14="http://schemas.microsoft.com/office/powerpoint/2010/main" val="32930922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Globe activity</a:t>
            </a:r>
            <a:endParaRPr lang="en-US" dirty="0"/>
          </a:p>
        </p:txBody>
      </p:sp>
      <p:sp>
        <p:nvSpPr>
          <p:cNvPr id="3" name="Content Placeholder 2"/>
          <p:cNvSpPr>
            <a:spLocks noGrp="1"/>
          </p:cNvSpPr>
          <p:nvPr>
            <p:ph idx="1"/>
          </p:nvPr>
        </p:nvSpPr>
        <p:spPr/>
        <p:txBody>
          <a:bodyPr/>
          <a:lstStyle/>
          <a:p>
            <a:r>
              <a:rPr lang="en-US" sz="2800" dirty="0" smtClean="0">
                <a:effectLst>
                  <a:outerShdw blurRad="38100" dist="38100" dir="2700000" algn="tl">
                    <a:srgbClr val="000000">
                      <a:alpha val="43137"/>
                    </a:srgbClr>
                  </a:outerShdw>
                </a:effectLst>
              </a:rPr>
              <a:t>Use the first sheet to make a quick, independent estimation.</a:t>
            </a:r>
          </a:p>
          <a:p>
            <a:pPr marL="0" indent="0">
              <a:buNone/>
            </a:pPr>
            <a:endParaRPr lang="en-US" dirty="0"/>
          </a:p>
        </p:txBody>
      </p:sp>
    </p:spTree>
    <p:extLst>
      <p:ext uri="{BB962C8B-B14F-4D97-AF65-F5344CB8AC3E}">
        <p14:creationId xmlns:p14="http://schemas.microsoft.com/office/powerpoint/2010/main" val="42892176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Globe activity</a:t>
            </a:r>
            <a:endParaRPr lang="en-US" dirty="0"/>
          </a:p>
        </p:txBody>
      </p:sp>
      <p:sp>
        <p:nvSpPr>
          <p:cNvPr id="3" name="Content Placeholder 2"/>
          <p:cNvSpPr>
            <a:spLocks noGrp="1"/>
          </p:cNvSpPr>
          <p:nvPr>
            <p:ph idx="1"/>
          </p:nvPr>
        </p:nvSpPr>
        <p:spPr/>
        <p:txBody>
          <a:bodyPr>
            <a:normAutofit/>
          </a:bodyPr>
          <a:lstStyle/>
          <a:p>
            <a:r>
              <a:rPr lang="en-US" sz="2800" dirty="0" smtClean="0">
                <a:effectLst>
                  <a:outerShdw blurRad="38100" dist="38100" dir="2700000" algn="tl">
                    <a:srgbClr val="000000">
                      <a:alpha val="43137"/>
                    </a:srgbClr>
                  </a:outerShdw>
                </a:effectLst>
              </a:rPr>
              <a:t>Please take the next 15 – 20 minutes to solve the problem in as many ways as you can find.</a:t>
            </a:r>
          </a:p>
          <a:p>
            <a:r>
              <a:rPr lang="en-US" sz="2800" dirty="0" smtClean="0">
                <a:effectLst>
                  <a:outerShdw blurRad="38100" dist="38100" dir="2700000" algn="tl">
                    <a:srgbClr val="000000">
                      <a:alpha val="43137"/>
                    </a:srgbClr>
                  </a:outerShdw>
                </a:effectLst>
              </a:rPr>
              <a:t>Please feel free to work with your peers.</a:t>
            </a:r>
          </a:p>
          <a:p>
            <a:pPr marL="0" indent="0">
              <a:buNone/>
            </a:pPr>
            <a:r>
              <a:rPr lang="en-US" sz="2800" i="1" dirty="0" smtClean="0">
                <a:effectLst>
                  <a:outerShdw blurRad="38100" dist="38100" dir="2700000" algn="tl">
                    <a:srgbClr val="000000">
                      <a:alpha val="43137"/>
                    </a:srgbClr>
                  </a:outerShdw>
                </a:effectLst>
              </a:rPr>
              <a:t>Thought Provokers </a:t>
            </a:r>
            <a:r>
              <a:rPr lang="en-US" sz="2800" dirty="0">
                <a:effectLst>
                  <a:outerShdw blurRad="38100" dist="38100" dir="2700000" algn="tl">
                    <a:srgbClr val="000000">
                      <a:alpha val="43137"/>
                    </a:srgbClr>
                  </a:outerShdw>
                </a:effectLst>
              </a:rPr>
              <a:t>by Doug Rohrer, published by Key Curriculum </a:t>
            </a:r>
            <a:r>
              <a:rPr lang="en-US" sz="2800" dirty="0" smtClean="0">
                <a:effectLst>
                  <a:outerShdw blurRad="38100" dist="38100" dir="2700000" algn="tl">
                    <a:srgbClr val="000000">
                      <a:alpha val="43137"/>
                    </a:srgbClr>
                  </a:outerShdw>
                </a:effectLst>
              </a:rPr>
              <a:t>Press  ($3)</a:t>
            </a:r>
          </a:p>
          <a:p>
            <a:pPr marL="0" indent="0">
              <a:buNone/>
            </a:pPr>
            <a:endParaRPr lang="en-US" dirty="0"/>
          </a:p>
        </p:txBody>
      </p:sp>
    </p:spTree>
    <p:extLst>
      <p:ext uri="{BB962C8B-B14F-4D97-AF65-F5344CB8AC3E}">
        <p14:creationId xmlns:p14="http://schemas.microsoft.com/office/powerpoint/2010/main" val="33285654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60000"/>
            <a:lumOff val="40000"/>
          </a:schemeClr>
        </a:solidFill>
        <a:effectLst/>
      </p:bgPr>
    </p:bg>
    <p:spTree>
      <p:nvGrpSpPr>
        <p:cNvPr id="1" name="Shape 251"/>
        <p:cNvGrpSpPr/>
        <p:nvPr/>
      </p:nvGrpSpPr>
      <p:grpSpPr>
        <a:xfrm>
          <a:off x="0" y="0"/>
          <a:ext cx="0" cy="0"/>
          <a:chOff x="0" y="0"/>
          <a:chExt cx="0" cy="0"/>
        </a:xfrm>
      </p:grpSpPr>
      <p:sp>
        <p:nvSpPr>
          <p:cNvPr id="252" name="Shape 252"/>
          <p:cNvSpPr/>
          <p:nvPr/>
        </p:nvSpPr>
        <p:spPr>
          <a:xfrm>
            <a:off x="1" y="-17877"/>
            <a:ext cx="9172499" cy="3829199"/>
          </a:xfrm>
          <a:prstGeom prst="rect">
            <a:avLst/>
          </a:prstGeom>
          <a:solidFill>
            <a:srgbClr val="D9D9D9"/>
          </a:solidFill>
          <a:ln>
            <a:noFill/>
          </a:ln>
        </p:spPr>
        <p:txBody>
          <a:bodyPr lIns="91415" tIns="91415" rIns="91415" bIns="91415" anchor="ctr" anchorCtr="0">
            <a:noAutofit/>
          </a:bodyPr>
          <a:lstStyle/>
          <a:p>
            <a:endParaRPr/>
          </a:p>
        </p:txBody>
      </p:sp>
      <p:sp>
        <p:nvSpPr>
          <p:cNvPr id="253" name="Shape 253"/>
          <p:cNvSpPr txBox="1">
            <a:spLocks noGrp="1"/>
          </p:cNvSpPr>
          <p:nvPr>
            <p:ph type="ctrTitle"/>
          </p:nvPr>
        </p:nvSpPr>
        <p:spPr>
          <a:xfrm>
            <a:off x="685800" y="2111124"/>
            <a:ext cx="7772400" cy="1546474"/>
          </a:xfrm>
          <a:prstGeom prst="rect">
            <a:avLst/>
          </a:prstGeom>
        </p:spPr>
        <p:txBody>
          <a:bodyPr lIns="91415" tIns="91415" rIns="91415" bIns="91415" anchor="b" anchorCtr="0">
            <a:noAutofit/>
          </a:bodyPr>
          <a:lstStyle/>
          <a:p>
            <a:pPr>
              <a:buNone/>
            </a:pPr>
            <a:r>
              <a:rPr lang="en">
                <a:solidFill>
                  <a:srgbClr val="B85240"/>
                </a:solidFill>
                <a:latin typeface="Tahoma"/>
                <a:ea typeface="Tahoma"/>
                <a:cs typeface="Tahoma"/>
                <a:sym typeface="Tahoma"/>
              </a:rPr>
              <a:t>Circling the Earth</a:t>
            </a:r>
          </a:p>
        </p:txBody>
      </p:sp>
      <p:sp>
        <p:nvSpPr>
          <p:cNvPr id="254" name="Shape 254"/>
          <p:cNvSpPr txBox="1">
            <a:spLocks noGrp="1"/>
          </p:cNvSpPr>
          <p:nvPr>
            <p:ph type="subTitle" idx="1"/>
          </p:nvPr>
        </p:nvSpPr>
        <p:spPr>
          <a:xfrm>
            <a:off x="685800" y="3954837"/>
            <a:ext cx="7772400" cy="1046400"/>
          </a:xfrm>
          <a:prstGeom prst="rect">
            <a:avLst/>
          </a:prstGeom>
        </p:spPr>
        <p:txBody>
          <a:bodyPr lIns="91415" tIns="91415" rIns="91415" bIns="91415" anchor="t" anchorCtr="0">
            <a:noAutofit/>
          </a:bodyPr>
          <a:lstStyle/>
          <a:p>
            <a:pPr lvl="0" rtl="0">
              <a:buNone/>
            </a:pPr>
            <a:r>
              <a:rPr lang="en">
                <a:solidFill>
                  <a:srgbClr val="999999"/>
                </a:solidFill>
                <a:latin typeface="Tahoma"/>
                <a:ea typeface="Tahoma"/>
                <a:cs typeface="Tahoma"/>
                <a:sym typeface="Tahoma"/>
              </a:rPr>
              <a:t>By Mikayla and Audrey A.</a:t>
            </a:r>
          </a:p>
        </p:txBody>
      </p:sp>
      <p:sp>
        <p:nvSpPr>
          <p:cNvPr id="255" name="Shape 255"/>
          <p:cNvSpPr/>
          <p:nvPr/>
        </p:nvSpPr>
        <p:spPr>
          <a:xfrm>
            <a:off x="6304580" y="136056"/>
            <a:ext cx="358499" cy="358499"/>
          </a:xfrm>
          <a:prstGeom prst="ellipse">
            <a:avLst/>
          </a:prstGeom>
          <a:solidFill>
            <a:srgbClr val="B8523F"/>
          </a:solidFill>
          <a:ln>
            <a:noFill/>
          </a:ln>
        </p:spPr>
        <p:txBody>
          <a:bodyPr lIns="91415" tIns="91415" rIns="91415" bIns="91415" anchor="ctr" anchorCtr="0">
            <a:noAutofit/>
          </a:bodyPr>
          <a:lstStyle/>
          <a:p>
            <a:endParaRPr/>
          </a:p>
        </p:txBody>
      </p:sp>
      <p:sp>
        <p:nvSpPr>
          <p:cNvPr id="256" name="Shape 256"/>
          <p:cNvSpPr/>
          <p:nvPr/>
        </p:nvSpPr>
        <p:spPr>
          <a:xfrm>
            <a:off x="6770796" y="136056"/>
            <a:ext cx="358499" cy="358499"/>
          </a:xfrm>
          <a:prstGeom prst="ellipse">
            <a:avLst/>
          </a:prstGeom>
          <a:solidFill>
            <a:srgbClr val="E29161"/>
          </a:solidFill>
          <a:ln>
            <a:noFill/>
          </a:ln>
        </p:spPr>
        <p:txBody>
          <a:bodyPr lIns="91415" tIns="91415" rIns="91415" bIns="91415" anchor="ctr" anchorCtr="0">
            <a:noAutofit/>
          </a:bodyPr>
          <a:lstStyle/>
          <a:p>
            <a:endParaRPr/>
          </a:p>
        </p:txBody>
      </p:sp>
      <p:sp>
        <p:nvSpPr>
          <p:cNvPr id="257" name="Shape 257"/>
          <p:cNvSpPr/>
          <p:nvPr/>
        </p:nvSpPr>
        <p:spPr>
          <a:xfrm>
            <a:off x="7237012" y="136056"/>
            <a:ext cx="358499" cy="358499"/>
          </a:xfrm>
          <a:prstGeom prst="ellipse">
            <a:avLst/>
          </a:prstGeom>
          <a:solidFill>
            <a:srgbClr val="D7BD74"/>
          </a:solidFill>
          <a:ln>
            <a:noFill/>
          </a:ln>
        </p:spPr>
        <p:txBody>
          <a:bodyPr lIns="91415" tIns="91415" rIns="91415" bIns="91415" anchor="ctr" anchorCtr="0">
            <a:noAutofit/>
          </a:bodyPr>
          <a:lstStyle/>
          <a:p>
            <a:endParaRPr/>
          </a:p>
        </p:txBody>
      </p:sp>
      <p:sp>
        <p:nvSpPr>
          <p:cNvPr id="258" name="Shape 258"/>
          <p:cNvSpPr/>
          <p:nvPr/>
        </p:nvSpPr>
        <p:spPr>
          <a:xfrm>
            <a:off x="7703229" y="136056"/>
            <a:ext cx="358499" cy="358499"/>
          </a:xfrm>
          <a:prstGeom prst="ellipse">
            <a:avLst/>
          </a:prstGeom>
          <a:solidFill>
            <a:srgbClr val="88BF88"/>
          </a:solidFill>
          <a:ln>
            <a:noFill/>
          </a:ln>
        </p:spPr>
        <p:txBody>
          <a:bodyPr lIns="91415" tIns="91415" rIns="91415" bIns="91415" anchor="ctr" anchorCtr="0">
            <a:noAutofit/>
          </a:bodyPr>
          <a:lstStyle/>
          <a:p>
            <a:endParaRPr/>
          </a:p>
        </p:txBody>
      </p:sp>
      <p:sp>
        <p:nvSpPr>
          <p:cNvPr id="259" name="Shape 259"/>
          <p:cNvSpPr/>
          <p:nvPr/>
        </p:nvSpPr>
        <p:spPr>
          <a:xfrm>
            <a:off x="8169444" y="136056"/>
            <a:ext cx="358499" cy="358499"/>
          </a:xfrm>
          <a:prstGeom prst="ellipse">
            <a:avLst/>
          </a:prstGeom>
          <a:solidFill>
            <a:srgbClr val="5B7E51"/>
          </a:solidFill>
          <a:ln>
            <a:noFill/>
          </a:ln>
        </p:spPr>
        <p:txBody>
          <a:bodyPr lIns="91415" tIns="91415" rIns="91415" bIns="91415" anchor="ctr" anchorCtr="0">
            <a:noAutofit/>
          </a:bodyPr>
          <a:lstStyle/>
          <a:p>
            <a:endParaRPr/>
          </a:p>
        </p:txBody>
      </p:sp>
      <p:sp>
        <p:nvSpPr>
          <p:cNvPr id="260" name="Shape 260"/>
          <p:cNvSpPr/>
          <p:nvPr/>
        </p:nvSpPr>
        <p:spPr>
          <a:xfrm>
            <a:off x="8635661" y="136056"/>
            <a:ext cx="358499" cy="358499"/>
          </a:xfrm>
          <a:prstGeom prst="ellipse">
            <a:avLst/>
          </a:prstGeom>
          <a:solidFill>
            <a:srgbClr val="B8523F"/>
          </a:solidFill>
          <a:ln>
            <a:noFill/>
          </a:ln>
        </p:spPr>
        <p:txBody>
          <a:bodyPr lIns="91415" tIns="91415" rIns="91415" bIns="91415" anchor="ctr" anchorCtr="0">
            <a:noAutofit/>
          </a:bodyPr>
          <a:lstStyle/>
          <a:p>
            <a:endParaRPr/>
          </a:p>
        </p:txBody>
      </p:sp>
      <p:sp>
        <p:nvSpPr>
          <p:cNvPr id="261" name="Shape 261"/>
          <p:cNvSpPr/>
          <p:nvPr/>
        </p:nvSpPr>
        <p:spPr>
          <a:xfrm>
            <a:off x="-35740" y="3733620"/>
            <a:ext cx="9193799" cy="94500"/>
          </a:xfrm>
          <a:prstGeom prst="rect">
            <a:avLst/>
          </a:prstGeom>
          <a:solidFill>
            <a:srgbClr val="927C82"/>
          </a:solidFill>
          <a:ln>
            <a:noFill/>
          </a:ln>
        </p:spPr>
        <p:txBody>
          <a:bodyPr lIns="91415" tIns="91415" rIns="91415" bIns="91415" anchor="ctr" anchorCtr="0">
            <a:noAutofit/>
          </a:bodyPr>
          <a:lstStyle/>
          <a:p>
            <a:endParaRPr/>
          </a:p>
        </p:txBody>
      </p:sp>
      <p:pic>
        <p:nvPicPr>
          <p:cNvPr id="262" name="Shape 262"/>
          <p:cNvPicPr preferRelativeResize="0"/>
          <p:nvPr/>
        </p:nvPicPr>
        <p:blipFill>
          <a:blip r:embed="rId3" cstate="email">
            <a:extLst>
              <a:ext uri="{28A0092B-C50C-407E-A947-70E740481C1C}">
                <a14:useLocalDpi xmlns:a14="http://schemas.microsoft.com/office/drawing/2010/main"/>
              </a:ext>
            </a:extLst>
          </a:blip>
          <a:stretch>
            <a:fillRect/>
          </a:stretch>
        </p:blipFill>
        <p:spPr>
          <a:xfrm rot="-1158002">
            <a:off x="585575" y="983151"/>
            <a:ext cx="2070948" cy="1932899"/>
          </a:xfrm>
          <a:prstGeom prst="rect">
            <a:avLst/>
          </a:prstGeom>
        </p:spPr>
      </p:pic>
    </p:spTree>
    <p:extLst>
      <p:ext uri="{BB962C8B-B14F-4D97-AF65-F5344CB8AC3E}">
        <p14:creationId xmlns:p14="http://schemas.microsoft.com/office/powerpoint/2010/main" val="2869649819"/>
      </p:ext>
    </p:extLst>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60000"/>
            <a:lumOff val="40000"/>
          </a:schemeClr>
        </a:solidFill>
        <a:effectLst/>
      </p:bgPr>
    </p:bg>
    <p:spTree>
      <p:nvGrpSpPr>
        <p:cNvPr id="1" name="Shape 266"/>
        <p:cNvGrpSpPr/>
        <p:nvPr/>
      </p:nvGrpSpPr>
      <p:grpSpPr>
        <a:xfrm>
          <a:off x="0" y="0"/>
          <a:ext cx="0" cy="0"/>
          <a:chOff x="0" y="0"/>
          <a:chExt cx="0" cy="0"/>
        </a:xfrm>
      </p:grpSpPr>
      <p:sp>
        <p:nvSpPr>
          <p:cNvPr id="267" name="Shape 267"/>
          <p:cNvSpPr/>
          <p:nvPr/>
        </p:nvSpPr>
        <p:spPr>
          <a:xfrm>
            <a:off x="1" y="-17875"/>
            <a:ext cx="9138899" cy="3408000"/>
          </a:xfrm>
          <a:prstGeom prst="rect">
            <a:avLst/>
          </a:prstGeom>
          <a:solidFill>
            <a:srgbClr val="D9D9D9"/>
          </a:solidFill>
          <a:ln>
            <a:noFill/>
          </a:ln>
        </p:spPr>
        <p:txBody>
          <a:bodyPr lIns="91415" tIns="91415" rIns="91415" bIns="91415" anchor="ctr" anchorCtr="0">
            <a:noAutofit/>
          </a:bodyPr>
          <a:lstStyle/>
          <a:p>
            <a:endParaRPr/>
          </a:p>
        </p:txBody>
      </p:sp>
      <p:sp>
        <p:nvSpPr>
          <p:cNvPr id="268" name="Shape 268"/>
          <p:cNvSpPr txBox="1">
            <a:spLocks noGrp="1"/>
          </p:cNvSpPr>
          <p:nvPr>
            <p:ph type="title"/>
          </p:nvPr>
        </p:nvSpPr>
        <p:spPr>
          <a:xfrm>
            <a:off x="454651" y="2155437"/>
            <a:ext cx="8229600" cy="1143000"/>
          </a:xfrm>
          <a:prstGeom prst="rect">
            <a:avLst/>
          </a:prstGeom>
        </p:spPr>
        <p:txBody>
          <a:bodyPr lIns="91415" tIns="91415" rIns="91415" bIns="91415" anchor="b" anchorCtr="0">
            <a:noAutofit/>
          </a:bodyPr>
          <a:lstStyle/>
          <a:p>
            <a:pPr lvl="0" rtl="0">
              <a:buNone/>
            </a:pPr>
            <a:r>
              <a:rPr lang="en">
                <a:solidFill>
                  <a:srgbClr val="B85240"/>
                </a:solidFill>
                <a:latin typeface="Tahoma"/>
                <a:ea typeface="Tahoma"/>
                <a:cs typeface="Tahoma"/>
                <a:sym typeface="Tahoma"/>
              </a:rPr>
              <a:t>PLEASE NOTE</a:t>
            </a:r>
          </a:p>
        </p:txBody>
      </p:sp>
      <p:sp>
        <p:nvSpPr>
          <p:cNvPr id="269" name="Shape 269"/>
          <p:cNvSpPr/>
          <p:nvPr/>
        </p:nvSpPr>
        <p:spPr>
          <a:xfrm>
            <a:off x="6304580" y="136056"/>
            <a:ext cx="358499" cy="358499"/>
          </a:xfrm>
          <a:prstGeom prst="ellipse">
            <a:avLst/>
          </a:prstGeom>
          <a:solidFill>
            <a:srgbClr val="B8523F"/>
          </a:solidFill>
          <a:ln>
            <a:noFill/>
          </a:ln>
        </p:spPr>
        <p:txBody>
          <a:bodyPr lIns="91415" tIns="91415" rIns="91415" bIns="91415" anchor="ctr" anchorCtr="0">
            <a:noAutofit/>
          </a:bodyPr>
          <a:lstStyle/>
          <a:p>
            <a:endParaRPr/>
          </a:p>
        </p:txBody>
      </p:sp>
      <p:sp>
        <p:nvSpPr>
          <p:cNvPr id="270" name="Shape 270"/>
          <p:cNvSpPr/>
          <p:nvPr/>
        </p:nvSpPr>
        <p:spPr>
          <a:xfrm>
            <a:off x="6770796" y="136056"/>
            <a:ext cx="358499" cy="358499"/>
          </a:xfrm>
          <a:prstGeom prst="ellipse">
            <a:avLst/>
          </a:prstGeom>
          <a:solidFill>
            <a:srgbClr val="E29161"/>
          </a:solidFill>
          <a:ln>
            <a:noFill/>
          </a:ln>
        </p:spPr>
        <p:txBody>
          <a:bodyPr lIns="91415" tIns="91415" rIns="91415" bIns="91415" anchor="ctr" anchorCtr="0">
            <a:noAutofit/>
          </a:bodyPr>
          <a:lstStyle/>
          <a:p>
            <a:endParaRPr/>
          </a:p>
        </p:txBody>
      </p:sp>
      <p:sp>
        <p:nvSpPr>
          <p:cNvPr id="271" name="Shape 271"/>
          <p:cNvSpPr/>
          <p:nvPr/>
        </p:nvSpPr>
        <p:spPr>
          <a:xfrm>
            <a:off x="7237012" y="136056"/>
            <a:ext cx="358499" cy="358499"/>
          </a:xfrm>
          <a:prstGeom prst="ellipse">
            <a:avLst/>
          </a:prstGeom>
          <a:solidFill>
            <a:srgbClr val="D7BD74"/>
          </a:solidFill>
          <a:ln>
            <a:noFill/>
          </a:ln>
        </p:spPr>
        <p:txBody>
          <a:bodyPr lIns="91415" tIns="91415" rIns="91415" bIns="91415" anchor="ctr" anchorCtr="0">
            <a:noAutofit/>
          </a:bodyPr>
          <a:lstStyle/>
          <a:p>
            <a:endParaRPr/>
          </a:p>
        </p:txBody>
      </p:sp>
      <p:sp>
        <p:nvSpPr>
          <p:cNvPr id="272" name="Shape 272"/>
          <p:cNvSpPr/>
          <p:nvPr/>
        </p:nvSpPr>
        <p:spPr>
          <a:xfrm>
            <a:off x="7703229" y="136056"/>
            <a:ext cx="358499" cy="358499"/>
          </a:xfrm>
          <a:prstGeom prst="ellipse">
            <a:avLst/>
          </a:prstGeom>
          <a:solidFill>
            <a:srgbClr val="88BF88"/>
          </a:solidFill>
          <a:ln>
            <a:noFill/>
          </a:ln>
        </p:spPr>
        <p:txBody>
          <a:bodyPr lIns="91415" tIns="91415" rIns="91415" bIns="91415" anchor="ctr" anchorCtr="0">
            <a:noAutofit/>
          </a:bodyPr>
          <a:lstStyle/>
          <a:p>
            <a:endParaRPr/>
          </a:p>
        </p:txBody>
      </p:sp>
      <p:sp>
        <p:nvSpPr>
          <p:cNvPr id="273" name="Shape 273"/>
          <p:cNvSpPr/>
          <p:nvPr/>
        </p:nvSpPr>
        <p:spPr>
          <a:xfrm>
            <a:off x="8169444" y="136056"/>
            <a:ext cx="358499" cy="358499"/>
          </a:xfrm>
          <a:prstGeom prst="ellipse">
            <a:avLst/>
          </a:prstGeom>
          <a:solidFill>
            <a:srgbClr val="5B7E51"/>
          </a:solidFill>
          <a:ln>
            <a:noFill/>
          </a:ln>
        </p:spPr>
        <p:txBody>
          <a:bodyPr lIns="91415" tIns="91415" rIns="91415" bIns="91415" anchor="ctr" anchorCtr="0">
            <a:noAutofit/>
          </a:bodyPr>
          <a:lstStyle/>
          <a:p>
            <a:endParaRPr/>
          </a:p>
        </p:txBody>
      </p:sp>
      <p:sp>
        <p:nvSpPr>
          <p:cNvPr id="274" name="Shape 274"/>
          <p:cNvSpPr/>
          <p:nvPr/>
        </p:nvSpPr>
        <p:spPr>
          <a:xfrm>
            <a:off x="8635661" y="136056"/>
            <a:ext cx="358499" cy="358499"/>
          </a:xfrm>
          <a:prstGeom prst="ellipse">
            <a:avLst/>
          </a:prstGeom>
          <a:solidFill>
            <a:srgbClr val="B8523F"/>
          </a:solidFill>
          <a:ln>
            <a:noFill/>
          </a:ln>
        </p:spPr>
        <p:txBody>
          <a:bodyPr lIns="91415" tIns="91415" rIns="91415" bIns="91415" anchor="ctr" anchorCtr="0">
            <a:noAutofit/>
          </a:bodyPr>
          <a:lstStyle/>
          <a:p>
            <a:endParaRPr/>
          </a:p>
        </p:txBody>
      </p:sp>
      <p:sp>
        <p:nvSpPr>
          <p:cNvPr id="275" name="Shape 275"/>
          <p:cNvSpPr/>
          <p:nvPr/>
        </p:nvSpPr>
        <p:spPr>
          <a:xfrm>
            <a:off x="10" y="3390137"/>
            <a:ext cx="9193799" cy="77700"/>
          </a:xfrm>
          <a:prstGeom prst="rect">
            <a:avLst/>
          </a:prstGeom>
          <a:solidFill>
            <a:srgbClr val="927C82"/>
          </a:solidFill>
          <a:ln>
            <a:noFill/>
          </a:ln>
        </p:spPr>
        <p:txBody>
          <a:bodyPr lIns="91415" tIns="91415" rIns="91415" bIns="91415" anchor="ctr" anchorCtr="0">
            <a:noAutofit/>
          </a:bodyPr>
          <a:lstStyle/>
          <a:p>
            <a:endParaRPr/>
          </a:p>
        </p:txBody>
      </p:sp>
      <p:sp>
        <p:nvSpPr>
          <p:cNvPr id="276" name="Shape 276"/>
          <p:cNvSpPr txBox="1"/>
          <p:nvPr/>
        </p:nvSpPr>
        <p:spPr>
          <a:xfrm>
            <a:off x="454652" y="3559552"/>
            <a:ext cx="7924799" cy="1873799"/>
          </a:xfrm>
          <a:prstGeom prst="rect">
            <a:avLst/>
          </a:prstGeom>
        </p:spPr>
        <p:txBody>
          <a:bodyPr lIns="91415" tIns="91415" rIns="91415" bIns="91415" anchor="t" anchorCtr="0">
            <a:noAutofit/>
          </a:bodyPr>
          <a:lstStyle/>
          <a:p>
            <a:pPr lvl="0" rtl="0">
              <a:buNone/>
            </a:pPr>
            <a:r>
              <a:rPr lang="en" sz="2900">
                <a:solidFill>
                  <a:srgbClr val="E29161"/>
                </a:solidFill>
                <a:latin typeface="Tahoma"/>
                <a:ea typeface="Tahoma"/>
                <a:cs typeface="Tahoma"/>
                <a:sym typeface="Tahoma"/>
              </a:rPr>
              <a:t>That the following presentation is given under the assumption that the earth is perfectly spherical.</a:t>
            </a:r>
          </a:p>
        </p:txBody>
      </p:sp>
    </p:spTree>
    <p:extLst>
      <p:ext uri="{BB962C8B-B14F-4D97-AF65-F5344CB8AC3E}">
        <p14:creationId xmlns:p14="http://schemas.microsoft.com/office/powerpoint/2010/main" val="2199706301"/>
      </p:ext>
    </p:extLst>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60000"/>
            <a:lumOff val="40000"/>
          </a:schemeClr>
        </a:solidFill>
        <a:effectLst/>
      </p:bgPr>
    </p:bg>
    <p:spTree>
      <p:nvGrpSpPr>
        <p:cNvPr id="1" name="Shape 280"/>
        <p:cNvGrpSpPr/>
        <p:nvPr/>
      </p:nvGrpSpPr>
      <p:grpSpPr>
        <a:xfrm>
          <a:off x="0" y="0"/>
          <a:ext cx="0" cy="0"/>
          <a:chOff x="0" y="0"/>
          <a:chExt cx="0" cy="0"/>
        </a:xfrm>
      </p:grpSpPr>
      <p:sp>
        <p:nvSpPr>
          <p:cNvPr id="281" name="Shape 281"/>
          <p:cNvSpPr/>
          <p:nvPr/>
        </p:nvSpPr>
        <p:spPr>
          <a:xfrm>
            <a:off x="6304580" y="136056"/>
            <a:ext cx="358499" cy="358499"/>
          </a:xfrm>
          <a:prstGeom prst="ellipse">
            <a:avLst/>
          </a:prstGeom>
          <a:solidFill>
            <a:srgbClr val="B8523F"/>
          </a:solidFill>
          <a:ln>
            <a:noFill/>
          </a:ln>
        </p:spPr>
        <p:txBody>
          <a:bodyPr lIns="91415" tIns="91415" rIns="91415" bIns="91415" anchor="ctr" anchorCtr="0">
            <a:noAutofit/>
          </a:bodyPr>
          <a:lstStyle/>
          <a:p>
            <a:endParaRPr/>
          </a:p>
        </p:txBody>
      </p:sp>
      <p:sp>
        <p:nvSpPr>
          <p:cNvPr id="282" name="Shape 282"/>
          <p:cNvSpPr/>
          <p:nvPr/>
        </p:nvSpPr>
        <p:spPr>
          <a:xfrm>
            <a:off x="6770796" y="136056"/>
            <a:ext cx="358499" cy="358499"/>
          </a:xfrm>
          <a:prstGeom prst="ellipse">
            <a:avLst/>
          </a:prstGeom>
          <a:solidFill>
            <a:srgbClr val="E29161"/>
          </a:solidFill>
          <a:ln>
            <a:noFill/>
          </a:ln>
        </p:spPr>
        <p:txBody>
          <a:bodyPr lIns="91415" tIns="91415" rIns="91415" bIns="91415" anchor="ctr" anchorCtr="0">
            <a:noAutofit/>
          </a:bodyPr>
          <a:lstStyle/>
          <a:p>
            <a:endParaRPr/>
          </a:p>
        </p:txBody>
      </p:sp>
      <p:sp>
        <p:nvSpPr>
          <p:cNvPr id="283" name="Shape 283"/>
          <p:cNvSpPr/>
          <p:nvPr/>
        </p:nvSpPr>
        <p:spPr>
          <a:xfrm>
            <a:off x="7237012" y="136056"/>
            <a:ext cx="358499" cy="358499"/>
          </a:xfrm>
          <a:prstGeom prst="ellipse">
            <a:avLst/>
          </a:prstGeom>
          <a:solidFill>
            <a:srgbClr val="D7BD74"/>
          </a:solidFill>
          <a:ln>
            <a:noFill/>
          </a:ln>
        </p:spPr>
        <p:txBody>
          <a:bodyPr lIns="91415" tIns="91415" rIns="91415" bIns="91415" anchor="ctr" anchorCtr="0">
            <a:noAutofit/>
          </a:bodyPr>
          <a:lstStyle/>
          <a:p>
            <a:endParaRPr/>
          </a:p>
        </p:txBody>
      </p:sp>
      <p:sp>
        <p:nvSpPr>
          <p:cNvPr id="284" name="Shape 284"/>
          <p:cNvSpPr/>
          <p:nvPr/>
        </p:nvSpPr>
        <p:spPr>
          <a:xfrm>
            <a:off x="7703229" y="136056"/>
            <a:ext cx="358499" cy="358499"/>
          </a:xfrm>
          <a:prstGeom prst="ellipse">
            <a:avLst/>
          </a:prstGeom>
          <a:solidFill>
            <a:srgbClr val="88BF88"/>
          </a:solidFill>
          <a:ln>
            <a:noFill/>
          </a:ln>
        </p:spPr>
        <p:txBody>
          <a:bodyPr lIns="91415" tIns="91415" rIns="91415" bIns="91415" anchor="ctr" anchorCtr="0">
            <a:noAutofit/>
          </a:bodyPr>
          <a:lstStyle/>
          <a:p>
            <a:endParaRPr/>
          </a:p>
        </p:txBody>
      </p:sp>
      <p:sp>
        <p:nvSpPr>
          <p:cNvPr id="285" name="Shape 285"/>
          <p:cNvSpPr/>
          <p:nvPr/>
        </p:nvSpPr>
        <p:spPr>
          <a:xfrm>
            <a:off x="8169444" y="136056"/>
            <a:ext cx="358499" cy="358499"/>
          </a:xfrm>
          <a:prstGeom prst="ellipse">
            <a:avLst/>
          </a:prstGeom>
          <a:solidFill>
            <a:srgbClr val="5B7E51"/>
          </a:solidFill>
          <a:ln>
            <a:noFill/>
          </a:ln>
        </p:spPr>
        <p:txBody>
          <a:bodyPr lIns="91415" tIns="91415" rIns="91415" bIns="91415" anchor="ctr" anchorCtr="0">
            <a:noAutofit/>
          </a:bodyPr>
          <a:lstStyle/>
          <a:p>
            <a:endParaRPr/>
          </a:p>
        </p:txBody>
      </p:sp>
      <p:sp>
        <p:nvSpPr>
          <p:cNvPr id="286" name="Shape 286"/>
          <p:cNvSpPr/>
          <p:nvPr/>
        </p:nvSpPr>
        <p:spPr>
          <a:xfrm>
            <a:off x="8635661" y="136056"/>
            <a:ext cx="358499" cy="358499"/>
          </a:xfrm>
          <a:prstGeom prst="ellipse">
            <a:avLst/>
          </a:prstGeom>
          <a:solidFill>
            <a:srgbClr val="B8523F"/>
          </a:solidFill>
          <a:ln>
            <a:noFill/>
          </a:ln>
        </p:spPr>
        <p:txBody>
          <a:bodyPr lIns="91415" tIns="91415" rIns="91415" bIns="91415" anchor="ctr" anchorCtr="0">
            <a:noAutofit/>
          </a:bodyPr>
          <a:lstStyle/>
          <a:p>
            <a:endParaRPr/>
          </a:p>
        </p:txBody>
      </p:sp>
      <p:sp>
        <p:nvSpPr>
          <p:cNvPr id="287" name="Shape 287"/>
          <p:cNvSpPr/>
          <p:nvPr/>
        </p:nvSpPr>
        <p:spPr>
          <a:xfrm>
            <a:off x="939345" y="2079900"/>
            <a:ext cx="4217099" cy="4099200"/>
          </a:xfrm>
          <a:prstGeom prst="ellipse">
            <a:avLst/>
          </a:prstGeom>
          <a:solidFill>
            <a:srgbClr val="D7BD74"/>
          </a:solidFill>
          <a:ln>
            <a:noFill/>
          </a:ln>
        </p:spPr>
        <p:txBody>
          <a:bodyPr lIns="91415" tIns="91415" rIns="91415" bIns="91415" anchor="ctr" anchorCtr="0">
            <a:noAutofit/>
          </a:bodyPr>
          <a:lstStyle/>
          <a:p>
            <a:endParaRPr/>
          </a:p>
        </p:txBody>
      </p:sp>
      <p:sp>
        <p:nvSpPr>
          <p:cNvPr id="288" name="Shape 288"/>
          <p:cNvSpPr/>
          <p:nvPr/>
        </p:nvSpPr>
        <p:spPr>
          <a:xfrm>
            <a:off x="939345" y="3794869"/>
            <a:ext cx="4217099" cy="855599"/>
          </a:xfrm>
          <a:prstGeom prst="ellipse">
            <a:avLst/>
          </a:prstGeom>
          <a:noFill/>
          <a:ln w="19050" cap="flat">
            <a:solidFill>
              <a:srgbClr val="666666"/>
            </a:solidFill>
            <a:prstDash val="solid"/>
            <a:round/>
            <a:headEnd type="none" w="med" len="med"/>
            <a:tailEnd type="none" w="med" len="med"/>
          </a:ln>
        </p:spPr>
        <p:txBody>
          <a:bodyPr lIns="91415" tIns="91415" rIns="91415" bIns="91415" anchor="ctr" anchorCtr="0">
            <a:noAutofit/>
          </a:bodyPr>
          <a:lstStyle/>
          <a:p>
            <a:endParaRPr/>
          </a:p>
        </p:txBody>
      </p:sp>
      <p:sp>
        <p:nvSpPr>
          <p:cNvPr id="289" name="Shape 289"/>
          <p:cNvSpPr/>
          <p:nvPr/>
        </p:nvSpPr>
        <p:spPr>
          <a:xfrm>
            <a:off x="349801" y="3647727"/>
            <a:ext cx="5396099" cy="1149900"/>
          </a:xfrm>
          <a:prstGeom prst="ellipse">
            <a:avLst/>
          </a:prstGeom>
          <a:noFill/>
          <a:ln w="19050" cap="flat">
            <a:solidFill>
              <a:srgbClr val="666666"/>
            </a:solidFill>
            <a:prstDash val="solid"/>
            <a:round/>
            <a:headEnd type="none" w="med" len="med"/>
            <a:tailEnd type="none" w="med" len="med"/>
          </a:ln>
        </p:spPr>
        <p:txBody>
          <a:bodyPr lIns="91415" tIns="91415" rIns="91415" bIns="91415" anchor="ctr" anchorCtr="0">
            <a:noAutofit/>
          </a:bodyPr>
          <a:lstStyle/>
          <a:p>
            <a:endParaRPr/>
          </a:p>
        </p:txBody>
      </p:sp>
      <p:sp>
        <p:nvSpPr>
          <p:cNvPr id="290" name="Shape 290"/>
          <p:cNvSpPr/>
          <p:nvPr/>
        </p:nvSpPr>
        <p:spPr>
          <a:xfrm flipH="1">
            <a:off x="3009977" y="4143914"/>
            <a:ext cx="75600" cy="78300"/>
          </a:xfrm>
          <a:prstGeom prst="ellipse">
            <a:avLst/>
          </a:prstGeom>
          <a:solidFill>
            <a:srgbClr val="000000"/>
          </a:solidFill>
          <a:ln w="19050" cap="flat">
            <a:solidFill>
              <a:schemeClr val="dk2"/>
            </a:solidFill>
            <a:prstDash val="solid"/>
            <a:round/>
            <a:headEnd type="none" w="med" len="med"/>
            <a:tailEnd type="none" w="med" len="med"/>
          </a:ln>
        </p:spPr>
        <p:txBody>
          <a:bodyPr lIns="91415" tIns="91415" rIns="91415" bIns="91415" anchor="ctr" anchorCtr="0">
            <a:noAutofit/>
          </a:bodyPr>
          <a:lstStyle/>
          <a:p>
            <a:endParaRPr/>
          </a:p>
        </p:txBody>
      </p:sp>
      <p:cxnSp>
        <p:nvCxnSpPr>
          <p:cNvPr id="291" name="Shape 291"/>
          <p:cNvCxnSpPr/>
          <p:nvPr/>
        </p:nvCxnSpPr>
        <p:spPr>
          <a:xfrm rot="10800000">
            <a:off x="1741310" y="3892485"/>
            <a:ext cx="1292399" cy="305400"/>
          </a:xfrm>
          <a:prstGeom prst="straightConnector1">
            <a:avLst/>
          </a:prstGeom>
          <a:noFill/>
          <a:ln w="19050" cap="flat">
            <a:solidFill>
              <a:srgbClr val="000000"/>
            </a:solidFill>
            <a:prstDash val="solid"/>
            <a:round/>
            <a:headEnd type="none" w="lg" len="lg"/>
            <a:tailEnd type="none" w="lg" len="lg"/>
          </a:ln>
        </p:spPr>
      </p:cxnSp>
      <p:cxnSp>
        <p:nvCxnSpPr>
          <p:cNvPr id="292" name="Shape 292"/>
          <p:cNvCxnSpPr>
            <a:endCxn id="289" idx="2"/>
          </p:cNvCxnSpPr>
          <p:nvPr/>
        </p:nvCxnSpPr>
        <p:spPr>
          <a:xfrm flipH="1">
            <a:off x="349802" y="4179779"/>
            <a:ext cx="2683799" cy="42899"/>
          </a:xfrm>
          <a:prstGeom prst="straightConnector1">
            <a:avLst/>
          </a:prstGeom>
          <a:noFill/>
          <a:ln w="19050" cap="flat">
            <a:solidFill>
              <a:srgbClr val="000000"/>
            </a:solidFill>
            <a:prstDash val="solid"/>
            <a:round/>
            <a:headEnd type="none" w="lg" len="lg"/>
            <a:tailEnd type="none" w="lg" len="lg"/>
          </a:ln>
        </p:spPr>
      </p:cxnSp>
      <p:sp>
        <p:nvSpPr>
          <p:cNvPr id="293" name="Shape 293"/>
          <p:cNvSpPr/>
          <p:nvPr/>
        </p:nvSpPr>
        <p:spPr>
          <a:xfrm>
            <a:off x="-4951" y="-17875"/>
            <a:ext cx="9144000" cy="1526400"/>
          </a:xfrm>
          <a:prstGeom prst="rect">
            <a:avLst/>
          </a:prstGeom>
          <a:solidFill>
            <a:srgbClr val="D9D9D9"/>
          </a:solidFill>
          <a:ln>
            <a:noFill/>
          </a:ln>
        </p:spPr>
        <p:txBody>
          <a:bodyPr lIns="91415" tIns="91415" rIns="91415" bIns="91415" anchor="ctr" anchorCtr="0">
            <a:noAutofit/>
          </a:bodyPr>
          <a:lstStyle/>
          <a:p>
            <a:pPr lvl="0" rtl="0">
              <a:buNone/>
            </a:pPr>
            <a:r>
              <a:rPr lang="en" sz="3600" b="1">
                <a:solidFill>
                  <a:srgbClr val="B8523F"/>
                </a:solidFill>
              </a:rPr>
              <a:t>   A Visual Representation</a:t>
            </a:r>
          </a:p>
        </p:txBody>
      </p:sp>
      <p:sp>
        <p:nvSpPr>
          <p:cNvPr id="294" name="Shape 294"/>
          <p:cNvSpPr/>
          <p:nvPr/>
        </p:nvSpPr>
        <p:spPr>
          <a:xfrm>
            <a:off x="-35740" y="1417637"/>
            <a:ext cx="9193799" cy="77700"/>
          </a:xfrm>
          <a:prstGeom prst="rect">
            <a:avLst/>
          </a:prstGeom>
          <a:solidFill>
            <a:srgbClr val="927C82"/>
          </a:solidFill>
          <a:ln>
            <a:noFill/>
          </a:ln>
        </p:spPr>
        <p:txBody>
          <a:bodyPr lIns="91415" tIns="91415" rIns="91415" bIns="91415" anchor="ctr" anchorCtr="0">
            <a:noAutofit/>
          </a:bodyPr>
          <a:lstStyle/>
          <a:p>
            <a:endParaRPr/>
          </a:p>
        </p:txBody>
      </p:sp>
      <p:sp>
        <p:nvSpPr>
          <p:cNvPr id="295" name="Shape 295"/>
          <p:cNvSpPr/>
          <p:nvPr/>
        </p:nvSpPr>
        <p:spPr>
          <a:xfrm>
            <a:off x="5818575" y="2156702"/>
            <a:ext cx="486000" cy="303599"/>
          </a:xfrm>
          <a:prstGeom prst="rect">
            <a:avLst/>
          </a:prstGeom>
          <a:solidFill>
            <a:srgbClr val="D7BD74"/>
          </a:solidFill>
          <a:ln>
            <a:noFill/>
          </a:ln>
        </p:spPr>
        <p:txBody>
          <a:bodyPr lIns="91415" tIns="91415" rIns="91415" bIns="91415" anchor="ctr" anchorCtr="0">
            <a:noAutofit/>
          </a:bodyPr>
          <a:lstStyle/>
          <a:p>
            <a:endParaRPr/>
          </a:p>
        </p:txBody>
      </p:sp>
      <p:sp>
        <p:nvSpPr>
          <p:cNvPr id="296" name="Shape 296"/>
          <p:cNvSpPr/>
          <p:nvPr/>
        </p:nvSpPr>
        <p:spPr>
          <a:xfrm>
            <a:off x="5818575" y="2676077"/>
            <a:ext cx="486000" cy="303599"/>
          </a:xfrm>
          <a:prstGeom prst="rect">
            <a:avLst/>
          </a:prstGeom>
          <a:noFill/>
          <a:ln w="19050" cap="flat">
            <a:solidFill>
              <a:srgbClr val="666666"/>
            </a:solidFill>
            <a:prstDash val="solid"/>
            <a:round/>
            <a:headEnd type="none" w="med" len="med"/>
            <a:tailEnd type="none" w="med" len="med"/>
          </a:ln>
        </p:spPr>
        <p:txBody>
          <a:bodyPr lIns="91415" tIns="91415" rIns="91415" bIns="91415" anchor="ctr" anchorCtr="0">
            <a:noAutofit/>
          </a:bodyPr>
          <a:lstStyle/>
          <a:p>
            <a:endParaRPr/>
          </a:p>
        </p:txBody>
      </p:sp>
      <p:sp>
        <p:nvSpPr>
          <p:cNvPr id="297" name="Shape 297"/>
          <p:cNvSpPr/>
          <p:nvPr/>
        </p:nvSpPr>
        <p:spPr>
          <a:xfrm flipV="1">
            <a:off x="5818909" y="3765176"/>
            <a:ext cx="486000" cy="353280"/>
          </a:xfrm>
          <a:prstGeom prst="rect">
            <a:avLst/>
          </a:prstGeom>
          <a:noFill/>
          <a:ln w="19050" cap="flat">
            <a:solidFill>
              <a:srgbClr val="000000"/>
            </a:solidFill>
            <a:prstDash val="solid"/>
            <a:round/>
            <a:headEnd type="none" w="med" len="med"/>
            <a:tailEnd type="none" w="med" len="med"/>
          </a:ln>
        </p:spPr>
        <p:txBody>
          <a:bodyPr lIns="91415" tIns="91415" rIns="91415" bIns="91415" anchor="ctr" anchorCtr="0">
            <a:noAutofit/>
          </a:bodyPr>
          <a:lstStyle/>
          <a:p>
            <a:endParaRPr/>
          </a:p>
        </p:txBody>
      </p:sp>
      <p:sp>
        <p:nvSpPr>
          <p:cNvPr id="298" name="Shape 298"/>
          <p:cNvSpPr/>
          <p:nvPr/>
        </p:nvSpPr>
        <p:spPr>
          <a:xfrm>
            <a:off x="5818909" y="3765177"/>
            <a:ext cx="207818" cy="336176"/>
          </a:xfrm>
          <a:prstGeom prst="rect">
            <a:avLst/>
          </a:prstGeom>
          <a:solidFill>
            <a:srgbClr val="000000"/>
          </a:solidFill>
          <a:ln w="19050" cap="flat">
            <a:solidFill>
              <a:srgbClr val="000000"/>
            </a:solidFill>
            <a:prstDash val="solid"/>
            <a:round/>
            <a:headEnd type="none" w="med" len="med"/>
            <a:tailEnd type="none" w="med" len="med"/>
          </a:ln>
        </p:spPr>
        <p:txBody>
          <a:bodyPr lIns="91415" tIns="91415" rIns="91415" bIns="91415" anchor="ctr" anchorCtr="0">
            <a:noAutofit/>
          </a:bodyPr>
          <a:lstStyle/>
          <a:p>
            <a:endParaRPr/>
          </a:p>
        </p:txBody>
      </p:sp>
      <p:sp>
        <p:nvSpPr>
          <p:cNvPr id="299" name="Shape 299"/>
          <p:cNvSpPr txBox="1"/>
          <p:nvPr/>
        </p:nvSpPr>
        <p:spPr>
          <a:xfrm>
            <a:off x="6435175" y="2079900"/>
            <a:ext cx="3657600" cy="457200"/>
          </a:xfrm>
          <a:prstGeom prst="rect">
            <a:avLst/>
          </a:prstGeom>
        </p:spPr>
        <p:txBody>
          <a:bodyPr lIns="91415" tIns="91415" rIns="91415" bIns="91415" anchor="t" anchorCtr="0">
            <a:noAutofit/>
          </a:bodyPr>
          <a:lstStyle/>
          <a:p>
            <a:pPr>
              <a:buNone/>
            </a:pPr>
            <a:r>
              <a:rPr lang="en"/>
              <a:t>The Earth</a:t>
            </a:r>
          </a:p>
        </p:txBody>
      </p:sp>
      <p:sp>
        <p:nvSpPr>
          <p:cNvPr id="300" name="Shape 300"/>
          <p:cNvSpPr txBox="1"/>
          <p:nvPr/>
        </p:nvSpPr>
        <p:spPr>
          <a:xfrm>
            <a:off x="6435178" y="2537102"/>
            <a:ext cx="2671199" cy="850499"/>
          </a:xfrm>
          <a:prstGeom prst="rect">
            <a:avLst/>
          </a:prstGeom>
        </p:spPr>
        <p:txBody>
          <a:bodyPr lIns="91415" tIns="91415" rIns="91415" bIns="91415" anchor="t" anchorCtr="0">
            <a:noAutofit/>
          </a:bodyPr>
          <a:lstStyle/>
          <a:p>
            <a:pPr>
              <a:buNone/>
            </a:pPr>
            <a:r>
              <a:rPr lang="en" dirty="0"/>
              <a:t>The circumference of the Earth and the Earth’s circumference with the thread.</a:t>
            </a:r>
          </a:p>
        </p:txBody>
      </p:sp>
      <p:sp>
        <p:nvSpPr>
          <p:cNvPr id="301" name="Shape 301"/>
          <p:cNvSpPr txBox="1"/>
          <p:nvPr/>
        </p:nvSpPr>
        <p:spPr>
          <a:xfrm>
            <a:off x="6435177" y="3630706"/>
            <a:ext cx="2438099" cy="533894"/>
          </a:xfrm>
          <a:prstGeom prst="rect">
            <a:avLst/>
          </a:prstGeom>
        </p:spPr>
        <p:txBody>
          <a:bodyPr lIns="91415" tIns="91415" rIns="91415" bIns="91415" anchor="t" anchorCtr="0">
            <a:noAutofit/>
          </a:bodyPr>
          <a:lstStyle/>
          <a:p>
            <a:pPr>
              <a:buNone/>
            </a:pPr>
            <a:r>
              <a:rPr lang="en" dirty="0"/>
              <a:t>The radius of the Earth and the Earth’s radius with the thread.</a:t>
            </a:r>
          </a:p>
        </p:txBody>
      </p:sp>
      <p:sp>
        <p:nvSpPr>
          <p:cNvPr id="302" name="Shape 302"/>
          <p:cNvSpPr/>
          <p:nvPr/>
        </p:nvSpPr>
        <p:spPr>
          <a:xfrm>
            <a:off x="5818577" y="2676077"/>
            <a:ext cx="242699" cy="303599"/>
          </a:xfrm>
          <a:prstGeom prst="rect">
            <a:avLst/>
          </a:prstGeom>
          <a:solidFill>
            <a:srgbClr val="666666"/>
          </a:solidFill>
          <a:ln>
            <a:noFill/>
          </a:ln>
        </p:spPr>
        <p:txBody>
          <a:bodyPr lIns="91415" tIns="91415" rIns="91415" bIns="91415" anchor="ctr" anchorCtr="0">
            <a:noAutofit/>
          </a:bodyPr>
          <a:lstStyle/>
          <a:p>
            <a:endParaRPr/>
          </a:p>
        </p:txBody>
      </p:sp>
    </p:spTree>
    <p:extLst>
      <p:ext uri="{BB962C8B-B14F-4D97-AF65-F5344CB8AC3E}">
        <p14:creationId xmlns:p14="http://schemas.microsoft.com/office/powerpoint/2010/main" val="10635393"/>
      </p:ext>
    </p:extLst>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60000"/>
            <a:lumOff val="40000"/>
          </a:schemeClr>
        </a:solidFill>
        <a:effectLst/>
      </p:bgPr>
    </p:bg>
    <p:spTree>
      <p:nvGrpSpPr>
        <p:cNvPr id="1" name="Shape 306"/>
        <p:cNvGrpSpPr/>
        <p:nvPr/>
      </p:nvGrpSpPr>
      <p:grpSpPr>
        <a:xfrm>
          <a:off x="0" y="0"/>
          <a:ext cx="0" cy="0"/>
          <a:chOff x="0" y="0"/>
          <a:chExt cx="0" cy="0"/>
        </a:xfrm>
      </p:grpSpPr>
      <p:sp>
        <p:nvSpPr>
          <p:cNvPr id="307" name="Shape 307"/>
          <p:cNvSpPr/>
          <p:nvPr/>
        </p:nvSpPr>
        <p:spPr>
          <a:xfrm>
            <a:off x="1" y="-17879"/>
            <a:ext cx="9138899" cy="1526400"/>
          </a:xfrm>
          <a:prstGeom prst="rect">
            <a:avLst/>
          </a:prstGeom>
          <a:solidFill>
            <a:srgbClr val="D9D9D9"/>
          </a:solidFill>
          <a:ln>
            <a:noFill/>
          </a:ln>
        </p:spPr>
        <p:txBody>
          <a:bodyPr lIns="91415" tIns="91415" rIns="91415" bIns="91415" anchor="ctr" anchorCtr="0">
            <a:noAutofit/>
          </a:bodyPr>
          <a:lstStyle/>
          <a:p>
            <a:endParaRPr/>
          </a:p>
        </p:txBody>
      </p:sp>
      <p:sp>
        <p:nvSpPr>
          <p:cNvPr id="308" name="Shape 308"/>
          <p:cNvSpPr txBox="1">
            <a:spLocks noGrp="1"/>
          </p:cNvSpPr>
          <p:nvPr>
            <p:ph type="title"/>
          </p:nvPr>
        </p:nvSpPr>
        <p:spPr>
          <a:xfrm>
            <a:off x="457200" y="169787"/>
            <a:ext cx="8229600" cy="1143000"/>
          </a:xfrm>
          <a:prstGeom prst="rect">
            <a:avLst/>
          </a:prstGeom>
        </p:spPr>
        <p:txBody>
          <a:bodyPr lIns="91415" tIns="91415" rIns="91415" bIns="91415" anchor="b" anchorCtr="0">
            <a:noAutofit/>
          </a:bodyPr>
          <a:lstStyle/>
          <a:p>
            <a:pPr lvl="0" rtl="0">
              <a:buNone/>
            </a:pPr>
            <a:r>
              <a:rPr lang="en">
                <a:solidFill>
                  <a:srgbClr val="B85240"/>
                </a:solidFill>
                <a:latin typeface="Tahoma"/>
                <a:ea typeface="Tahoma"/>
                <a:cs typeface="Tahoma"/>
                <a:sym typeface="Tahoma"/>
              </a:rPr>
              <a:t>A Birds Eye View / Let Statements</a:t>
            </a:r>
          </a:p>
        </p:txBody>
      </p:sp>
      <p:sp>
        <p:nvSpPr>
          <p:cNvPr id="309" name="Shape 309"/>
          <p:cNvSpPr/>
          <p:nvPr/>
        </p:nvSpPr>
        <p:spPr>
          <a:xfrm>
            <a:off x="6304580" y="136056"/>
            <a:ext cx="358499" cy="358499"/>
          </a:xfrm>
          <a:prstGeom prst="ellipse">
            <a:avLst/>
          </a:prstGeom>
          <a:solidFill>
            <a:srgbClr val="B8523F"/>
          </a:solidFill>
          <a:ln>
            <a:noFill/>
          </a:ln>
        </p:spPr>
        <p:txBody>
          <a:bodyPr lIns="91415" tIns="91415" rIns="91415" bIns="91415" anchor="ctr" anchorCtr="0">
            <a:noAutofit/>
          </a:bodyPr>
          <a:lstStyle/>
          <a:p>
            <a:endParaRPr/>
          </a:p>
        </p:txBody>
      </p:sp>
      <p:sp>
        <p:nvSpPr>
          <p:cNvPr id="310" name="Shape 310"/>
          <p:cNvSpPr/>
          <p:nvPr/>
        </p:nvSpPr>
        <p:spPr>
          <a:xfrm>
            <a:off x="6770796" y="136056"/>
            <a:ext cx="358499" cy="358499"/>
          </a:xfrm>
          <a:prstGeom prst="ellipse">
            <a:avLst/>
          </a:prstGeom>
          <a:solidFill>
            <a:srgbClr val="E29161"/>
          </a:solidFill>
          <a:ln>
            <a:noFill/>
          </a:ln>
        </p:spPr>
        <p:txBody>
          <a:bodyPr lIns="91415" tIns="91415" rIns="91415" bIns="91415" anchor="ctr" anchorCtr="0">
            <a:noAutofit/>
          </a:bodyPr>
          <a:lstStyle/>
          <a:p>
            <a:endParaRPr/>
          </a:p>
        </p:txBody>
      </p:sp>
      <p:sp>
        <p:nvSpPr>
          <p:cNvPr id="311" name="Shape 311"/>
          <p:cNvSpPr/>
          <p:nvPr/>
        </p:nvSpPr>
        <p:spPr>
          <a:xfrm>
            <a:off x="7237012" y="136056"/>
            <a:ext cx="358499" cy="358499"/>
          </a:xfrm>
          <a:prstGeom prst="ellipse">
            <a:avLst/>
          </a:prstGeom>
          <a:solidFill>
            <a:srgbClr val="F3FFA8"/>
          </a:solidFill>
          <a:ln>
            <a:noFill/>
          </a:ln>
        </p:spPr>
        <p:txBody>
          <a:bodyPr lIns="91415" tIns="91415" rIns="91415" bIns="91415" anchor="ctr" anchorCtr="0">
            <a:noAutofit/>
          </a:bodyPr>
          <a:lstStyle/>
          <a:p>
            <a:endParaRPr/>
          </a:p>
        </p:txBody>
      </p:sp>
      <p:sp>
        <p:nvSpPr>
          <p:cNvPr id="312" name="Shape 312"/>
          <p:cNvSpPr/>
          <p:nvPr/>
        </p:nvSpPr>
        <p:spPr>
          <a:xfrm>
            <a:off x="7703229" y="136056"/>
            <a:ext cx="358499" cy="358499"/>
          </a:xfrm>
          <a:prstGeom prst="ellipse">
            <a:avLst/>
          </a:prstGeom>
          <a:solidFill>
            <a:srgbClr val="88BF88"/>
          </a:solidFill>
          <a:ln>
            <a:noFill/>
          </a:ln>
        </p:spPr>
        <p:txBody>
          <a:bodyPr lIns="91415" tIns="91415" rIns="91415" bIns="91415" anchor="ctr" anchorCtr="0">
            <a:noAutofit/>
          </a:bodyPr>
          <a:lstStyle/>
          <a:p>
            <a:endParaRPr/>
          </a:p>
        </p:txBody>
      </p:sp>
      <p:sp>
        <p:nvSpPr>
          <p:cNvPr id="313" name="Shape 313"/>
          <p:cNvSpPr/>
          <p:nvPr/>
        </p:nvSpPr>
        <p:spPr>
          <a:xfrm>
            <a:off x="8169444" y="136056"/>
            <a:ext cx="358499" cy="358499"/>
          </a:xfrm>
          <a:prstGeom prst="ellipse">
            <a:avLst/>
          </a:prstGeom>
          <a:solidFill>
            <a:srgbClr val="5B7E51"/>
          </a:solidFill>
          <a:ln>
            <a:noFill/>
          </a:ln>
        </p:spPr>
        <p:txBody>
          <a:bodyPr lIns="91415" tIns="91415" rIns="91415" bIns="91415" anchor="ctr" anchorCtr="0">
            <a:noAutofit/>
          </a:bodyPr>
          <a:lstStyle/>
          <a:p>
            <a:endParaRPr/>
          </a:p>
        </p:txBody>
      </p:sp>
      <p:sp>
        <p:nvSpPr>
          <p:cNvPr id="314" name="Shape 314"/>
          <p:cNvSpPr/>
          <p:nvPr/>
        </p:nvSpPr>
        <p:spPr>
          <a:xfrm>
            <a:off x="8635661" y="136056"/>
            <a:ext cx="358499" cy="358499"/>
          </a:xfrm>
          <a:prstGeom prst="ellipse">
            <a:avLst/>
          </a:prstGeom>
          <a:solidFill>
            <a:srgbClr val="B8523F"/>
          </a:solidFill>
          <a:ln>
            <a:noFill/>
          </a:ln>
        </p:spPr>
        <p:txBody>
          <a:bodyPr lIns="91415" tIns="91415" rIns="91415" bIns="91415" anchor="ctr" anchorCtr="0">
            <a:noAutofit/>
          </a:bodyPr>
          <a:lstStyle/>
          <a:p>
            <a:endParaRPr/>
          </a:p>
        </p:txBody>
      </p:sp>
      <p:sp>
        <p:nvSpPr>
          <p:cNvPr id="315" name="Shape 315"/>
          <p:cNvSpPr/>
          <p:nvPr/>
        </p:nvSpPr>
        <p:spPr>
          <a:xfrm>
            <a:off x="1" y="1508527"/>
            <a:ext cx="5598299" cy="5350499"/>
          </a:xfrm>
          <a:prstGeom prst="rect">
            <a:avLst/>
          </a:prstGeom>
          <a:solidFill>
            <a:srgbClr val="927C82"/>
          </a:solidFill>
          <a:ln>
            <a:noFill/>
          </a:ln>
        </p:spPr>
        <p:txBody>
          <a:bodyPr lIns="91415" tIns="91415" rIns="91415" bIns="91415" anchor="ctr" anchorCtr="0">
            <a:noAutofit/>
          </a:bodyPr>
          <a:lstStyle/>
          <a:p>
            <a:endParaRPr/>
          </a:p>
        </p:txBody>
      </p:sp>
      <p:sp>
        <p:nvSpPr>
          <p:cNvPr id="316" name="Shape 316"/>
          <p:cNvSpPr/>
          <p:nvPr/>
        </p:nvSpPr>
        <p:spPr>
          <a:xfrm>
            <a:off x="730501" y="2131177"/>
            <a:ext cx="4137299" cy="4105199"/>
          </a:xfrm>
          <a:prstGeom prst="ellipse">
            <a:avLst/>
          </a:prstGeom>
          <a:solidFill>
            <a:schemeClr val="dk1"/>
          </a:solidFill>
          <a:ln w="28575" cap="flat">
            <a:solidFill>
              <a:srgbClr val="F3FFA8"/>
            </a:solidFill>
            <a:prstDash val="solid"/>
            <a:round/>
            <a:headEnd type="none" w="med" len="med"/>
            <a:tailEnd type="none" w="med" len="med"/>
          </a:ln>
        </p:spPr>
        <p:txBody>
          <a:bodyPr lIns="91415" tIns="91415" rIns="91415" bIns="91415" anchor="ctr" anchorCtr="0">
            <a:noAutofit/>
          </a:bodyPr>
          <a:lstStyle/>
          <a:p>
            <a:endParaRPr/>
          </a:p>
        </p:txBody>
      </p:sp>
      <p:sp>
        <p:nvSpPr>
          <p:cNvPr id="317" name="Shape 317"/>
          <p:cNvSpPr/>
          <p:nvPr/>
        </p:nvSpPr>
        <p:spPr>
          <a:xfrm>
            <a:off x="1160851" y="2569325"/>
            <a:ext cx="3276600" cy="3228900"/>
          </a:xfrm>
          <a:prstGeom prst="ellipse">
            <a:avLst/>
          </a:prstGeom>
          <a:solidFill>
            <a:schemeClr val="lt1"/>
          </a:solidFill>
          <a:ln w="76200" cap="flat">
            <a:solidFill>
              <a:srgbClr val="927C82"/>
            </a:solidFill>
            <a:prstDash val="solid"/>
            <a:round/>
            <a:headEnd type="none" w="med" len="med"/>
            <a:tailEnd type="none" w="med" len="med"/>
          </a:ln>
        </p:spPr>
        <p:txBody>
          <a:bodyPr lIns="91415" tIns="91415" rIns="91415" bIns="91415" anchor="ctr" anchorCtr="0">
            <a:noAutofit/>
          </a:bodyPr>
          <a:lstStyle/>
          <a:p>
            <a:endParaRPr/>
          </a:p>
        </p:txBody>
      </p:sp>
      <p:sp>
        <p:nvSpPr>
          <p:cNvPr id="318" name="Shape 318"/>
          <p:cNvSpPr/>
          <p:nvPr/>
        </p:nvSpPr>
        <p:spPr>
          <a:xfrm>
            <a:off x="2761052" y="4145677"/>
            <a:ext cx="76199" cy="76199"/>
          </a:xfrm>
          <a:prstGeom prst="ellipse">
            <a:avLst/>
          </a:prstGeom>
          <a:solidFill>
            <a:srgbClr val="000000"/>
          </a:solidFill>
          <a:ln>
            <a:noFill/>
          </a:ln>
        </p:spPr>
        <p:txBody>
          <a:bodyPr lIns="91415" tIns="91415" rIns="91415" bIns="91415" anchor="ctr" anchorCtr="0">
            <a:noAutofit/>
          </a:bodyPr>
          <a:lstStyle/>
          <a:p>
            <a:endParaRPr/>
          </a:p>
        </p:txBody>
      </p:sp>
      <p:cxnSp>
        <p:nvCxnSpPr>
          <p:cNvPr id="319" name="Shape 319"/>
          <p:cNvCxnSpPr>
            <a:stCxn id="317" idx="0"/>
          </p:cNvCxnSpPr>
          <p:nvPr/>
        </p:nvCxnSpPr>
        <p:spPr>
          <a:xfrm>
            <a:off x="2799152" y="2569327"/>
            <a:ext cx="2399" cy="1586999"/>
          </a:xfrm>
          <a:prstGeom prst="straightConnector1">
            <a:avLst/>
          </a:prstGeom>
          <a:noFill/>
          <a:ln w="38100" cap="flat">
            <a:solidFill>
              <a:srgbClr val="88BF88"/>
            </a:solidFill>
            <a:prstDash val="solid"/>
            <a:round/>
            <a:headEnd type="none" w="lg" len="lg"/>
            <a:tailEnd type="none" w="lg" len="lg"/>
          </a:ln>
        </p:spPr>
      </p:cxnSp>
      <p:cxnSp>
        <p:nvCxnSpPr>
          <p:cNvPr id="320" name="Shape 320"/>
          <p:cNvCxnSpPr>
            <a:stCxn id="316" idx="7"/>
          </p:cNvCxnSpPr>
          <p:nvPr/>
        </p:nvCxnSpPr>
        <p:spPr>
          <a:xfrm flipH="1">
            <a:off x="2826406" y="2732367"/>
            <a:ext cx="1435500" cy="1432200"/>
          </a:xfrm>
          <a:prstGeom prst="straightConnector1">
            <a:avLst/>
          </a:prstGeom>
          <a:noFill/>
          <a:ln w="38100" cap="flat">
            <a:solidFill>
              <a:srgbClr val="6FA8DC"/>
            </a:solidFill>
            <a:prstDash val="solid"/>
            <a:round/>
            <a:headEnd type="none" w="lg" len="lg"/>
            <a:tailEnd type="none" w="lg" len="lg"/>
          </a:ln>
        </p:spPr>
      </p:cxnSp>
      <p:sp>
        <p:nvSpPr>
          <p:cNvPr id="321" name="Shape 321"/>
          <p:cNvSpPr txBox="1"/>
          <p:nvPr/>
        </p:nvSpPr>
        <p:spPr>
          <a:xfrm>
            <a:off x="2226601" y="4329952"/>
            <a:ext cx="1147499" cy="627599"/>
          </a:xfrm>
          <a:prstGeom prst="rect">
            <a:avLst/>
          </a:prstGeom>
        </p:spPr>
        <p:txBody>
          <a:bodyPr lIns="91415" tIns="91415" rIns="91415" bIns="91415" anchor="ctr" anchorCtr="0">
            <a:noAutofit/>
          </a:bodyPr>
          <a:lstStyle/>
          <a:p>
            <a:pPr algn="ctr">
              <a:buNone/>
            </a:pPr>
            <a:r>
              <a:rPr lang="en" sz="2400">
                <a:solidFill>
                  <a:srgbClr val="927C82"/>
                </a:solidFill>
                <a:latin typeface="Tahoma"/>
                <a:ea typeface="Tahoma"/>
                <a:cs typeface="Tahoma"/>
                <a:sym typeface="Tahoma"/>
              </a:rPr>
              <a:t>EARTH</a:t>
            </a:r>
          </a:p>
        </p:txBody>
      </p:sp>
      <p:sp>
        <p:nvSpPr>
          <p:cNvPr id="322" name="Shape 322"/>
          <p:cNvSpPr txBox="1"/>
          <p:nvPr/>
        </p:nvSpPr>
        <p:spPr>
          <a:xfrm rot="2249823">
            <a:off x="1259138" y="5412074"/>
            <a:ext cx="761925" cy="421286"/>
          </a:xfrm>
          <a:prstGeom prst="rect">
            <a:avLst/>
          </a:prstGeom>
        </p:spPr>
        <p:txBody>
          <a:bodyPr lIns="91415" tIns="91415" rIns="91415" bIns="91415" anchor="t" anchorCtr="0">
            <a:noAutofit/>
          </a:bodyPr>
          <a:lstStyle/>
          <a:p>
            <a:pPr algn="ctr">
              <a:buNone/>
            </a:pPr>
            <a:r>
              <a:rPr lang="en">
                <a:solidFill>
                  <a:schemeClr val="lt1"/>
                </a:solidFill>
                <a:latin typeface="Tahoma"/>
                <a:ea typeface="Tahoma"/>
                <a:cs typeface="Tahoma"/>
                <a:sym typeface="Tahoma"/>
              </a:rPr>
              <a:t>GAP</a:t>
            </a:r>
          </a:p>
        </p:txBody>
      </p:sp>
      <p:sp>
        <p:nvSpPr>
          <p:cNvPr id="323" name="Shape 323"/>
          <p:cNvSpPr/>
          <p:nvPr/>
        </p:nvSpPr>
        <p:spPr>
          <a:xfrm>
            <a:off x="5791200" y="1682963"/>
            <a:ext cx="636600" cy="448199"/>
          </a:xfrm>
          <a:prstGeom prst="rect">
            <a:avLst/>
          </a:prstGeom>
          <a:solidFill>
            <a:srgbClr val="88BF88"/>
          </a:solidFill>
          <a:ln>
            <a:noFill/>
          </a:ln>
        </p:spPr>
        <p:txBody>
          <a:bodyPr lIns="91415" tIns="91415" rIns="91415" bIns="91415" anchor="ctr" anchorCtr="0">
            <a:noAutofit/>
          </a:bodyPr>
          <a:lstStyle/>
          <a:p>
            <a:endParaRPr/>
          </a:p>
        </p:txBody>
      </p:sp>
      <p:sp>
        <p:nvSpPr>
          <p:cNvPr id="324" name="Shape 324"/>
          <p:cNvSpPr/>
          <p:nvPr/>
        </p:nvSpPr>
        <p:spPr>
          <a:xfrm>
            <a:off x="5791200" y="2412127"/>
            <a:ext cx="636600" cy="448199"/>
          </a:xfrm>
          <a:prstGeom prst="rect">
            <a:avLst/>
          </a:prstGeom>
          <a:solidFill>
            <a:srgbClr val="6FA8DC"/>
          </a:solidFill>
          <a:ln>
            <a:noFill/>
          </a:ln>
        </p:spPr>
        <p:txBody>
          <a:bodyPr lIns="91415" tIns="91415" rIns="91415" bIns="91415" anchor="ctr" anchorCtr="0">
            <a:noAutofit/>
          </a:bodyPr>
          <a:lstStyle/>
          <a:p>
            <a:endParaRPr/>
          </a:p>
        </p:txBody>
      </p:sp>
      <p:sp>
        <p:nvSpPr>
          <p:cNvPr id="325" name="Shape 325"/>
          <p:cNvSpPr/>
          <p:nvPr/>
        </p:nvSpPr>
        <p:spPr>
          <a:xfrm>
            <a:off x="5791200" y="4082577"/>
            <a:ext cx="636600" cy="448199"/>
          </a:xfrm>
          <a:prstGeom prst="rect">
            <a:avLst/>
          </a:prstGeom>
          <a:noFill/>
          <a:ln w="38100" cap="flat">
            <a:solidFill>
              <a:srgbClr val="927C82"/>
            </a:solidFill>
            <a:prstDash val="solid"/>
            <a:round/>
            <a:headEnd type="none" w="med" len="med"/>
            <a:tailEnd type="none" w="med" len="med"/>
          </a:ln>
        </p:spPr>
        <p:txBody>
          <a:bodyPr lIns="91415" tIns="91415" rIns="91415" bIns="91415" anchor="ctr" anchorCtr="0">
            <a:noAutofit/>
          </a:bodyPr>
          <a:lstStyle/>
          <a:p>
            <a:endParaRPr/>
          </a:p>
        </p:txBody>
      </p:sp>
      <p:sp>
        <p:nvSpPr>
          <p:cNvPr id="326" name="Shape 326"/>
          <p:cNvSpPr/>
          <p:nvPr/>
        </p:nvSpPr>
        <p:spPr>
          <a:xfrm>
            <a:off x="5812387" y="5398627"/>
            <a:ext cx="636600" cy="448199"/>
          </a:xfrm>
          <a:prstGeom prst="rect">
            <a:avLst/>
          </a:prstGeom>
          <a:solidFill>
            <a:srgbClr val="F3FFA8"/>
          </a:solidFill>
          <a:ln w="38100" cap="flat">
            <a:solidFill>
              <a:srgbClr val="E29161"/>
            </a:solidFill>
            <a:prstDash val="solid"/>
            <a:round/>
            <a:headEnd type="none" w="med" len="med"/>
            <a:tailEnd type="none" w="med" len="med"/>
          </a:ln>
        </p:spPr>
        <p:txBody>
          <a:bodyPr lIns="91415" tIns="91415" rIns="91415" bIns="91415" anchor="ctr" anchorCtr="0">
            <a:noAutofit/>
          </a:bodyPr>
          <a:lstStyle/>
          <a:p>
            <a:endParaRPr/>
          </a:p>
        </p:txBody>
      </p:sp>
      <p:sp>
        <p:nvSpPr>
          <p:cNvPr id="327" name="Shape 327"/>
          <p:cNvSpPr txBox="1"/>
          <p:nvPr/>
        </p:nvSpPr>
        <p:spPr>
          <a:xfrm>
            <a:off x="6620701" y="1682975"/>
            <a:ext cx="2272499" cy="573900"/>
          </a:xfrm>
          <a:prstGeom prst="rect">
            <a:avLst/>
          </a:prstGeom>
        </p:spPr>
        <p:txBody>
          <a:bodyPr lIns="91415" tIns="91415" rIns="91415" bIns="91415" anchor="ctr" anchorCtr="0">
            <a:noAutofit/>
          </a:bodyPr>
          <a:lstStyle/>
          <a:p>
            <a:pPr>
              <a:buNone/>
            </a:pPr>
            <a:r>
              <a:rPr lang="en">
                <a:solidFill>
                  <a:srgbClr val="E29161"/>
                </a:solidFill>
                <a:latin typeface="Tahoma"/>
                <a:ea typeface="Tahoma"/>
                <a:cs typeface="Tahoma"/>
                <a:sym typeface="Tahoma"/>
              </a:rPr>
              <a:t>Let r</a:t>
            </a:r>
            <a:r>
              <a:rPr lang="en" baseline="-25000">
                <a:solidFill>
                  <a:srgbClr val="E29161"/>
                </a:solidFill>
                <a:latin typeface="Tahoma"/>
                <a:ea typeface="Tahoma"/>
                <a:cs typeface="Tahoma"/>
                <a:sym typeface="Tahoma"/>
              </a:rPr>
              <a:t>1</a:t>
            </a:r>
            <a:r>
              <a:rPr lang="en">
                <a:solidFill>
                  <a:srgbClr val="E29161"/>
                </a:solidFill>
                <a:latin typeface="Tahoma"/>
                <a:ea typeface="Tahoma"/>
                <a:cs typeface="Tahoma"/>
                <a:sym typeface="Tahoma"/>
              </a:rPr>
              <a:t> </a:t>
            </a:r>
            <a:r>
              <a:rPr lang="en">
                <a:solidFill>
                  <a:schemeClr val="dk1"/>
                </a:solidFill>
                <a:latin typeface="Tahoma"/>
                <a:ea typeface="Tahoma"/>
                <a:cs typeface="Tahoma"/>
                <a:sym typeface="Tahoma"/>
              </a:rPr>
              <a:t>be the radius of the earth</a:t>
            </a:r>
          </a:p>
        </p:txBody>
      </p:sp>
      <p:sp>
        <p:nvSpPr>
          <p:cNvPr id="328" name="Shape 328"/>
          <p:cNvSpPr txBox="1"/>
          <p:nvPr/>
        </p:nvSpPr>
        <p:spPr>
          <a:xfrm>
            <a:off x="6663075" y="2391102"/>
            <a:ext cx="2229900" cy="995099"/>
          </a:xfrm>
          <a:prstGeom prst="rect">
            <a:avLst/>
          </a:prstGeom>
        </p:spPr>
        <p:txBody>
          <a:bodyPr lIns="91415" tIns="91415" rIns="91415" bIns="91415" anchor="ctr" anchorCtr="0">
            <a:noAutofit/>
          </a:bodyPr>
          <a:lstStyle/>
          <a:p>
            <a:pPr lvl="0" rtl="0">
              <a:buNone/>
            </a:pPr>
            <a:r>
              <a:rPr lang="en">
                <a:solidFill>
                  <a:srgbClr val="E29161"/>
                </a:solidFill>
                <a:latin typeface="Tahoma"/>
                <a:ea typeface="Tahoma"/>
                <a:cs typeface="Tahoma"/>
                <a:sym typeface="Tahoma"/>
              </a:rPr>
              <a:t>Let r</a:t>
            </a:r>
            <a:r>
              <a:rPr lang="en" baseline="-25000">
                <a:solidFill>
                  <a:srgbClr val="E29161"/>
                </a:solidFill>
                <a:latin typeface="Tahoma"/>
                <a:ea typeface="Tahoma"/>
                <a:cs typeface="Tahoma"/>
                <a:sym typeface="Tahoma"/>
              </a:rPr>
              <a:t>2</a:t>
            </a:r>
            <a:r>
              <a:rPr lang="en">
                <a:solidFill>
                  <a:schemeClr val="dk1"/>
                </a:solidFill>
                <a:latin typeface="Tahoma"/>
                <a:ea typeface="Tahoma"/>
                <a:cs typeface="Tahoma"/>
                <a:sym typeface="Tahoma"/>
              </a:rPr>
              <a:t> be the radius of the earth with the 100 extra feet of string accounte</a:t>
            </a:r>
            <a:r>
              <a:rPr lang="en">
                <a:latin typeface="Tahoma"/>
                <a:ea typeface="Tahoma"/>
                <a:cs typeface="Tahoma"/>
                <a:sym typeface="Tahoma"/>
              </a:rPr>
              <a:t>d for</a:t>
            </a:r>
          </a:p>
        </p:txBody>
      </p:sp>
      <p:sp>
        <p:nvSpPr>
          <p:cNvPr id="329" name="Shape 329"/>
          <p:cNvSpPr txBox="1"/>
          <p:nvPr/>
        </p:nvSpPr>
        <p:spPr>
          <a:xfrm>
            <a:off x="6620702" y="4082577"/>
            <a:ext cx="2373599" cy="731099"/>
          </a:xfrm>
          <a:prstGeom prst="rect">
            <a:avLst/>
          </a:prstGeom>
        </p:spPr>
        <p:txBody>
          <a:bodyPr lIns="91415" tIns="91415" rIns="91415" bIns="91415" anchor="ctr" anchorCtr="0">
            <a:noAutofit/>
          </a:bodyPr>
          <a:lstStyle/>
          <a:p>
            <a:pPr lvl="0" rtl="0">
              <a:buNone/>
            </a:pPr>
            <a:r>
              <a:rPr lang="en">
                <a:solidFill>
                  <a:srgbClr val="E29161"/>
                </a:solidFill>
                <a:latin typeface="Tahoma"/>
                <a:ea typeface="Tahoma"/>
                <a:cs typeface="Tahoma"/>
                <a:sym typeface="Tahoma"/>
              </a:rPr>
              <a:t>Let c </a:t>
            </a:r>
            <a:r>
              <a:rPr lang="en">
                <a:solidFill>
                  <a:schemeClr val="dk1"/>
                </a:solidFill>
                <a:latin typeface="Tahoma"/>
                <a:ea typeface="Tahoma"/>
                <a:cs typeface="Tahoma"/>
                <a:sym typeface="Tahoma"/>
              </a:rPr>
              <a:t>be the circumference of the earth</a:t>
            </a:r>
          </a:p>
        </p:txBody>
      </p:sp>
      <p:sp>
        <p:nvSpPr>
          <p:cNvPr id="330" name="Shape 330"/>
          <p:cNvSpPr txBox="1"/>
          <p:nvPr/>
        </p:nvSpPr>
        <p:spPr>
          <a:xfrm>
            <a:off x="6663101" y="5398625"/>
            <a:ext cx="2272499" cy="1212300"/>
          </a:xfrm>
          <a:prstGeom prst="rect">
            <a:avLst/>
          </a:prstGeom>
        </p:spPr>
        <p:txBody>
          <a:bodyPr lIns="91415" tIns="91415" rIns="91415" bIns="91415" anchor="ctr" anchorCtr="0">
            <a:noAutofit/>
          </a:bodyPr>
          <a:lstStyle/>
          <a:p>
            <a:pPr lvl="0" rtl="0">
              <a:buNone/>
            </a:pPr>
            <a:r>
              <a:rPr lang="en">
                <a:solidFill>
                  <a:srgbClr val="E29161"/>
                </a:solidFill>
                <a:latin typeface="Tahoma"/>
                <a:ea typeface="Tahoma"/>
                <a:cs typeface="Tahoma"/>
                <a:sym typeface="Tahoma"/>
              </a:rPr>
              <a:t>Let c + 100 </a:t>
            </a:r>
            <a:r>
              <a:rPr lang="en">
                <a:solidFill>
                  <a:schemeClr val="dk1"/>
                </a:solidFill>
                <a:latin typeface="Tahoma"/>
                <a:ea typeface="Tahoma"/>
                <a:cs typeface="Tahoma"/>
                <a:sym typeface="Tahoma"/>
              </a:rPr>
              <a:t>be the circumference of the earth with the 100 extra feet of string.</a:t>
            </a:r>
          </a:p>
        </p:txBody>
      </p:sp>
    </p:spTree>
    <p:extLst>
      <p:ext uri="{BB962C8B-B14F-4D97-AF65-F5344CB8AC3E}">
        <p14:creationId xmlns:p14="http://schemas.microsoft.com/office/powerpoint/2010/main" val="4257083308"/>
      </p:ext>
    </p:extLst>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Paperwork</a:t>
            </a:r>
            <a:endParaRPr lang="en-US" dirty="0"/>
          </a:p>
        </p:txBody>
      </p:sp>
      <p:sp>
        <p:nvSpPr>
          <p:cNvPr id="3" name="Content Placeholder 2"/>
          <p:cNvSpPr>
            <a:spLocks noGrp="1"/>
          </p:cNvSpPr>
          <p:nvPr>
            <p:ph idx="1"/>
          </p:nvPr>
        </p:nvSpPr>
        <p:spPr/>
        <p:txBody>
          <a:bodyPr>
            <a:normAutofit/>
          </a:bodyPr>
          <a:lstStyle/>
          <a:p>
            <a:r>
              <a:rPr lang="en-US" sz="2800" dirty="0" smtClean="0"/>
              <a:t>We need:</a:t>
            </a:r>
          </a:p>
          <a:p>
            <a:pPr lvl="1"/>
            <a:r>
              <a:rPr lang="en-US" sz="2400" dirty="0" smtClean="0"/>
              <a:t>SCECH Forms</a:t>
            </a:r>
          </a:p>
          <a:p>
            <a:pPr lvl="1"/>
            <a:r>
              <a:rPr lang="en-US" sz="2400" b="1" dirty="0" smtClean="0"/>
              <a:t>Substitute Reimbursement Form</a:t>
            </a:r>
            <a:endParaRPr lang="en-US" sz="2400" b="1" dirty="0"/>
          </a:p>
        </p:txBody>
      </p:sp>
    </p:spTree>
    <p:extLst>
      <p:ext uri="{BB962C8B-B14F-4D97-AF65-F5344CB8AC3E}">
        <p14:creationId xmlns:p14="http://schemas.microsoft.com/office/powerpoint/2010/main" val="39160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60000"/>
            <a:lumOff val="40000"/>
          </a:schemeClr>
        </a:solidFill>
        <a:effectLst/>
      </p:bgPr>
    </p:bg>
    <p:spTree>
      <p:nvGrpSpPr>
        <p:cNvPr id="1" name="Shape 334"/>
        <p:cNvGrpSpPr/>
        <p:nvPr/>
      </p:nvGrpSpPr>
      <p:grpSpPr>
        <a:xfrm>
          <a:off x="0" y="0"/>
          <a:ext cx="0" cy="0"/>
          <a:chOff x="0" y="0"/>
          <a:chExt cx="0" cy="0"/>
        </a:xfrm>
      </p:grpSpPr>
      <p:sp>
        <p:nvSpPr>
          <p:cNvPr id="335" name="Shape 335"/>
          <p:cNvSpPr/>
          <p:nvPr/>
        </p:nvSpPr>
        <p:spPr>
          <a:xfrm>
            <a:off x="1" y="-17879"/>
            <a:ext cx="9138899" cy="1526400"/>
          </a:xfrm>
          <a:prstGeom prst="rect">
            <a:avLst/>
          </a:prstGeom>
          <a:solidFill>
            <a:srgbClr val="D9D9D9"/>
          </a:solidFill>
          <a:ln>
            <a:noFill/>
          </a:ln>
        </p:spPr>
        <p:txBody>
          <a:bodyPr lIns="91415" tIns="91415" rIns="91415" bIns="91415" anchor="ctr" anchorCtr="0">
            <a:noAutofit/>
          </a:bodyPr>
          <a:lstStyle/>
          <a:p>
            <a:endParaRPr/>
          </a:p>
        </p:txBody>
      </p:sp>
      <p:sp>
        <p:nvSpPr>
          <p:cNvPr id="336" name="Shape 336"/>
          <p:cNvSpPr txBox="1">
            <a:spLocks noGrp="1"/>
          </p:cNvSpPr>
          <p:nvPr>
            <p:ph type="title"/>
          </p:nvPr>
        </p:nvSpPr>
        <p:spPr>
          <a:xfrm>
            <a:off x="457200" y="274637"/>
            <a:ext cx="8229600" cy="1143000"/>
          </a:xfrm>
          <a:prstGeom prst="rect">
            <a:avLst/>
          </a:prstGeom>
        </p:spPr>
        <p:txBody>
          <a:bodyPr lIns="91415" tIns="91415" rIns="91415" bIns="91415" anchor="b" anchorCtr="0">
            <a:noAutofit/>
          </a:bodyPr>
          <a:lstStyle/>
          <a:p>
            <a:pPr lvl="0" rtl="0">
              <a:buNone/>
            </a:pPr>
            <a:r>
              <a:rPr lang="en">
                <a:solidFill>
                  <a:srgbClr val="B85240"/>
                </a:solidFill>
                <a:latin typeface="Tahoma"/>
                <a:ea typeface="Tahoma"/>
                <a:cs typeface="Tahoma"/>
                <a:sym typeface="Tahoma"/>
              </a:rPr>
              <a:t>Some Simple Formulas</a:t>
            </a:r>
          </a:p>
        </p:txBody>
      </p:sp>
      <p:sp>
        <p:nvSpPr>
          <p:cNvPr id="337" name="Shape 337"/>
          <p:cNvSpPr txBox="1">
            <a:spLocks noGrp="1"/>
          </p:cNvSpPr>
          <p:nvPr>
            <p:ph type="body" idx="1"/>
          </p:nvPr>
        </p:nvSpPr>
        <p:spPr>
          <a:xfrm>
            <a:off x="446351" y="1890300"/>
            <a:ext cx="8229600" cy="4967700"/>
          </a:xfrm>
          <a:prstGeom prst="rect">
            <a:avLst/>
          </a:prstGeom>
        </p:spPr>
        <p:txBody>
          <a:bodyPr lIns="91415" tIns="91415" rIns="91415" bIns="91415" anchor="t" anchorCtr="0">
            <a:noAutofit/>
          </a:bodyPr>
          <a:lstStyle/>
          <a:p>
            <a:pPr lvl="0" algn="ctr" rtl="0">
              <a:buNone/>
            </a:pPr>
            <a:r>
              <a:rPr lang="en">
                <a:solidFill>
                  <a:schemeClr val="dk2"/>
                </a:solidFill>
                <a:latin typeface="Tahoma"/>
                <a:ea typeface="Tahoma"/>
                <a:cs typeface="Tahoma"/>
                <a:sym typeface="Tahoma"/>
              </a:rPr>
              <a:t>To solve this problem, one needs to know ONLY this formula:</a:t>
            </a:r>
          </a:p>
          <a:p>
            <a:endParaRPr lang="en">
              <a:solidFill>
                <a:schemeClr val="dk2"/>
              </a:solidFill>
              <a:latin typeface="Tahoma"/>
              <a:ea typeface="Tahoma"/>
              <a:cs typeface="Tahoma"/>
              <a:sym typeface="Tahoma"/>
            </a:endParaRPr>
          </a:p>
          <a:p>
            <a:pPr lvl="0" algn="ctr" rtl="0">
              <a:buNone/>
            </a:pPr>
            <a:r>
              <a:rPr lang="en" sz="6000">
                <a:solidFill>
                  <a:srgbClr val="927C82"/>
                </a:solidFill>
                <a:latin typeface="Tahoma"/>
                <a:ea typeface="Tahoma"/>
                <a:cs typeface="Tahoma"/>
                <a:sym typeface="Tahoma"/>
              </a:rPr>
              <a:t>c = 2</a:t>
            </a:r>
            <a:r>
              <a:rPr lang="en" sz="6000" b="1">
                <a:solidFill>
                  <a:srgbClr val="927C82"/>
                </a:solidFill>
                <a:latin typeface="Tahoma"/>
                <a:ea typeface="Tahoma"/>
                <a:cs typeface="Tahoma"/>
                <a:sym typeface="Tahoma"/>
              </a:rPr>
              <a:t>π</a:t>
            </a:r>
            <a:r>
              <a:rPr lang="en" sz="6000">
                <a:solidFill>
                  <a:srgbClr val="927C82"/>
                </a:solidFill>
                <a:latin typeface="Tahoma"/>
                <a:ea typeface="Tahoma"/>
                <a:cs typeface="Tahoma"/>
                <a:sym typeface="Tahoma"/>
              </a:rPr>
              <a:t>r</a:t>
            </a:r>
          </a:p>
          <a:p>
            <a:pPr lvl="0" algn="l" rtl="0">
              <a:buNone/>
            </a:pPr>
            <a:r>
              <a:rPr lang="en" sz="3600">
                <a:solidFill>
                  <a:srgbClr val="927C82"/>
                </a:solidFill>
                <a:latin typeface="Tahoma"/>
                <a:ea typeface="Tahoma"/>
                <a:cs typeface="Tahoma"/>
                <a:sym typeface="Tahoma"/>
              </a:rPr>
              <a:t>   circumference </a:t>
            </a:r>
            <a:r>
              <a:rPr lang="en" sz="6000">
                <a:solidFill>
                  <a:srgbClr val="927C82"/>
                </a:solidFill>
                <a:latin typeface="Tahoma"/>
                <a:ea typeface="Tahoma"/>
                <a:cs typeface="Tahoma"/>
                <a:sym typeface="Tahoma"/>
              </a:rPr>
              <a:t>=</a:t>
            </a:r>
            <a:r>
              <a:rPr lang="en" sz="3600">
                <a:solidFill>
                  <a:srgbClr val="927C82"/>
                </a:solidFill>
                <a:latin typeface="Tahoma"/>
                <a:ea typeface="Tahoma"/>
                <a:cs typeface="Tahoma"/>
                <a:sym typeface="Tahoma"/>
              </a:rPr>
              <a:t> (2) (</a:t>
            </a:r>
            <a:r>
              <a:rPr lang="en" sz="3600" b="1">
                <a:solidFill>
                  <a:srgbClr val="927C82"/>
                </a:solidFill>
                <a:latin typeface="Tahoma"/>
                <a:ea typeface="Tahoma"/>
                <a:cs typeface="Tahoma"/>
                <a:sym typeface="Tahoma"/>
              </a:rPr>
              <a:t>π</a:t>
            </a:r>
            <a:r>
              <a:rPr lang="en" sz="3600">
                <a:solidFill>
                  <a:srgbClr val="927C82"/>
                </a:solidFill>
                <a:latin typeface="Tahoma"/>
                <a:ea typeface="Tahoma"/>
                <a:cs typeface="Tahoma"/>
                <a:sym typeface="Tahoma"/>
              </a:rPr>
              <a:t>) (radius)</a:t>
            </a:r>
          </a:p>
        </p:txBody>
      </p:sp>
      <p:sp>
        <p:nvSpPr>
          <p:cNvPr id="338" name="Shape 338"/>
          <p:cNvSpPr/>
          <p:nvPr/>
        </p:nvSpPr>
        <p:spPr>
          <a:xfrm>
            <a:off x="6304580" y="136056"/>
            <a:ext cx="358499" cy="358499"/>
          </a:xfrm>
          <a:prstGeom prst="ellipse">
            <a:avLst/>
          </a:prstGeom>
          <a:solidFill>
            <a:srgbClr val="B8523F"/>
          </a:solidFill>
          <a:ln>
            <a:noFill/>
          </a:ln>
        </p:spPr>
        <p:txBody>
          <a:bodyPr lIns="91415" tIns="91415" rIns="91415" bIns="91415" anchor="ctr" anchorCtr="0">
            <a:noAutofit/>
          </a:bodyPr>
          <a:lstStyle/>
          <a:p>
            <a:endParaRPr/>
          </a:p>
        </p:txBody>
      </p:sp>
      <p:sp>
        <p:nvSpPr>
          <p:cNvPr id="339" name="Shape 339"/>
          <p:cNvSpPr/>
          <p:nvPr/>
        </p:nvSpPr>
        <p:spPr>
          <a:xfrm>
            <a:off x="6770796" y="136056"/>
            <a:ext cx="358499" cy="358499"/>
          </a:xfrm>
          <a:prstGeom prst="ellipse">
            <a:avLst/>
          </a:prstGeom>
          <a:solidFill>
            <a:srgbClr val="E29161"/>
          </a:solidFill>
          <a:ln>
            <a:noFill/>
          </a:ln>
        </p:spPr>
        <p:txBody>
          <a:bodyPr lIns="91415" tIns="91415" rIns="91415" bIns="91415" anchor="ctr" anchorCtr="0">
            <a:noAutofit/>
          </a:bodyPr>
          <a:lstStyle/>
          <a:p>
            <a:endParaRPr/>
          </a:p>
        </p:txBody>
      </p:sp>
      <p:sp>
        <p:nvSpPr>
          <p:cNvPr id="340" name="Shape 340"/>
          <p:cNvSpPr/>
          <p:nvPr/>
        </p:nvSpPr>
        <p:spPr>
          <a:xfrm>
            <a:off x="7237012" y="136056"/>
            <a:ext cx="358499" cy="358499"/>
          </a:xfrm>
          <a:prstGeom prst="ellipse">
            <a:avLst/>
          </a:prstGeom>
          <a:solidFill>
            <a:srgbClr val="D7BD74"/>
          </a:solidFill>
          <a:ln>
            <a:noFill/>
          </a:ln>
        </p:spPr>
        <p:txBody>
          <a:bodyPr lIns="91415" tIns="91415" rIns="91415" bIns="91415" anchor="ctr" anchorCtr="0">
            <a:noAutofit/>
          </a:bodyPr>
          <a:lstStyle/>
          <a:p>
            <a:endParaRPr/>
          </a:p>
        </p:txBody>
      </p:sp>
      <p:sp>
        <p:nvSpPr>
          <p:cNvPr id="341" name="Shape 341"/>
          <p:cNvSpPr/>
          <p:nvPr/>
        </p:nvSpPr>
        <p:spPr>
          <a:xfrm>
            <a:off x="7703229" y="136056"/>
            <a:ext cx="358499" cy="358499"/>
          </a:xfrm>
          <a:prstGeom prst="ellipse">
            <a:avLst/>
          </a:prstGeom>
          <a:solidFill>
            <a:srgbClr val="88BF88"/>
          </a:solidFill>
          <a:ln>
            <a:noFill/>
          </a:ln>
        </p:spPr>
        <p:txBody>
          <a:bodyPr lIns="91415" tIns="91415" rIns="91415" bIns="91415" anchor="ctr" anchorCtr="0">
            <a:noAutofit/>
          </a:bodyPr>
          <a:lstStyle/>
          <a:p>
            <a:endParaRPr/>
          </a:p>
        </p:txBody>
      </p:sp>
      <p:sp>
        <p:nvSpPr>
          <p:cNvPr id="342" name="Shape 342"/>
          <p:cNvSpPr/>
          <p:nvPr/>
        </p:nvSpPr>
        <p:spPr>
          <a:xfrm>
            <a:off x="8169444" y="136056"/>
            <a:ext cx="358499" cy="358499"/>
          </a:xfrm>
          <a:prstGeom prst="ellipse">
            <a:avLst/>
          </a:prstGeom>
          <a:solidFill>
            <a:srgbClr val="5B7E51"/>
          </a:solidFill>
          <a:ln>
            <a:noFill/>
          </a:ln>
        </p:spPr>
        <p:txBody>
          <a:bodyPr lIns="91415" tIns="91415" rIns="91415" bIns="91415" anchor="ctr" anchorCtr="0">
            <a:noAutofit/>
          </a:bodyPr>
          <a:lstStyle/>
          <a:p>
            <a:endParaRPr/>
          </a:p>
        </p:txBody>
      </p:sp>
      <p:sp>
        <p:nvSpPr>
          <p:cNvPr id="343" name="Shape 343"/>
          <p:cNvSpPr/>
          <p:nvPr/>
        </p:nvSpPr>
        <p:spPr>
          <a:xfrm>
            <a:off x="8635661" y="136056"/>
            <a:ext cx="358499" cy="358499"/>
          </a:xfrm>
          <a:prstGeom prst="ellipse">
            <a:avLst/>
          </a:prstGeom>
          <a:solidFill>
            <a:srgbClr val="B8523F"/>
          </a:solidFill>
          <a:ln>
            <a:noFill/>
          </a:ln>
        </p:spPr>
        <p:txBody>
          <a:bodyPr lIns="91415" tIns="91415" rIns="91415" bIns="91415" anchor="ctr" anchorCtr="0">
            <a:noAutofit/>
          </a:bodyPr>
          <a:lstStyle/>
          <a:p>
            <a:endParaRPr/>
          </a:p>
        </p:txBody>
      </p:sp>
      <p:sp>
        <p:nvSpPr>
          <p:cNvPr id="344" name="Shape 344"/>
          <p:cNvSpPr/>
          <p:nvPr/>
        </p:nvSpPr>
        <p:spPr>
          <a:xfrm>
            <a:off x="-35740" y="1417637"/>
            <a:ext cx="9193799" cy="77700"/>
          </a:xfrm>
          <a:prstGeom prst="rect">
            <a:avLst/>
          </a:prstGeom>
          <a:solidFill>
            <a:srgbClr val="927C82"/>
          </a:solidFill>
          <a:ln>
            <a:noFill/>
          </a:ln>
        </p:spPr>
        <p:txBody>
          <a:bodyPr lIns="91415" tIns="91415" rIns="91415" bIns="91415" anchor="ctr" anchorCtr="0">
            <a:noAutofit/>
          </a:bodyPr>
          <a:lstStyle/>
          <a:p>
            <a:endParaRPr/>
          </a:p>
        </p:txBody>
      </p:sp>
    </p:spTree>
    <p:extLst>
      <p:ext uri="{BB962C8B-B14F-4D97-AF65-F5344CB8AC3E}">
        <p14:creationId xmlns:p14="http://schemas.microsoft.com/office/powerpoint/2010/main" val="105600902"/>
      </p:ext>
    </p:extLst>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60000"/>
            <a:lumOff val="40000"/>
          </a:schemeClr>
        </a:solidFill>
        <a:effectLst/>
      </p:bgPr>
    </p:bg>
    <p:spTree>
      <p:nvGrpSpPr>
        <p:cNvPr id="1" name="Shape 348"/>
        <p:cNvGrpSpPr/>
        <p:nvPr/>
      </p:nvGrpSpPr>
      <p:grpSpPr>
        <a:xfrm>
          <a:off x="0" y="0"/>
          <a:ext cx="0" cy="0"/>
          <a:chOff x="0" y="0"/>
          <a:chExt cx="0" cy="0"/>
        </a:xfrm>
      </p:grpSpPr>
      <p:sp>
        <p:nvSpPr>
          <p:cNvPr id="349" name="Shape 349"/>
          <p:cNvSpPr/>
          <p:nvPr/>
        </p:nvSpPr>
        <p:spPr>
          <a:xfrm>
            <a:off x="1" y="-17879"/>
            <a:ext cx="9138899" cy="1526400"/>
          </a:xfrm>
          <a:prstGeom prst="rect">
            <a:avLst/>
          </a:prstGeom>
          <a:solidFill>
            <a:srgbClr val="D9D9D9"/>
          </a:solidFill>
          <a:ln>
            <a:noFill/>
          </a:ln>
        </p:spPr>
        <p:txBody>
          <a:bodyPr lIns="91415" tIns="91415" rIns="91415" bIns="91415" anchor="ctr" anchorCtr="0">
            <a:noAutofit/>
          </a:bodyPr>
          <a:lstStyle/>
          <a:p>
            <a:endParaRPr/>
          </a:p>
        </p:txBody>
      </p:sp>
      <p:sp>
        <p:nvSpPr>
          <p:cNvPr id="350" name="Shape 350"/>
          <p:cNvSpPr txBox="1">
            <a:spLocks noGrp="1"/>
          </p:cNvSpPr>
          <p:nvPr>
            <p:ph type="title"/>
          </p:nvPr>
        </p:nvSpPr>
        <p:spPr>
          <a:xfrm>
            <a:off x="457200" y="274637"/>
            <a:ext cx="8229600" cy="1143000"/>
          </a:xfrm>
          <a:prstGeom prst="rect">
            <a:avLst/>
          </a:prstGeom>
        </p:spPr>
        <p:txBody>
          <a:bodyPr lIns="91415" tIns="91415" rIns="91415" bIns="91415" anchor="b" anchorCtr="0">
            <a:noAutofit/>
          </a:bodyPr>
          <a:lstStyle/>
          <a:p>
            <a:pPr lvl="0" rtl="0">
              <a:buNone/>
            </a:pPr>
            <a:r>
              <a:rPr lang="en">
                <a:solidFill>
                  <a:srgbClr val="B85240"/>
                </a:solidFill>
                <a:latin typeface="Tahoma"/>
                <a:ea typeface="Tahoma"/>
                <a:cs typeface="Tahoma"/>
                <a:sym typeface="Tahoma"/>
              </a:rPr>
              <a:t>And the Computation Begins...</a:t>
            </a:r>
          </a:p>
        </p:txBody>
      </p:sp>
      <p:sp>
        <p:nvSpPr>
          <p:cNvPr id="351" name="Shape 351"/>
          <p:cNvSpPr/>
          <p:nvPr/>
        </p:nvSpPr>
        <p:spPr>
          <a:xfrm>
            <a:off x="6304580" y="136056"/>
            <a:ext cx="358499" cy="358499"/>
          </a:xfrm>
          <a:prstGeom prst="ellipse">
            <a:avLst/>
          </a:prstGeom>
          <a:solidFill>
            <a:srgbClr val="B8523F"/>
          </a:solidFill>
          <a:ln>
            <a:noFill/>
          </a:ln>
        </p:spPr>
        <p:txBody>
          <a:bodyPr lIns="91415" tIns="91415" rIns="91415" bIns="91415" anchor="ctr" anchorCtr="0">
            <a:noAutofit/>
          </a:bodyPr>
          <a:lstStyle/>
          <a:p>
            <a:endParaRPr/>
          </a:p>
        </p:txBody>
      </p:sp>
      <p:sp>
        <p:nvSpPr>
          <p:cNvPr id="352" name="Shape 352"/>
          <p:cNvSpPr/>
          <p:nvPr/>
        </p:nvSpPr>
        <p:spPr>
          <a:xfrm>
            <a:off x="6770796" y="136056"/>
            <a:ext cx="358499" cy="358499"/>
          </a:xfrm>
          <a:prstGeom prst="ellipse">
            <a:avLst/>
          </a:prstGeom>
          <a:solidFill>
            <a:srgbClr val="E29161"/>
          </a:solidFill>
          <a:ln>
            <a:noFill/>
          </a:ln>
        </p:spPr>
        <p:txBody>
          <a:bodyPr lIns="91415" tIns="91415" rIns="91415" bIns="91415" anchor="ctr" anchorCtr="0">
            <a:noAutofit/>
          </a:bodyPr>
          <a:lstStyle/>
          <a:p>
            <a:endParaRPr/>
          </a:p>
        </p:txBody>
      </p:sp>
      <p:sp>
        <p:nvSpPr>
          <p:cNvPr id="353" name="Shape 353"/>
          <p:cNvSpPr/>
          <p:nvPr/>
        </p:nvSpPr>
        <p:spPr>
          <a:xfrm>
            <a:off x="7237012" y="136056"/>
            <a:ext cx="358499" cy="358499"/>
          </a:xfrm>
          <a:prstGeom prst="ellipse">
            <a:avLst/>
          </a:prstGeom>
          <a:solidFill>
            <a:srgbClr val="F3FFA8"/>
          </a:solidFill>
          <a:ln>
            <a:noFill/>
          </a:ln>
        </p:spPr>
        <p:txBody>
          <a:bodyPr lIns="91415" tIns="91415" rIns="91415" bIns="91415" anchor="ctr" anchorCtr="0">
            <a:noAutofit/>
          </a:bodyPr>
          <a:lstStyle/>
          <a:p>
            <a:endParaRPr/>
          </a:p>
        </p:txBody>
      </p:sp>
      <p:sp>
        <p:nvSpPr>
          <p:cNvPr id="354" name="Shape 354"/>
          <p:cNvSpPr/>
          <p:nvPr/>
        </p:nvSpPr>
        <p:spPr>
          <a:xfrm>
            <a:off x="7703229" y="136056"/>
            <a:ext cx="358499" cy="358499"/>
          </a:xfrm>
          <a:prstGeom prst="ellipse">
            <a:avLst/>
          </a:prstGeom>
          <a:solidFill>
            <a:srgbClr val="88BF88"/>
          </a:solidFill>
          <a:ln>
            <a:noFill/>
          </a:ln>
        </p:spPr>
        <p:txBody>
          <a:bodyPr lIns="91415" tIns="91415" rIns="91415" bIns="91415" anchor="ctr" anchorCtr="0">
            <a:noAutofit/>
          </a:bodyPr>
          <a:lstStyle/>
          <a:p>
            <a:endParaRPr/>
          </a:p>
        </p:txBody>
      </p:sp>
      <p:sp>
        <p:nvSpPr>
          <p:cNvPr id="355" name="Shape 355"/>
          <p:cNvSpPr/>
          <p:nvPr/>
        </p:nvSpPr>
        <p:spPr>
          <a:xfrm>
            <a:off x="8169444" y="136056"/>
            <a:ext cx="358499" cy="358499"/>
          </a:xfrm>
          <a:prstGeom prst="ellipse">
            <a:avLst/>
          </a:prstGeom>
          <a:solidFill>
            <a:srgbClr val="5B7E51"/>
          </a:solidFill>
          <a:ln>
            <a:noFill/>
          </a:ln>
        </p:spPr>
        <p:txBody>
          <a:bodyPr lIns="91415" tIns="91415" rIns="91415" bIns="91415" anchor="ctr" anchorCtr="0">
            <a:noAutofit/>
          </a:bodyPr>
          <a:lstStyle/>
          <a:p>
            <a:endParaRPr/>
          </a:p>
        </p:txBody>
      </p:sp>
      <p:sp>
        <p:nvSpPr>
          <p:cNvPr id="356" name="Shape 356"/>
          <p:cNvSpPr/>
          <p:nvPr/>
        </p:nvSpPr>
        <p:spPr>
          <a:xfrm>
            <a:off x="8635661" y="136056"/>
            <a:ext cx="358499" cy="358499"/>
          </a:xfrm>
          <a:prstGeom prst="ellipse">
            <a:avLst/>
          </a:prstGeom>
          <a:solidFill>
            <a:srgbClr val="B8523F"/>
          </a:solidFill>
          <a:ln>
            <a:noFill/>
          </a:ln>
        </p:spPr>
        <p:txBody>
          <a:bodyPr lIns="91415" tIns="91415" rIns="91415" bIns="91415" anchor="ctr" anchorCtr="0">
            <a:noAutofit/>
          </a:bodyPr>
          <a:lstStyle/>
          <a:p>
            <a:endParaRPr/>
          </a:p>
        </p:txBody>
      </p:sp>
      <p:sp>
        <p:nvSpPr>
          <p:cNvPr id="357" name="Shape 357"/>
          <p:cNvSpPr/>
          <p:nvPr/>
        </p:nvSpPr>
        <p:spPr>
          <a:xfrm>
            <a:off x="-35740" y="1417637"/>
            <a:ext cx="9193799" cy="77700"/>
          </a:xfrm>
          <a:prstGeom prst="rect">
            <a:avLst/>
          </a:prstGeom>
          <a:solidFill>
            <a:srgbClr val="927C82"/>
          </a:solidFill>
          <a:ln>
            <a:noFill/>
          </a:ln>
        </p:spPr>
        <p:txBody>
          <a:bodyPr lIns="91415" tIns="91415" rIns="91415" bIns="91415" anchor="ctr" anchorCtr="0">
            <a:noAutofit/>
          </a:bodyPr>
          <a:lstStyle/>
          <a:p>
            <a:endParaRPr/>
          </a:p>
        </p:txBody>
      </p:sp>
      <p:sp>
        <p:nvSpPr>
          <p:cNvPr id="358" name="Shape 358"/>
          <p:cNvSpPr/>
          <p:nvPr/>
        </p:nvSpPr>
        <p:spPr>
          <a:xfrm rot="5400000">
            <a:off x="1873649" y="4138676"/>
            <a:ext cx="5396700" cy="77700"/>
          </a:xfrm>
          <a:prstGeom prst="rect">
            <a:avLst/>
          </a:prstGeom>
          <a:solidFill>
            <a:srgbClr val="927C82"/>
          </a:solidFill>
          <a:ln>
            <a:noFill/>
          </a:ln>
        </p:spPr>
        <p:txBody>
          <a:bodyPr lIns="91415" tIns="91415" rIns="91415" bIns="91415" anchor="ctr" anchorCtr="0">
            <a:noAutofit/>
          </a:bodyPr>
          <a:lstStyle/>
          <a:p>
            <a:endParaRPr/>
          </a:p>
        </p:txBody>
      </p:sp>
      <p:sp>
        <p:nvSpPr>
          <p:cNvPr id="359" name="Shape 359"/>
          <p:cNvSpPr txBox="1"/>
          <p:nvPr/>
        </p:nvSpPr>
        <p:spPr>
          <a:xfrm>
            <a:off x="395136" y="4345956"/>
            <a:ext cx="3819000" cy="2220599"/>
          </a:xfrm>
          <a:prstGeom prst="rect">
            <a:avLst/>
          </a:prstGeom>
        </p:spPr>
        <p:txBody>
          <a:bodyPr lIns="91415" tIns="91415" rIns="91415" bIns="91415" anchor="t" anchorCtr="0">
            <a:noAutofit/>
          </a:bodyPr>
          <a:lstStyle/>
          <a:p>
            <a:pPr lvl="0" rtl="0">
              <a:lnSpc>
                <a:spcPct val="115000"/>
              </a:lnSpc>
              <a:buNone/>
            </a:pPr>
            <a:r>
              <a:rPr lang="en" sz="2400" dirty="0">
                <a:solidFill>
                  <a:srgbClr val="B85240"/>
                </a:solidFill>
              </a:rPr>
              <a:t>C = 2</a:t>
            </a:r>
            <a:r>
              <a:rPr lang="en" sz="2400" b="1" dirty="0">
                <a:solidFill>
                  <a:srgbClr val="B85240"/>
                </a:solidFill>
                <a:latin typeface="Tahoma"/>
                <a:ea typeface="Tahoma"/>
                <a:cs typeface="Tahoma"/>
                <a:sym typeface="Tahoma"/>
              </a:rPr>
              <a:t>π</a:t>
            </a:r>
            <a:r>
              <a:rPr lang="en" sz="2400" dirty="0">
                <a:solidFill>
                  <a:srgbClr val="B85240"/>
                </a:solidFill>
                <a:latin typeface="Tahoma"/>
                <a:ea typeface="Tahoma"/>
                <a:cs typeface="Tahoma"/>
                <a:sym typeface="Tahoma"/>
              </a:rPr>
              <a:t>r</a:t>
            </a:r>
          </a:p>
          <a:p>
            <a:endParaRPr lang="en" sz="2400" dirty="0">
              <a:solidFill>
                <a:srgbClr val="B85240"/>
              </a:solidFill>
              <a:latin typeface="Tahoma"/>
              <a:ea typeface="Tahoma"/>
              <a:cs typeface="Tahoma"/>
              <a:sym typeface="Tahoma"/>
            </a:endParaRPr>
          </a:p>
          <a:p>
            <a:pPr lvl="0" rtl="0">
              <a:lnSpc>
                <a:spcPct val="115000"/>
              </a:lnSpc>
              <a:buNone/>
            </a:pPr>
            <a:r>
              <a:rPr lang="en" sz="2400" b="1" dirty="0">
                <a:solidFill>
                  <a:srgbClr val="B85240"/>
                </a:solidFill>
                <a:latin typeface="Tahoma"/>
                <a:ea typeface="Tahoma"/>
                <a:cs typeface="Tahoma"/>
                <a:sym typeface="Tahoma"/>
              </a:rPr>
              <a:t>	</a:t>
            </a:r>
            <a:r>
              <a:rPr lang="en" sz="2400" dirty="0">
                <a:solidFill>
                  <a:srgbClr val="B85240"/>
                </a:solidFill>
                <a:latin typeface="Tahoma"/>
                <a:ea typeface="Tahoma"/>
                <a:cs typeface="Tahoma"/>
                <a:sym typeface="Tahoma"/>
              </a:rPr>
              <a:t>r</a:t>
            </a:r>
            <a:r>
              <a:rPr lang="en" sz="2400" baseline="-25000" dirty="0">
                <a:solidFill>
                  <a:srgbClr val="B85240"/>
                </a:solidFill>
                <a:latin typeface="Tahoma"/>
                <a:ea typeface="Tahoma"/>
                <a:cs typeface="Tahoma"/>
                <a:sym typeface="Tahoma"/>
              </a:rPr>
              <a:t>1</a:t>
            </a:r>
            <a:r>
              <a:rPr lang="en" sz="2400" dirty="0">
                <a:solidFill>
                  <a:srgbClr val="B85240"/>
                </a:solidFill>
                <a:latin typeface="Tahoma"/>
                <a:ea typeface="Tahoma"/>
                <a:cs typeface="Tahoma"/>
                <a:sym typeface="Tahoma"/>
              </a:rPr>
              <a:t> = c/2</a:t>
            </a:r>
            <a:r>
              <a:rPr lang="en" sz="2400" b="1" dirty="0">
                <a:solidFill>
                  <a:srgbClr val="B85240"/>
                </a:solidFill>
                <a:latin typeface="Tahoma"/>
                <a:ea typeface="Tahoma"/>
                <a:cs typeface="Tahoma"/>
                <a:sym typeface="Tahoma"/>
              </a:rPr>
              <a:t>π</a:t>
            </a:r>
          </a:p>
          <a:p>
            <a:endParaRPr lang="en" sz="2400" b="1" dirty="0">
              <a:solidFill>
                <a:srgbClr val="B85240"/>
              </a:solidFill>
              <a:latin typeface="Tahoma"/>
              <a:ea typeface="Tahoma"/>
              <a:cs typeface="Tahoma"/>
              <a:sym typeface="Tahoma"/>
            </a:endParaRPr>
          </a:p>
          <a:p>
            <a:pPr lvl="0" rtl="0">
              <a:lnSpc>
                <a:spcPct val="115000"/>
              </a:lnSpc>
              <a:buNone/>
            </a:pPr>
            <a:r>
              <a:rPr lang="en" sz="2400" dirty="0">
                <a:solidFill>
                  <a:srgbClr val="B85240"/>
                </a:solidFill>
                <a:latin typeface="Tahoma"/>
                <a:ea typeface="Tahoma"/>
                <a:cs typeface="Tahoma"/>
                <a:sym typeface="Tahoma"/>
              </a:rPr>
              <a:t>	r</a:t>
            </a:r>
            <a:r>
              <a:rPr lang="en" sz="2400" baseline="-25000" dirty="0">
                <a:solidFill>
                  <a:srgbClr val="B85240"/>
                </a:solidFill>
                <a:latin typeface="Tahoma"/>
                <a:ea typeface="Tahoma"/>
                <a:cs typeface="Tahoma"/>
                <a:sym typeface="Tahoma"/>
              </a:rPr>
              <a:t>2</a:t>
            </a:r>
            <a:r>
              <a:rPr lang="en" sz="2400" dirty="0">
                <a:solidFill>
                  <a:srgbClr val="B85240"/>
                </a:solidFill>
                <a:latin typeface="Tahoma"/>
                <a:ea typeface="Tahoma"/>
                <a:cs typeface="Tahoma"/>
                <a:sym typeface="Tahoma"/>
              </a:rPr>
              <a:t> = c + 100</a:t>
            </a:r>
          </a:p>
          <a:p>
            <a:pPr marL="914293" indent="457146">
              <a:lnSpc>
                <a:spcPct val="115000"/>
              </a:lnSpc>
            </a:pPr>
            <a:r>
              <a:rPr lang="en" sz="2400" dirty="0">
                <a:solidFill>
                  <a:srgbClr val="B85240"/>
                </a:solidFill>
                <a:latin typeface="Tahoma"/>
                <a:ea typeface="Tahoma"/>
                <a:cs typeface="Tahoma"/>
                <a:sym typeface="Tahoma"/>
              </a:rPr>
              <a:t>2</a:t>
            </a:r>
            <a:r>
              <a:rPr lang="en" sz="2400" b="1" dirty="0">
                <a:solidFill>
                  <a:srgbClr val="B85240"/>
                </a:solidFill>
                <a:latin typeface="Tahoma"/>
                <a:ea typeface="Tahoma"/>
                <a:cs typeface="Tahoma"/>
                <a:sym typeface="Tahoma"/>
              </a:rPr>
              <a:t>π</a:t>
            </a:r>
          </a:p>
        </p:txBody>
      </p:sp>
      <p:sp>
        <p:nvSpPr>
          <p:cNvPr id="360" name="Shape 360"/>
          <p:cNvSpPr/>
          <p:nvPr/>
        </p:nvSpPr>
        <p:spPr>
          <a:xfrm>
            <a:off x="1" y="1485187"/>
            <a:ext cx="4533300" cy="2905500"/>
          </a:xfrm>
          <a:prstGeom prst="rect">
            <a:avLst/>
          </a:prstGeom>
          <a:solidFill>
            <a:srgbClr val="E29161"/>
          </a:solidFill>
          <a:ln>
            <a:noFill/>
          </a:ln>
        </p:spPr>
        <p:txBody>
          <a:bodyPr lIns="91415" tIns="91415" rIns="91415" bIns="91415" anchor="ctr" anchorCtr="0">
            <a:noAutofit/>
          </a:bodyPr>
          <a:lstStyle/>
          <a:p>
            <a:endParaRPr/>
          </a:p>
        </p:txBody>
      </p:sp>
      <p:sp>
        <p:nvSpPr>
          <p:cNvPr id="361" name="Shape 361"/>
          <p:cNvSpPr/>
          <p:nvPr/>
        </p:nvSpPr>
        <p:spPr>
          <a:xfrm>
            <a:off x="1029925" y="1591512"/>
            <a:ext cx="2700299" cy="2673600"/>
          </a:xfrm>
          <a:prstGeom prst="ellipse">
            <a:avLst/>
          </a:prstGeom>
          <a:solidFill>
            <a:schemeClr val="dk1"/>
          </a:solidFill>
          <a:ln w="28575" cap="flat">
            <a:solidFill>
              <a:srgbClr val="F3FFA8"/>
            </a:solidFill>
            <a:prstDash val="solid"/>
            <a:round/>
            <a:headEnd type="none" w="med" len="med"/>
            <a:tailEnd type="none" w="med" len="med"/>
          </a:ln>
        </p:spPr>
        <p:txBody>
          <a:bodyPr lIns="91415" tIns="91415" rIns="91415" bIns="91415" anchor="ctr" anchorCtr="0">
            <a:noAutofit/>
          </a:bodyPr>
          <a:lstStyle/>
          <a:p>
            <a:endParaRPr/>
          </a:p>
        </p:txBody>
      </p:sp>
      <p:sp>
        <p:nvSpPr>
          <p:cNvPr id="362" name="Shape 362"/>
          <p:cNvSpPr/>
          <p:nvPr/>
        </p:nvSpPr>
        <p:spPr>
          <a:xfrm>
            <a:off x="1310775" y="1876879"/>
            <a:ext cx="2138400" cy="2102999"/>
          </a:xfrm>
          <a:prstGeom prst="ellipse">
            <a:avLst/>
          </a:prstGeom>
          <a:solidFill>
            <a:schemeClr val="lt1"/>
          </a:solidFill>
          <a:ln w="38100" cap="flat">
            <a:solidFill>
              <a:srgbClr val="927C82"/>
            </a:solidFill>
            <a:prstDash val="solid"/>
            <a:round/>
            <a:headEnd type="none" w="med" len="med"/>
            <a:tailEnd type="none" w="med" len="med"/>
          </a:ln>
        </p:spPr>
        <p:txBody>
          <a:bodyPr lIns="91415" tIns="91415" rIns="91415" bIns="91415" anchor="ctr" anchorCtr="0">
            <a:noAutofit/>
          </a:bodyPr>
          <a:lstStyle/>
          <a:p>
            <a:endParaRPr/>
          </a:p>
        </p:txBody>
      </p:sp>
      <p:sp>
        <p:nvSpPr>
          <p:cNvPr id="363" name="Shape 363"/>
          <p:cNvSpPr/>
          <p:nvPr/>
        </p:nvSpPr>
        <p:spPr>
          <a:xfrm>
            <a:off x="2355781" y="2913036"/>
            <a:ext cx="49799" cy="49799"/>
          </a:xfrm>
          <a:prstGeom prst="ellipse">
            <a:avLst/>
          </a:prstGeom>
          <a:solidFill>
            <a:srgbClr val="000000"/>
          </a:solidFill>
          <a:ln>
            <a:noFill/>
          </a:ln>
        </p:spPr>
        <p:txBody>
          <a:bodyPr lIns="91415" tIns="91415" rIns="91415" bIns="91415" anchor="ctr" anchorCtr="0">
            <a:noAutofit/>
          </a:bodyPr>
          <a:lstStyle/>
          <a:p>
            <a:endParaRPr/>
          </a:p>
        </p:txBody>
      </p:sp>
      <p:cxnSp>
        <p:nvCxnSpPr>
          <p:cNvPr id="364" name="Shape 364"/>
          <p:cNvCxnSpPr>
            <a:stCxn id="362" idx="0"/>
          </p:cNvCxnSpPr>
          <p:nvPr/>
        </p:nvCxnSpPr>
        <p:spPr>
          <a:xfrm>
            <a:off x="2379975" y="1876879"/>
            <a:ext cx="1500" cy="1033799"/>
          </a:xfrm>
          <a:prstGeom prst="straightConnector1">
            <a:avLst/>
          </a:prstGeom>
          <a:noFill/>
          <a:ln w="38100" cap="flat">
            <a:solidFill>
              <a:srgbClr val="88BF88"/>
            </a:solidFill>
            <a:prstDash val="solid"/>
            <a:round/>
            <a:headEnd type="none" w="lg" len="lg"/>
            <a:tailEnd type="none" w="lg" len="lg"/>
          </a:ln>
        </p:spPr>
      </p:cxnSp>
      <p:cxnSp>
        <p:nvCxnSpPr>
          <p:cNvPr id="365" name="Shape 365"/>
          <p:cNvCxnSpPr>
            <a:stCxn id="361" idx="7"/>
          </p:cNvCxnSpPr>
          <p:nvPr/>
        </p:nvCxnSpPr>
        <p:spPr>
          <a:xfrm flipH="1">
            <a:off x="2397876" y="1983052"/>
            <a:ext cx="936899" cy="932700"/>
          </a:xfrm>
          <a:prstGeom prst="straightConnector1">
            <a:avLst/>
          </a:prstGeom>
          <a:noFill/>
          <a:ln w="38100" cap="flat">
            <a:solidFill>
              <a:srgbClr val="6FA8DC"/>
            </a:solidFill>
            <a:prstDash val="solid"/>
            <a:round/>
            <a:headEnd type="none" w="lg" len="lg"/>
            <a:tailEnd type="none" w="lg" len="lg"/>
          </a:ln>
        </p:spPr>
      </p:cxnSp>
      <p:sp>
        <p:nvSpPr>
          <p:cNvPr id="366" name="Shape 366"/>
          <p:cNvSpPr txBox="1"/>
          <p:nvPr/>
        </p:nvSpPr>
        <p:spPr>
          <a:xfrm>
            <a:off x="4796100" y="1591525"/>
            <a:ext cx="4105800" cy="4966500"/>
          </a:xfrm>
          <a:prstGeom prst="rect">
            <a:avLst/>
          </a:prstGeom>
        </p:spPr>
        <p:txBody>
          <a:bodyPr lIns="91415" tIns="91415" rIns="91415" bIns="91415" anchor="t" anchorCtr="0">
            <a:noAutofit/>
          </a:bodyPr>
          <a:lstStyle/>
          <a:p>
            <a:pPr lvl="0" rtl="0">
              <a:lnSpc>
                <a:spcPct val="115000"/>
              </a:lnSpc>
              <a:buNone/>
            </a:pPr>
            <a:r>
              <a:rPr lang="en" sz="2400" dirty="0">
                <a:solidFill>
                  <a:srgbClr val="B8523F"/>
                </a:solidFill>
                <a:latin typeface="Tahoma"/>
                <a:ea typeface="Tahoma"/>
                <a:cs typeface="Tahoma"/>
                <a:sym typeface="Tahoma"/>
              </a:rPr>
              <a:t>
gap = 	r</a:t>
            </a:r>
            <a:r>
              <a:rPr lang="en" sz="2400" baseline="-25000" dirty="0">
                <a:solidFill>
                  <a:srgbClr val="B8523F"/>
                </a:solidFill>
                <a:latin typeface="Tahoma"/>
                <a:ea typeface="Tahoma"/>
                <a:cs typeface="Tahoma"/>
                <a:sym typeface="Tahoma"/>
              </a:rPr>
              <a:t>2</a:t>
            </a:r>
            <a:r>
              <a:rPr lang="en" sz="2400" dirty="0">
                <a:solidFill>
                  <a:srgbClr val="B8523F"/>
                </a:solidFill>
                <a:latin typeface="Tahoma"/>
                <a:ea typeface="Tahoma"/>
                <a:cs typeface="Tahoma"/>
                <a:sym typeface="Tahoma"/>
              </a:rPr>
              <a:t> - r</a:t>
            </a:r>
            <a:r>
              <a:rPr lang="en" sz="2400" baseline="-25000" dirty="0">
                <a:solidFill>
                  <a:srgbClr val="B8523F"/>
                </a:solidFill>
                <a:latin typeface="Tahoma"/>
                <a:ea typeface="Tahoma"/>
                <a:cs typeface="Tahoma"/>
                <a:sym typeface="Tahoma"/>
              </a:rPr>
              <a:t>1</a:t>
            </a:r>
          </a:p>
          <a:p>
            <a:endParaRPr lang="en" sz="2400" baseline="-25000" dirty="0">
              <a:solidFill>
                <a:srgbClr val="B8523F"/>
              </a:solidFill>
              <a:latin typeface="Tahoma"/>
              <a:ea typeface="Tahoma"/>
              <a:cs typeface="Tahoma"/>
              <a:sym typeface="Tahoma"/>
            </a:endParaRPr>
          </a:p>
          <a:p>
            <a:pPr lvl="0" rtl="0">
              <a:lnSpc>
                <a:spcPct val="115000"/>
              </a:lnSpc>
              <a:buNone/>
            </a:pPr>
            <a:r>
              <a:rPr lang="en" sz="2400" dirty="0">
                <a:solidFill>
                  <a:srgbClr val="B8523F"/>
                </a:solidFill>
                <a:latin typeface="Tahoma"/>
                <a:ea typeface="Tahoma"/>
                <a:cs typeface="Tahoma"/>
                <a:sym typeface="Tahoma"/>
              </a:rPr>
              <a:t>gap =      c   +  100   -   c</a:t>
            </a:r>
          </a:p>
          <a:p>
            <a:pPr marL="914293">
              <a:lnSpc>
                <a:spcPct val="115000"/>
              </a:lnSpc>
            </a:pPr>
            <a:r>
              <a:rPr lang="en" sz="2400" dirty="0">
                <a:solidFill>
                  <a:srgbClr val="B8523F"/>
                </a:solidFill>
                <a:latin typeface="Tahoma"/>
                <a:ea typeface="Tahoma"/>
                <a:cs typeface="Tahoma"/>
                <a:sym typeface="Tahoma"/>
              </a:rPr>
              <a:t>          </a:t>
            </a:r>
            <a:r>
              <a:rPr lang="en" sz="2400" dirty="0" smtClean="0">
                <a:solidFill>
                  <a:srgbClr val="B8523F"/>
                </a:solidFill>
                <a:latin typeface="Tahoma"/>
                <a:ea typeface="Tahoma"/>
                <a:cs typeface="Tahoma"/>
                <a:sym typeface="Tahoma"/>
              </a:rPr>
              <a:t>2</a:t>
            </a:r>
            <a:r>
              <a:rPr lang="en" sz="2400" b="1" dirty="0" smtClean="0">
                <a:solidFill>
                  <a:srgbClr val="B8523F"/>
                </a:solidFill>
                <a:latin typeface="Tahoma"/>
                <a:ea typeface="Tahoma"/>
                <a:cs typeface="Tahoma"/>
                <a:sym typeface="Tahoma"/>
              </a:rPr>
              <a:t>π</a:t>
            </a:r>
            <a:r>
              <a:rPr lang="en-US" sz="2400" dirty="0">
                <a:solidFill>
                  <a:srgbClr val="B8523F"/>
                </a:solidFill>
                <a:latin typeface="Tahoma"/>
                <a:ea typeface="Tahoma"/>
                <a:cs typeface="Tahoma"/>
                <a:sym typeface="Tahoma"/>
              </a:rPr>
              <a:t> </a:t>
            </a:r>
            <a:r>
              <a:rPr lang="en-US" sz="2400" dirty="0" smtClean="0">
                <a:solidFill>
                  <a:srgbClr val="B8523F"/>
                </a:solidFill>
                <a:latin typeface="Tahoma"/>
                <a:ea typeface="Tahoma"/>
                <a:cs typeface="Tahoma"/>
                <a:sym typeface="Tahoma"/>
              </a:rPr>
              <a:t>          </a:t>
            </a:r>
            <a:r>
              <a:rPr lang="en" sz="2400" dirty="0" smtClean="0">
                <a:solidFill>
                  <a:srgbClr val="B8523F"/>
                </a:solidFill>
                <a:latin typeface="Tahoma"/>
                <a:ea typeface="Tahoma"/>
                <a:cs typeface="Tahoma"/>
                <a:sym typeface="Tahoma"/>
              </a:rPr>
              <a:t> </a:t>
            </a:r>
            <a:r>
              <a:rPr lang="en" sz="2400" dirty="0">
                <a:solidFill>
                  <a:srgbClr val="B8523F"/>
                </a:solidFill>
                <a:latin typeface="Tahoma"/>
                <a:ea typeface="Tahoma"/>
                <a:cs typeface="Tahoma"/>
                <a:sym typeface="Tahoma"/>
              </a:rPr>
              <a:t>2</a:t>
            </a:r>
            <a:r>
              <a:rPr lang="en" sz="2400" b="1" dirty="0">
                <a:solidFill>
                  <a:srgbClr val="B8523F"/>
                </a:solidFill>
                <a:latin typeface="Tahoma"/>
                <a:ea typeface="Tahoma"/>
                <a:cs typeface="Tahoma"/>
                <a:sym typeface="Tahoma"/>
              </a:rPr>
              <a:t>π</a:t>
            </a:r>
          </a:p>
          <a:p>
            <a:endParaRPr lang="en" sz="2400" b="1" dirty="0">
              <a:solidFill>
                <a:srgbClr val="B8523F"/>
              </a:solidFill>
              <a:latin typeface="Tahoma"/>
              <a:ea typeface="Tahoma"/>
              <a:cs typeface="Tahoma"/>
              <a:sym typeface="Tahoma"/>
            </a:endParaRPr>
          </a:p>
          <a:p>
            <a:pPr lvl="0" rtl="0">
              <a:lnSpc>
                <a:spcPct val="115000"/>
              </a:lnSpc>
              <a:buNone/>
            </a:pPr>
            <a:r>
              <a:rPr lang="en" sz="2400" dirty="0">
                <a:solidFill>
                  <a:srgbClr val="B8523F"/>
                </a:solidFill>
                <a:latin typeface="Tahoma"/>
                <a:ea typeface="Tahoma"/>
                <a:cs typeface="Tahoma"/>
                <a:sym typeface="Tahoma"/>
              </a:rPr>
              <a:t>gap =     c    +   100   -   c</a:t>
            </a:r>
          </a:p>
          <a:p>
            <a:pPr>
              <a:lnSpc>
                <a:spcPct val="115000"/>
              </a:lnSpc>
            </a:pPr>
            <a:r>
              <a:rPr lang="en" sz="2400" dirty="0">
                <a:solidFill>
                  <a:srgbClr val="B8523F"/>
                </a:solidFill>
                <a:latin typeface="Tahoma"/>
                <a:ea typeface="Tahoma"/>
                <a:cs typeface="Tahoma"/>
                <a:sym typeface="Tahoma"/>
              </a:rPr>
              <a:t>             2</a:t>
            </a:r>
            <a:r>
              <a:rPr lang="en" sz="2400" b="1" dirty="0">
                <a:solidFill>
                  <a:srgbClr val="B8523F"/>
                </a:solidFill>
                <a:latin typeface="Tahoma"/>
                <a:ea typeface="Tahoma"/>
                <a:cs typeface="Tahoma"/>
                <a:sym typeface="Tahoma"/>
              </a:rPr>
              <a:t>π</a:t>
            </a:r>
            <a:r>
              <a:rPr lang="en" sz="2400" dirty="0">
                <a:solidFill>
                  <a:srgbClr val="B8523F"/>
                </a:solidFill>
                <a:latin typeface="Tahoma"/>
                <a:ea typeface="Tahoma"/>
                <a:cs typeface="Tahoma"/>
                <a:sym typeface="Tahoma"/>
              </a:rPr>
              <a:t>	       2</a:t>
            </a:r>
            <a:r>
              <a:rPr lang="en" sz="2400" b="1" dirty="0">
                <a:solidFill>
                  <a:srgbClr val="B8523F"/>
                </a:solidFill>
                <a:latin typeface="Tahoma"/>
                <a:ea typeface="Tahoma"/>
                <a:cs typeface="Tahoma"/>
                <a:sym typeface="Tahoma"/>
              </a:rPr>
              <a:t>π</a:t>
            </a:r>
            <a:r>
              <a:rPr lang="en" sz="2400" dirty="0">
                <a:solidFill>
                  <a:srgbClr val="B8523F"/>
                </a:solidFill>
                <a:latin typeface="Tahoma"/>
                <a:ea typeface="Tahoma"/>
                <a:cs typeface="Tahoma"/>
                <a:sym typeface="Tahoma"/>
              </a:rPr>
              <a:t>      </a:t>
            </a:r>
            <a:r>
              <a:rPr lang="en" sz="2400" dirty="0" smtClean="0">
                <a:solidFill>
                  <a:srgbClr val="B8523F"/>
                </a:solidFill>
                <a:latin typeface="Tahoma"/>
                <a:ea typeface="Tahoma"/>
                <a:cs typeface="Tahoma"/>
                <a:sym typeface="Tahoma"/>
              </a:rPr>
              <a:t>2</a:t>
            </a:r>
            <a:r>
              <a:rPr lang="en" sz="2400" b="1" dirty="0" smtClean="0">
                <a:solidFill>
                  <a:srgbClr val="B8523F"/>
                </a:solidFill>
                <a:latin typeface="Tahoma"/>
                <a:ea typeface="Tahoma"/>
                <a:cs typeface="Tahoma"/>
                <a:sym typeface="Tahoma"/>
              </a:rPr>
              <a:t>π</a:t>
            </a:r>
            <a:endParaRPr lang="en" sz="2400" b="1" dirty="0">
              <a:solidFill>
                <a:srgbClr val="B8523F"/>
              </a:solidFill>
              <a:latin typeface="Tahoma"/>
              <a:ea typeface="Tahoma"/>
              <a:cs typeface="Tahoma"/>
              <a:sym typeface="Tahoma"/>
            </a:endParaRPr>
          </a:p>
          <a:p>
            <a:endParaRPr lang="en" sz="2400" b="1" dirty="0">
              <a:solidFill>
                <a:srgbClr val="B8523F"/>
              </a:solidFill>
              <a:latin typeface="Tahoma"/>
              <a:ea typeface="Tahoma"/>
              <a:cs typeface="Tahoma"/>
              <a:sym typeface="Tahoma"/>
            </a:endParaRPr>
          </a:p>
          <a:p>
            <a:pPr>
              <a:lnSpc>
                <a:spcPct val="115000"/>
              </a:lnSpc>
            </a:pPr>
            <a:r>
              <a:rPr lang="en" sz="2400" dirty="0">
                <a:solidFill>
                  <a:srgbClr val="B8523F"/>
                </a:solidFill>
                <a:latin typeface="Tahoma"/>
                <a:ea typeface="Tahoma"/>
                <a:cs typeface="Tahoma"/>
                <a:sym typeface="Tahoma"/>
              </a:rPr>
              <a:t>gap =    100   =   50</a:t>
            </a:r>
          </a:p>
          <a:p>
            <a:pPr>
              <a:lnSpc>
                <a:spcPct val="115000"/>
              </a:lnSpc>
            </a:pPr>
            <a:r>
              <a:rPr lang="en" sz="2400" dirty="0">
                <a:solidFill>
                  <a:srgbClr val="B8523F"/>
                </a:solidFill>
                <a:latin typeface="Tahoma"/>
                <a:ea typeface="Tahoma"/>
                <a:cs typeface="Tahoma"/>
                <a:sym typeface="Tahoma"/>
              </a:rPr>
              <a:t>	</a:t>
            </a:r>
            <a:r>
              <a:rPr lang="en-US" sz="2400" dirty="0">
                <a:solidFill>
                  <a:srgbClr val="B8523F"/>
                </a:solidFill>
                <a:latin typeface="Tahoma"/>
                <a:ea typeface="Tahoma"/>
                <a:cs typeface="Tahoma"/>
                <a:sym typeface="Tahoma"/>
              </a:rPr>
              <a:t> </a:t>
            </a:r>
            <a:r>
              <a:rPr lang="en-US" sz="2400" dirty="0" smtClean="0">
                <a:solidFill>
                  <a:srgbClr val="B8523F"/>
                </a:solidFill>
                <a:latin typeface="Tahoma"/>
                <a:ea typeface="Tahoma"/>
                <a:cs typeface="Tahoma"/>
                <a:sym typeface="Tahoma"/>
              </a:rPr>
              <a:t>        </a:t>
            </a:r>
            <a:r>
              <a:rPr lang="en" sz="2400" dirty="0" smtClean="0">
                <a:solidFill>
                  <a:srgbClr val="B8523F"/>
                </a:solidFill>
                <a:latin typeface="Tahoma"/>
                <a:ea typeface="Tahoma"/>
                <a:cs typeface="Tahoma"/>
                <a:sym typeface="Tahoma"/>
              </a:rPr>
              <a:t>2</a:t>
            </a:r>
            <a:r>
              <a:rPr lang="en" sz="2400" b="1" dirty="0" smtClean="0">
                <a:solidFill>
                  <a:srgbClr val="B8523F"/>
                </a:solidFill>
                <a:latin typeface="Tahoma"/>
                <a:ea typeface="Tahoma"/>
                <a:cs typeface="Tahoma"/>
                <a:sym typeface="Tahoma"/>
              </a:rPr>
              <a:t>π</a:t>
            </a:r>
            <a:r>
              <a:rPr lang="en" sz="2400" b="1" dirty="0">
                <a:solidFill>
                  <a:srgbClr val="B8523F"/>
                </a:solidFill>
                <a:latin typeface="Tahoma"/>
                <a:ea typeface="Tahoma"/>
                <a:cs typeface="Tahoma"/>
                <a:sym typeface="Tahoma"/>
              </a:rPr>
              <a:t>	</a:t>
            </a:r>
            <a:r>
              <a:rPr lang="en-US" sz="2400" b="1" dirty="0">
                <a:solidFill>
                  <a:srgbClr val="B8523F"/>
                </a:solidFill>
                <a:latin typeface="Tahoma"/>
                <a:ea typeface="Tahoma"/>
                <a:cs typeface="Tahoma"/>
                <a:sym typeface="Tahoma"/>
              </a:rPr>
              <a:t> </a:t>
            </a:r>
            <a:r>
              <a:rPr lang="en-US" sz="2400" b="1" dirty="0" smtClean="0">
                <a:solidFill>
                  <a:srgbClr val="B8523F"/>
                </a:solidFill>
                <a:latin typeface="Tahoma"/>
                <a:ea typeface="Tahoma"/>
                <a:cs typeface="Tahoma"/>
                <a:sym typeface="Tahoma"/>
              </a:rPr>
              <a:t>       </a:t>
            </a:r>
            <a:r>
              <a:rPr lang="en" sz="2400" b="1" dirty="0" smtClean="0">
                <a:solidFill>
                  <a:srgbClr val="B8523F"/>
                </a:solidFill>
                <a:latin typeface="Tahoma"/>
                <a:ea typeface="Tahoma"/>
                <a:cs typeface="Tahoma"/>
                <a:sym typeface="Tahoma"/>
              </a:rPr>
              <a:t>π</a:t>
            </a:r>
            <a:endParaRPr lang="en" sz="2400" b="1" dirty="0">
              <a:solidFill>
                <a:srgbClr val="B8523F"/>
              </a:solidFill>
              <a:latin typeface="Tahoma"/>
              <a:ea typeface="Tahoma"/>
              <a:cs typeface="Tahoma"/>
              <a:sym typeface="Tahoma"/>
            </a:endParaRPr>
          </a:p>
        </p:txBody>
      </p:sp>
      <p:cxnSp>
        <p:nvCxnSpPr>
          <p:cNvPr id="367" name="Shape 367"/>
          <p:cNvCxnSpPr/>
          <p:nvPr/>
        </p:nvCxnSpPr>
        <p:spPr>
          <a:xfrm>
            <a:off x="6096001" y="3160059"/>
            <a:ext cx="1559999" cy="9000"/>
          </a:xfrm>
          <a:prstGeom prst="straightConnector1">
            <a:avLst/>
          </a:prstGeom>
          <a:noFill/>
          <a:ln w="19050" cap="flat">
            <a:solidFill>
              <a:srgbClr val="B8523F"/>
            </a:solidFill>
            <a:prstDash val="solid"/>
            <a:round/>
            <a:headEnd type="none" w="lg" len="lg"/>
            <a:tailEnd type="none" w="lg" len="lg"/>
          </a:ln>
        </p:spPr>
      </p:cxnSp>
      <p:cxnSp>
        <p:nvCxnSpPr>
          <p:cNvPr id="368" name="Shape 368"/>
          <p:cNvCxnSpPr/>
          <p:nvPr/>
        </p:nvCxnSpPr>
        <p:spPr>
          <a:xfrm>
            <a:off x="8104910" y="3160059"/>
            <a:ext cx="654299" cy="0"/>
          </a:xfrm>
          <a:prstGeom prst="straightConnector1">
            <a:avLst/>
          </a:prstGeom>
          <a:noFill/>
          <a:ln w="19050" cap="flat">
            <a:solidFill>
              <a:srgbClr val="B85240"/>
            </a:solidFill>
            <a:prstDash val="solid"/>
            <a:round/>
            <a:headEnd type="none" w="lg" len="lg"/>
            <a:tailEnd type="none" w="lg" len="lg"/>
          </a:ln>
        </p:spPr>
      </p:cxnSp>
      <p:cxnSp>
        <p:nvCxnSpPr>
          <p:cNvPr id="369" name="Shape 369"/>
          <p:cNvCxnSpPr/>
          <p:nvPr/>
        </p:nvCxnSpPr>
        <p:spPr>
          <a:xfrm>
            <a:off x="5957455" y="4437529"/>
            <a:ext cx="654299" cy="0"/>
          </a:xfrm>
          <a:prstGeom prst="straightConnector1">
            <a:avLst/>
          </a:prstGeom>
          <a:noFill/>
          <a:ln w="19050" cap="flat">
            <a:solidFill>
              <a:srgbClr val="B85240"/>
            </a:solidFill>
            <a:prstDash val="solid"/>
            <a:round/>
            <a:headEnd type="none" w="lg" len="lg"/>
            <a:tailEnd type="none" w="lg" len="lg"/>
          </a:ln>
        </p:spPr>
      </p:cxnSp>
      <p:cxnSp>
        <p:nvCxnSpPr>
          <p:cNvPr id="370" name="Shape 370"/>
          <p:cNvCxnSpPr/>
          <p:nvPr/>
        </p:nvCxnSpPr>
        <p:spPr>
          <a:xfrm>
            <a:off x="7065819" y="4437529"/>
            <a:ext cx="654299" cy="0"/>
          </a:xfrm>
          <a:prstGeom prst="straightConnector1">
            <a:avLst/>
          </a:prstGeom>
          <a:noFill/>
          <a:ln w="19050" cap="flat">
            <a:solidFill>
              <a:srgbClr val="B85240"/>
            </a:solidFill>
            <a:prstDash val="solid"/>
            <a:round/>
            <a:headEnd type="none" w="lg" len="lg"/>
            <a:tailEnd type="none" w="lg" len="lg"/>
          </a:ln>
        </p:spPr>
      </p:cxnSp>
      <p:cxnSp>
        <p:nvCxnSpPr>
          <p:cNvPr id="371" name="Shape 371"/>
          <p:cNvCxnSpPr/>
          <p:nvPr/>
        </p:nvCxnSpPr>
        <p:spPr>
          <a:xfrm>
            <a:off x="8243455" y="4437529"/>
            <a:ext cx="654299" cy="0"/>
          </a:xfrm>
          <a:prstGeom prst="straightConnector1">
            <a:avLst/>
          </a:prstGeom>
          <a:noFill/>
          <a:ln w="19050" cap="flat">
            <a:solidFill>
              <a:srgbClr val="B85240"/>
            </a:solidFill>
            <a:prstDash val="solid"/>
            <a:round/>
            <a:headEnd type="none" w="lg" len="lg"/>
            <a:tailEnd type="none" w="lg" len="lg"/>
          </a:ln>
        </p:spPr>
      </p:cxnSp>
      <p:cxnSp>
        <p:nvCxnSpPr>
          <p:cNvPr id="372" name="Shape 372"/>
          <p:cNvCxnSpPr/>
          <p:nvPr/>
        </p:nvCxnSpPr>
        <p:spPr>
          <a:xfrm>
            <a:off x="6026728" y="5580529"/>
            <a:ext cx="654299" cy="0"/>
          </a:xfrm>
          <a:prstGeom prst="straightConnector1">
            <a:avLst/>
          </a:prstGeom>
          <a:noFill/>
          <a:ln w="19050" cap="flat">
            <a:solidFill>
              <a:srgbClr val="B85240"/>
            </a:solidFill>
            <a:prstDash val="solid"/>
            <a:round/>
            <a:headEnd type="none" w="lg" len="lg"/>
            <a:tailEnd type="none" w="lg" len="lg"/>
          </a:ln>
        </p:spPr>
      </p:cxnSp>
      <p:cxnSp>
        <p:nvCxnSpPr>
          <p:cNvPr id="373" name="Shape 373"/>
          <p:cNvCxnSpPr/>
          <p:nvPr/>
        </p:nvCxnSpPr>
        <p:spPr>
          <a:xfrm>
            <a:off x="7204364" y="5580529"/>
            <a:ext cx="654299" cy="0"/>
          </a:xfrm>
          <a:prstGeom prst="straightConnector1">
            <a:avLst/>
          </a:prstGeom>
          <a:noFill/>
          <a:ln w="19050" cap="flat">
            <a:solidFill>
              <a:srgbClr val="B85240"/>
            </a:solidFill>
            <a:prstDash val="solid"/>
            <a:round/>
            <a:headEnd type="none" w="lg" len="lg"/>
            <a:tailEnd type="none" w="lg" len="lg"/>
          </a:ln>
        </p:spPr>
      </p:cxnSp>
      <p:sp>
        <p:nvSpPr>
          <p:cNvPr id="374" name="Shape 374"/>
          <p:cNvSpPr/>
          <p:nvPr/>
        </p:nvSpPr>
        <p:spPr>
          <a:xfrm>
            <a:off x="5882287" y="4011725"/>
            <a:ext cx="791100" cy="1143000"/>
          </a:xfrm>
          <a:prstGeom prst="ellipse">
            <a:avLst/>
          </a:prstGeom>
          <a:noFill/>
          <a:ln w="19050" cap="flat">
            <a:solidFill>
              <a:srgbClr val="E29161"/>
            </a:solidFill>
            <a:prstDash val="solid"/>
            <a:round/>
            <a:headEnd type="none" w="med" len="med"/>
            <a:tailEnd type="none" w="med" len="med"/>
          </a:ln>
        </p:spPr>
        <p:txBody>
          <a:bodyPr lIns="91415" tIns="91415" rIns="91415" bIns="91415" anchor="ctr" anchorCtr="0">
            <a:noAutofit/>
          </a:bodyPr>
          <a:lstStyle/>
          <a:p>
            <a:endParaRPr/>
          </a:p>
        </p:txBody>
      </p:sp>
      <p:sp>
        <p:nvSpPr>
          <p:cNvPr id="375" name="Shape 375"/>
          <p:cNvSpPr/>
          <p:nvPr/>
        </p:nvSpPr>
        <p:spPr>
          <a:xfrm>
            <a:off x="8169445" y="3981361"/>
            <a:ext cx="807624" cy="1143000"/>
          </a:xfrm>
          <a:prstGeom prst="ellipse">
            <a:avLst/>
          </a:prstGeom>
          <a:noFill/>
          <a:ln w="19050" cap="flat">
            <a:solidFill>
              <a:srgbClr val="E29161"/>
            </a:solidFill>
            <a:prstDash val="solid"/>
            <a:round/>
            <a:headEnd type="none" w="med" len="med"/>
            <a:tailEnd type="none" w="med" len="med"/>
          </a:ln>
        </p:spPr>
        <p:txBody>
          <a:bodyPr lIns="91415" tIns="91415" rIns="91415" bIns="91415" anchor="ctr" anchorCtr="0">
            <a:noAutofit/>
          </a:bodyPr>
          <a:lstStyle/>
          <a:p>
            <a:endParaRPr/>
          </a:p>
        </p:txBody>
      </p:sp>
      <p:cxnSp>
        <p:nvCxnSpPr>
          <p:cNvPr id="376" name="Shape 376"/>
          <p:cNvCxnSpPr/>
          <p:nvPr/>
        </p:nvCxnSpPr>
        <p:spPr>
          <a:xfrm>
            <a:off x="1524000" y="6521824"/>
            <a:ext cx="1085700" cy="18900"/>
          </a:xfrm>
          <a:prstGeom prst="straightConnector1">
            <a:avLst/>
          </a:prstGeom>
          <a:noFill/>
          <a:ln w="19050" cap="flat">
            <a:solidFill>
              <a:srgbClr val="B85240"/>
            </a:solidFill>
            <a:prstDash val="solid"/>
            <a:round/>
            <a:headEnd type="none" w="lg" len="lg"/>
            <a:tailEnd type="none" w="lg" len="lg"/>
          </a:ln>
        </p:spPr>
      </p:cxnSp>
    </p:spTree>
    <p:extLst>
      <p:ext uri="{BB962C8B-B14F-4D97-AF65-F5344CB8AC3E}">
        <p14:creationId xmlns:p14="http://schemas.microsoft.com/office/powerpoint/2010/main" val="3735963208"/>
      </p:ext>
    </p:extLst>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60000"/>
            <a:lumOff val="40000"/>
          </a:schemeClr>
        </a:solidFill>
        <a:effectLst/>
      </p:bgPr>
    </p:bg>
    <p:spTree>
      <p:nvGrpSpPr>
        <p:cNvPr id="1" name="Shape 380"/>
        <p:cNvGrpSpPr/>
        <p:nvPr/>
      </p:nvGrpSpPr>
      <p:grpSpPr>
        <a:xfrm>
          <a:off x="0" y="0"/>
          <a:ext cx="0" cy="0"/>
          <a:chOff x="0" y="0"/>
          <a:chExt cx="0" cy="0"/>
        </a:xfrm>
      </p:grpSpPr>
      <p:sp>
        <p:nvSpPr>
          <p:cNvPr id="381" name="Shape 381"/>
          <p:cNvSpPr/>
          <p:nvPr/>
        </p:nvSpPr>
        <p:spPr>
          <a:xfrm>
            <a:off x="1" y="-17872"/>
            <a:ext cx="9138899" cy="4833299"/>
          </a:xfrm>
          <a:prstGeom prst="rect">
            <a:avLst/>
          </a:prstGeom>
          <a:solidFill>
            <a:srgbClr val="D9D9D9"/>
          </a:solidFill>
          <a:ln>
            <a:noFill/>
          </a:ln>
        </p:spPr>
        <p:txBody>
          <a:bodyPr lIns="91415" tIns="91415" rIns="91415" bIns="91415" anchor="ctr" anchorCtr="0">
            <a:noAutofit/>
          </a:bodyPr>
          <a:lstStyle/>
          <a:p>
            <a:endParaRPr/>
          </a:p>
        </p:txBody>
      </p:sp>
      <p:sp>
        <p:nvSpPr>
          <p:cNvPr id="382" name="Shape 382"/>
          <p:cNvSpPr txBox="1">
            <a:spLocks noGrp="1"/>
          </p:cNvSpPr>
          <p:nvPr>
            <p:ph type="title"/>
          </p:nvPr>
        </p:nvSpPr>
        <p:spPr>
          <a:xfrm>
            <a:off x="454651" y="2857487"/>
            <a:ext cx="8229600" cy="1143000"/>
          </a:xfrm>
          <a:prstGeom prst="rect">
            <a:avLst/>
          </a:prstGeom>
        </p:spPr>
        <p:txBody>
          <a:bodyPr lIns="91415" tIns="91415" rIns="91415" bIns="91415" anchor="b" anchorCtr="0">
            <a:noAutofit/>
          </a:bodyPr>
          <a:lstStyle/>
          <a:p>
            <a:pPr lvl="0" algn="ctr" rtl="0">
              <a:buNone/>
            </a:pPr>
            <a:r>
              <a:rPr lang="en">
                <a:solidFill>
                  <a:srgbClr val="B85240"/>
                </a:solidFill>
                <a:latin typeface="Tahoma"/>
                <a:ea typeface="Tahoma"/>
                <a:cs typeface="Tahoma"/>
                <a:sym typeface="Tahoma"/>
              </a:rPr>
              <a:t>The following slide tests our predicted conclusion </a:t>
            </a:r>
          </a:p>
        </p:txBody>
      </p:sp>
      <p:sp>
        <p:nvSpPr>
          <p:cNvPr id="383" name="Shape 383"/>
          <p:cNvSpPr/>
          <p:nvPr/>
        </p:nvSpPr>
        <p:spPr>
          <a:xfrm>
            <a:off x="3695805" y="2063456"/>
            <a:ext cx="358499" cy="358499"/>
          </a:xfrm>
          <a:prstGeom prst="ellipse">
            <a:avLst/>
          </a:prstGeom>
          <a:solidFill>
            <a:srgbClr val="B8523F"/>
          </a:solidFill>
          <a:ln>
            <a:noFill/>
          </a:ln>
        </p:spPr>
        <p:txBody>
          <a:bodyPr lIns="91415" tIns="91415" rIns="91415" bIns="91415" anchor="ctr" anchorCtr="0">
            <a:noAutofit/>
          </a:bodyPr>
          <a:lstStyle/>
          <a:p>
            <a:endParaRPr/>
          </a:p>
        </p:txBody>
      </p:sp>
      <p:sp>
        <p:nvSpPr>
          <p:cNvPr id="384" name="Shape 384"/>
          <p:cNvSpPr/>
          <p:nvPr/>
        </p:nvSpPr>
        <p:spPr>
          <a:xfrm>
            <a:off x="3187145" y="2063456"/>
            <a:ext cx="358499" cy="358499"/>
          </a:xfrm>
          <a:prstGeom prst="ellipse">
            <a:avLst/>
          </a:prstGeom>
          <a:solidFill>
            <a:srgbClr val="E29161"/>
          </a:solidFill>
          <a:ln>
            <a:noFill/>
          </a:ln>
        </p:spPr>
        <p:txBody>
          <a:bodyPr lIns="91415" tIns="91415" rIns="91415" bIns="91415" anchor="ctr" anchorCtr="0">
            <a:noAutofit/>
          </a:bodyPr>
          <a:lstStyle/>
          <a:p>
            <a:endParaRPr/>
          </a:p>
        </p:txBody>
      </p:sp>
      <p:sp>
        <p:nvSpPr>
          <p:cNvPr id="385" name="Shape 385"/>
          <p:cNvSpPr/>
          <p:nvPr/>
        </p:nvSpPr>
        <p:spPr>
          <a:xfrm>
            <a:off x="4204461" y="2063456"/>
            <a:ext cx="358499" cy="358499"/>
          </a:xfrm>
          <a:prstGeom prst="ellipse">
            <a:avLst/>
          </a:prstGeom>
          <a:solidFill>
            <a:srgbClr val="D7BD74"/>
          </a:solidFill>
          <a:ln>
            <a:noFill/>
          </a:ln>
        </p:spPr>
        <p:txBody>
          <a:bodyPr lIns="91415" tIns="91415" rIns="91415" bIns="91415" anchor="ctr" anchorCtr="0">
            <a:noAutofit/>
          </a:bodyPr>
          <a:lstStyle/>
          <a:p>
            <a:endParaRPr/>
          </a:p>
        </p:txBody>
      </p:sp>
      <p:sp>
        <p:nvSpPr>
          <p:cNvPr id="386" name="Shape 386"/>
          <p:cNvSpPr/>
          <p:nvPr/>
        </p:nvSpPr>
        <p:spPr>
          <a:xfrm>
            <a:off x="4713104" y="2063456"/>
            <a:ext cx="358499" cy="358499"/>
          </a:xfrm>
          <a:prstGeom prst="ellipse">
            <a:avLst/>
          </a:prstGeom>
          <a:solidFill>
            <a:srgbClr val="88BF88"/>
          </a:solidFill>
          <a:ln>
            <a:noFill/>
          </a:ln>
        </p:spPr>
        <p:txBody>
          <a:bodyPr lIns="91415" tIns="91415" rIns="91415" bIns="91415" anchor="ctr" anchorCtr="0">
            <a:noAutofit/>
          </a:bodyPr>
          <a:lstStyle/>
          <a:p>
            <a:endParaRPr/>
          </a:p>
        </p:txBody>
      </p:sp>
      <p:sp>
        <p:nvSpPr>
          <p:cNvPr id="387" name="Shape 387"/>
          <p:cNvSpPr/>
          <p:nvPr/>
        </p:nvSpPr>
        <p:spPr>
          <a:xfrm>
            <a:off x="5221744" y="2063456"/>
            <a:ext cx="358499" cy="358499"/>
          </a:xfrm>
          <a:prstGeom prst="ellipse">
            <a:avLst/>
          </a:prstGeom>
          <a:solidFill>
            <a:srgbClr val="5B7E51"/>
          </a:solidFill>
          <a:ln>
            <a:noFill/>
          </a:ln>
        </p:spPr>
        <p:txBody>
          <a:bodyPr lIns="91415" tIns="91415" rIns="91415" bIns="91415" anchor="ctr" anchorCtr="0">
            <a:noAutofit/>
          </a:bodyPr>
          <a:lstStyle/>
          <a:p>
            <a:endParaRPr/>
          </a:p>
        </p:txBody>
      </p:sp>
      <p:sp>
        <p:nvSpPr>
          <p:cNvPr id="388" name="Shape 388"/>
          <p:cNvSpPr/>
          <p:nvPr/>
        </p:nvSpPr>
        <p:spPr>
          <a:xfrm>
            <a:off x="5730410" y="2063456"/>
            <a:ext cx="358499" cy="358499"/>
          </a:xfrm>
          <a:prstGeom prst="ellipse">
            <a:avLst/>
          </a:prstGeom>
          <a:solidFill>
            <a:srgbClr val="B8523F"/>
          </a:solidFill>
          <a:ln>
            <a:noFill/>
          </a:ln>
        </p:spPr>
        <p:txBody>
          <a:bodyPr lIns="91415" tIns="91415" rIns="91415" bIns="91415" anchor="ctr" anchorCtr="0">
            <a:noAutofit/>
          </a:bodyPr>
          <a:lstStyle/>
          <a:p>
            <a:endParaRPr/>
          </a:p>
        </p:txBody>
      </p:sp>
      <p:sp>
        <p:nvSpPr>
          <p:cNvPr id="389" name="Shape 389"/>
          <p:cNvSpPr/>
          <p:nvPr/>
        </p:nvSpPr>
        <p:spPr>
          <a:xfrm>
            <a:off x="10" y="4815512"/>
            <a:ext cx="9193799" cy="77700"/>
          </a:xfrm>
          <a:prstGeom prst="rect">
            <a:avLst/>
          </a:prstGeom>
          <a:solidFill>
            <a:srgbClr val="927C82"/>
          </a:solidFill>
          <a:ln>
            <a:noFill/>
          </a:ln>
        </p:spPr>
        <p:txBody>
          <a:bodyPr lIns="91415" tIns="91415" rIns="91415" bIns="91415" anchor="ctr" anchorCtr="0">
            <a:noAutofit/>
          </a:bodyPr>
          <a:lstStyle/>
          <a:p>
            <a:endParaRPr/>
          </a:p>
        </p:txBody>
      </p:sp>
    </p:spTree>
    <p:extLst>
      <p:ext uri="{BB962C8B-B14F-4D97-AF65-F5344CB8AC3E}">
        <p14:creationId xmlns:p14="http://schemas.microsoft.com/office/powerpoint/2010/main" val="2206133457"/>
      </p:ext>
    </p:extLst>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schemeClr>
        </a:solidFill>
        <a:effectLst/>
      </p:bgPr>
    </p:bg>
    <p:spTree>
      <p:nvGrpSpPr>
        <p:cNvPr id="1" name="Shape 393"/>
        <p:cNvGrpSpPr/>
        <p:nvPr/>
      </p:nvGrpSpPr>
      <p:grpSpPr>
        <a:xfrm>
          <a:off x="0" y="0"/>
          <a:ext cx="0" cy="0"/>
          <a:chOff x="0" y="0"/>
          <a:chExt cx="0" cy="0"/>
        </a:xfrm>
      </p:grpSpPr>
      <p:sp>
        <p:nvSpPr>
          <p:cNvPr id="394" name="Shape 394"/>
          <p:cNvSpPr/>
          <p:nvPr/>
        </p:nvSpPr>
        <p:spPr>
          <a:xfrm>
            <a:off x="1" y="-17879"/>
            <a:ext cx="9138899" cy="1526400"/>
          </a:xfrm>
          <a:prstGeom prst="rect">
            <a:avLst/>
          </a:prstGeom>
          <a:solidFill>
            <a:srgbClr val="D9D9D9"/>
          </a:solidFill>
          <a:ln>
            <a:noFill/>
          </a:ln>
        </p:spPr>
        <p:txBody>
          <a:bodyPr lIns="91415" tIns="91415" rIns="91415" bIns="91415" anchor="ctr" anchorCtr="0">
            <a:noAutofit/>
          </a:bodyPr>
          <a:lstStyle/>
          <a:p>
            <a:endParaRPr/>
          </a:p>
        </p:txBody>
      </p:sp>
      <p:sp>
        <p:nvSpPr>
          <p:cNvPr id="395" name="Shape 395"/>
          <p:cNvSpPr/>
          <p:nvPr/>
        </p:nvSpPr>
        <p:spPr>
          <a:xfrm>
            <a:off x="3039105" y="6384456"/>
            <a:ext cx="358499" cy="358499"/>
          </a:xfrm>
          <a:prstGeom prst="ellipse">
            <a:avLst/>
          </a:prstGeom>
          <a:solidFill>
            <a:srgbClr val="B8523F"/>
          </a:solidFill>
          <a:ln>
            <a:noFill/>
          </a:ln>
        </p:spPr>
        <p:txBody>
          <a:bodyPr lIns="91415" tIns="91415" rIns="91415" bIns="91415" anchor="ctr" anchorCtr="0">
            <a:noAutofit/>
          </a:bodyPr>
          <a:lstStyle/>
          <a:p>
            <a:endParaRPr/>
          </a:p>
        </p:txBody>
      </p:sp>
      <p:sp>
        <p:nvSpPr>
          <p:cNvPr id="396" name="Shape 396"/>
          <p:cNvSpPr/>
          <p:nvPr/>
        </p:nvSpPr>
        <p:spPr>
          <a:xfrm>
            <a:off x="3913658" y="6384456"/>
            <a:ext cx="358499" cy="358499"/>
          </a:xfrm>
          <a:prstGeom prst="ellipse">
            <a:avLst/>
          </a:prstGeom>
          <a:solidFill>
            <a:srgbClr val="E29161"/>
          </a:solidFill>
          <a:ln>
            <a:noFill/>
          </a:ln>
        </p:spPr>
        <p:txBody>
          <a:bodyPr lIns="91415" tIns="91415" rIns="91415" bIns="91415" anchor="ctr" anchorCtr="0">
            <a:noAutofit/>
          </a:bodyPr>
          <a:lstStyle/>
          <a:p>
            <a:endParaRPr/>
          </a:p>
        </p:txBody>
      </p:sp>
      <p:sp>
        <p:nvSpPr>
          <p:cNvPr id="397" name="Shape 397"/>
          <p:cNvSpPr/>
          <p:nvPr/>
        </p:nvSpPr>
        <p:spPr>
          <a:xfrm>
            <a:off x="5343986" y="6384456"/>
            <a:ext cx="358499" cy="358499"/>
          </a:xfrm>
          <a:prstGeom prst="ellipse">
            <a:avLst/>
          </a:prstGeom>
          <a:solidFill>
            <a:srgbClr val="D7BD74"/>
          </a:solidFill>
          <a:ln>
            <a:noFill/>
          </a:ln>
        </p:spPr>
        <p:txBody>
          <a:bodyPr lIns="91415" tIns="91415" rIns="91415" bIns="91415" anchor="ctr" anchorCtr="0">
            <a:noAutofit/>
          </a:bodyPr>
          <a:lstStyle/>
          <a:p>
            <a:endParaRPr/>
          </a:p>
        </p:txBody>
      </p:sp>
      <p:sp>
        <p:nvSpPr>
          <p:cNvPr id="398" name="Shape 398"/>
          <p:cNvSpPr/>
          <p:nvPr/>
        </p:nvSpPr>
        <p:spPr>
          <a:xfrm>
            <a:off x="3476365" y="6384456"/>
            <a:ext cx="358499" cy="358499"/>
          </a:xfrm>
          <a:prstGeom prst="ellipse">
            <a:avLst/>
          </a:prstGeom>
          <a:solidFill>
            <a:srgbClr val="88BF88"/>
          </a:solidFill>
          <a:ln>
            <a:noFill/>
          </a:ln>
        </p:spPr>
        <p:txBody>
          <a:bodyPr lIns="91415" tIns="91415" rIns="91415" bIns="91415" anchor="ctr" anchorCtr="0">
            <a:noAutofit/>
          </a:bodyPr>
          <a:lstStyle/>
          <a:p>
            <a:endParaRPr/>
          </a:p>
        </p:txBody>
      </p:sp>
      <p:sp>
        <p:nvSpPr>
          <p:cNvPr id="399" name="Shape 399"/>
          <p:cNvSpPr/>
          <p:nvPr/>
        </p:nvSpPr>
        <p:spPr>
          <a:xfrm>
            <a:off x="4482593" y="6384456"/>
            <a:ext cx="358499" cy="358499"/>
          </a:xfrm>
          <a:prstGeom prst="ellipse">
            <a:avLst/>
          </a:prstGeom>
          <a:solidFill>
            <a:srgbClr val="5B7E51"/>
          </a:solidFill>
          <a:ln>
            <a:noFill/>
          </a:ln>
        </p:spPr>
        <p:txBody>
          <a:bodyPr lIns="91415" tIns="91415" rIns="91415" bIns="91415" anchor="ctr" anchorCtr="0">
            <a:noAutofit/>
          </a:bodyPr>
          <a:lstStyle/>
          <a:p>
            <a:endParaRPr/>
          </a:p>
        </p:txBody>
      </p:sp>
      <p:sp>
        <p:nvSpPr>
          <p:cNvPr id="400" name="Shape 400"/>
          <p:cNvSpPr/>
          <p:nvPr/>
        </p:nvSpPr>
        <p:spPr>
          <a:xfrm>
            <a:off x="4906722" y="6384456"/>
            <a:ext cx="358499" cy="358499"/>
          </a:xfrm>
          <a:prstGeom prst="ellipse">
            <a:avLst/>
          </a:prstGeom>
          <a:solidFill>
            <a:srgbClr val="B8523F"/>
          </a:solidFill>
          <a:ln>
            <a:noFill/>
          </a:ln>
        </p:spPr>
        <p:txBody>
          <a:bodyPr lIns="91415" tIns="91415" rIns="91415" bIns="91415" anchor="ctr" anchorCtr="0">
            <a:noAutofit/>
          </a:bodyPr>
          <a:lstStyle/>
          <a:p>
            <a:endParaRPr/>
          </a:p>
        </p:txBody>
      </p:sp>
      <p:sp>
        <p:nvSpPr>
          <p:cNvPr id="401" name="Shape 401"/>
          <p:cNvSpPr/>
          <p:nvPr/>
        </p:nvSpPr>
        <p:spPr>
          <a:xfrm>
            <a:off x="-35740" y="1417637"/>
            <a:ext cx="9193799" cy="77700"/>
          </a:xfrm>
          <a:prstGeom prst="rect">
            <a:avLst/>
          </a:prstGeom>
          <a:solidFill>
            <a:srgbClr val="927C82"/>
          </a:solidFill>
          <a:ln>
            <a:noFill/>
          </a:ln>
        </p:spPr>
        <p:txBody>
          <a:bodyPr lIns="91415" tIns="91415" rIns="91415" bIns="91415" anchor="ctr" anchorCtr="0">
            <a:noAutofit/>
          </a:bodyPr>
          <a:lstStyle/>
          <a:p>
            <a:endParaRPr/>
          </a:p>
        </p:txBody>
      </p:sp>
      <p:sp>
        <p:nvSpPr>
          <p:cNvPr id="402" name="Shape 402"/>
          <p:cNvSpPr/>
          <p:nvPr/>
        </p:nvSpPr>
        <p:spPr>
          <a:xfrm rot="5400000">
            <a:off x="-1467675" y="3390151"/>
            <a:ext cx="6876000" cy="77700"/>
          </a:xfrm>
          <a:prstGeom prst="rect">
            <a:avLst/>
          </a:prstGeom>
          <a:solidFill>
            <a:srgbClr val="927C82"/>
          </a:solidFill>
          <a:ln>
            <a:noFill/>
          </a:ln>
        </p:spPr>
        <p:txBody>
          <a:bodyPr lIns="91415" tIns="91415" rIns="91415" bIns="91415" anchor="ctr" anchorCtr="0">
            <a:noAutofit/>
          </a:bodyPr>
          <a:lstStyle/>
          <a:p>
            <a:endParaRPr/>
          </a:p>
        </p:txBody>
      </p:sp>
      <p:sp>
        <p:nvSpPr>
          <p:cNvPr id="403" name="Shape 403"/>
          <p:cNvSpPr/>
          <p:nvPr/>
        </p:nvSpPr>
        <p:spPr>
          <a:xfrm rot="5400000">
            <a:off x="953749" y="3390151"/>
            <a:ext cx="6876000" cy="77700"/>
          </a:xfrm>
          <a:prstGeom prst="rect">
            <a:avLst/>
          </a:prstGeom>
          <a:solidFill>
            <a:srgbClr val="927C82"/>
          </a:solidFill>
          <a:ln>
            <a:noFill/>
          </a:ln>
        </p:spPr>
        <p:txBody>
          <a:bodyPr lIns="91415" tIns="91415" rIns="91415" bIns="91415" anchor="ctr" anchorCtr="0">
            <a:noAutofit/>
          </a:bodyPr>
          <a:lstStyle/>
          <a:p>
            <a:endParaRPr/>
          </a:p>
        </p:txBody>
      </p:sp>
      <p:sp>
        <p:nvSpPr>
          <p:cNvPr id="404" name="Shape 404"/>
          <p:cNvSpPr/>
          <p:nvPr/>
        </p:nvSpPr>
        <p:spPr>
          <a:xfrm rot="5400000">
            <a:off x="3375175" y="3390151"/>
            <a:ext cx="6876000" cy="77700"/>
          </a:xfrm>
          <a:prstGeom prst="rect">
            <a:avLst/>
          </a:prstGeom>
          <a:solidFill>
            <a:srgbClr val="927C82"/>
          </a:solidFill>
          <a:ln>
            <a:noFill/>
          </a:ln>
        </p:spPr>
        <p:txBody>
          <a:bodyPr lIns="91415" tIns="91415" rIns="91415" bIns="91415" anchor="ctr" anchorCtr="0">
            <a:noAutofit/>
          </a:bodyPr>
          <a:lstStyle/>
          <a:p>
            <a:endParaRPr/>
          </a:p>
        </p:txBody>
      </p:sp>
      <p:sp>
        <p:nvSpPr>
          <p:cNvPr id="405" name="Shape 405"/>
          <p:cNvSpPr txBox="1"/>
          <p:nvPr/>
        </p:nvSpPr>
        <p:spPr>
          <a:xfrm>
            <a:off x="0" y="-8973"/>
            <a:ext cx="1931400" cy="1426499"/>
          </a:xfrm>
          <a:prstGeom prst="rect">
            <a:avLst/>
          </a:prstGeom>
        </p:spPr>
        <p:txBody>
          <a:bodyPr lIns="91415" tIns="91415" rIns="91415" bIns="91415" anchor="ctr" anchorCtr="0">
            <a:noAutofit/>
          </a:bodyPr>
          <a:lstStyle/>
          <a:p>
            <a:pPr algn="ctr">
              <a:buNone/>
            </a:pPr>
            <a:r>
              <a:rPr lang="en" sz="2900">
                <a:solidFill>
                  <a:srgbClr val="927C82"/>
                </a:solidFill>
                <a:latin typeface="Tahoma"/>
                <a:ea typeface="Tahoma"/>
                <a:cs typeface="Tahoma"/>
                <a:sym typeface="Tahoma"/>
              </a:rPr>
              <a:t>Proposed value for c</a:t>
            </a:r>
          </a:p>
        </p:txBody>
      </p:sp>
      <p:sp>
        <p:nvSpPr>
          <p:cNvPr id="406" name="Shape 406"/>
          <p:cNvSpPr txBox="1"/>
          <p:nvPr/>
        </p:nvSpPr>
        <p:spPr>
          <a:xfrm>
            <a:off x="2009252" y="-8973"/>
            <a:ext cx="2343599" cy="1426499"/>
          </a:xfrm>
          <a:prstGeom prst="rect">
            <a:avLst/>
          </a:prstGeom>
        </p:spPr>
        <p:txBody>
          <a:bodyPr lIns="91415" tIns="91415" rIns="91415" bIns="91415" anchor="ctr" anchorCtr="0">
            <a:noAutofit/>
          </a:bodyPr>
          <a:lstStyle/>
          <a:p>
            <a:pPr lvl="0" algn="ctr" rtl="0">
              <a:buNone/>
            </a:pPr>
            <a:r>
              <a:rPr lang="en" sz="3000" u="sng">
                <a:solidFill>
                  <a:srgbClr val="5B7E51"/>
                </a:solidFill>
                <a:latin typeface="Tahoma"/>
                <a:ea typeface="Tahoma"/>
                <a:cs typeface="Tahoma"/>
                <a:sym typeface="Tahoma"/>
              </a:rPr>
              <a:t>c + 100</a:t>
            </a:r>
          </a:p>
          <a:p>
            <a:pPr lvl="0" algn="ctr" rtl="0">
              <a:buNone/>
            </a:pPr>
            <a:r>
              <a:rPr lang="en" sz="3000">
                <a:solidFill>
                  <a:srgbClr val="5B7E51"/>
                </a:solidFill>
                <a:latin typeface="Tahoma"/>
                <a:ea typeface="Tahoma"/>
                <a:cs typeface="Tahoma"/>
                <a:sym typeface="Tahoma"/>
              </a:rPr>
              <a:t>2</a:t>
            </a:r>
            <a:r>
              <a:rPr lang="en" sz="3000" b="1">
                <a:solidFill>
                  <a:srgbClr val="5B7E51"/>
                </a:solidFill>
                <a:latin typeface="Tahoma"/>
                <a:ea typeface="Tahoma"/>
                <a:cs typeface="Tahoma"/>
                <a:sym typeface="Tahoma"/>
              </a:rPr>
              <a:t>π</a:t>
            </a:r>
          </a:p>
        </p:txBody>
      </p:sp>
      <p:sp>
        <p:nvSpPr>
          <p:cNvPr id="407" name="Shape 407"/>
          <p:cNvSpPr txBox="1"/>
          <p:nvPr/>
        </p:nvSpPr>
        <p:spPr>
          <a:xfrm>
            <a:off x="4437527" y="-17925"/>
            <a:ext cx="2343599" cy="1426499"/>
          </a:xfrm>
          <a:prstGeom prst="rect">
            <a:avLst/>
          </a:prstGeom>
        </p:spPr>
        <p:txBody>
          <a:bodyPr lIns="91415" tIns="91415" rIns="91415" bIns="91415" anchor="ctr" anchorCtr="0">
            <a:noAutofit/>
          </a:bodyPr>
          <a:lstStyle/>
          <a:p>
            <a:pPr lvl="0" algn="ctr" rtl="0">
              <a:buNone/>
            </a:pPr>
            <a:r>
              <a:rPr lang="en" sz="3000">
                <a:solidFill>
                  <a:srgbClr val="B85240"/>
                </a:solidFill>
              </a:rPr>
              <a:t> c   </a:t>
            </a:r>
          </a:p>
          <a:p>
            <a:pPr algn="ctr">
              <a:buNone/>
            </a:pPr>
            <a:r>
              <a:rPr lang="en" sz="3000">
                <a:solidFill>
                  <a:srgbClr val="B85240"/>
                </a:solidFill>
              </a:rPr>
              <a:t>2</a:t>
            </a:r>
            <a:r>
              <a:rPr lang="en" sz="3000" b="1">
                <a:solidFill>
                  <a:srgbClr val="B85240"/>
                </a:solidFill>
                <a:latin typeface="Tahoma"/>
                <a:ea typeface="Tahoma"/>
                <a:cs typeface="Tahoma"/>
                <a:sym typeface="Tahoma"/>
              </a:rPr>
              <a:t>π</a:t>
            </a:r>
          </a:p>
        </p:txBody>
      </p:sp>
      <p:cxnSp>
        <p:nvCxnSpPr>
          <p:cNvPr id="408" name="Shape 408"/>
          <p:cNvCxnSpPr/>
          <p:nvPr/>
        </p:nvCxnSpPr>
        <p:spPr>
          <a:xfrm>
            <a:off x="5298152" y="672350"/>
            <a:ext cx="743999" cy="0"/>
          </a:xfrm>
          <a:prstGeom prst="straightConnector1">
            <a:avLst/>
          </a:prstGeom>
          <a:noFill/>
          <a:ln w="19050" cap="flat">
            <a:solidFill>
              <a:srgbClr val="B8523F"/>
            </a:solidFill>
            <a:prstDash val="solid"/>
            <a:round/>
            <a:headEnd type="none" w="lg" len="lg"/>
            <a:tailEnd type="none" w="lg" len="lg"/>
          </a:ln>
        </p:spPr>
      </p:cxnSp>
      <p:sp>
        <p:nvSpPr>
          <p:cNvPr id="409" name="Shape 409"/>
          <p:cNvSpPr txBox="1"/>
          <p:nvPr/>
        </p:nvSpPr>
        <p:spPr>
          <a:xfrm>
            <a:off x="6849026" y="-8973"/>
            <a:ext cx="2289900" cy="1426499"/>
          </a:xfrm>
          <a:prstGeom prst="rect">
            <a:avLst/>
          </a:prstGeom>
        </p:spPr>
        <p:txBody>
          <a:bodyPr lIns="91415" tIns="91415" rIns="91415" bIns="91415" anchor="t" anchorCtr="0">
            <a:noAutofit/>
          </a:bodyPr>
          <a:lstStyle/>
          <a:p>
            <a:pPr lvl="0" algn="ctr" rtl="0">
              <a:buNone/>
            </a:pPr>
            <a:r>
              <a:rPr lang="en" sz="2400">
                <a:solidFill>
                  <a:srgbClr val="E29161"/>
                </a:solidFill>
              </a:rPr>
              <a:t>c + 100   -   c</a:t>
            </a:r>
          </a:p>
          <a:p>
            <a:pPr lvl="0" algn="ctr" rtl="0">
              <a:buNone/>
            </a:pPr>
            <a:r>
              <a:rPr lang="en" sz="2400">
                <a:solidFill>
                  <a:srgbClr val="E29161"/>
                </a:solidFill>
              </a:rPr>
              <a:t>    2</a:t>
            </a:r>
            <a:r>
              <a:rPr lang="en" sz="2400" b="1">
                <a:solidFill>
                  <a:srgbClr val="E29161"/>
                </a:solidFill>
                <a:latin typeface="Tahoma"/>
                <a:ea typeface="Tahoma"/>
                <a:cs typeface="Tahoma"/>
                <a:sym typeface="Tahoma"/>
              </a:rPr>
              <a:t>π</a:t>
            </a:r>
            <a:r>
              <a:rPr lang="en" sz="2400">
                <a:solidFill>
                  <a:srgbClr val="E29161"/>
                </a:solidFill>
              </a:rPr>
              <a:t>           2</a:t>
            </a:r>
            <a:r>
              <a:rPr lang="en" sz="2400" b="1">
                <a:solidFill>
                  <a:srgbClr val="E29161"/>
                </a:solidFill>
                <a:latin typeface="Tahoma"/>
                <a:ea typeface="Tahoma"/>
                <a:cs typeface="Tahoma"/>
                <a:sym typeface="Tahoma"/>
              </a:rPr>
              <a:t>π</a:t>
            </a:r>
          </a:p>
          <a:p>
            <a:pPr algn="ctr">
              <a:spcBef>
                <a:spcPts val="1000"/>
              </a:spcBef>
            </a:pPr>
            <a:r>
              <a:rPr lang="en" b="1">
                <a:solidFill>
                  <a:srgbClr val="E29161"/>
                </a:solidFill>
                <a:latin typeface="Tahoma"/>
                <a:ea typeface="Tahoma"/>
                <a:cs typeface="Tahoma"/>
                <a:sym typeface="Tahoma"/>
              </a:rPr>
              <a:t>(solution)</a:t>
            </a:r>
          </a:p>
        </p:txBody>
      </p:sp>
      <p:sp>
        <p:nvSpPr>
          <p:cNvPr id="410" name="Shape 410"/>
          <p:cNvSpPr txBox="1"/>
          <p:nvPr/>
        </p:nvSpPr>
        <p:spPr>
          <a:xfrm>
            <a:off x="123827" y="1666875"/>
            <a:ext cx="1695599" cy="1285800"/>
          </a:xfrm>
          <a:prstGeom prst="rect">
            <a:avLst/>
          </a:prstGeom>
        </p:spPr>
        <p:txBody>
          <a:bodyPr lIns="91415" tIns="91415" rIns="91415" bIns="91415" anchor="ctr" anchorCtr="0">
            <a:noAutofit/>
          </a:bodyPr>
          <a:lstStyle/>
          <a:p>
            <a:pPr algn="ctr">
              <a:buNone/>
            </a:pPr>
            <a:r>
              <a:rPr lang="en" sz="3600"/>
              <a:t>30</a:t>
            </a:r>
          </a:p>
        </p:txBody>
      </p:sp>
      <p:sp>
        <p:nvSpPr>
          <p:cNvPr id="411" name="Shape 411"/>
          <p:cNvSpPr txBox="1"/>
          <p:nvPr/>
        </p:nvSpPr>
        <p:spPr>
          <a:xfrm>
            <a:off x="123827" y="3111025"/>
            <a:ext cx="1695599" cy="1285800"/>
          </a:xfrm>
          <a:prstGeom prst="rect">
            <a:avLst/>
          </a:prstGeom>
        </p:spPr>
        <p:txBody>
          <a:bodyPr lIns="91415" tIns="91415" rIns="91415" bIns="91415" anchor="ctr" anchorCtr="0">
            <a:noAutofit/>
          </a:bodyPr>
          <a:lstStyle/>
          <a:p>
            <a:pPr lvl="0" algn="ctr" rtl="0">
              <a:buNone/>
            </a:pPr>
            <a:r>
              <a:rPr lang="en" sz="3600"/>
              <a:t>250</a:t>
            </a:r>
          </a:p>
        </p:txBody>
      </p:sp>
      <p:sp>
        <p:nvSpPr>
          <p:cNvPr id="412" name="Shape 412"/>
          <p:cNvSpPr txBox="1"/>
          <p:nvPr/>
        </p:nvSpPr>
        <p:spPr>
          <a:xfrm>
            <a:off x="123827" y="4457700"/>
            <a:ext cx="1695599" cy="1285800"/>
          </a:xfrm>
          <a:prstGeom prst="rect">
            <a:avLst/>
          </a:prstGeom>
        </p:spPr>
        <p:txBody>
          <a:bodyPr lIns="91415" tIns="91415" rIns="91415" bIns="91415" anchor="ctr" anchorCtr="0">
            <a:noAutofit/>
          </a:bodyPr>
          <a:lstStyle/>
          <a:p>
            <a:pPr lvl="0" algn="ctr" rtl="0">
              <a:buNone/>
            </a:pPr>
            <a:r>
              <a:rPr lang="en" sz="3600"/>
              <a:t>1,192</a:t>
            </a:r>
          </a:p>
        </p:txBody>
      </p:sp>
      <p:sp>
        <p:nvSpPr>
          <p:cNvPr id="413" name="Shape 413"/>
          <p:cNvSpPr txBox="1"/>
          <p:nvPr/>
        </p:nvSpPr>
        <p:spPr>
          <a:xfrm>
            <a:off x="2092749" y="1714500"/>
            <a:ext cx="2179200" cy="1285800"/>
          </a:xfrm>
          <a:prstGeom prst="rect">
            <a:avLst/>
          </a:prstGeom>
        </p:spPr>
        <p:txBody>
          <a:bodyPr lIns="91415" tIns="91415" rIns="91415" bIns="91415" anchor="ctr" anchorCtr="0">
            <a:noAutofit/>
          </a:bodyPr>
          <a:lstStyle/>
          <a:p>
            <a:pPr lvl="0" algn="ctr" rtl="0">
              <a:buNone/>
            </a:pPr>
            <a:r>
              <a:rPr lang="en" sz="2200"/>
              <a:t>20.69014260</a:t>
            </a:r>
          </a:p>
        </p:txBody>
      </p:sp>
      <p:sp>
        <p:nvSpPr>
          <p:cNvPr id="414" name="Shape 414"/>
          <p:cNvSpPr txBox="1"/>
          <p:nvPr/>
        </p:nvSpPr>
        <p:spPr>
          <a:xfrm>
            <a:off x="2091437" y="3111025"/>
            <a:ext cx="2179200" cy="1285800"/>
          </a:xfrm>
          <a:prstGeom prst="rect">
            <a:avLst/>
          </a:prstGeom>
          <a:solidFill>
            <a:schemeClr val="tx2">
              <a:lumMod val="75000"/>
            </a:schemeClr>
          </a:solidFill>
        </p:spPr>
        <p:txBody>
          <a:bodyPr lIns="91415" tIns="91415" rIns="91415" bIns="91415" anchor="ctr" anchorCtr="0">
            <a:noAutofit/>
          </a:bodyPr>
          <a:lstStyle/>
          <a:p>
            <a:pPr lvl="0" algn="ctr" rtl="0">
              <a:buNone/>
            </a:pPr>
            <a:r>
              <a:rPr lang="en" sz="2200" dirty="0"/>
              <a:t>55.6281864</a:t>
            </a:r>
          </a:p>
        </p:txBody>
      </p:sp>
      <p:sp>
        <p:nvSpPr>
          <p:cNvPr id="415" name="Shape 415"/>
          <p:cNvSpPr txBox="1"/>
          <p:nvPr/>
        </p:nvSpPr>
        <p:spPr>
          <a:xfrm>
            <a:off x="2121224" y="4457700"/>
            <a:ext cx="2179200" cy="1285800"/>
          </a:xfrm>
          <a:prstGeom prst="rect">
            <a:avLst/>
          </a:prstGeom>
        </p:spPr>
        <p:txBody>
          <a:bodyPr lIns="91415" tIns="91415" rIns="91415" bIns="91415" anchor="ctr" anchorCtr="0">
            <a:noAutofit/>
          </a:bodyPr>
          <a:lstStyle/>
          <a:p>
            <a:pPr lvl="0" algn="ctr" rtl="0">
              <a:buNone/>
            </a:pPr>
            <a:r>
              <a:rPr lang="en" sz="2200"/>
              <a:t>205.6281864</a:t>
            </a:r>
          </a:p>
        </p:txBody>
      </p:sp>
      <p:sp>
        <p:nvSpPr>
          <p:cNvPr id="416" name="Shape 416"/>
          <p:cNvSpPr txBox="1"/>
          <p:nvPr/>
        </p:nvSpPr>
        <p:spPr>
          <a:xfrm>
            <a:off x="4512863" y="1714500"/>
            <a:ext cx="2179200" cy="1285800"/>
          </a:xfrm>
          <a:prstGeom prst="rect">
            <a:avLst/>
          </a:prstGeom>
        </p:spPr>
        <p:txBody>
          <a:bodyPr lIns="91415" tIns="91415" rIns="91415" bIns="91415" anchor="ctr" anchorCtr="0">
            <a:noAutofit/>
          </a:bodyPr>
          <a:lstStyle/>
          <a:p>
            <a:pPr lvl="0" algn="ctr" rtl="0">
              <a:buNone/>
            </a:pPr>
            <a:r>
              <a:rPr lang="en" sz="2200"/>
              <a:t>4.77648293</a:t>
            </a:r>
          </a:p>
        </p:txBody>
      </p:sp>
      <p:sp>
        <p:nvSpPr>
          <p:cNvPr id="417" name="Shape 417"/>
          <p:cNvSpPr txBox="1"/>
          <p:nvPr/>
        </p:nvSpPr>
        <p:spPr>
          <a:xfrm>
            <a:off x="4512863" y="3111025"/>
            <a:ext cx="2179200" cy="1285800"/>
          </a:xfrm>
          <a:prstGeom prst="rect">
            <a:avLst/>
          </a:prstGeom>
        </p:spPr>
        <p:txBody>
          <a:bodyPr lIns="91415" tIns="91415" rIns="91415" bIns="91415" anchor="ctr" anchorCtr="0">
            <a:noAutofit/>
          </a:bodyPr>
          <a:lstStyle/>
          <a:p>
            <a:pPr lvl="0" algn="ctr" rtl="0">
              <a:buNone/>
            </a:pPr>
            <a:r>
              <a:rPr lang="en" sz="2200"/>
              <a:t>39.7887357</a:t>
            </a:r>
          </a:p>
        </p:txBody>
      </p:sp>
      <p:sp>
        <p:nvSpPr>
          <p:cNvPr id="418" name="Shape 418"/>
          <p:cNvSpPr txBox="1"/>
          <p:nvPr/>
        </p:nvSpPr>
        <p:spPr>
          <a:xfrm>
            <a:off x="4512863" y="4457700"/>
            <a:ext cx="2179200" cy="1285800"/>
          </a:xfrm>
          <a:prstGeom prst="rect">
            <a:avLst/>
          </a:prstGeom>
        </p:spPr>
        <p:txBody>
          <a:bodyPr lIns="91415" tIns="91415" rIns="91415" bIns="91415" anchor="ctr" anchorCtr="0">
            <a:noAutofit/>
          </a:bodyPr>
          <a:lstStyle/>
          <a:p>
            <a:pPr lvl="0" algn="ctr" rtl="0">
              <a:buNone/>
            </a:pPr>
            <a:r>
              <a:rPr lang="en" sz="2200"/>
              <a:t>189.7126921</a:t>
            </a:r>
          </a:p>
        </p:txBody>
      </p:sp>
      <p:sp>
        <p:nvSpPr>
          <p:cNvPr id="419" name="Shape 419"/>
          <p:cNvSpPr txBox="1"/>
          <p:nvPr/>
        </p:nvSpPr>
        <p:spPr>
          <a:xfrm>
            <a:off x="6934275" y="2121025"/>
            <a:ext cx="2179200" cy="3517500"/>
          </a:xfrm>
          <a:prstGeom prst="rect">
            <a:avLst/>
          </a:prstGeom>
        </p:spPr>
        <p:txBody>
          <a:bodyPr lIns="91415" tIns="91415" rIns="91415" bIns="91415" anchor="t" anchorCtr="0">
            <a:noAutofit/>
          </a:bodyPr>
          <a:lstStyle/>
          <a:p>
            <a:pPr lvl="0" rtl="0">
              <a:buNone/>
            </a:pPr>
            <a:r>
              <a:rPr lang="en" sz="2200" dirty="0"/>
              <a:t>15.915494307</a:t>
            </a:r>
          </a:p>
          <a:p>
            <a:endParaRPr lang="en" sz="2200" dirty="0"/>
          </a:p>
          <a:p>
            <a:endParaRPr lang="en" sz="2200" dirty="0"/>
          </a:p>
          <a:p>
            <a:endParaRPr lang="en" sz="2200" dirty="0"/>
          </a:p>
          <a:p>
            <a:pPr lvl="0" rtl="0">
              <a:buNone/>
            </a:pPr>
            <a:r>
              <a:rPr lang="en" sz="2200" dirty="0"/>
              <a:t>15.91549438</a:t>
            </a:r>
          </a:p>
          <a:p>
            <a:endParaRPr lang="en" sz="2200" dirty="0"/>
          </a:p>
          <a:p>
            <a:endParaRPr lang="en" sz="2200" dirty="0"/>
          </a:p>
          <a:p>
            <a:endParaRPr lang="en" sz="2200" dirty="0"/>
          </a:p>
          <a:p>
            <a:pPr>
              <a:buNone/>
            </a:pPr>
            <a:r>
              <a:rPr lang="en" sz="2200" dirty="0"/>
              <a:t>15. 9154943</a:t>
            </a:r>
          </a:p>
        </p:txBody>
      </p:sp>
      <p:cxnSp>
        <p:nvCxnSpPr>
          <p:cNvPr id="420" name="Shape 420"/>
          <p:cNvCxnSpPr/>
          <p:nvPr/>
        </p:nvCxnSpPr>
        <p:spPr>
          <a:xfrm>
            <a:off x="7010402" y="447525"/>
            <a:ext cx="1076399" cy="9599"/>
          </a:xfrm>
          <a:prstGeom prst="straightConnector1">
            <a:avLst/>
          </a:prstGeom>
          <a:noFill/>
          <a:ln w="19050" cap="flat">
            <a:solidFill>
              <a:srgbClr val="E29161"/>
            </a:solidFill>
            <a:prstDash val="solid"/>
            <a:round/>
            <a:headEnd type="none" w="lg" len="lg"/>
            <a:tailEnd type="none" w="lg" len="lg"/>
          </a:ln>
        </p:spPr>
      </p:cxnSp>
      <p:cxnSp>
        <p:nvCxnSpPr>
          <p:cNvPr id="421" name="Shape 421"/>
          <p:cNvCxnSpPr/>
          <p:nvPr/>
        </p:nvCxnSpPr>
        <p:spPr>
          <a:xfrm>
            <a:off x="8572500" y="447675"/>
            <a:ext cx="505200" cy="9300"/>
          </a:xfrm>
          <a:prstGeom prst="straightConnector1">
            <a:avLst/>
          </a:prstGeom>
          <a:noFill/>
          <a:ln w="19050" cap="flat">
            <a:solidFill>
              <a:srgbClr val="E29161"/>
            </a:solidFill>
            <a:prstDash val="solid"/>
            <a:round/>
            <a:headEnd type="none" w="lg" len="lg"/>
            <a:tailEnd type="none" w="lg" len="lg"/>
          </a:ln>
        </p:spPr>
      </p:cxnSp>
    </p:spTree>
    <p:extLst>
      <p:ext uri="{BB962C8B-B14F-4D97-AF65-F5344CB8AC3E}">
        <p14:creationId xmlns:p14="http://schemas.microsoft.com/office/powerpoint/2010/main" val="4075862687"/>
      </p:ext>
    </p:extLst>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60000"/>
            <a:lumOff val="40000"/>
          </a:schemeClr>
        </a:solidFill>
        <a:effectLst/>
      </p:bgPr>
    </p:bg>
    <p:spTree>
      <p:nvGrpSpPr>
        <p:cNvPr id="1" name="Shape 425"/>
        <p:cNvGrpSpPr/>
        <p:nvPr/>
      </p:nvGrpSpPr>
      <p:grpSpPr>
        <a:xfrm>
          <a:off x="0" y="0"/>
          <a:ext cx="0" cy="0"/>
          <a:chOff x="0" y="0"/>
          <a:chExt cx="0" cy="0"/>
        </a:xfrm>
      </p:grpSpPr>
      <p:sp>
        <p:nvSpPr>
          <p:cNvPr id="426" name="Shape 426"/>
          <p:cNvSpPr/>
          <p:nvPr/>
        </p:nvSpPr>
        <p:spPr>
          <a:xfrm>
            <a:off x="1" y="-17874"/>
            <a:ext cx="9138899" cy="6876000"/>
          </a:xfrm>
          <a:prstGeom prst="rect">
            <a:avLst/>
          </a:prstGeom>
          <a:solidFill>
            <a:srgbClr val="D9D9D9"/>
          </a:solidFill>
          <a:ln>
            <a:noFill/>
          </a:ln>
        </p:spPr>
        <p:txBody>
          <a:bodyPr lIns="91415" tIns="91415" rIns="91415" bIns="91415" anchor="ctr" anchorCtr="0">
            <a:noAutofit/>
          </a:bodyPr>
          <a:lstStyle/>
          <a:p>
            <a:endParaRPr/>
          </a:p>
        </p:txBody>
      </p:sp>
      <p:sp>
        <p:nvSpPr>
          <p:cNvPr id="427" name="Shape 427"/>
          <p:cNvSpPr txBox="1">
            <a:spLocks noGrp="1"/>
          </p:cNvSpPr>
          <p:nvPr>
            <p:ph type="body" idx="1"/>
          </p:nvPr>
        </p:nvSpPr>
        <p:spPr>
          <a:xfrm>
            <a:off x="1170301" y="911702"/>
            <a:ext cx="6798299" cy="3302999"/>
          </a:xfrm>
          <a:prstGeom prst="rect">
            <a:avLst/>
          </a:prstGeom>
        </p:spPr>
        <p:txBody>
          <a:bodyPr lIns="91415" tIns="91415" rIns="91415" bIns="91415" anchor="t" anchorCtr="0">
            <a:noAutofit/>
          </a:bodyPr>
          <a:lstStyle/>
          <a:p>
            <a:pPr lvl="0" rtl="0">
              <a:buNone/>
            </a:pPr>
            <a:r>
              <a:rPr lang="en">
                <a:solidFill>
                  <a:srgbClr val="666666"/>
                </a:solidFill>
                <a:latin typeface="Tahoma"/>
                <a:ea typeface="Tahoma"/>
                <a:cs typeface="Tahoma"/>
                <a:sym typeface="Tahoma"/>
              </a:rPr>
              <a:t>
	</a:t>
            </a:r>
          </a:p>
          <a:p>
            <a:pPr lvl="0" rtl="0">
              <a:buNone/>
            </a:pPr>
            <a:r>
              <a:rPr lang="en">
                <a:solidFill>
                  <a:srgbClr val="666666"/>
                </a:solidFill>
                <a:latin typeface="Tahoma"/>
                <a:ea typeface="Tahoma"/>
                <a:cs typeface="Tahoma"/>
                <a:sym typeface="Tahoma"/>
              </a:rPr>
              <a:t>		</a:t>
            </a:r>
          </a:p>
          <a:p>
            <a:pPr indent="457146" algn="ctr">
              <a:lnSpc>
                <a:spcPct val="115000"/>
              </a:lnSpc>
            </a:pPr>
            <a:r>
              <a:rPr lang="en">
                <a:solidFill>
                  <a:srgbClr val="B8523F"/>
                </a:solidFill>
                <a:latin typeface="Tahoma"/>
                <a:ea typeface="Tahoma"/>
                <a:cs typeface="Tahoma"/>
                <a:sym typeface="Tahoma"/>
              </a:rPr>
              <a:t>THANK YOU FOR VIEWING OUR PRESENTATION!</a:t>
            </a:r>
          </a:p>
        </p:txBody>
      </p:sp>
      <p:sp>
        <p:nvSpPr>
          <p:cNvPr id="428" name="Shape 428"/>
          <p:cNvSpPr/>
          <p:nvPr/>
        </p:nvSpPr>
        <p:spPr>
          <a:xfrm>
            <a:off x="3594217" y="4069881"/>
            <a:ext cx="358499" cy="358499"/>
          </a:xfrm>
          <a:prstGeom prst="ellipse">
            <a:avLst/>
          </a:prstGeom>
          <a:solidFill>
            <a:srgbClr val="B8523F"/>
          </a:solidFill>
          <a:ln>
            <a:noFill/>
          </a:ln>
        </p:spPr>
        <p:txBody>
          <a:bodyPr lIns="91415" tIns="91415" rIns="91415" bIns="91415" anchor="ctr" anchorCtr="0">
            <a:noAutofit/>
          </a:bodyPr>
          <a:lstStyle/>
          <a:p>
            <a:endParaRPr/>
          </a:p>
        </p:txBody>
      </p:sp>
      <p:sp>
        <p:nvSpPr>
          <p:cNvPr id="429" name="Shape 429"/>
          <p:cNvSpPr/>
          <p:nvPr/>
        </p:nvSpPr>
        <p:spPr>
          <a:xfrm>
            <a:off x="4124733" y="4069881"/>
            <a:ext cx="358499" cy="358499"/>
          </a:xfrm>
          <a:prstGeom prst="ellipse">
            <a:avLst/>
          </a:prstGeom>
          <a:solidFill>
            <a:srgbClr val="E29161"/>
          </a:solidFill>
          <a:ln>
            <a:noFill/>
          </a:ln>
        </p:spPr>
        <p:txBody>
          <a:bodyPr lIns="91415" tIns="91415" rIns="91415" bIns="91415" anchor="ctr" anchorCtr="0">
            <a:noAutofit/>
          </a:bodyPr>
          <a:lstStyle/>
          <a:p>
            <a:endParaRPr/>
          </a:p>
        </p:txBody>
      </p:sp>
      <p:sp>
        <p:nvSpPr>
          <p:cNvPr id="430" name="Shape 430"/>
          <p:cNvSpPr/>
          <p:nvPr/>
        </p:nvSpPr>
        <p:spPr>
          <a:xfrm>
            <a:off x="3075612" y="4069881"/>
            <a:ext cx="358499" cy="358499"/>
          </a:xfrm>
          <a:prstGeom prst="ellipse">
            <a:avLst/>
          </a:prstGeom>
          <a:solidFill>
            <a:srgbClr val="D7BD74"/>
          </a:solidFill>
          <a:ln>
            <a:noFill/>
          </a:ln>
        </p:spPr>
        <p:txBody>
          <a:bodyPr lIns="91415" tIns="91415" rIns="91415" bIns="91415" anchor="ctr" anchorCtr="0">
            <a:noAutofit/>
          </a:bodyPr>
          <a:lstStyle/>
          <a:p>
            <a:endParaRPr/>
          </a:p>
        </p:txBody>
      </p:sp>
      <p:sp>
        <p:nvSpPr>
          <p:cNvPr id="431" name="Shape 431"/>
          <p:cNvSpPr/>
          <p:nvPr/>
        </p:nvSpPr>
        <p:spPr>
          <a:xfrm>
            <a:off x="4661204" y="4069881"/>
            <a:ext cx="358499" cy="358499"/>
          </a:xfrm>
          <a:prstGeom prst="ellipse">
            <a:avLst/>
          </a:prstGeom>
          <a:solidFill>
            <a:srgbClr val="88BF88"/>
          </a:solidFill>
          <a:ln>
            <a:noFill/>
          </a:ln>
        </p:spPr>
        <p:txBody>
          <a:bodyPr lIns="91415" tIns="91415" rIns="91415" bIns="91415" anchor="ctr" anchorCtr="0">
            <a:noAutofit/>
          </a:bodyPr>
          <a:lstStyle/>
          <a:p>
            <a:endParaRPr/>
          </a:p>
        </p:txBody>
      </p:sp>
      <p:sp>
        <p:nvSpPr>
          <p:cNvPr id="432" name="Shape 432"/>
          <p:cNvSpPr/>
          <p:nvPr/>
        </p:nvSpPr>
        <p:spPr>
          <a:xfrm>
            <a:off x="5200644" y="4069881"/>
            <a:ext cx="358499" cy="358499"/>
          </a:xfrm>
          <a:prstGeom prst="ellipse">
            <a:avLst/>
          </a:prstGeom>
          <a:solidFill>
            <a:srgbClr val="5B7E51"/>
          </a:solidFill>
          <a:ln>
            <a:noFill/>
          </a:ln>
        </p:spPr>
        <p:txBody>
          <a:bodyPr lIns="91415" tIns="91415" rIns="91415" bIns="91415" anchor="ctr" anchorCtr="0">
            <a:noAutofit/>
          </a:bodyPr>
          <a:lstStyle/>
          <a:p>
            <a:endParaRPr/>
          </a:p>
        </p:txBody>
      </p:sp>
      <p:sp>
        <p:nvSpPr>
          <p:cNvPr id="433" name="Shape 433"/>
          <p:cNvSpPr/>
          <p:nvPr/>
        </p:nvSpPr>
        <p:spPr>
          <a:xfrm>
            <a:off x="5740110" y="4069881"/>
            <a:ext cx="358499" cy="358499"/>
          </a:xfrm>
          <a:prstGeom prst="ellipse">
            <a:avLst/>
          </a:prstGeom>
          <a:solidFill>
            <a:srgbClr val="B8523F"/>
          </a:solidFill>
          <a:ln>
            <a:noFill/>
          </a:ln>
        </p:spPr>
        <p:txBody>
          <a:bodyPr lIns="91415" tIns="91415" rIns="91415" bIns="91415" anchor="ctr" anchorCtr="0">
            <a:noAutofit/>
          </a:bodyPr>
          <a:lstStyle/>
          <a:p>
            <a:endParaRPr/>
          </a:p>
        </p:txBody>
      </p:sp>
    </p:spTree>
    <p:extLst>
      <p:ext uri="{BB962C8B-B14F-4D97-AF65-F5344CB8AC3E}">
        <p14:creationId xmlns:p14="http://schemas.microsoft.com/office/powerpoint/2010/main" val="2493136652"/>
      </p:ext>
    </p:extLst>
  </p:cSld>
  <p:clrMapOvr>
    <a:masterClrMapping/>
  </p:clrMapOvr>
  <p:transition spd="slow">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a:t>
            </a:r>
            <a:endParaRPr lang="en-US" dirty="0"/>
          </a:p>
        </p:txBody>
      </p:sp>
      <p:sp>
        <p:nvSpPr>
          <p:cNvPr id="3" name="Content Placeholder 2"/>
          <p:cNvSpPr>
            <a:spLocks noGrp="1"/>
          </p:cNvSpPr>
          <p:nvPr>
            <p:ph idx="1"/>
          </p:nvPr>
        </p:nvSpPr>
        <p:spPr/>
        <p:txBody>
          <a:bodyPr/>
          <a:lstStyle/>
          <a:p>
            <a:endParaRPr lang="en-US"/>
          </a:p>
        </p:txBody>
      </p:sp>
      <p:pic>
        <p:nvPicPr>
          <p:cNvPr id="4" name="Picture 2" descr="http://tweakyourbiz.com/management/files/shutterstock_15702779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2090" y="2145937"/>
            <a:ext cx="4640985" cy="3480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9606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rigor</a:t>
            </a:r>
            <a:endParaRPr lang="en-US" dirty="0"/>
          </a:p>
        </p:txBody>
      </p:sp>
      <p:sp>
        <p:nvSpPr>
          <p:cNvPr id="3" name="Content Placeholder 2"/>
          <p:cNvSpPr>
            <a:spLocks noGrp="1"/>
          </p:cNvSpPr>
          <p:nvPr>
            <p:ph idx="1"/>
          </p:nvPr>
        </p:nvSpPr>
        <p:spPr/>
        <p:txBody>
          <a:bodyPr/>
          <a:lstStyle/>
          <a:p>
            <a:r>
              <a:rPr lang="en-US" dirty="0" smtClean="0"/>
              <a:t>Definition of Rigor as related to the Mathematics Classroom</a:t>
            </a:r>
          </a:p>
          <a:p>
            <a:r>
              <a:rPr lang="en-US" dirty="0" err="1" smtClean="0"/>
              <a:t>Frayer</a:t>
            </a:r>
            <a:r>
              <a:rPr lang="en-US" dirty="0" smtClean="0"/>
              <a:t> Model</a:t>
            </a:r>
          </a:p>
          <a:p>
            <a:pPr lvl="1"/>
            <a:r>
              <a:rPr lang="en-US" dirty="0" smtClean="0"/>
              <a:t>Individually, complete the </a:t>
            </a:r>
            <a:r>
              <a:rPr lang="en-US" dirty="0" err="1" smtClean="0"/>
              <a:t>Frayer</a:t>
            </a:r>
            <a:r>
              <a:rPr lang="en-US" dirty="0" smtClean="0"/>
              <a:t> Definition Model for the word “rigor”</a:t>
            </a:r>
          </a:p>
          <a:p>
            <a:pPr lvl="1"/>
            <a:r>
              <a:rPr lang="en-US" dirty="0" smtClean="0"/>
              <a:t>Once completed, discuss your definition with an elbow partner	</a:t>
            </a:r>
            <a:endParaRPr lang="en-US" dirty="0"/>
          </a:p>
        </p:txBody>
      </p:sp>
    </p:spTree>
    <p:extLst>
      <p:ext uri="{BB962C8B-B14F-4D97-AF65-F5344CB8AC3E}">
        <p14:creationId xmlns:p14="http://schemas.microsoft.com/office/powerpoint/2010/main" val="6151402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Mathematical Rigor	</a:t>
            </a:r>
            <a:endParaRPr lang="en-US" dirty="0"/>
          </a:p>
        </p:txBody>
      </p:sp>
      <p:sp>
        <p:nvSpPr>
          <p:cNvPr id="3" name="Content Placeholder 2"/>
          <p:cNvSpPr>
            <a:spLocks noGrp="1"/>
          </p:cNvSpPr>
          <p:nvPr>
            <p:ph idx="1"/>
          </p:nvPr>
        </p:nvSpPr>
        <p:spPr/>
        <p:txBody>
          <a:bodyPr>
            <a:normAutofit/>
          </a:bodyPr>
          <a:lstStyle/>
          <a:p>
            <a:r>
              <a:rPr lang="en-US" dirty="0" smtClean="0"/>
              <a:t>Two aspects of mathematical rigor</a:t>
            </a:r>
          </a:p>
          <a:p>
            <a:pPr lvl="1"/>
            <a:r>
              <a:rPr lang="en-US" dirty="0" smtClean="0"/>
              <a:t>CONTENT:  Mathematical rigor is the depth of interconnecting conce</a:t>
            </a:r>
            <a:r>
              <a:rPr lang="en-US" dirty="0"/>
              <a:t>p</a:t>
            </a:r>
            <a:r>
              <a:rPr lang="en-US" dirty="0" smtClean="0"/>
              <a:t>ts and the breadth of supporting skills students are expected to know and understand.</a:t>
            </a:r>
          </a:p>
          <a:p>
            <a:pPr lvl="1"/>
            <a:r>
              <a:rPr lang="en-US" dirty="0" smtClean="0"/>
              <a:t>INSTRUCTION:  Mathematical rigor is the effective, ongoing interaction between teacher instruction and student reasoning and thinking about concepts, skills, and challenging tasks that results in a conscious connected, and transferable body of valuable knowledge for every student.</a:t>
            </a:r>
            <a:endParaRPr lang="en-US" dirty="0"/>
          </a:p>
        </p:txBody>
      </p:sp>
    </p:spTree>
    <p:extLst>
      <p:ext uri="{BB962C8B-B14F-4D97-AF65-F5344CB8AC3E}">
        <p14:creationId xmlns:p14="http://schemas.microsoft.com/office/powerpoint/2010/main" val="4281140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Mathematical Rigor	</a:t>
            </a:r>
            <a:endParaRPr lang="en-US" dirty="0"/>
          </a:p>
        </p:txBody>
      </p:sp>
      <p:sp>
        <p:nvSpPr>
          <p:cNvPr id="3" name="Content Placeholder 2"/>
          <p:cNvSpPr>
            <a:spLocks noGrp="1"/>
          </p:cNvSpPr>
          <p:nvPr>
            <p:ph idx="1"/>
          </p:nvPr>
        </p:nvSpPr>
        <p:spPr/>
        <p:txBody>
          <a:bodyPr>
            <a:normAutofit/>
          </a:bodyPr>
          <a:lstStyle/>
          <a:p>
            <a:r>
              <a:rPr lang="en-US" sz="2800" dirty="0" smtClean="0"/>
              <a:t>As a table group, discuss your definitions of rigor with the definitions presented by Hull, </a:t>
            </a:r>
            <a:r>
              <a:rPr lang="en-US" sz="2800" dirty="0" err="1" smtClean="0"/>
              <a:t>Balka</a:t>
            </a:r>
            <a:r>
              <a:rPr lang="en-US" sz="2800" dirty="0" smtClean="0"/>
              <a:t>, and Harbin-Miles.</a:t>
            </a:r>
          </a:p>
          <a:p>
            <a:r>
              <a:rPr lang="en-US" sz="2800" dirty="0" smtClean="0"/>
              <a:t>Where do you agree? Disagree?</a:t>
            </a:r>
          </a:p>
          <a:p>
            <a:pPr lvl="1"/>
            <a:r>
              <a:rPr lang="en-US" dirty="0" smtClean="0"/>
              <a:t>(Be prepared to share one or two thoughts with the whole group)</a:t>
            </a:r>
          </a:p>
          <a:p>
            <a:pPr lvl="1"/>
            <a:endParaRPr lang="en-US" dirty="0"/>
          </a:p>
        </p:txBody>
      </p:sp>
    </p:spTree>
    <p:extLst>
      <p:ext uri="{BB962C8B-B14F-4D97-AF65-F5344CB8AC3E}">
        <p14:creationId xmlns:p14="http://schemas.microsoft.com/office/powerpoint/2010/main" val="3410177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Rigor expectations “shift”	</a:t>
            </a:r>
            <a:endParaRPr lang="en-US" dirty="0"/>
          </a:p>
        </p:txBody>
      </p:sp>
      <p:sp>
        <p:nvSpPr>
          <p:cNvPr id="3" name="Content Placeholder 2"/>
          <p:cNvSpPr>
            <a:spLocks noGrp="1"/>
          </p:cNvSpPr>
          <p:nvPr>
            <p:ph idx="1"/>
          </p:nvPr>
        </p:nvSpPr>
        <p:spPr/>
        <p:txBody>
          <a:bodyPr>
            <a:normAutofit/>
          </a:bodyPr>
          <a:lstStyle/>
          <a:p>
            <a:r>
              <a:rPr lang="en-US" sz="2000" dirty="0"/>
              <a:t>Mathematical rigor requires a shift in beliefs and actions.  </a:t>
            </a:r>
            <a:endParaRPr lang="en-US" sz="2000" dirty="0" smtClean="0"/>
          </a:p>
          <a:p>
            <a:r>
              <a:rPr lang="en-US" sz="2000" dirty="0" smtClean="0"/>
              <a:t>In </a:t>
            </a:r>
            <a:r>
              <a:rPr lang="en-US" sz="2000" dirty="0"/>
              <a:t>the column in the middle of the chart below, rate where you and/or your students are in thinking related to the shifts required for increased rigor in the classroom.   Items in the “Current Tendencies” column would be  rated “1”; items in “Future Opportunities” would be a “5”.    </a:t>
            </a:r>
            <a:endParaRPr lang="en-US" sz="2000" dirty="0" smtClean="0"/>
          </a:p>
          <a:p>
            <a:r>
              <a:rPr lang="en-US" sz="2000" dirty="0" smtClean="0"/>
              <a:t>Once you are done rating each item, select one or two to discuss with a partner or trio.</a:t>
            </a:r>
            <a:endParaRPr lang="en-US" sz="2000" dirty="0"/>
          </a:p>
        </p:txBody>
      </p:sp>
    </p:spTree>
    <p:extLst>
      <p:ext uri="{BB962C8B-B14F-4D97-AF65-F5344CB8AC3E}">
        <p14:creationId xmlns:p14="http://schemas.microsoft.com/office/powerpoint/2010/main" val="17145104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 Protocol</a:t>
            </a:r>
            <a:endParaRPr lang="en-US" dirty="0"/>
          </a:p>
        </p:txBody>
      </p:sp>
      <p:sp>
        <p:nvSpPr>
          <p:cNvPr id="3" name="Content Placeholder 2"/>
          <p:cNvSpPr>
            <a:spLocks noGrp="1"/>
          </p:cNvSpPr>
          <p:nvPr>
            <p:ph idx="1"/>
          </p:nvPr>
        </p:nvSpPr>
        <p:spPr/>
        <p:txBody>
          <a:bodyPr>
            <a:normAutofit/>
          </a:bodyPr>
          <a:lstStyle/>
          <a:p>
            <a:pPr lvl="1"/>
            <a:r>
              <a:rPr lang="en-US" sz="2400" dirty="0" smtClean="0">
                <a:effectLst>
                  <a:outerShdw blurRad="38100" dist="38100" dir="2700000" algn="tl">
                    <a:srgbClr val="000000">
                      <a:alpha val="43137"/>
                    </a:srgbClr>
                  </a:outerShdw>
                </a:effectLst>
              </a:rPr>
              <a:t>Describe the strategy </a:t>
            </a:r>
            <a:r>
              <a:rPr lang="en-US" sz="2400" dirty="0">
                <a:effectLst>
                  <a:outerShdw blurRad="38100" dist="38100" dir="2700000" algn="tl">
                    <a:srgbClr val="000000">
                      <a:alpha val="43137"/>
                    </a:srgbClr>
                  </a:outerShdw>
                </a:effectLst>
              </a:rPr>
              <a:t>and </a:t>
            </a:r>
            <a:r>
              <a:rPr lang="en-US" sz="2400" dirty="0" smtClean="0">
                <a:effectLst>
                  <a:outerShdw blurRad="38100" dist="38100" dir="2700000" algn="tl">
                    <a:srgbClr val="000000">
                      <a:alpha val="43137"/>
                    </a:srgbClr>
                  </a:outerShdw>
                </a:effectLst>
              </a:rPr>
              <a:t>implementation </a:t>
            </a:r>
            <a:r>
              <a:rPr lang="en-US" sz="2400" dirty="0">
                <a:effectLst>
                  <a:outerShdw blurRad="38100" dist="38100" dir="2700000" algn="tl">
                    <a:srgbClr val="000000">
                      <a:alpha val="43137"/>
                    </a:srgbClr>
                  </a:outerShdw>
                </a:effectLst>
              </a:rPr>
              <a:t>(3 minutes)</a:t>
            </a:r>
          </a:p>
          <a:p>
            <a:pPr lvl="1"/>
            <a:r>
              <a:rPr lang="en-US" sz="2400" dirty="0" smtClean="0">
                <a:effectLst>
                  <a:outerShdw blurRad="38100" dist="38100" dir="2700000" algn="tl">
                    <a:srgbClr val="000000">
                      <a:alpha val="43137"/>
                    </a:srgbClr>
                  </a:outerShdw>
                </a:effectLst>
              </a:rPr>
              <a:t>Group asks </a:t>
            </a:r>
            <a:r>
              <a:rPr lang="en-US" sz="2400" dirty="0">
                <a:effectLst>
                  <a:outerShdw blurRad="38100" dist="38100" dir="2700000" algn="tl">
                    <a:srgbClr val="000000">
                      <a:alpha val="43137"/>
                    </a:srgbClr>
                  </a:outerShdw>
                </a:effectLst>
              </a:rPr>
              <a:t>clarifying questions and presenting teacher may respond </a:t>
            </a:r>
            <a:endParaRPr lang="en-US" sz="2400" dirty="0" smtClean="0">
              <a:effectLst>
                <a:outerShdw blurRad="38100" dist="38100" dir="2700000" algn="tl">
                  <a:srgbClr val="000000">
                    <a:alpha val="43137"/>
                  </a:srgbClr>
                </a:outerShdw>
              </a:effectLst>
            </a:endParaRPr>
          </a:p>
          <a:p>
            <a:pPr lvl="2"/>
            <a:r>
              <a:rPr lang="en-US" sz="2200" dirty="0" smtClean="0">
                <a:effectLst>
                  <a:outerShdw blurRad="38100" dist="38100" dir="2700000" algn="tl">
                    <a:srgbClr val="000000">
                      <a:alpha val="43137"/>
                    </a:srgbClr>
                  </a:outerShdw>
                </a:effectLst>
              </a:rPr>
              <a:t>(</a:t>
            </a:r>
            <a:r>
              <a:rPr lang="en-US" sz="2200" dirty="0">
                <a:effectLst>
                  <a:outerShdw blurRad="38100" dist="38100" dir="2700000" algn="tl">
                    <a:srgbClr val="000000">
                      <a:alpha val="43137"/>
                    </a:srgbClr>
                  </a:outerShdw>
                </a:effectLst>
              </a:rPr>
              <a:t>2 minutes)</a:t>
            </a:r>
          </a:p>
          <a:p>
            <a:pPr lvl="1"/>
            <a:r>
              <a:rPr lang="en-US" sz="2400" dirty="0" smtClean="0">
                <a:effectLst>
                  <a:outerShdw blurRad="38100" dist="38100" dir="2700000" algn="tl">
                    <a:srgbClr val="000000">
                      <a:alpha val="43137"/>
                    </a:srgbClr>
                  </a:outerShdw>
                </a:effectLst>
              </a:rPr>
              <a:t>Provide </a:t>
            </a:r>
            <a:r>
              <a:rPr lang="en-US" sz="2400" dirty="0">
                <a:effectLst>
                  <a:outerShdw blurRad="38100" dist="38100" dir="2700000" algn="tl">
                    <a:srgbClr val="000000">
                      <a:alpha val="43137"/>
                    </a:srgbClr>
                  </a:outerShdw>
                </a:effectLst>
              </a:rPr>
              <a:t>warm and cool </a:t>
            </a:r>
            <a:r>
              <a:rPr lang="en-US" sz="2400" dirty="0" smtClean="0">
                <a:effectLst>
                  <a:outerShdw blurRad="38100" dist="38100" dir="2700000" algn="tl">
                    <a:srgbClr val="000000">
                      <a:alpha val="43137"/>
                    </a:srgbClr>
                  </a:outerShdw>
                </a:effectLst>
              </a:rPr>
              <a:t>feedback</a:t>
            </a:r>
            <a:r>
              <a:rPr lang="en-US" sz="2400" dirty="0">
                <a:effectLst>
                  <a:outerShdw blurRad="38100" dist="38100" dir="2700000" algn="tl">
                    <a:srgbClr val="000000">
                      <a:alpha val="43137"/>
                    </a:srgbClr>
                  </a:outerShdw>
                </a:effectLst>
              </a:rPr>
              <a:t> </a:t>
            </a:r>
            <a:endParaRPr lang="en-US" sz="2400" dirty="0" smtClean="0">
              <a:effectLst>
                <a:outerShdw blurRad="38100" dist="38100" dir="2700000" algn="tl">
                  <a:srgbClr val="000000">
                    <a:alpha val="43137"/>
                  </a:srgbClr>
                </a:outerShdw>
              </a:effectLst>
            </a:endParaRPr>
          </a:p>
          <a:p>
            <a:pPr lvl="2"/>
            <a:r>
              <a:rPr lang="en-US" sz="2200" dirty="0" smtClean="0">
                <a:effectLst>
                  <a:outerShdw blurRad="38100" dist="38100" dir="2700000" algn="tl">
                    <a:srgbClr val="000000">
                      <a:alpha val="43137"/>
                    </a:srgbClr>
                  </a:outerShdw>
                </a:effectLst>
              </a:rPr>
              <a:t>(2 </a:t>
            </a:r>
            <a:r>
              <a:rPr lang="en-US" sz="2200" dirty="0">
                <a:effectLst>
                  <a:outerShdw blurRad="38100" dist="38100" dir="2700000" algn="tl">
                    <a:srgbClr val="000000">
                      <a:alpha val="43137"/>
                    </a:srgbClr>
                  </a:outerShdw>
                </a:effectLst>
              </a:rPr>
              <a:t>minutes)</a:t>
            </a:r>
          </a:p>
          <a:p>
            <a:pPr lvl="1"/>
            <a:r>
              <a:rPr lang="en-US" sz="2400" dirty="0" smtClean="0">
                <a:effectLst>
                  <a:outerShdw blurRad="38100" dist="38100" dir="2700000" algn="tl">
                    <a:srgbClr val="000000">
                      <a:alpha val="43137"/>
                    </a:srgbClr>
                  </a:outerShdw>
                </a:effectLst>
              </a:rPr>
              <a:t>Reflect based on feedback </a:t>
            </a:r>
          </a:p>
          <a:p>
            <a:pPr lvl="2"/>
            <a:r>
              <a:rPr lang="en-US" sz="2200" dirty="0" smtClean="0">
                <a:effectLst>
                  <a:outerShdw blurRad="38100" dist="38100" dir="2700000" algn="tl">
                    <a:srgbClr val="000000">
                      <a:alpha val="43137"/>
                    </a:srgbClr>
                  </a:outerShdw>
                </a:effectLst>
              </a:rPr>
              <a:t>(1 </a:t>
            </a:r>
            <a:r>
              <a:rPr lang="en-US" sz="2200" dirty="0">
                <a:effectLst>
                  <a:outerShdw blurRad="38100" dist="38100" dir="2700000" algn="tl">
                    <a:srgbClr val="000000">
                      <a:alpha val="43137"/>
                    </a:srgbClr>
                  </a:outerShdw>
                </a:effectLst>
              </a:rPr>
              <a:t>minutes)</a:t>
            </a:r>
          </a:p>
          <a:p>
            <a:endParaRPr lang="en-US" dirty="0"/>
          </a:p>
        </p:txBody>
      </p:sp>
    </p:spTree>
    <p:extLst>
      <p:ext uri="{BB962C8B-B14F-4D97-AF65-F5344CB8AC3E}">
        <p14:creationId xmlns:p14="http://schemas.microsoft.com/office/powerpoint/2010/main" val="7540387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idx="1"/>
          </p:nvPr>
        </p:nvSpPr>
        <p:spPr>
          <a:xfrm>
            <a:off x="1178179" y="2097088"/>
            <a:ext cx="7429499" cy="3541714"/>
          </a:xfrm>
        </p:spPr>
        <p:txBody>
          <a:bodyPr>
            <a:normAutofit/>
          </a:bodyPr>
          <a:lstStyle/>
          <a:p>
            <a:r>
              <a:rPr lang="en-US" sz="2800" dirty="0" smtClean="0"/>
              <a:t>Please complete the Evaluation</a:t>
            </a:r>
          </a:p>
          <a:p>
            <a:pPr marL="0" indent="0">
              <a:buNone/>
            </a:pPr>
            <a:endParaRPr lang="en-US" sz="2800" dirty="0" smtClean="0"/>
          </a:p>
          <a:p>
            <a:pPr marL="0" indent="0">
              <a:buNone/>
            </a:pPr>
            <a:r>
              <a:rPr lang="en-US" sz="2800" dirty="0"/>
              <a:t>	</a:t>
            </a:r>
            <a:r>
              <a:rPr lang="en-US" sz="2800" dirty="0" smtClean="0"/>
              <a:t>		THANK YOU!</a:t>
            </a:r>
            <a:endParaRPr lang="en-US" sz="2800" dirty="0"/>
          </a:p>
        </p:txBody>
      </p:sp>
    </p:spTree>
    <p:extLst>
      <p:ext uri="{BB962C8B-B14F-4D97-AF65-F5344CB8AC3E}">
        <p14:creationId xmlns:p14="http://schemas.microsoft.com/office/powerpoint/2010/main" val="25327440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a:t>
            </a:r>
            <a:endParaRPr lang="en-US" dirty="0"/>
          </a:p>
        </p:txBody>
      </p:sp>
      <p:sp>
        <p:nvSpPr>
          <p:cNvPr id="3" name="Content Placeholder 2"/>
          <p:cNvSpPr>
            <a:spLocks noGrp="1"/>
          </p:cNvSpPr>
          <p:nvPr>
            <p:ph idx="1"/>
          </p:nvPr>
        </p:nvSpPr>
        <p:spPr/>
        <p:txBody>
          <a:bodyPr/>
          <a:lstStyle/>
          <a:p>
            <a:r>
              <a:rPr lang="en-US" dirty="0" smtClean="0"/>
              <a:t>What was the most meaningful/beneficial thing your group learned from this experience?</a:t>
            </a:r>
          </a:p>
          <a:p>
            <a:r>
              <a:rPr lang="en-US" dirty="0" smtClean="0"/>
              <a:t>Would you use this with students?</a:t>
            </a:r>
          </a:p>
          <a:p>
            <a:r>
              <a:rPr lang="en-US" dirty="0" smtClean="0"/>
              <a:t>If so, how would you adjust the questions?</a:t>
            </a:r>
            <a:endParaRPr lang="en-US" dirty="0"/>
          </a:p>
        </p:txBody>
      </p:sp>
    </p:spTree>
    <p:extLst>
      <p:ext uri="{BB962C8B-B14F-4D97-AF65-F5344CB8AC3E}">
        <p14:creationId xmlns:p14="http://schemas.microsoft.com/office/powerpoint/2010/main" val="25751939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060" y="275618"/>
            <a:ext cx="7429499" cy="1478570"/>
          </a:xfrm>
        </p:spPr>
        <p:txBody>
          <a:bodyPr/>
          <a:lstStyle/>
          <a:p>
            <a:r>
              <a:rPr lang="en-US" dirty="0" smtClean="0"/>
              <a:t>Connecting Discussion</a:t>
            </a:r>
            <a:endParaRPr lang="en-US" dirty="0"/>
          </a:p>
        </p:txBody>
      </p:sp>
      <p:sp>
        <p:nvSpPr>
          <p:cNvPr id="3" name="Content Placeholder 2"/>
          <p:cNvSpPr>
            <a:spLocks noGrp="1"/>
          </p:cNvSpPr>
          <p:nvPr>
            <p:ph idx="1"/>
          </p:nvPr>
        </p:nvSpPr>
        <p:spPr>
          <a:xfrm>
            <a:off x="1541860" y="1754188"/>
            <a:ext cx="7429499" cy="3541714"/>
          </a:xfrm>
        </p:spPr>
        <p:txBody>
          <a:bodyPr/>
          <a:lstStyle/>
          <a:p>
            <a:r>
              <a:rPr lang="en-US" dirty="0" smtClean="0">
                <a:effectLst>
                  <a:outerShdw blurRad="38100" dist="38100" dir="2700000" algn="tl">
                    <a:srgbClr val="000000">
                      <a:alpha val="43137"/>
                    </a:srgbClr>
                  </a:outerShdw>
                </a:effectLst>
              </a:rPr>
              <a:t>5</a:t>
            </a:r>
            <a:r>
              <a:rPr lang="en-US" baseline="30000" dirty="0" smtClean="0">
                <a:effectLst>
                  <a:outerShdw blurRad="38100" dist="38100" dir="2700000" algn="tl">
                    <a:srgbClr val="000000">
                      <a:alpha val="43137"/>
                    </a:srgbClr>
                  </a:outerShdw>
                </a:effectLst>
              </a:rPr>
              <a:t>th</a:t>
            </a:r>
            <a:r>
              <a:rPr lang="en-US" dirty="0" smtClean="0">
                <a:effectLst>
                  <a:outerShdw blurRad="38100" dist="38100" dir="2700000" algn="tl">
                    <a:srgbClr val="000000">
                      <a:alpha val="43137"/>
                    </a:srgbClr>
                  </a:outerShdw>
                </a:effectLst>
              </a:rPr>
              <a:t> Practice for Orchestrating Mathematical Discussions</a:t>
            </a:r>
          </a:p>
          <a:p>
            <a:r>
              <a:rPr lang="en-US" dirty="0" smtClean="0">
                <a:effectLst>
                  <a:outerShdw blurRad="38100" dist="38100" dir="2700000" algn="tl">
                    <a:srgbClr val="000000">
                      <a:alpha val="43137"/>
                    </a:srgbClr>
                  </a:outerShdw>
                </a:effectLst>
              </a:rPr>
              <a:t>Most Challenging</a:t>
            </a:r>
          </a:p>
          <a:p>
            <a:r>
              <a:rPr lang="en-US" dirty="0" smtClean="0">
                <a:effectLst>
                  <a:outerShdw blurRad="38100" dist="38100" dir="2700000" algn="tl">
                    <a:srgbClr val="000000">
                      <a:alpha val="43137"/>
                    </a:srgbClr>
                  </a:outerShdw>
                </a:effectLst>
              </a:rPr>
              <a:t>Dependent on questioning to reveal student thinking</a:t>
            </a:r>
          </a:p>
          <a:p>
            <a:r>
              <a:rPr lang="en-US" dirty="0" smtClean="0">
                <a:effectLst>
                  <a:outerShdw blurRad="38100" dist="38100" dir="2700000" algn="tl">
                    <a:srgbClr val="000000">
                      <a:alpha val="43137"/>
                    </a:srgbClr>
                  </a:outerShdw>
                </a:effectLst>
              </a:rPr>
              <a:t>Link between mathematical ideas and representations to critically consider a mathematical concept.</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363053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Connecting</a:t>
            </a:r>
            <a:endParaRPr lang="en-US" dirty="0"/>
          </a:p>
        </p:txBody>
      </p:sp>
      <p:cxnSp>
        <p:nvCxnSpPr>
          <p:cNvPr id="5" name="Straight Connector 4"/>
          <p:cNvCxnSpPr/>
          <p:nvPr/>
        </p:nvCxnSpPr>
        <p:spPr>
          <a:xfrm flipV="1">
            <a:off x="1246909" y="2265219"/>
            <a:ext cx="6244936" cy="20781"/>
          </a:xfrm>
          <a:prstGeom prst="line">
            <a:avLst/>
          </a:prstGeom>
          <a:ln w="38100">
            <a:solidFill>
              <a:schemeClr val="tx1"/>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174173" y="1652155"/>
            <a:ext cx="2223654" cy="369332"/>
          </a:xfrm>
          <a:prstGeom prst="rect">
            <a:avLst/>
          </a:prstGeom>
          <a:noFill/>
        </p:spPr>
        <p:txBody>
          <a:bodyPr wrap="square" rtlCol="0">
            <a:spAutoFit/>
          </a:bodyPr>
          <a:lstStyle/>
          <a:p>
            <a:r>
              <a:rPr lang="en-US" dirty="0" smtClean="0"/>
              <a:t>UNIT</a:t>
            </a:r>
            <a:endParaRPr lang="en-US" dirty="0"/>
          </a:p>
        </p:txBody>
      </p:sp>
      <p:sp>
        <p:nvSpPr>
          <p:cNvPr id="7" name="TextBox 6"/>
          <p:cNvSpPr txBox="1"/>
          <p:nvPr/>
        </p:nvSpPr>
        <p:spPr>
          <a:xfrm>
            <a:off x="2153408" y="1862022"/>
            <a:ext cx="4815967" cy="369332"/>
          </a:xfrm>
          <a:prstGeom prst="rect">
            <a:avLst/>
          </a:prstGeom>
          <a:noFill/>
        </p:spPr>
        <p:txBody>
          <a:bodyPr wrap="square" rtlCol="0">
            <a:spAutoFit/>
          </a:bodyPr>
          <a:lstStyle/>
          <a:p>
            <a:r>
              <a:rPr lang="en-US" dirty="0" smtClean="0"/>
              <a:t>Sequence Topics and Build Connections</a:t>
            </a:r>
            <a:endParaRPr lang="en-US" dirty="0"/>
          </a:p>
        </p:txBody>
      </p:sp>
      <p:sp>
        <p:nvSpPr>
          <p:cNvPr id="10" name="TextBox 9"/>
          <p:cNvSpPr txBox="1"/>
          <p:nvPr/>
        </p:nvSpPr>
        <p:spPr>
          <a:xfrm>
            <a:off x="3527713" y="2390819"/>
            <a:ext cx="1932929" cy="646331"/>
          </a:xfrm>
          <a:prstGeom prst="rect">
            <a:avLst/>
          </a:prstGeom>
          <a:noFill/>
        </p:spPr>
        <p:txBody>
          <a:bodyPr wrap="square" rtlCol="0">
            <a:spAutoFit/>
          </a:bodyPr>
          <a:lstStyle/>
          <a:p>
            <a:r>
              <a:rPr lang="en-US" dirty="0" err="1" smtClean="0"/>
              <a:t>Intradisciplinary</a:t>
            </a:r>
            <a:endParaRPr lang="en-US" dirty="0" smtClean="0"/>
          </a:p>
          <a:p>
            <a:r>
              <a:rPr lang="en-US" dirty="0" smtClean="0"/>
              <a:t>Interdisciplinary </a:t>
            </a:r>
            <a:endParaRPr lang="en-US" dirty="0"/>
          </a:p>
        </p:txBody>
      </p:sp>
      <p:cxnSp>
        <p:nvCxnSpPr>
          <p:cNvPr id="12" name="Straight Arrow Connector 11"/>
          <p:cNvCxnSpPr/>
          <p:nvPr/>
        </p:nvCxnSpPr>
        <p:spPr>
          <a:xfrm>
            <a:off x="1244527" y="2286000"/>
            <a:ext cx="2218242" cy="18807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211040" y="2265219"/>
            <a:ext cx="2280805" cy="19015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462769" y="2390819"/>
            <a:ext cx="1997873" cy="64633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474568" y="3719946"/>
            <a:ext cx="1787236" cy="173528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804156" y="3350614"/>
            <a:ext cx="1206644" cy="369332"/>
          </a:xfrm>
          <a:prstGeom prst="rect">
            <a:avLst/>
          </a:prstGeom>
          <a:noFill/>
        </p:spPr>
        <p:txBody>
          <a:bodyPr wrap="square" rtlCol="0">
            <a:spAutoFit/>
          </a:bodyPr>
          <a:lstStyle/>
          <a:p>
            <a:pPr algn="ctr"/>
            <a:r>
              <a:rPr lang="en-US" dirty="0" smtClean="0"/>
              <a:t>Lesson</a:t>
            </a:r>
            <a:endParaRPr lang="en-US" dirty="0"/>
          </a:p>
        </p:txBody>
      </p:sp>
      <p:cxnSp>
        <p:nvCxnSpPr>
          <p:cNvPr id="21" name="Straight Connector 20"/>
          <p:cNvCxnSpPr/>
          <p:nvPr/>
        </p:nvCxnSpPr>
        <p:spPr>
          <a:xfrm>
            <a:off x="3761509" y="4260273"/>
            <a:ext cx="1205346" cy="103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692452" y="3890941"/>
            <a:ext cx="1343024" cy="369332"/>
          </a:xfrm>
          <a:prstGeom prst="rect">
            <a:avLst/>
          </a:prstGeom>
          <a:noFill/>
        </p:spPr>
        <p:txBody>
          <a:bodyPr wrap="square" rtlCol="0">
            <a:spAutoFit/>
          </a:bodyPr>
          <a:lstStyle/>
          <a:p>
            <a:r>
              <a:rPr lang="en-US" dirty="0" smtClean="0"/>
              <a:t>Sequence</a:t>
            </a:r>
            <a:endParaRPr lang="en-US" dirty="0"/>
          </a:p>
        </p:txBody>
      </p:sp>
      <p:cxnSp>
        <p:nvCxnSpPr>
          <p:cNvPr id="24" name="Straight Connector 23"/>
          <p:cNvCxnSpPr/>
          <p:nvPr/>
        </p:nvCxnSpPr>
        <p:spPr>
          <a:xfrm>
            <a:off x="3761508" y="4204309"/>
            <a:ext cx="1" cy="2222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081027" y="4223998"/>
            <a:ext cx="1" cy="2222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407478" y="4231198"/>
            <a:ext cx="1" cy="2222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693227" y="4224544"/>
            <a:ext cx="1" cy="2222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977513" y="4204308"/>
            <a:ext cx="1" cy="2222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Block Arc 45"/>
          <p:cNvSpPr/>
          <p:nvPr/>
        </p:nvSpPr>
        <p:spPr>
          <a:xfrm rot="10800000">
            <a:off x="3706523" y="4424385"/>
            <a:ext cx="394856" cy="379268"/>
          </a:xfrm>
          <a:prstGeom prst="blockArc">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Block Arc 46"/>
          <p:cNvSpPr/>
          <p:nvPr/>
        </p:nvSpPr>
        <p:spPr>
          <a:xfrm rot="10800000">
            <a:off x="4035244" y="4421332"/>
            <a:ext cx="394856" cy="379268"/>
          </a:xfrm>
          <a:prstGeom prst="blockArc">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Block Arc 47"/>
          <p:cNvSpPr/>
          <p:nvPr/>
        </p:nvSpPr>
        <p:spPr>
          <a:xfrm rot="10800000">
            <a:off x="4363965" y="4418279"/>
            <a:ext cx="394856" cy="379268"/>
          </a:xfrm>
          <a:prstGeom prst="blockArc">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Block Arc 48"/>
          <p:cNvSpPr/>
          <p:nvPr/>
        </p:nvSpPr>
        <p:spPr>
          <a:xfrm rot="10800000">
            <a:off x="4670064" y="4404242"/>
            <a:ext cx="394856" cy="379268"/>
          </a:xfrm>
          <a:prstGeom prst="blockArc">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TextBox 49"/>
          <p:cNvSpPr txBox="1"/>
          <p:nvPr/>
        </p:nvSpPr>
        <p:spPr>
          <a:xfrm>
            <a:off x="3659818" y="4822749"/>
            <a:ext cx="1540563" cy="369332"/>
          </a:xfrm>
          <a:prstGeom prst="rect">
            <a:avLst/>
          </a:prstGeom>
          <a:noFill/>
        </p:spPr>
        <p:txBody>
          <a:bodyPr wrap="square" rtlCol="0">
            <a:spAutoFit/>
          </a:bodyPr>
          <a:lstStyle/>
          <a:p>
            <a:r>
              <a:rPr lang="en-US" dirty="0" smtClean="0"/>
              <a:t>Connecting</a:t>
            </a:r>
            <a:endParaRPr lang="en-US" dirty="0"/>
          </a:p>
        </p:txBody>
      </p:sp>
    </p:spTree>
    <p:extLst>
      <p:ext uri="{BB962C8B-B14F-4D97-AF65-F5344CB8AC3E}">
        <p14:creationId xmlns:p14="http://schemas.microsoft.com/office/powerpoint/2010/main" val="2351089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Practices Rubric</a:t>
            </a:r>
            <a:endParaRPr lang="en-US" dirty="0"/>
          </a:p>
        </p:txBody>
      </p:sp>
      <p:sp>
        <p:nvSpPr>
          <p:cNvPr id="3" name="Content Placeholder 2"/>
          <p:cNvSpPr>
            <a:spLocks noGrp="1"/>
          </p:cNvSpPr>
          <p:nvPr>
            <p:ph idx="1"/>
          </p:nvPr>
        </p:nvSpPr>
        <p:spPr/>
        <p:txBody>
          <a:bodyPr/>
          <a:lstStyle/>
          <a:p>
            <a:r>
              <a:rPr lang="en-US" dirty="0" smtClean="0"/>
              <a:t>Review the 5 Practices Rubric</a:t>
            </a:r>
          </a:p>
          <a:p>
            <a:r>
              <a:rPr lang="en-US" dirty="0" smtClean="0"/>
              <a:t>In your group, please discuss the following:</a:t>
            </a:r>
          </a:p>
          <a:p>
            <a:pPr lvl="1"/>
            <a:r>
              <a:rPr lang="en-US" dirty="0" smtClean="0"/>
              <a:t>Strengths and weaknesses of the rubric</a:t>
            </a:r>
          </a:p>
          <a:p>
            <a:pPr lvl="1"/>
            <a:r>
              <a:rPr lang="en-US" dirty="0" smtClean="0"/>
              <a:t>Uses of the rubric</a:t>
            </a:r>
            <a:endParaRPr lang="en-US" dirty="0"/>
          </a:p>
        </p:txBody>
      </p:sp>
    </p:spTree>
    <p:extLst>
      <p:ext uri="{BB962C8B-B14F-4D97-AF65-F5344CB8AC3E}">
        <p14:creationId xmlns:p14="http://schemas.microsoft.com/office/powerpoint/2010/main" val="14909737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Practices Rubric</a:t>
            </a:r>
            <a:endParaRPr lang="en-US" dirty="0"/>
          </a:p>
        </p:txBody>
      </p:sp>
      <p:sp>
        <p:nvSpPr>
          <p:cNvPr id="3" name="Content Placeholder 2"/>
          <p:cNvSpPr>
            <a:spLocks noGrp="1"/>
          </p:cNvSpPr>
          <p:nvPr>
            <p:ph idx="1"/>
          </p:nvPr>
        </p:nvSpPr>
        <p:spPr/>
        <p:txBody>
          <a:bodyPr/>
          <a:lstStyle/>
          <a:p>
            <a:r>
              <a:rPr lang="en-US" dirty="0" smtClean="0"/>
              <a:t>Use your rubric to rate the following classroom</a:t>
            </a:r>
          </a:p>
          <a:p>
            <a:r>
              <a:rPr lang="en-US" dirty="0" smtClean="0"/>
              <a:t>After the clip is done, discuss with your ratings and logic behind the ratings</a:t>
            </a:r>
            <a:endParaRPr lang="en-US" dirty="0"/>
          </a:p>
        </p:txBody>
      </p:sp>
    </p:spTree>
    <p:extLst>
      <p:ext uri="{BB962C8B-B14F-4D97-AF65-F5344CB8AC3E}">
        <p14:creationId xmlns:p14="http://schemas.microsoft.com/office/powerpoint/2010/main" val="392233490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1081</TotalTime>
  <Words>994</Words>
  <Application>Microsoft Office PowerPoint</Application>
  <PresentationFormat>On-screen Show (4:3)</PresentationFormat>
  <Paragraphs>194</Paragraphs>
  <Slides>40</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Century Gothic</vt:lpstr>
      <vt:lpstr>Tahoma</vt:lpstr>
      <vt:lpstr>Wingdings 3</vt:lpstr>
      <vt:lpstr>Ion</vt:lpstr>
      <vt:lpstr>Orchestrating Mathematical Discussion</vt:lpstr>
      <vt:lpstr>Overview</vt:lpstr>
      <vt:lpstr>Paperwork</vt:lpstr>
      <vt:lpstr>Share Protocol</vt:lpstr>
      <vt:lpstr>Reflection</vt:lpstr>
      <vt:lpstr>Connecting Discussion</vt:lpstr>
      <vt:lpstr>Connecting</vt:lpstr>
      <vt:lpstr>5 Practices Rubric</vt:lpstr>
      <vt:lpstr>5 Practices Rubric</vt:lpstr>
      <vt:lpstr>BREAK</vt:lpstr>
      <vt:lpstr>Candy problem solving</vt:lpstr>
      <vt:lpstr>Candy problem solving</vt:lpstr>
      <vt:lpstr>lunch</vt:lpstr>
      <vt:lpstr>SAT</vt:lpstr>
      <vt:lpstr>SAT Research</vt:lpstr>
      <vt:lpstr>PowerPoint Presentation</vt:lpstr>
      <vt:lpstr>PowerPoint Presentation</vt:lpstr>
      <vt:lpstr>SAT Math </vt:lpstr>
      <vt:lpstr>PowerPoint Presentation</vt:lpstr>
      <vt:lpstr>SAT Math Topic Areas</vt:lpstr>
      <vt:lpstr>SAT Practice</vt:lpstr>
      <vt:lpstr>SAT Practice</vt:lpstr>
      <vt:lpstr>SAT Practice</vt:lpstr>
      <vt:lpstr>Globe activity</vt:lpstr>
      <vt:lpstr>Globe activity</vt:lpstr>
      <vt:lpstr>Circling the Earth</vt:lpstr>
      <vt:lpstr>PLEASE NOTE</vt:lpstr>
      <vt:lpstr>PowerPoint Presentation</vt:lpstr>
      <vt:lpstr>A Birds Eye View / Let Statements</vt:lpstr>
      <vt:lpstr>Some Simple Formulas</vt:lpstr>
      <vt:lpstr>And the Computation Begins...</vt:lpstr>
      <vt:lpstr>The following slide tests our predicted conclusion </vt:lpstr>
      <vt:lpstr>PowerPoint Presentation</vt:lpstr>
      <vt:lpstr>PowerPoint Presentation</vt:lpstr>
      <vt:lpstr>break</vt:lpstr>
      <vt:lpstr>Understanding rigor</vt:lpstr>
      <vt:lpstr>Defining Mathematical Rigor </vt:lpstr>
      <vt:lpstr>DEFINING Mathematical Rigor </vt:lpstr>
      <vt:lpstr>Rigor expectations “shift” </vt:lpstr>
      <vt:lpstr>evaluation</vt:lpstr>
    </vt:vector>
  </TitlesOfParts>
  <Company>Grand Valley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Chelsea Ridge</dc:creator>
  <cp:lastModifiedBy>Chelsea Ridge</cp:lastModifiedBy>
  <cp:revision>36</cp:revision>
  <dcterms:created xsi:type="dcterms:W3CDTF">2014-12-08T17:14:33Z</dcterms:created>
  <dcterms:modified xsi:type="dcterms:W3CDTF">2015-10-20T21:29:27Z</dcterms:modified>
</cp:coreProperties>
</file>