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75" r:id="rId2"/>
    <p:sldId id="256" r:id="rId3"/>
    <p:sldId id="257" r:id="rId4"/>
    <p:sldId id="268" r:id="rId5"/>
    <p:sldId id="269" r:id="rId6"/>
    <p:sldId id="270" r:id="rId7"/>
    <p:sldId id="271" r:id="rId8"/>
    <p:sldId id="272" r:id="rId9"/>
    <p:sldId id="273" r:id="rId10"/>
    <p:sldId id="274" r:id="rId11"/>
    <p:sldId id="276" r:id="rId12"/>
    <p:sldId id="277" r:id="rId13"/>
    <p:sldId id="278" r:id="rId14"/>
    <p:sldId id="279" r:id="rId15"/>
    <p:sldId id="259" r:id="rId16"/>
    <p:sldId id="262" r:id="rId17"/>
    <p:sldId id="261" r:id="rId18"/>
    <p:sldId id="290" r:id="rId19"/>
    <p:sldId id="291" r:id="rId20"/>
    <p:sldId id="293" r:id="rId21"/>
    <p:sldId id="292" r:id="rId22"/>
    <p:sldId id="263" r:id="rId23"/>
    <p:sldId id="264" r:id="rId24"/>
    <p:sldId id="280" r:id="rId25"/>
    <p:sldId id="284" r:id="rId26"/>
    <p:sldId id="294" r:id="rId27"/>
    <p:sldId id="285" r:id="rId28"/>
    <p:sldId id="287" r:id="rId29"/>
    <p:sldId id="288" r:id="rId30"/>
    <p:sldId id="286" r:id="rId31"/>
    <p:sldId id="267" r:id="rId32"/>
    <p:sldId id="289" r:id="rId33"/>
    <p:sldId id="283" r:id="rId34"/>
    <p:sldId id="282" r:id="rId35"/>
    <p:sldId id="28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4" autoAdjust="0"/>
    <p:restoredTop sz="94660"/>
  </p:normalViewPr>
  <p:slideViewPr>
    <p:cSldViewPr>
      <p:cViewPr varScale="1">
        <p:scale>
          <a:sx n="87" d="100"/>
          <a:sy n="87" d="100"/>
        </p:scale>
        <p:origin x="3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AE9F4-D3D4-4A12-9086-236713FCEE67}" type="datetimeFigureOut">
              <a:rPr lang="en-US" smtClean="0"/>
              <a:t>10/3/2014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0613D-142D-434D-93F7-1A32CF6A31DF}" type="slidenum">
              <a:rPr lang="en-US" smtClean="0"/>
              <a:t>‹#›</a:t>
            </a:fld>
            <a:endParaRPr lang="en-US"/>
          </a:p>
        </p:txBody>
      </p:sp>
    </p:spTree>
    <p:extLst>
      <p:ext uri="{BB962C8B-B14F-4D97-AF65-F5344CB8AC3E}">
        <p14:creationId xmlns:p14="http://schemas.microsoft.com/office/powerpoint/2010/main" val="2886962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will now apply the </a:t>
            </a:r>
            <a:r>
              <a:rPr lang="en-US" b="1" dirty="0" smtClean="0"/>
              <a:t>“Anticipating Student Response”</a:t>
            </a:r>
            <a:r>
              <a:rPr lang="en-US" dirty="0" smtClean="0"/>
              <a:t> practice to the “TILING ACTIVITY (Fig.3.1)” (SBAC-like)</a:t>
            </a:r>
            <a:endParaRPr lang="en-US" dirty="0"/>
          </a:p>
        </p:txBody>
      </p:sp>
      <p:sp>
        <p:nvSpPr>
          <p:cNvPr id="4" name="Slide Number Placeholder 3"/>
          <p:cNvSpPr>
            <a:spLocks noGrp="1"/>
          </p:cNvSpPr>
          <p:nvPr>
            <p:ph type="sldNum" sz="quarter" idx="10"/>
          </p:nvPr>
        </p:nvSpPr>
        <p:spPr/>
        <p:txBody>
          <a:bodyPr/>
          <a:lstStyle/>
          <a:p>
            <a:fld id="{CA76F789-F44E-4A62-9F54-8C16F86EFEED}" type="slidenum">
              <a:rPr lang="en-US" smtClean="0"/>
              <a:pPr/>
              <a:t>11</a:t>
            </a:fld>
            <a:endParaRPr lang="en-US"/>
          </a:p>
        </p:txBody>
      </p:sp>
    </p:spTree>
    <p:extLst>
      <p:ext uri="{BB962C8B-B14F-4D97-AF65-F5344CB8AC3E}">
        <p14:creationId xmlns:p14="http://schemas.microsoft.com/office/powerpoint/2010/main" val="314618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first do task independently and attend to the practice of Anticipating</a:t>
            </a:r>
            <a:r>
              <a:rPr lang="en-US" baseline="0" dirty="0" smtClean="0"/>
              <a:t> </a:t>
            </a:r>
            <a:r>
              <a:rPr lang="en-US" dirty="0" smtClean="0"/>
              <a:t>Student Responses.</a:t>
            </a:r>
            <a:endParaRPr lang="en-US" dirty="0"/>
          </a:p>
        </p:txBody>
      </p:sp>
      <p:sp>
        <p:nvSpPr>
          <p:cNvPr id="4" name="Slide Number Placeholder 3"/>
          <p:cNvSpPr>
            <a:spLocks noGrp="1"/>
          </p:cNvSpPr>
          <p:nvPr>
            <p:ph type="sldNum" sz="quarter" idx="10"/>
          </p:nvPr>
        </p:nvSpPr>
        <p:spPr/>
        <p:txBody>
          <a:bodyPr/>
          <a:lstStyle/>
          <a:p>
            <a:fld id="{CA76F789-F44E-4A62-9F54-8C16F86EFEED}" type="slidenum">
              <a:rPr lang="en-US" smtClean="0"/>
              <a:pPr/>
              <a:t>12</a:t>
            </a:fld>
            <a:endParaRPr lang="en-US"/>
          </a:p>
        </p:txBody>
      </p:sp>
    </p:spTree>
    <p:extLst>
      <p:ext uri="{BB962C8B-B14F-4D97-AF65-F5344CB8AC3E}">
        <p14:creationId xmlns:p14="http://schemas.microsoft.com/office/powerpoint/2010/main" val="337994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 group then debriefs each persons work focused on</a:t>
            </a:r>
            <a:r>
              <a:rPr lang="en-US" baseline="0" dirty="0" smtClean="0"/>
              <a:t> </a:t>
            </a:r>
            <a:r>
              <a:rPr lang="en-US" dirty="0" smtClean="0"/>
              <a:t>possible student misconceptions. The table group then prepares a summary for sharing with whole group.</a:t>
            </a:r>
            <a:endParaRPr lang="en-US" dirty="0"/>
          </a:p>
        </p:txBody>
      </p:sp>
      <p:sp>
        <p:nvSpPr>
          <p:cNvPr id="4" name="Slide Number Placeholder 3"/>
          <p:cNvSpPr>
            <a:spLocks noGrp="1"/>
          </p:cNvSpPr>
          <p:nvPr>
            <p:ph type="sldNum" sz="quarter" idx="10"/>
          </p:nvPr>
        </p:nvSpPr>
        <p:spPr/>
        <p:txBody>
          <a:bodyPr/>
          <a:lstStyle/>
          <a:p>
            <a:fld id="{CA76F789-F44E-4A62-9F54-8C16F86EFEED}" type="slidenum">
              <a:rPr lang="en-US" smtClean="0"/>
              <a:pPr/>
              <a:t>13</a:t>
            </a:fld>
            <a:endParaRPr lang="en-US"/>
          </a:p>
        </p:txBody>
      </p:sp>
    </p:spTree>
    <p:extLst>
      <p:ext uri="{BB962C8B-B14F-4D97-AF65-F5344CB8AC3E}">
        <p14:creationId xmlns:p14="http://schemas.microsoft.com/office/powerpoint/2010/main" val="213645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debriefs process using summary work focused on anticipating</a:t>
            </a:r>
          </a:p>
          <a:p>
            <a:endParaRPr lang="en-US" dirty="0" smtClean="0"/>
          </a:p>
          <a:p>
            <a:r>
              <a:rPr lang="en-US" dirty="0" smtClean="0"/>
              <a:t>• Debrief the activity - What were positives (what was helpful)? What were challenges? Did anyone come up with other ideas you didn’t think of? How did working with others at your table help with this? </a:t>
            </a:r>
          </a:p>
          <a:p>
            <a:endParaRPr lang="en-US" dirty="0" smtClean="0"/>
          </a:p>
          <a:p>
            <a:r>
              <a:rPr lang="en-US" dirty="0" smtClean="0"/>
              <a:t>• Have the teachers list what they did for anticipating/monitoring and put</a:t>
            </a:r>
            <a:r>
              <a:rPr lang="en-US" baseline="0" dirty="0" smtClean="0"/>
              <a:t> </a:t>
            </a:r>
            <a:r>
              <a:rPr lang="en-US" dirty="0" smtClean="0"/>
              <a:t>on poster paper then</a:t>
            </a:r>
            <a:r>
              <a:rPr lang="en-US" baseline="0" dirty="0" smtClean="0"/>
              <a:t> </a:t>
            </a:r>
            <a:r>
              <a:rPr lang="en-US" b="1" dirty="0" smtClean="0"/>
              <a:t>During lunch</a:t>
            </a:r>
            <a:r>
              <a:rPr lang="en-US" dirty="0" smtClean="0"/>
              <a:t> they discuss at their tables ideas to anticipate/monitor.</a:t>
            </a:r>
            <a:endParaRPr lang="en-US" dirty="0"/>
          </a:p>
        </p:txBody>
      </p:sp>
      <p:sp>
        <p:nvSpPr>
          <p:cNvPr id="4" name="Slide Number Placeholder 3"/>
          <p:cNvSpPr>
            <a:spLocks noGrp="1"/>
          </p:cNvSpPr>
          <p:nvPr>
            <p:ph type="sldNum" sz="quarter" idx="10"/>
          </p:nvPr>
        </p:nvSpPr>
        <p:spPr/>
        <p:txBody>
          <a:bodyPr/>
          <a:lstStyle/>
          <a:p>
            <a:fld id="{CA76F789-F44E-4A62-9F54-8C16F86EFEED}" type="slidenum">
              <a:rPr lang="en-US" smtClean="0"/>
              <a:pPr/>
              <a:t>14</a:t>
            </a:fld>
            <a:endParaRPr lang="en-US"/>
          </a:p>
        </p:txBody>
      </p:sp>
    </p:spTree>
    <p:extLst>
      <p:ext uri="{BB962C8B-B14F-4D97-AF65-F5344CB8AC3E}">
        <p14:creationId xmlns:p14="http://schemas.microsoft.com/office/powerpoint/2010/main" val="51138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19491F-9072-454B-8507-5B82F773555B}" type="datetimeFigureOut">
              <a:rPr lang="en-US" smtClean="0"/>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92884-E6FF-4B3B-AEC8-2661E27BDDDB}" type="slidenum">
              <a:rPr lang="en-US" smtClean="0"/>
              <a:t>‹#›</a:t>
            </a:fld>
            <a:endParaRPr lang="en-US"/>
          </a:p>
        </p:txBody>
      </p:sp>
    </p:spTree>
    <p:extLst>
      <p:ext uri="{BB962C8B-B14F-4D97-AF65-F5344CB8AC3E}">
        <p14:creationId xmlns:p14="http://schemas.microsoft.com/office/powerpoint/2010/main" val="187952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9491F-9072-454B-8507-5B82F773555B}" type="datetimeFigureOut">
              <a:rPr lang="en-US" smtClean="0"/>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92884-E6FF-4B3B-AEC8-2661E27BDDDB}" type="slidenum">
              <a:rPr lang="en-US" smtClean="0"/>
              <a:t>‹#›</a:t>
            </a:fld>
            <a:endParaRPr lang="en-US"/>
          </a:p>
        </p:txBody>
      </p:sp>
    </p:spTree>
    <p:extLst>
      <p:ext uri="{BB962C8B-B14F-4D97-AF65-F5344CB8AC3E}">
        <p14:creationId xmlns:p14="http://schemas.microsoft.com/office/powerpoint/2010/main" val="296342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9491F-9072-454B-8507-5B82F773555B}" type="datetimeFigureOut">
              <a:rPr lang="en-US" smtClean="0"/>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92884-E6FF-4B3B-AEC8-2661E27BDDD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1604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9491F-9072-454B-8507-5B82F773555B}" type="datetimeFigureOut">
              <a:rPr lang="en-US" smtClean="0"/>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92884-E6FF-4B3B-AEC8-2661E27BDDDB}" type="slidenum">
              <a:rPr lang="en-US" smtClean="0"/>
              <a:t>‹#›</a:t>
            </a:fld>
            <a:endParaRPr lang="en-US"/>
          </a:p>
        </p:txBody>
      </p:sp>
    </p:spTree>
    <p:extLst>
      <p:ext uri="{BB962C8B-B14F-4D97-AF65-F5344CB8AC3E}">
        <p14:creationId xmlns:p14="http://schemas.microsoft.com/office/powerpoint/2010/main" val="2323359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9491F-9072-454B-8507-5B82F773555B}" type="datetimeFigureOut">
              <a:rPr lang="en-US" smtClean="0"/>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92884-E6FF-4B3B-AEC8-2661E27BDDD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0845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9491F-9072-454B-8507-5B82F773555B}" type="datetimeFigureOut">
              <a:rPr lang="en-US" smtClean="0"/>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92884-E6FF-4B3B-AEC8-2661E27BDDDB}" type="slidenum">
              <a:rPr lang="en-US" smtClean="0"/>
              <a:t>‹#›</a:t>
            </a:fld>
            <a:endParaRPr lang="en-US"/>
          </a:p>
        </p:txBody>
      </p:sp>
    </p:spTree>
    <p:extLst>
      <p:ext uri="{BB962C8B-B14F-4D97-AF65-F5344CB8AC3E}">
        <p14:creationId xmlns:p14="http://schemas.microsoft.com/office/powerpoint/2010/main" val="2469890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19491F-9072-454B-8507-5B82F773555B}" type="datetimeFigureOut">
              <a:rPr lang="en-US" smtClean="0"/>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92884-E6FF-4B3B-AEC8-2661E27BDDDB}" type="slidenum">
              <a:rPr lang="en-US" smtClean="0"/>
              <a:t>‹#›</a:t>
            </a:fld>
            <a:endParaRPr lang="en-US"/>
          </a:p>
        </p:txBody>
      </p:sp>
    </p:spTree>
    <p:extLst>
      <p:ext uri="{BB962C8B-B14F-4D97-AF65-F5344CB8AC3E}">
        <p14:creationId xmlns:p14="http://schemas.microsoft.com/office/powerpoint/2010/main" val="3630501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19491F-9072-454B-8507-5B82F773555B}" type="datetimeFigureOut">
              <a:rPr lang="en-US" smtClean="0"/>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92884-E6FF-4B3B-AEC8-2661E27BDDDB}" type="slidenum">
              <a:rPr lang="en-US" smtClean="0"/>
              <a:t>‹#›</a:t>
            </a:fld>
            <a:endParaRPr lang="en-US"/>
          </a:p>
        </p:txBody>
      </p:sp>
    </p:spTree>
    <p:extLst>
      <p:ext uri="{BB962C8B-B14F-4D97-AF65-F5344CB8AC3E}">
        <p14:creationId xmlns:p14="http://schemas.microsoft.com/office/powerpoint/2010/main" val="414388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19491F-9072-454B-8507-5B82F773555B}" type="datetimeFigureOut">
              <a:rPr lang="en-US" smtClean="0"/>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92884-E6FF-4B3B-AEC8-2661E27BDDDB}" type="slidenum">
              <a:rPr lang="en-US" smtClean="0"/>
              <a:t>‹#›</a:t>
            </a:fld>
            <a:endParaRPr lang="en-US"/>
          </a:p>
        </p:txBody>
      </p:sp>
    </p:spTree>
    <p:extLst>
      <p:ext uri="{BB962C8B-B14F-4D97-AF65-F5344CB8AC3E}">
        <p14:creationId xmlns:p14="http://schemas.microsoft.com/office/powerpoint/2010/main" val="94094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9491F-9072-454B-8507-5B82F773555B}" type="datetimeFigureOut">
              <a:rPr lang="en-US" smtClean="0"/>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92884-E6FF-4B3B-AEC8-2661E27BDDDB}" type="slidenum">
              <a:rPr lang="en-US" smtClean="0"/>
              <a:t>‹#›</a:t>
            </a:fld>
            <a:endParaRPr lang="en-US"/>
          </a:p>
        </p:txBody>
      </p:sp>
    </p:spTree>
    <p:extLst>
      <p:ext uri="{BB962C8B-B14F-4D97-AF65-F5344CB8AC3E}">
        <p14:creationId xmlns:p14="http://schemas.microsoft.com/office/powerpoint/2010/main" val="54554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19491F-9072-454B-8507-5B82F773555B}" type="datetimeFigureOut">
              <a:rPr lang="en-US" smtClean="0"/>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92884-E6FF-4B3B-AEC8-2661E27BDDDB}" type="slidenum">
              <a:rPr lang="en-US" smtClean="0"/>
              <a:t>‹#›</a:t>
            </a:fld>
            <a:endParaRPr lang="en-US"/>
          </a:p>
        </p:txBody>
      </p:sp>
    </p:spTree>
    <p:extLst>
      <p:ext uri="{BB962C8B-B14F-4D97-AF65-F5344CB8AC3E}">
        <p14:creationId xmlns:p14="http://schemas.microsoft.com/office/powerpoint/2010/main" val="278413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19491F-9072-454B-8507-5B82F773555B}" type="datetimeFigureOut">
              <a:rPr lang="en-US" smtClean="0"/>
              <a:t>10/3/2014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92884-E6FF-4B3B-AEC8-2661E27BDDDB}" type="slidenum">
              <a:rPr lang="en-US" smtClean="0"/>
              <a:t>‹#›</a:t>
            </a:fld>
            <a:endParaRPr lang="en-US"/>
          </a:p>
        </p:txBody>
      </p:sp>
    </p:spTree>
    <p:extLst>
      <p:ext uri="{BB962C8B-B14F-4D97-AF65-F5344CB8AC3E}">
        <p14:creationId xmlns:p14="http://schemas.microsoft.com/office/powerpoint/2010/main" val="350423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19491F-9072-454B-8507-5B82F773555B}" type="datetimeFigureOut">
              <a:rPr lang="en-US" smtClean="0"/>
              <a:t>10/3/2014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92884-E6FF-4B3B-AEC8-2661E27BDDDB}" type="slidenum">
              <a:rPr lang="en-US" smtClean="0"/>
              <a:t>‹#›</a:t>
            </a:fld>
            <a:endParaRPr lang="en-US"/>
          </a:p>
        </p:txBody>
      </p:sp>
    </p:spTree>
    <p:extLst>
      <p:ext uri="{BB962C8B-B14F-4D97-AF65-F5344CB8AC3E}">
        <p14:creationId xmlns:p14="http://schemas.microsoft.com/office/powerpoint/2010/main" val="342085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9491F-9072-454B-8507-5B82F773555B}" type="datetimeFigureOut">
              <a:rPr lang="en-US" smtClean="0"/>
              <a:t>10/3/2014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92884-E6FF-4B3B-AEC8-2661E27BDDDB}" type="slidenum">
              <a:rPr lang="en-US" smtClean="0"/>
              <a:t>‹#›</a:t>
            </a:fld>
            <a:endParaRPr lang="en-US"/>
          </a:p>
        </p:txBody>
      </p:sp>
    </p:spTree>
    <p:extLst>
      <p:ext uri="{BB962C8B-B14F-4D97-AF65-F5344CB8AC3E}">
        <p14:creationId xmlns:p14="http://schemas.microsoft.com/office/powerpoint/2010/main" val="164128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19491F-9072-454B-8507-5B82F773555B}" type="datetimeFigureOut">
              <a:rPr lang="en-US" smtClean="0"/>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92884-E6FF-4B3B-AEC8-2661E27BDDDB}" type="slidenum">
              <a:rPr lang="en-US" smtClean="0"/>
              <a:t>‹#›</a:t>
            </a:fld>
            <a:endParaRPr lang="en-US"/>
          </a:p>
        </p:txBody>
      </p:sp>
    </p:spTree>
    <p:extLst>
      <p:ext uri="{BB962C8B-B14F-4D97-AF65-F5344CB8AC3E}">
        <p14:creationId xmlns:p14="http://schemas.microsoft.com/office/powerpoint/2010/main" val="273643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19491F-9072-454B-8507-5B82F773555B}" type="datetimeFigureOut">
              <a:rPr lang="en-US" smtClean="0"/>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92884-E6FF-4B3B-AEC8-2661E27BDDDB}" type="slidenum">
              <a:rPr lang="en-US" smtClean="0"/>
              <a:t>‹#›</a:t>
            </a:fld>
            <a:endParaRPr lang="en-US"/>
          </a:p>
        </p:txBody>
      </p:sp>
    </p:spTree>
    <p:extLst>
      <p:ext uri="{BB962C8B-B14F-4D97-AF65-F5344CB8AC3E}">
        <p14:creationId xmlns:p14="http://schemas.microsoft.com/office/powerpoint/2010/main" val="270947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19491F-9072-454B-8507-5B82F773555B}" type="datetimeFigureOut">
              <a:rPr lang="en-US" smtClean="0"/>
              <a:t>10/3/2014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1192884-E6FF-4B3B-AEC8-2661E27BDDDB}" type="slidenum">
              <a:rPr lang="en-US" smtClean="0"/>
              <a:t>‹#›</a:t>
            </a:fld>
            <a:endParaRPr lang="en-US"/>
          </a:p>
        </p:txBody>
      </p:sp>
    </p:spTree>
    <p:extLst>
      <p:ext uri="{BB962C8B-B14F-4D97-AF65-F5344CB8AC3E}">
        <p14:creationId xmlns:p14="http://schemas.microsoft.com/office/powerpoint/2010/main" val="3406129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threeacts.mrmeyer.com/pyramidofpenn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1636684209_b8db1c855b_z"/>
          <p:cNvPicPr>
            <a:picLocks noChangeAspect="1" noChangeArrowheads="1"/>
          </p:cNvPicPr>
          <p:nvPr/>
        </p:nvPicPr>
        <p:blipFill rotWithShape="1">
          <a:blip r:embed="rId2">
            <a:extLst>
              <a:ext uri="{28A0092B-C50C-407E-A947-70E740481C1C}">
                <a14:useLocalDpi xmlns:a14="http://schemas.microsoft.com/office/drawing/2010/main" val="0"/>
              </a:ext>
            </a:extLst>
          </a:blip>
          <a:srcRect t="28878" b="22096"/>
          <a:stretch/>
        </p:blipFill>
        <p:spPr bwMode="auto">
          <a:xfrm>
            <a:off x="0" y="0"/>
            <a:ext cx="9144000" cy="353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le 1"/>
          <p:cNvSpPr>
            <a:spLocks noGrp="1"/>
          </p:cNvSpPr>
          <p:nvPr>
            <p:ph type="ctrTitle"/>
          </p:nvPr>
        </p:nvSpPr>
        <p:spPr>
          <a:xfrm>
            <a:off x="609600" y="1524000"/>
            <a:ext cx="5826719" cy="1646302"/>
          </a:xfrm>
        </p:spPr>
        <p:txBody>
          <a:bodyPr>
            <a:noAutofit/>
          </a:bodyPr>
          <a:lstStyle/>
          <a:p>
            <a:r>
              <a:rPr lang="en-US" sz="4800" b="1" dirty="0" smtClean="0">
                <a:solidFill>
                  <a:schemeClr val="bg1"/>
                </a:solidFill>
                <a:effectLst>
                  <a:outerShdw blurRad="38100" dist="38100" dir="2700000" algn="tl">
                    <a:srgbClr val="000000">
                      <a:alpha val="43137"/>
                    </a:srgbClr>
                  </a:outerShdw>
                </a:effectLst>
              </a:rPr>
              <a:t>Orchestrating Mathematical Discussions</a:t>
            </a:r>
            <a:endParaRPr lang="en-US" sz="48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solidFill>
                  <a:schemeClr val="bg1"/>
                </a:solidFill>
              </a:rPr>
              <a:t>October 7, 2014</a:t>
            </a:r>
            <a:endParaRPr lang="en-US" dirty="0">
              <a:solidFill>
                <a:schemeClr val="bg1"/>
              </a:solidFill>
            </a:endParaRPr>
          </a:p>
        </p:txBody>
      </p:sp>
      <p:sp>
        <p:nvSpPr>
          <p:cNvPr id="4" name="TextBox 3"/>
          <p:cNvSpPr txBox="1"/>
          <p:nvPr/>
        </p:nvSpPr>
        <p:spPr>
          <a:xfrm>
            <a:off x="685800" y="3733800"/>
            <a:ext cx="7924800" cy="2062103"/>
          </a:xfrm>
          <a:prstGeom prst="rect">
            <a:avLst/>
          </a:prstGeom>
          <a:noFill/>
        </p:spPr>
        <p:txBody>
          <a:bodyPr wrap="square" rtlCol="0">
            <a:spAutoFit/>
          </a:bodyPr>
          <a:lstStyle/>
          <a:p>
            <a:pPr algn="ctr"/>
            <a:r>
              <a:rPr lang="en-US" sz="3200" b="1" dirty="0" smtClean="0">
                <a:solidFill>
                  <a:srgbClr val="00B050"/>
                </a:solidFill>
              </a:rPr>
              <a:t>Welcome to Day 1!</a:t>
            </a:r>
          </a:p>
          <a:p>
            <a:pPr algn="ctr"/>
            <a:endParaRPr lang="en-US" sz="3200" b="1" dirty="0" smtClean="0">
              <a:solidFill>
                <a:srgbClr val="00B050"/>
              </a:solidFill>
            </a:endParaRPr>
          </a:p>
          <a:p>
            <a:pPr algn="ctr"/>
            <a:r>
              <a:rPr lang="en-US" sz="3200" b="1" dirty="0" smtClean="0">
                <a:solidFill>
                  <a:srgbClr val="00B050"/>
                </a:solidFill>
              </a:rPr>
              <a:t>Please take 2 dot stickers and place one on each line to represent your class.</a:t>
            </a:r>
            <a:endParaRPr lang="en-US" sz="3200" b="1" dirty="0">
              <a:solidFill>
                <a:srgbClr val="00B050"/>
              </a:solidFill>
            </a:endParaRPr>
          </a:p>
        </p:txBody>
      </p:sp>
    </p:spTree>
    <p:extLst>
      <p:ext uri="{BB962C8B-B14F-4D97-AF65-F5344CB8AC3E}">
        <p14:creationId xmlns:p14="http://schemas.microsoft.com/office/powerpoint/2010/main" val="772234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 Practices</a:t>
            </a:r>
            <a:br>
              <a:rPr lang="en-US" dirty="0"/>
            </a:br>
            <a:r>
              <a:rPr lang="en-US" sz="2700" dirty="0" smtClean="0"/>
              <a:t>Introduction revisited</a:t>
            </a:r>
            <a:endParaRPr lang="en-US" sz="2700" dirty="0"/>
          </a:p>
        </p:txBody>
      </p:sp>
      <p:sp>
        <p:nvSpPr>
          <p:cNvPr id="3" name="Content Placeholder 2"/>
          <p:cNvSpPr>
            <a:spLocks noGrp="1"/>
          </p:cNvSpPr>
          <p:nvPr>
            <p:ph idx="1"/>
          </p:nvPr>
        </p:nvSpPr>
        <p:spPr/>
        <p:txBody>
          <a:bodyPr/>
          <a:lstStyle/>
          <a:p>
            <a:pPr lvl="1"/>
            <a:r>
              <a:rPr lang="en-US" u="sng" dirty="0" smtClean="0"/>
              <a:t>Activity </a:t>
            </a:r>
            <a:r>
              <a:rPr lang="en-US" u="sng" dirty="0"/>
              <a:t>2:  Summary &amp; Sharing</a:t>
            </a:r>
            <a:endParaRPr lang="en-US" dirty="0"/>
          </a:p>
          <a:p>
            <a:pPr lvl="2"/>
            <a:r>
              <a:rPr lang="en-US" dirty="0" smtClean="0"/>
              <a:t>Revisit </a:t>
            </a:r>
            <a:r>
              <a:rPr lang="en-US" dirty="0"/>
              <a:t>the student work on </a:t>
            </a:r>
            <a:r>
              <a:rPr lang="en-US" dirty="0" smtClean="0"/>
              <a:t>page 4 </a:t>
            </a:r>
            <a:r>
              <a:rPr lang="en-US" dirty="0"/>
              <a:t>and discuss the “best” way to sequence the student work.</a:t>
            </a:r>
          </a:p>
          <a:p>
            <a:endParaRPr lang="en-US" dirty="0"/>
          </a:p>
        </p:txBody>
      </p:sp>
      <p:pic>
        <p:nvPicPr>
          <p:cNvPr id="4" name="Picture 2" descr="1636684209_b8db1c855b_z"/>
          <p:cNvPicPr>
            <a:picLocks noChangeAspect="1" noChangeArrowheads="1"/>
          </p:cNvPicPr>
          <p:nvPr/>
        </p:nvPicPr>
        <p:blipFill rotWithShape="1">
          <a:blip r:embed="rId2">
            <a:extLst>
              <a:ext uri="{28A0092B-C50C-407E-A947-70E740481C1C}">
                <a14:useLocalDpi xmlns:a14="http://schemas.microsoft.com/office/drawing/2010/main" val="0"/>
              </a:ext>
            </a:extLst>
          </a:blip>
          <a:srcRect t="28878" b="22096"/>
          <a:stretch/>
        </p:blipFill>
        <p:spPr bwMode="auto">
          <a:xfrm>
            <a:off x="28460" y="3863181"/>
            <a:ext cx="9144000" cy="353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771625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Tiling a Patio:</a:t>
            </a:r>
            <a:endParaRPr lang="en-US" b="1" dirty="0"/>
          </a:p>
        </p:txBody>
      </p:sp>
      <p:pic>
        <p:nvPicPr>
          <p:cNvPr id="1026" name="Picture 2" descr="https://encrypted-tbn0.gstatic.com/images?q=tbn:ANd9GcSHtubJblS6OIkwTVd0MNpVt-D8AGLEHjbH3mhf5G7Y65Zm7QnV9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052429"/>
            <a:ext cx="3200400"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2590800"/>
            <a:ext cx="3886200" cy="2123658"/>
          </a:xfrm>
          <a:prstGeom prst="rect">
            <a:avLst/>
          </a:prstGeom>
          <a:noFill/>
        </p:spPr>
        <p:txBody>
          <a:bodyPr wrap="squar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Anticipating</a:t>
            </a:r>
          </a:p>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Student </a:t>
            </a:r>
          </a:p>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Responses</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83478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SHtubJblS6OIkwTVd0MNpVt-D8AGLEHjbH3mhf5G7Y65Zm7QnV9w"/>
          <p:cNvPicPr>
            <a:picLocks noChangeAspect="1" noChangeArrowheads="1"/>
          </p:cNvPicPr>
          <p:nvPr/>
        </p:nvPicPr>
        <p:blipFill>
          <a:blip r:embed="rId3" cstate="print">
            <a:lum bright="50000"/>
            <a:extLst>
              <a:ext uri="{28A0092B-C50C-407E-A947-70E740481C1C}">
                <a14:useLocalDpi xmlns:a14="http://schemas.microsoft.com/office/drawing/2010/main" val="0"/>
              </a:ext>
            </a:extLst>
          </a:blip>
          <a:srcRect/>
          <a:stretch>
            <a:fillRect/>
          </a:stretch>
        </p:blipFill>
        <p:spPr bwMode="auto">
          <a:xfrm>
            <a:off x="6553200" y="757410"/>
            <a:ext cx="2047874" cy="2047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2514600" y="762000"/>
            <a:ext cx="3352800" cy="1066800"/>
          </a:xfrm>
        </p:spPr>
        <p:txBody>
          <a:bodyPr/>
          <a:lstStyle/>
          <a:p>
            <a:r>
              <a:rPr lang="en-US" b="1" dirty="0" smtClean="0"/>
              <a:t>Tiling a Patio</a:t>
            </a:r>
            <a:endParaRPr lang="en-US" b="1" dirty="0"/>
          </a:p>
        </p:txBody>
      </p:sp>
      <p:sp>
        <p:nvSpPr>
          <p:cNvPr id="3" name="TextBox 2"/>
          <p:cNvSpPr txBox="1"/>
          <p:nvPr/>
        </p:nvSpPr>
        <p:spPr>
          <a:xfrm>
            <a:off x="381000" y="1917680"/>
            <a:ext cx="7467600" cy="4433906"/>
          </a:xfrm>
          <a:prstGeom prst="rect">
            <a:avLst/>
          </a:prstGeom>
          <a:noFill/>
        </p:spPr>
        <p:txBody>
          <a:bodyPr wrap="square" rtlCol="0">
            <a:spAutoFit/>
          </a:bodyPr>
          <a:lstStyle/>
          <a:p>
            <a:r>
              <a:rPr lang="en-US" sz="3200" b="1" dirty="0" smtClean="0"/>
              <a:t>For </a:t>
            </a:r>
            <a:r>
              <a:rPr lang="en-US" sz="3200" b="1" dirty="0" smtClean="0"/>
              <a:t>5 </a:t>
            </a:r>
            <a:r>
              <a:rPr lang="en-US" sz="3200" b="1" dirty="0" smtClean="0"/>
              <a:t>minutes, independently</a:t>
            </a:r>
          </a:p>
          <a:p>
            <a:pPr>
              <a:lnSpc>
                <a:spcPct val="150000"/>
              </a:lnSpc>
              <a:buFont typeface="Arial" pitchFamily="34" charset="0"/>
              <a:buChar char="•"/>
            </a:pPr>
            <a:r>
              <a:rPr lang="en-US" sz="3200" dirty="0" smtClean="0"/>
              <a:t> Work through the activity</a:t>
            </a:r>
          </a:p>
          <a:p>
            <a:pPr>
              <a:lnSpc>
                <a:spcPct val="150000"/>
              </a:lnSpc>
              <a:buFont typeface="Arial" pitchFamily="34" charset="0"/>
              <a:buChar char="•"/>
            </a:pPr>
            <a:r>
              <a:rPr lang="en-US" sz="3200" dirty="0" smtClean="0"/>
              <a:t>Find as many </a:t>
            </a:r>
            <a:r>
              <a:rPr lang="en-US" sz="3200" dirty="0" smtClean="0"/>
              <a:t>distinct solution pathways as possible</a:t>
            </a:r>
            <a:endParaRPr lang="en-US" sz="3200" dirty="0" smtClean="0"/>
          </a:p>
          <a:p>
            <a:pPr marL="279400" indent="-279400">
              <a:buFont typeface="Arial" pitchFamily="34" charset="0"/>
              <a:buChar char="•"/>
            </a:pPr>
            <a:r>
              <a:rPr lang="en-US" sz="3200" dirty="0" smtClean="0"/>
              <a:t>Begin </a:t>
            </a:r>
            <a:r>
              <a:rPr lang="en-US" sz="3200" b="1" dirty="0" smtClean="0">
                <a:solidFill>
                  <a:schemeClr val="accent6">
                    <a:lumMod val="50000"/>
                  </a:schemeClr>
                </a:solidFill>
              </a:rPr>
              <a:t>Anticipating Student       Responses</a:t>
            </a:r>
            <a:r>
              <a:rPr lang="en-US" sz="3200" dirty="0" smtClean="0"/>
              <a:t>. </a:t>
            </a:r>
          </a:p>
          <a:p>
            <a:pPr>
              <a:lnSpc>
                <a:spcPct val="150000"/>
              </a:lnSpc>
              <a:buFont typeface="Arial" pitchFamily="34" charset="0"/>
              <a:buChar char="•"/>
            </a:pPr>
            <a:r>
              <a:rPr lang="en-US" sz="3200" dirty="0" smtClean="0"/>
              <a:t>Record your thinking.</a:t>
            </a:r>
          </a:p>
        </p:txBody>
      </p:sp>
    </p:spTree>
    <p:extLst>
      <p:ext uri="{BB962C8B-B14F-4D97-AF65-F5344CB8AC3E}">
        <p14:creationId xmlns:p14="http://schemas.microsoft.com/office/powerpoint/2010/main" val="2840272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SHtubJblS6OIkwTVd0MNpVt-D8AGLEHjbH3mhf5G7Y65Zm7QnV9w"/>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477000" y="457200"/>
            <a:ext cx="2047874" cy="2047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2514600" y="762000"/>
            <a:ext cx="3352800" cy="1066800"/>
          </a:xfrm>
        </p:spPr>
        <p:txBody>
          <a:bodyPr/>
          <a:lstStyle/>
          <a:p>
            <a:r>
              <a:rPr lang="en-US" b="1" dirty="0" smtClean="0"/>
              <a:t>Tiling a Patio</a:t>
            </a:r>
            <a:endParaRPr lang="en-US" b="1" dirty="0"/>
          </a:p>
        </p:txBody>
      </p:sp>
      <p:sp>
        <p:nvSpPr>
          <p:cNvPr id="3" name="TextBox 2"/>
          <p:cNvSpPr txBox="1"/>
          <p:nvPr/>
        </p:nvSpPr>
        <p:spPr>
          <a:xfrm>
            <a:off x="381000" y="1828800"/>
            <a:ext cx="7467600" cy="3416320"/>
          </a:xfrm>
          <a:prstGeom prst="rect">
            <a:avLst/>
          </a:prstGeom>
          <a:noFill/>
        </p:spPr>
        <p:txBody>
          <a:bodyPr wrap="square" rtlCol="0">
            <a:spAutoFit/>
          </a:bodyPr>
          <a:lstStyle/>
          <a:p>
            <a:r>
              <a:rPr lang="en-US" sz="3600" b="1" dirty="0" smtClean="0"/>
              <a:t>Now, with your table:</a:t>
            </a:r>
          </a:p>
          <a:p>
            <a:pPr>
              <a:lnSpc>
                <a:spcPct val="150000"/>
              </a:lnSpc>
              <a:buFont typeface="Arial" pitchFamily="34" charset="0"/>
              <a:buChar char="•"/>
            </a:pPr>
            <a:r>
              <a:rPr lang="en-US" sz="3600" dirty="0" smtClean="0"/>
              <a:t> Debrief each person’s work</a:t>
            </a:r>
          </a:p>
          <a:p>
            <a:pPr marL="279400" indent="-279400">
              <a:buFont typeface="Arial" pitchFamily="34" charset="0"/>
              <a:buChar char="•"/>
            </a:pPr>
            <a:r>
              <a:rPr lang="en-US" sz="3600" dirty="0" smtClean="0"/>
              <a:t>Discuss possible student misconceptions, and</a:t>
            </a:r>
          </a:p>
          <a:p>
            <a:pPr>
              <a:lnSpc>
                <a:spcPct val="150000"/>
              </a:lnSpc>
              <a:buFont typeface="Arial" pitchFamily="34" charset="0"/>
              <a:buChar char="•"/>
            </a:pPr>
            <a:r>
              <a:rPr lang="en-US" sz="3600" dirty="0" smtClean="0"/>
              <a:t> Prepare a summary.</a:t>
            </a:r>
          </a:p>
        </p:txBody>
      </p:sp>
    </p:spTree>
    <p:extLst>
      <p:ext uri="{BB962C8B-B14F-4D97-AF65-F5344CB8AC3E}">
        <p14:creationId xmlns:p14="http://schemas.microsoft.com/office/powerpoint/2010/main" val="629256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6019800" cy="1066800"/>
          </a:xfrm>
        </p:spPr>
        <p:txBody>
          <a:bodyPr>
            <a:normAutofit fontScale="90000"/>
          </a:bodyPr>
          <a:lstStyle/>
          <a:p>
            <a:r>
              <a:rPr lang="en-US" b="1" dirty="0" smtClean="0"/>
              <a:t>Tiling a </a:t>
            </a:r>
            <a:r>
              <a:rPr lang="en-US" b="1" dirty="0" smtClean="0"/>
              <a:t>Patio – Activity Debrief</a:t>
            </a:r>
            <a:endParaRPr lang="en-US" b="1" dirty="0"/>
          </a:p>
        </p:txBody>
      </p:sp>
      <p:sp>
        <p:nvSpPr>
          <p:cNvPr id="6" name="TextBox 5"/>
          <p:cNvSpPr txBox="1"/>
          <p:nvPr/>
        </p:nvSpPr>
        <p:spPr>
          <a:xfrm>
            <a:off x="381000" y="1828800"/>
            <a:ext cx="7467600" cy="4093428"/>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t>What strategies did you anticipate?</a:t>
            </a:r>
          </a:p>
          <a:p>
            <a:pPr marL="571500" indent="-571500">
              <a:buFont typeface="Arial" panose="020B0604020202020204" pitchFamily="34" charset="0"/>
              <a:buChar char="•"/>
            </a:pPr>
            <a:r>
              <a:rPr lang="en-US" sz="3200" dirty="0" smtClean="0"/>
              <a:t>What misconceptions did you anticipate?</a:t>
            </a:r>
          </a:p>
          <a:p>
            <a:pPr marL="571500" indent="-571500">
              <a:buFont typeface="Arial" panose="020B0604020202020204" pitchFamily="34" charset="0"/>
              <a:buChar char="•"/>
            </a:pPr>
            <a:r>
              <a:rPr lang="en-US" sz="3200" dirty="0" smtClean="0"/>
              <a:t>How would you respond to those misconceptions?</a:t>
            </a:r>
          </a:p>
          <a:p>
            <a:pPr marL="571500" indent="-571500">
              <a:buFont typeface="Arial" panose="020B0604020202020204" pitchFamily="34" charset="0"/>
              <a:buChar char="•"/>
            </a:pPr>
            <a:r>
              <a:rPr lang="en-US" sz="3200" dirty="0" smtClean="0"/>
              <a:t>How can you gather information for Anticipating?</a:t>
            </a:r>
          </a:p>
          <a:p>
            <a:pPr marL="571500" indent="-571500">
              <a:buFont typeface="Arial" panose="020B0604020202020204" pitchFamily="34" charset="0"/>
              <a:buChar char="•"/>
            </a:pPr>
            <a:endParaRPr lang="en-US" sz="3600" dirty="0" smtClean="0"/>
          </a:p>
        </p:txBody>
      </p:sp>
    </p:spTree>
    <p:extLst>
      <p:ext uri="{BB962C8B-B14F-4D97-AF65-F5344CB8AC3E}">
        <p14:creationId xmlns:p14="http://schemas.microsoft.com/office/powerpoint/2010/main" val="2119004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ketchum.com/wp-content/uploads/2012/08/take-a-break-from-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443" y="1469170"/>
            <a:ext cx="4520023" cy="45501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dirty="0" smtClean="0"/>
              <a:t>BREAK</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72589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Mathematical Practice </a:t>
            </a:r>
            <a:r>
              <a:rPr lang="en-US" dirty="0" smtClean="0"/>
              <a:t>Standards</a:t>
            </a:r>
            <a:endParaRPr lang="en-US" dirty="0"/>
          </a:p>
        </p:txBody>
      </p:sp>
      <p:sp>
        <p:nvSpPr>
          <p:cNvPr id="3" name="Content Placeholder 2"/>
          <p:cNvSpPr>
            <a:spLocks noGrp="1"/>
          </p:cNvSpPr>
          <p:nvPr>
            <p:ph idx="1"/>
          </p:nvPr>
        </p:nvSpPr>
        <p:spPr>
          <a:xfrm>
            <a:off x="533400" y="1915711"/>
            <a:ext cx="6347714" cy="3880773"/>
          </a:xfrm>
        </p:spPr>
        <p:txBody>
          <a:bodyPr/>
          <a:lstStyle/>
          <a:p>
            <a:r>
              <a:rPr lang="en-US" dirty="0" smtClean="0"/>
              <a:t>Consider the grouped practice standards with the traditional list.</a:t>
            </a:r>
          </a:p>
          <a:p>
            <a:r>
              <a:rPr lang="en-US" dirty="0" smtClean="0"/>
              <a:t>Discuss at your table the </a:t>
            </a:r>
          </a:p>
          <a:p>
            <a:pPr marL="0" indent="0">
              <a:buNone/>
            </a:pPr>
            <a:r>
              <a:rPr lang="en-US" dirty="0" smtClean="0"/>
              <a:t>similarities and differences.</a:t>
            </a:r>
          </a:p>
          <a:p>
            <a:r>
              <a:rPr lang="en-US" dirty="0" smtClean="0"/>
              <a:t>Do you agree with the groupings?</a:t>
            </a:r>
          </a:p>
          <a:p>
            <a:r>
              <a:rPr lang="en-US" dirty="0" smtClean="0"/>
              <a:t>Why or Why not?</a:t>
            </a:r>
          </a:p>
          <a:p>
            <a:r>
              <a:rPr lang="en-US" dirty="0" smtClean="0"/>
              <a:t>Which standards are currently </a:t>
            </a:r>
          </a:p>
          <a:p>
            <a:pPr marL="0" indent="0">
              <a:buNone/>
            </a:pPr>
            <a:r>
              <a:rPr lang="en-US" dirty="0" smtClean="0"/>
              <a:t>most effectively incorporated into </a:t>
            </a:r>
          </a:p>
          <a:p>
            <a:pPr marL="0" indent="0">
              <a:buNone/>
            </a:pPr>
            <a:r>
              <a:rPr lang="en-US" dirty="0" smtClean="0"/>
              <a:t>your classes?</a:t>
            </a:r>
          </a:p>
          <a:p>
            <a:r>
              <a:rPr lang="en-US" dirty="0" smtClean="0"/>
              <a:t>Why?</a:t>
            </a:r>
            <a:endParaRPr lang="en-US" dirty="0"/>
          </a:p>
        </p:txBody>
      </p:sp>
      <p:pic>
        <p:nvPicPr>
          <p:cNvPr id="1026" name="Picture 2" descr="http://www.readtennessee.org/sites/www/Uploads/images/Math/Mathematical%20Pract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193" y="2590800"/>
            <a:ext cx="5185207" cy="3883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121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Anticipating and Monitoring</a:t>
            </a:r>
            <a:endParaRPr lang="en-US" dirty="0"/>
          </a:p>
        </p:txBody>
      </p:sp>
      <p:sp>
        <p:nvSpPr>
          <p:cNvPr id="3" name="Content Placeholder 2"/>
          <p:cNvSpPr>
            <a:spLocks noGrp="1"/>
          </p:cNvSpPr>
          <p:nvPr>
            <p:ph idx="1"/>
          </p:nvPr>
        </p:nvSpPr>
        <p:spPr/>
        <p:txBody>
          <a:bodyPr/>
          <a:lstStyle/>
          <a:p>
            <a:r>
              <a:rPr lang="en-US" dirty="0" smtClean="0"/>
              <a:t>What </a:t>
            </a:r>
            <a:r>
              <a:rPr lang="en-US" dirty="0" smtClean="0"/>
              <a:t>are the three branches of Anticipating?</a:t>
            </a:r>
          </a:p>
          <a:p>
            <a:r>
              <a:rPr lang="en-US" dirty="0" smtClean="0"/>
              <a:t>What is the connection between Anticipating and Monitoring?</a:t>
            </a:r>
            <a:endParaRPr lang="en-US" dirty="0"/>
          </a:p>
        </p:txBody>
      </p:sp>
    </p:spTree>
    <p:extLst>
      <p:ext uri="{BB962C8B-B14F-4D97-AF65-F5344CB8AC3E}">
        <p14:creationId xmlns:p14="http://schemas.microsoft.com/office/powerpoint/2010/main" val="1217174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 Meyer’s Penny Task</a:t>
            </a:r>
            <a:endParaRPr lang="en-US" dirty="0"/>
          </a:p>
        </p:txBody>
      </p:sp>
      <p:sp>
        <p:nvSpPr>
          <p:cNvPr id="3" name="Content Placeholder 2"/>
          <p:cNvSpPr>
            <a:spLocks noGrp="1"/>
          </p:cNvSpPr>
          <p:nvPr>
            <p:ph idx="1"/>
          </p:nvPr>
        </p:nvSpPr>
        <p:spPr/>
        <p:txBody>
          <a:bodyPr/>
          <a:lstStyle/>
          <a:p>
            <a:r>
              <a:rPr lang="en-US" dirty="0" smtClean="0"/>
              <a:t>Complete the activity as students.</a:t>
            </a:r>
          </a:p>
          <a:p>
            <a:r>
              <a:rPr lang="en-US" dirty="0" smtClean="0"/>
              <a:t>We will be monitoring your work.</a:t>
            </a:r>
            <a:endParaRPr lang="en-US" dirty="0"/>
          </a:p>
        </p:txBody>
      </p:sp>
    </p:spTree>
    <p:extLst>
      <p:ext uri="{BB962C8B-B14F-4D97-AF65-F5344CB8AC3E}">
        <p14:creationId xmlns:p14="http://schemas.microsoft.com/office/powerpoint/2010/main" val="149539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 Meyer’s Penny Task</a:t>
            </a:r>
            <a:endParaRPr lang="en-US" dirty="0"/>
          </a:p>
        </p:txBody>
      </p:sp>
      <p:sp>
        <p:nvSpPr>
          <p:cNvPr id="3" name="Content Placeholder 2"/>
          <p:cNvSpPr>
            <a:spLocks noGrp="1"/>
          </p:cNvSpPr>
          <p:nvPr>
            <p:ph idx="1"/>
          </p:nvPr>
        </p:nvSpPr>
        <p:spPr/>
        <p:txBody>
          <a:bodyPr/>
          <a:lstStyle/>
          <a:p>
            <a:r>
              <a:rPr lang="en-US" dirty="0" smtClean="0">
                <a:hlinkClick r:id="rId2"/>
              </a:rPr>
              <a:t>Dan Meyer Penny Task</a:t>
            </a:r>
            <a:endParaRPr lang="en-US" dirty="0"/>
          </a:p>
        </p:txBody>
      </p:sp>
    </p:spTree>
    <p:extLst>
      <p:ext uri="{BB962C8B-B14F-4D97-AF65-F5344CB8AC3E}">
        <p14:creationId xmlns:p14="http://schemas.microsoft.com/office/powerpoint/2010/main" val="2863080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636684209_b8db1c855b_z"/>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357188"/>
            <a:ext cx="9144000" cy="72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le 1"/>
          <p:cNvSpPr>
            <a:spLocks noGrp="1"/>
          </p:cNvSpPr>
          <p:nvPr>
            <p:ph type="ctrTitle"/>
          </p:nvPr>
        </p:nvSpPr>
        <p:spPr/>
        <p:txBody>
          <a:bodyPr>
            <a:noAutofit/>
          </a:bodyPr>
          <a:lstStyle/>
          <a:p>
            <a:pPr algn="ctr"/>
            <a:r>
              <a:rPr lang="en-US" sz="6000" b="1" dirty="0" smtClean="0">
                <a:solidFill>
                  <a:schemeClr val="bg1"/>
                </a:solidFill>
                <a:effectLst>
                  <a:outerShdw blurRad="38100" dist="38100" dir="2700000" algn="tl">
                    <a:srgbClr val="000000">
                      <a:alpha val="43137"/>
                    </a:srgbClr>
                  </a:outerShdw>
                </a:effectLst>
              </a:rPr>
              <a:t>Orchestrating Mathematical Discussions</a:t>
            </a:r>
            <a:endParaRPr lang="en-US" sz="60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2800" b="1" dirty="0" smtClean="0">
                <a:solidFill>
                  <a:schemeClr val="bg1"/>
                </a:solidFill>
                <a:effectLst>
                  <a:outerShdw blurRad="38100" dist="38100" dir="2700000" algn="tl">
                    <a:srgbClr val="000000">
                      <a:alpha val="43137"/>
                    </a:srgbClr>
                  </a:outerShdw>
                </a:effectLst>
              </a:rPr>
              <a:t>October 7, 2014</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482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 Meyer’s Penny Task</a:t>
            </a:r>
            <a:endParaRPr lang="en-US" dirty="0"/>
          </a:p>
        </p:txBody>
      </p:sp>
      <p:sp>
        <p:nvSpPr>
          <p:cNvPr id="3" name="Content Placeholder 2"/>
          <p:cNvSpPr>
            <a:spLocks noGrp="1"/>
          </p:cNvSpPr>
          <p:nvPr>
            <p:ph idx="1"/>
          </p:nvPr>
        </p:nvSpPr>
        <p:spPr/>
        <p:txBody>
          <a:bodyPr/>
          <a:lstStyle/>
          <a:p>
            <a:pPr marL="0" indent="0">
              <a:buNone/>
            </a:pPr>
            <a:r>
              <a:rPr lang="en-US" dirty="0" smtClean="0"/>
              <a:t>Anticipate Misconceptions, Discuss Monitoring</a:t>
            </a:r>
          </a:p>
          <a:p>
            <a:r>
              <a:rPr lang="en-US" dirty="0" smtClean="0"/>
              <a:t>What misconceptions do you think students might have with this problem?</a:t>
            </a:r>
          </a:p>
          <a:p>
            <a:r>
              <a:rPr lang="en-US" dirty="0" smtClean="0"/>
              <a:t>How would you monitor?</a:t>
            </a:r>
          </a:p>
          <a:p>
            <a:r>
              <a:rPr lang="en-US" dirty="0" smtClean="0"/>
              <a:t>What are you monitoring for?</a:t>
            </a:r>
          </a:p>
          <a:p>
            <a:r>
              <a:rPr lang="en-US" dirty="0" smtClean="0"/>
              <a:t>Are there specific student responses/misconceptions you are looking for?</a:t>
            </a:r>
            <a:endParaRPr lang="en-US" dirty="0"/>
          </a:p>
        </p:txBody>
      </p:sp>
    </p:spTree>
    <p:extLst>
      <p:ext uri="{BB962C8B-B14F-4D97-AF65-F5344CB8AC3E}">
        <p14:creationId xmlns:p14="http://schemas.microsoft.com/office/powerpoint/2010/main" val="2534876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 Meyer’s Penny Task</a:t>
            </a:r>
            <a:endParaRPr lang="en-US" dirty="0"/>
          </a:p>
        </p:txBody>
      </p:sp>
      <p:sp>
        <p:nvSpPr>
          <p:cNvPr id="3" name="Content Placeholder 2"/>
          <p:cNvSpPr>
            <a:spLocks noGrp="1"/>
          </p:cNvSpPr>
          <p:nvPr>
            <p:ph idx="1"/>
          </p:nvPr>
        </p:nvSpPr>
        <p:spPr/>
        <p:txBody>
          <a:bodyPr/>
          <a:lstStyle/>
          <a:p>
            <a:pPr marL="0" indent="0">
              <a:buNone/>
            </a:pPr>
            <a:r>
              <a:rPr lang="en-US" dirty="0" smtClean="0"/>
              <a:t>Response to Misconceptions</a:t>
            </a:r>
          </a:p>
          <a:p>
            <a:r>
              <a:rPr lang="en-US" dirty="0" smtClean="0"/>
              <a:t>How will you respond to the misconceptions that you anticipate? </a:t>
            </a:r>
          </a:p>
          <a:p>
            <a:r>
              <a:rPr lang="en-US" dirty="0" smtClean="0"/>
              <a:t>What questions will you ask to promote discussion between small groups while students are working?</a:t>
            </a:r>
          </a:p>
          <a:p>
            <a:r>
              <a:rPr lang="en-US" dirty="0" smtClean="0"/>
              <a:t>What will you save for the large group during/after students share their work?</a:t>
            </a:r>
            <a:endParaRPr lang="en-US" dirty="0"/>
          </a:p>
        </p:txBody>
      </p:sp>
    </p:spTree>
    <p:extLst>
      <p:ext uri="{BB962C8B-B14F-4D97-AF65-F5344CB8AC3E}">
        <p14:creationId xmlns:p14="http://schemas.microsoft.com/office/powerpoint/2010/main" val="1440773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1987" y="1930400"/>
            <a:ext cx="3822935" cy="3859788"/>
          </a:xfrm>
        </p:spPr>
      </p:pic>
    </p:spTree>
    <p:extLst>
      <p:ext uri="{BB962C8B-B14F-4D97-AF65-F5344CB8AC3E}">
        <p14:creationId xmlns:p14="http://schemas.microsoft.com/office/powerpoint/2010/main" val="1889935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0 &amp; Cognitive Demand</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Task Sorting</a:t>
            </a:r>
          </a:p>
          <a:p>
            <a:r>
              <a:rPr lang="en-US" sz="2400" dirty="0" smtClean="0"/>
              <a:t>At your tables, please discuss what a ‘rich task’ is to you?</a:t>
            </a:r>
          </a:p>
          <a:p>
            <a:r>
              <a:rPr lang="en-US" sz="2400" dirty="0" smtClean="0"/>
              <a:t>Sort the cards from ‘most rich’ to ‘least rich.’</a:t>
            </a:r>
            <a:endParaRPr lang="en-US" sz="2400" dirty="0"/>
          </a:p>
          <a:p>
            <a:r>
              <a:rPr lang="en-US" sz="2400" dirty="0" smtClean="0"/>
              <a:t>Make a list of characteristics of a rich and cognitively demanding task.</a:t>
            </a:r>
          </a:p>
          <a:p>
            <a:r>
              <a:rPr lang="en-US" sz="2400" dirty="0" smtClean="0"/>
              <a:t>Be prepared to share!</a:t>
            </a:r>
            <a:endParaRPr lang="en-US" sz="2400" dirty="0" smtClean="0"/>
          </a:p>
        </p:txBody>
      </p:sp>
    </p:spTree>
    <p:extLst>
      <p:ext uri="{BB962C8B-B14F-4D97-AF65-F5344CB8AC3E}">
        <p14:creationId xmlns:p14="http://schemas.microsoft.com/office/powerpoint/2010/main" val="2497799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Demand</a:t>
            </a:r>
            <a:endParaRPr lang="en-US" dirty="0"/>
          </a:p>
        </p:txBody>
      </p:sp>
      <p:sp>
        <p:nvSpPr>
          <p:cNvPr id="3" name="Content Placeholder 2"/>
          <p:cNvSpPr>
            <a:spLocks noGrp="1"/>
          </p:cNvSpPr>
          <p:nvPr>
            <p:ph idx="1"/>
          </p:nvPr>
        </p:nvSpPr>
        <p:spPr/>
        <p:txBody>
          <a:bodyPr/>
          <a:lstStyle/>
          <a:p>
            <a:r>
              <a:rPr lang="en-US" dirty="0" smtClean="0"/>
              <a:t>Read through the levels of cognitive demand found on pg. 16.</a:t>
            </a:r>
          </a:p>
          <a:p>
            <a:r>
              <a:rPr lang="en-US" dirty="0" smtClean="0"/>
              <a:t>When completed, look at the way you sorted your task.  Would you make any changes to your arrangement now?</a:t>
            </a:r>
            <a:endParaRPr lang="en-US" dirty="0"/>
          </a:p>
        </p:txBody>
      </p:sp>
      <p:pic>
        <p:nvPicPr>
          <p:cNvPr id="1026" name="Picture 2" descr="C:\Users\miedech\AppData\Local\Microsoft\Windows\Temporary Internet Files\Content.IE5\YZ5MCB2A\MC90033423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851702"/>
            <a:ext cx="3082607" cy="2399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94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Questions to Ask</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What are the key conceptual ideas in the lesson?</a:t>
            </a:r>
          </a:p>
          <a:p>
            <a:r>
              <a:rPr lang="en-US" dirty="0" smtClean="0"/>
              <a:t>What misconceptions might students have about these concepts? </a:t>
            </a:r>
          </a:p>
          <a:p>
            <a:r>
              <a:rPr lang="en-US" dirty="0" smtClean="0"/>
              <a:t>What are the important questions to ask?</a:t>
            </a:r>
          </a:p>
          <a:p>
            <a:r>
              <a:rPr lang="en-US" dirty="0" smtClean="0"/>
              <a:t>Could students figure out a procedure </a:t>
            </a:r>
            <a:r>
              <a:rPr lang="en-US" dirty="0" smtClean="0"/>
              <a:t>instead of just being told?</a:t>
            </a:r>
          </a:p>
          <a:p>
            <a:r>
              <a:rPr lang="en-US" dirty="0" smtClean="0"/>
              <a:t>Are there constraints that can be added to illuminate a concept?</a:t>
            </a:r>
          </a:p>
          <a:p>
            <a:r>
              <a:rPr lang="en-US" dirty="0" smtClean="0"/>
              <a:t>Are there places to open up the problem to allow for multiple solution paths?</a:t>
            </a:r>
          </a:p>
          <a:p>
            <a:r>
              <a:rPr lang="en-US" dirty="0" smtClean="0"/>
              <a:t>Are there anticipated mistakes that students are likely to make? Can analyzing student solutions be helpful in making those ideas a part of the discussion</a:t>
            </a:r>
            <a:r>
              <a:rPr lang="en-US" dirty="0" smtClean="0"/>
              <a:t>?</a:t>
            </a:r>
            <a:endParaRPr lang="en-US" dirty="0" smtClean="0"/>
          </a:p>
        </p:txBody>
      </p:sp>
    </p:spTree>
    <p:extLst>
      <p:ext uri="{BB962C8B-B14F-4D97-AF65-F5344CB8AC3E}">
        <p14:creationId xmlns:p14="http://schemas.microsoft.com/office/powerpoint/2010/main" val="2838761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to Consider</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Tasks that have the potential for:</a:t>
            </a:r>
          </a:p>
          <a:p>
            <a:r>
              <a:rPr lang="en-US" sz="2400" dirty="0" smtClean="0"/>
              <a:t>Providing opportunities for discussion about concepts and/or procedures</a:t>
            </a:r>
          </a:p>
          <a:p>
            <a:r>
              <a:rPr lang="en-US" sz="2400" dirty="0" smtClean="0"/>
              <a:t>Highlighting key conceptual ideas</a:t>
            </a:r>
          </a:p>
          <a:p>
            <a:r>
              <a:rPr lang="en-US" sz="2400" dirty="0" smtClean="0"/>
              <a:t>Illuminate student conceptions and misconceptions</a:t>
            </a:r>
            <a:endParaRPr lang="en-US" sz="2400" dirty="0"/>
          </a:p>
        </p:txBody>
      </p:sp>
    </p:spTree>
    <p:extLst>
      <p:ext uri="{BB962C8B-B14F-4D97-AF65-F5344CB8AC3E}">
        <p14:creationId xmlns:p14="http://schemas.microsoft.com/office/powerpoint/2010/main" val="3363046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1600200"/>
          </a:xfrm>
        </p:spPr>
        <p:txBody>
          <a:bodyPr>
            <a:noAutofit/>
          </a:bodyPr>
          <a:lstStyle/>
          <a:p>
            <a:r>
              <a:rPr lang="en-US" sz="4000" dirty="0" smtClean="0"/>
              <a:t>How could we increase the cognitive demand of this task?</a:t>
            </a:r>
            <a:endParaRPr lang="en-US" sz="4000" dirty="0"/>
          </a:p>
        </p:txBody>
      </p:sp>
      <p:pic>
        <p:nvPicPr>
          <p:cNvPr id="4" name="Content Placeholder 3" descr="Tiling a Patio [Compatibility Mode] - Microsoft Word"/>
          <p:cNvPicPr>
            <a:picLocks noGrp="1" noChangeAspect="1"/>
          </p:cNvPicPr>
          <p:nvPr>
            <p:ph idx="1"/>
          </p:nvPr>
        </p:nvPicPr>
        <p:blipFill rotWithShape="1">
          <a:blip r:embed="rId2">
            <a:extLst>
              <a:ext uri="{28A0092B-C50C-407E-A947-70E740481C1C}">
                <a14:useLocalDpi xmlns:a14="http://schemas.microsoft.com/office/drawing/2010/main" val="0"/>
              </a:ext>
            </a:extLst>
          </a:blip>
          <a:srcRect l="10233" t="17077" r="12480" b="5060"/>
          <a:stretch/>
        </p:blipFill>
        <p:spPr>
          <a:xfrm>
            <a:off x="1676400" y="1862616"/>
            <a:ext cx="4158344" cy="4690584"/>
          </a:xfrm>
        </p:spPr>
      </p:pic>
    </p:spTree>
    <p:extLst>
      <p:ext uri="{BB962C8B-B14F-4D97-AF65-F5344CB8AC3E}">
        <p14:creationId xmlns:p14="http://schemas.microsoft.com/office/powerpoint/2010/main" val="2140873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miedech\AppData\Local\Microsoft\Windows\Temporary Internet Files\Content.IE5\YZ5MCB2A\MP900387570[1].jpg"/>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147895" y="810450"/>
            <a:ext cx="2011172"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miedech\AppData\Local\Microsoft\Windows\Temporary Internet Files\Content.IE5\YZ5MCB2A\MP90038746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57" y="3629850"/>
            <a:ext cx="3657600" cy="26090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edech\AppData\Local\Microsoft\Windows\Temporary Internet Files\Content.IE5\ELW7CPTZ\MP90038749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067" y="1513114"/>
            <a:ext cx="3371088" cy="472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745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6347713" cy="1320800"/>
          </a:xfrm>
        </p:spPr>
        <p:txBody>
          <a:bodyPr/>
          <a:lstStyle/>
          <a:p>
            <a:r>
              <a:rPr lang="en-US" dirty="0" smtClean="0"/>
              <a:t>Select a Task Work Time</a:t>
            </a:r>
            <a:endParaRPr lang="en-US" dirty="0"/>
          </a:p>
        </p:txBody>
      </p:sp>
      <p:sp>
        <p:nvSpPr>
          <p:cNvPr id="3" name="Content Placeholder 2"/>
          <p:cNvSpPr>
            <a:spLocks noGrp="1"/>
          </p:cNvSpPr>
          <p:nvPr>
            <p:ph idx="1"/>
          </p:nvPr>
        </p:nvSpPr>
        <p:spPr>
          <a:xfrm>
            <a:off x="583892" y="1270000"/>
            <a:ext cx="6347714" cy="3880773"/>
          </a:xfrm>
        </p:spPr>
        <p:txBody>
          <a:bodyPr/>
          <a:lstStyle/>
          <a:p>
            <a:r>
              <a:rPr lang="en-US" dirty="0"/>
              <a:t>Work in groups by content area.  Cross district groups work well to share ideas!</a:t>
            </a:r>
          </a:p>
          <a:p>
            <a:r>
              <a:rPr lang="en-US" dirty="0"/>
              <a:t>Find a NEW Task that no one has ever attempted in their classrooms that you can teach before our next session on November 13.</a:t>
            </a:r>
          </a:p>
          <a:p>
            <a:r>
              <a:rPr lang="en-US" dirty="0"/>
              <a:t>Attempt the task and </a:t>
            </a:r>
            <a:r>
              <a:rPr lang="en-US" b="1" u="sng" dirty="0"/>
              <a:t>ANTICIPATE</a:t>
            </a:r>
            <a:r>
              <a:rPr lang="en-US" dirty="0"/>
              <a:t> student responses</a:t>
            </a:r>
            <a:r>
              <a:rPr lang="en-US" dirty="0" smtClean="0"/>
              <a:t>. </a:t>
            </a:r>
            <a:r>
              <a:rPr lang="en-US" dirty="0"/>
              <a:t>(Remember multiple solution pathways</a:t>
            </a:r>
            <a:r>
              <a:rPr lang="en-US" dirty="0" smtClean="0"/>
              <a:t>)</a:t>
            </a:r>
            <a:endParaRPr lang="en-US" dirty="0"/>
          </a:p>
          <a:p>
            <a:r>
              <a:rPr lang="en-US" dirty="0" smtClean="0"/>
              <a:t>Use </a:t>
            </a:r>
            <a:r>
              <a:rPr lang="en-US" dirty="0" smtClean="0"/>
              <a:t>resources online or resources you brought to pick a rich and cognitively demanding task</a:t>
            </a:r>
          </a:p>
          <a:p>
            <a:pPr marL="0" indent="0">
              <a:buNone/>
            </a:pPr>
            <a:endParaRPr lang="en-US" dirty="0" smtClean="0"/>
          </a:p>
        </p:txBody>
      </p:sp>
      <p:pic>
        <p:nvPicPr>
          <p:cNvPr id="3075" name="Picture 3" descr="C:\Users\miedech\AppData\Local\Microsoft\Windows\Temporary Internet Files\Content.IE5\RZXM8I29\MP900446467[1].jpg"/>
          <p:cNvPicPr>
            <a:picLocks noChangeAspect="1" noChangeArrowheads="1"/>
          </p:cNvPicPr>
          <p:nvPr/>
        </p:nvPicPr>
        <p:blipFill rotWithShape="1">
          <a:blip r:embed="rId2">
            <a:extLst>
              <a:ext uri="{28A0092B-C50C-407E-A947-70E740481C1C}">
                <a14:useLocalDpi xmlns:a14="http://schemas.microsoft.com/office/drawing/2010/main" val="0"/>
              </a:ext>
            </a:extLst>
          </a:blip>
          <a:srcRect t="25319"/>
          <a:stretch/>
        </p:blipFill>
        <p:spPr bwMode="auto">
          <a:xfrm>
            <a:off x="0" y="4286601"/>
            <a:ext cx="9165771" cy="455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859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Welcome</a:t>
            </a:r>
            <a:endParaRPr lang="en-US" dirty="0">
              <a:solidFill>
                <a:srgbClr val="00B050"/>
              </a:solidFill>
            </a:endParaRPr>
          </a:p>
        </p:txBody>
      </p:sp>
      <p:sp>
        <p:nvSpPr>
          <p:cNvPr id="3" name="Content Placeholder 2"/>
          <p:cNvSpPr>
            <a:spLocks noGrp="1"/>
          </p:cNvSpPr>
          <p:nvPr>
            <p:ph idx="1"/>
          </p:nvPr>
        </p:nvSpPr>
        <p:spPr>
          <a:xfrm>
            <a:off x="591237" y="1752600"/>
            <a:ext cx="6347714" cy="3880773"/>
          </a:xfrm>
        </p:spPr>
        <p:txBody>
          <a:bodyPr>
            <a:noAutofit/>
          </a:bodyPr>
          <a:lstStyle/>
          <a:p>
            <a:r>
              <a:rPr lang="en-US" sz="2800" dirty="0" smtClean="0">
                <a:solidFill>
                  <a:srgbClr val="00B050"/>
                </a:solidFill>
              </a:rPr>
              <a:t>Introductions</a:t>
            </a:r>
          </a:p>
          <a:p>
            <a:pPr lvl="1"/>
            <a:r>
              <a:rPr lang="en-US" sz="2400" dirty="0" smtClean="0">
                <a:solidFill>
                  <a:srgbClr val="00B050"/>
                </a:solidFill>
              </a:rPr>
              <a:t>Karen Meyers, Director</a:t>
            </a:r>
          </a:p>
          <a:p>
            <a:pPr lvl="1"/>
            <a:r>
              <a:rPr lang="en-US" sz="2400" dirty="0" smtClean="0">
                <a:solidFill>
                  <a:srgbClr val="00B050"/>
                </a:solidFill>
              </a:rPr>
              <a:t>Chelsea Ridge, Math Coordinator</a:t>
            </a:r>
          </a:p>
          <a:p>
            <a:r>
              <a:rPr lang="en-US" sz="2800" dirty="0" smtClean="0">
                <a:solidFill>
                  <a:srgbClr val="00B050"/>
                </a:solidFill>
              </a:rPr>
              <a:t>Workshop Information</a:t>
            </a:r>
          </a:p>
          <a:p>
            <a:pPr lvl="1"/>
            <a:r>
              <a:rPr lang="en-US" sz="2400" dirty="0" smtClean="0">
                <a:solidFill>
                  <a:srgbClr val="00B050"/>
                </a:solidFill>
              </a:rPr>
              <a:t>Grant Funding</a:t>
            </a:r>
          </a:p>
          <a:p>
            <a:pPr lvl="1"/>
            <a:r>
              <a:rPr lang="en-US" sz="2400" dirty="0" smtClean="0">
                <a:solidFill>
                  <a:srgbClr val="00B050"/>
                </a:solidFill>
              </a:rPr>
              <a:t>SCECHs</a:t>
            </a:r>
          </a:p>
          <a:p>
            <a:pPr lvl="1"/>
            <a:r>
              <a:rPr lang="en-US" sz="2400" dirty="0" smtClean="0">
                <a:solidFill>
                  <a:srgbClr val="00B050"/>
                </a:solidFill>
              </a:rPr>
              <a:t>Document </a:t>
            </a:r>
            <a:r>
              <a:rPr lang="en-US" sz="2400" dirty="0" smtClean="0">
                <a:solidFill>
                  <a:srgbClr val="00B050"/>
                </a:solidFill>
              </a:rPr>
              <a:t>Cameras</a:t>
            </a:r>
          </a:p>
          <a:p>
            <a:pPr lvl="1"/>
            <a:r>
              <a:rPr lang="en-US" sz="2400" dirty="0" smtClean="0">
                <a:solidFill>
                  <a:srgbClr val="00B050"/>
                </a:solidFill>
              </a:rPr>
              <a:t>Substitute Reimbursement Forms</a:t>
            </a:r>
            <a:endParaRPr lang="en-US" sz="2400" dirty="0" smtClean="0">
              <a:solidFill>
                <a:srgbClr val="00B050"/>
              </a:solidFill>
            </a:endParaRPr>
          </a:p>
          <a:p>
            <a:pPr lvl="1"/>
            <a:r>
              <a:rPr lang="en-US" sz="2400" dirty="0" smtClean="0">
                <a:solidFill>
                  <a:srgbClr val="00B050"/>
                </a:solidFill>
              </a:rPr>
              <a:t>Payment Options</a:t>
            </a:r>
            <a:endParaRPr lang="en-US" sz="2400" dirty="0">
              <a:solidFill>
                <a:srgbClr val="00B050"/>
              </a:solidFill>
            </a:endParaRPr>
          </a:p>
        </p:txBody>
      </p:sp>
    </p:spTree>
    <p:extLst>
      <p:ext uri="{BB962C8B-B14F-4D97-AF65-F5344CB8AC3E}">
        <p14:creationId xmlns:p14="http://schemas.microsoft.com/office/powerpoint/2010/main" val="2431840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Sticky </a:t>
            </a:r>
            <a:r>
              <a:rPr lang="en-US" dirty="0" smtClean="0"/>
              <a:t>Notes!</a:t>
            </a:r>
            <a:endParaRPr lang="en-US" dirty="0"/>
          </a:p>
        </p:txBody>
      </p:sp>
      <p:sp>
        <p:nvSpPr>
          <p:cNvPr id="3" name="Content Placeholder 2"/>
          <p:cNvSpPr>
            <a:spLocks noGrp="1"/>
          </p:cNvSpPr>
          <p:nvPr>
            <p:ph idx="1"/>
          </p:nvPr>
        </p:nvSpPr>
        <p:spPr/>
        <p:txBody>
          <a:bodyPr/>
          <a:lstStyle/>
          <a:p>
            <a:r>
              <a:rPr lang="en-US" dirty="0" smtClean="0"/>
              <a:t>Hang up the Poster with your task</a:t>
            </a:r>
          </a:p>
          <a:p>
            <a:r>
              <a:rPr lang="en-US" dirty="0" smtClean="0"/>
              <a:t>Walk around the room and look at the other tables tasks</a:t>
            </a:r>
          </a:p>
          <a:p>
            <a:r>
              <a:rPr lang="en-US" dirty="0" smtClean="0"/>
              <a:t>Write Suggestions on the sticky notes for ways they can improve their task / make it richer / increase cognitive demand</a:t>
            </a:r>
            <a:endParaRPr lang="en-US" dirty="0"/>
          </a:p>
        </p:txBody>
      </p:sp>
      <p:pic>
        <p:nvPicPr>
          <p:cNvPr id="1026" name="Picture 2" descr="C:\Users\miedech\AppData\Local\Microsoft\Windows\Temporary Internet Files\Content.IE5\RZXM8I29\MC9002909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139679"/>
            <a:ext cx="1688471" cy="14078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edech\AppData\Local\Microsoft\Windows\Temporary Internet Files\Content.IE5\PRUTV44C\MC9001875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447800" y="4638579"/>
            <a:ext cx="1544422" cy="181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23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250" fill="hold">
                                          <p:stCondLst>
                                            <p:cond delay="0"/>
                                          </p:stCondLst>
                                        </p:cTn>
                                        <p:tgtEl>
                                          <p:spTgt spid="1026"/>
                                        </p:tgtEl>
                                        <p:attrNameLst>
                                          <p:attrName>r</p:attrName>
                                        </p:attrNameLst>
                                      </p:cBhvr>
                                    </p:animRot>
                                    <p:animRot by="-240000">
                                      <p:cBhvr>
                                        <p:cTn id="25" dur="500" fill="hold">
                                          <p:stCondLst>
                                            <p:cond delay="500"/>
                                          </p:stCondLst>
                                        </p:cTn>
                                        <p:tgtEl>
                                          <p:spTgt spid="1026"/>
                                        </p:tgtEl>
                                        <p:attrNameLst>
                                          <p:attrName>r</p:attrName>
                                        </p:attrNameLst>
                                      </p:cBhvr>
                                    </p:animRot>
                                    <p:animRot by="240000">
                                      <p:cBhvr>
                                        <p:cTn id="26" dur="500" fill="hold">
                                          <p:stCondLst>
                                            <p:cond delay="1000"/>
                                          </p:stCondLst>
                                        </p:cTn>
                                        <p:tgtEl>
                                          <p:spTgt spid="1026"/>
                                        </p:tgtEl>
                                        <p:attrNameLst>
                                          <p:attrName>r</p:attrName>
                                        </p:attrNameLst>
                                      </p:cBhvr>
                                    </p:animRot>
                                    <p:animRot by="-240000">
                                      <p:cBhvr>
                                        <p:cTn id="27" dur="500" fill="hold">
                                          <p:stCondLst>
                                            <p:cond delay="1500"/>
                                          </p:stCondLst>
                                        </p:cTn>
                                        <p:tgtEl>
                                          <p:spTgt spid="1026"/>
                                        </p:tgtEl>
                                        <p:attrNameLst>
                                          <p:attrName>r</p:attrName>
                                        </p:attrNameLst>
                                      </p:cBhvr>
                                    </p:animRot>
                                    <p:animRot by="120000">
                                      <p:cBhvr>
                                        <p:cTn id="28" dur="500" fill="hold">
                                          <p:stCondLst>
                                            <p:cond delay="20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 On Your </a:t>
            </a:r>
            <a:r>
              <a:rPr lang="en-US" dirty="0"/>
              <a:t>N</a:t>
            </a:r>
            <a:r>
              <a:rPr lang="en-US" dirty="0" smtClean="0"/>
              <a:t>otecard</a:t>
            </a:r>
            <a:endParaRPr lang="en-US" dirty="0"/>
          </a:p>
        </p:txBody>
      </p:sp>
      <p:sp>
        <p:nvSpPr>
          <p:cNvPr id="3" name="Content Placeholder 2"/>
          <p:cNvSpPr>
            <a:spLocks noGrp="1"/>
          </p:cNvSpPr>
          <p:nvPr>
            <p:ph idx="1"/>
          </p:nvPr>
        </p:nvSpPr>
        <p:spPr/>
        <p:txBody>
          <a:bodyPr/>
          <a:lstStyle/>
          <a:p>
            <a:r>
              <a:rPr lang="en-US" dirty="0" smtClean="0"/>
              <a:t>POMS (Point of Most Significance)</a:t>
            </a:r>
          </a:p>
          <a:p>
            <a:pPr lvl="1"/>
            <a:r>
              <a:rPr lang="en-US" dirty="0" smtClean="0"/>
              <a:t>On Front Side</a:t>
            </a:r>
          </a:p>
          <a:p>
            <a:pPr lvl="1"/>
            <a:r>
              <a:rPr lang="en-US" dirty="0" smtClean="0"/>
              <a:t>From the day, please write the point of most significance, or the concept that covered that was most important to you.</a:t>
            </a:r>
            <a:endParaRPr lang="en-US" dirty="0" smtClean="0"/>
          </a:p>
          <a:p>
            <a:r>
              <a:rPr lang="en-US" dirty="0" smtClean="0"/>
              <a:t>POMC</a:t>
            </a:r>
          </a:p>
          <a:p>
            <a:pPr lvl="1"/>
            <a:r>
              <a:rPr lang="en-US" dirty="0" smtClean="0"/>
              <a:t>On the Back Side</a:t>
            </a:r>
          </a:p>
          <a:p>
            <a:pPr lvl="1"/>
            <a:r>
              <a:rPr lang="en-US" dirty="0" smtClean="0"/>
              <a:t>Please write the point of most confusion, muddiest or, or still most unclear concept covered today.</a:t>
            </a:r>
          </a:p>
          <a:p>
            <a:pPr lvl="1"/>
            <a:endParaRPr lang="en-US" dirty="0"/>
          </a:p>
          <a:p>
            <a:pPr marL="457200" lvl="1" indent="0">
              <a:buNone/>
            </a:pPr>
            <a:r>
              <a:rPr lang="en-US" sz="2000" dirty="0" smtClean="0"/>
              <a:t>Thank You!</a:t>
            </a:r>
            <a:r>
              <a:rPr lang="en-US" dirty="0" smtClean="0"/>
              <a:t> </a:t>
            </a:r>
            <a:endParaRPr lang="en-US" dirty="0"/>
          </a:p>
        </p:txBody>
      </p:sp>
    </p:spTree>
    <p:extLst>
      <p:ext uri="{BB962C8B-B14F-4D97-AF65-F5344CB8AC3E}">
        <p14:creationId xmlns:p14="http://schemas.microsoft.com/office/powerpoint/2010/main" val="4156026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609598" y="2160590"/>
            <a:ext cx="6934202" cy="3880773"/>
          </a:xfrm>
        </p:spPr>
        <p:txBody>
          <a:bodyPr>
            <a:normAutofit/>
          </a:bodyPr>
          <a:lstStyle/>
          <a:p>
            <a:r>
              <a:rPr lang="en-US" sz="2800" dirty="0" smtClean="0"/>
              <a:t>Remember: Teach your task and return with student work.</a:t>
            </a:r>
          </a:p>
          <a:p>
            <a:endParaRPr lang="en-US" sz="2800" dirty="0"/>
          </a:p>
          <a:p>
            <a:r>
              <a:rPr lang="en-US" sz="2800" dirty="0" smtClean="0"/>
              <a:t>Next session: Thursday, </a:t>
            </a:r>
            <a:r>
              <a:rPr lang="en-US" sz="2800" b="1" u="sng" dirty="0" smtClean="0">
                <a:effectLst>
                  <a:outerShdw blurRad="38100" dist="38100" dir="2700000" algn="tl">
                    <a:srgbClr val="000000">
                      <a:alpha val="43137"/>
                    </a:srgbClr>
                  </a:outerShdw>
                </a:effectLst>
              </a:rPr>
              <a:t>November 13</a:t>
            </a:r>
            <a:r>
              <a:rPr lang="en-US" sz="2800" dirty="0" smtClean="0"/>
              <a:t>! </a:t>
            </a:r>
            <a:br>
              <a:rPr lang="en-US" sz="2800" dirty="0" smtClean="0"/>
            </a:br>
            <a:endParaRPr lang="en-US" sz="2800" dirty="0" smtClean="0"/>
          </a:p>
          <a:p>
            <a:r>
              <a:rPr lang="en-US" sz="2800" dirty="0"/>
              <a:t>Have a wonderful day!</a:t>
            </a:r>
          </a:p>
          <a:p>
            <a:endParaRPr lang="en-US" sz="2800" dirty="0"/>
          </a:p>
        </p:txBody>
      </p:sp>
    </p:spTree>
    <p:extLst>
      <p:ext uri="{BB962C8B-B14F-4D97-AF65-F5344CB8AC3E}">
        <p14:creationId xmlns:p14="http://schemas.microsoft.com/office/powerpoint/2010/main" val="1589228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Examples of Easy Changes to Increase Cognitive Demand</a:t>
            </a:r>
          </a:p>
        </p:txBody>
      </p:sp>
      <p:sp>
        <p:nvSpPr>
          <p:cNvPr id="3" name="Content Placeholder 2"/>
          <p:cNvSpPr>
            <a:spLocks noGrp="1"/>
          </p:cNvSpPr>
          <p:nvPr>
            <p:ph idx="1"/>
          </p:nvPr>
        </p:nvSpPr>
        <p:spPr/>
        <p:txBody>
          <a:bodyPr>
            <a:normAutofit/>
          </a:bodyPr>
          <a:lstStyle/>
          <a:p>
            <a:r>
              <a:rPr lang="en-US" dirty="0" smtClean="0"/>
              <a:t>Thoughtful Constraints</a:t>
            </a:r>
          </a:p>
          <a:p>
            <a:pPr lvl="1"/>
            <a:r>
              <a:rPr lang="en-US" sz="2000" dirty="0" smtClean="0"/>
              <a:t>Focus Students on a particular issue</a:t>
            </a:r>
          </a:p>
          <a:p>
            <a:r>
              <a:rPr lang="en-US" dirty="0" smtClean="0"/>
              <a:t>Students Create Procedures</a:t>
            </a:r>
          </a:p>
          <a:p>
            <a:pPr lvl="1"/>
            <a:r>
              <a:rPr lang="en-US" sz="2400" dirty="0" smtClean="0"/>
              <a:t>Procedures more meaningful to the student – helps with a more general understanding</a:t>
            </a:r>
          </a:p>
          <a:p>
            <a:pPr lvl="1"/>
            <a:r>
              <a:rPr lang="en-US" sz="2400" dirty="0" smtClean="0"/>
              <a:t>Why does the procedure actually work the way it does?</a:t>
            </a:r>
          </a:p>
          <a:p>
            <a:pPr marL="0" indent="0">
              <a:buNone/>
            </a:pPr>
            <a:endParaRPr lang="en-US" dirty="0" smtClean="0"/>
          </a:p>
          <a:p>
            <a:pPr lvl="1"/>
            <a:endParaRPr lang="en-US" dirty="0"/>
          </a:p>
        </p:txBody>
      </p:sp>
    </p:spTree>
    <p:extLst>
      <p:ext uri="{BB962C8B-B14F-4D97-AF65-F5344CB8AC3E}">
        <p14:creationId xmlns:p14="http://schemas.microsoft.com/office/powerpoint/2010/main" val="2403983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Examples of Easy Changes to Increase Cognitive Demand</a:t>
            </a:r>
          </a:p>
        </p:txBody>
      </p:sp>
      <p:sp>
        <p:nvSpPr>
          <p:cNvPr id="3" name="Content Placeholder 2"/>
          <p:cNvSpPr>
            <a:spLocks noGrp="1"/>
          </p:cNvSpPr>
          <p:nvPr>
            <p:ph idx="1"/>
          </p:nvPr>
        </p:nvSpPr>
        <p:spPr/>
        <p:txBody>
          <a:bodyPr>
            <a:normAutofit fontScale="92500" lnSpcReduction="20000"/>
          </a:bodyPr>
          <a:lstStyle/>
          <a:p>
            <a:r>
              <a:rPr lang="en-US" dirty="0" smtClean="0"/>
              <a:t>Analyzing Other Students’ Work</a:t>
            </a:r>
          </a:p>
          <a:p>
            <a:pPr lvl="1"/>
            <a:r>
              <a:rPr lang="en-US" sz="2000" dirty="0" smtClean="0"/>
              <a:t>Can give students a starting point to discuss their thinking.</a:t>
            </a:r>
          </a:p>
          <a:p>
            <a:pPr lvl="1"/>
            <a:r>
              <a:rPr lang="en-US" sz="2000" dirty="0" smtClean="0"/>
              <a:t>Can make explicit measurement concepts explicit through justifying whether the method is valid or not.</a:t>
            </a:r>
          </a:p>
          <a:p>
            <a:pPr lvl="1"/>
            <a:r>
              <a:rPr lang="en-US" sz="2000" dirty="0" smtClean="0"/>
              <a:t>Important to show both correct and incorrect methods</a:t>
            </a:r>
            <a:endParaRPr lang="en-US" sz="2400" dirty="0" smtClean="0"/>
          </a:p>
          <a:p>
            <a:r>
              <a:rPr lang="en-US" dirty="0" smtClean="0"/>
              <a:t>Opening Up a Problem</a:t>
            </a:r>
          </a:p>
          <a:p>
            <a:pPr lvl="1"/>
            <a:r>
              <a:rPr lang="en-US" sz="2000" dirty="0" smtClean="0"/>
              <a:t>Not all scaffolding is productive.</a:t>
            </a:r>
          </a:p>
          <a:p>
            <a:pPr lvl="1"/>
            <a:r>
              <a:rPr lang="en-US" sz="2000" dirty="0" smtClean="0"/>
              <a:t>Provides multiple pathways</a:t>
            </a:r>
          </a:p>
          <a:p>
            <a:pPr lvl="1"/>
            <a:r>
              <a:rPr lang="en-US" sz="2000" dirty="0" smtClean="0"/>
              <a:t>Can create more “what if” questions</a:t>
            </a:r>
            <a:endParaRPr lang="en-US" sz="2400" dirty="0" smtClean="0"/>
          </a:p>
          <a:p>
            <a:endParaRPr lang="en-US" dirty="0" smtClean="0"/>
          </a:p>
          <a:p>
            <a:pPr lvl="1"/>
            <a:endParaRPr lang="en-US" dirty="0"/>
          </a:p>
        </p:txBody>
      </p:sp>
    </p:spTree>
    <p:extLst>
      <p:ext uri="{BB962C8B-B14F-4D97-AF65-F5344CB8AC3E}">
        <p14:creationId xmlns:p14="http://schemas.microsoft.com/office/powerpoint/2010/main" val="2042104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Examples of Easy Changes to Increase Cognitive Demand</a:t>
            </a:r>
            <a:endParaRPr lang="en-US" dirty="0"/>
          </a:p>
        </p:txBody>
      </p:sp>
      <p:sp>
        <p:nvSpPr>
          <p:cNvPr id="3" name="Content Placeholder 2"/>
          <p:cNvSpPr>
            <a:spLocks noGrp="1"/>
          </p:cNvSpPr>
          <p:nvPr>
            <p:ph idx="1"/>
          </p:nvPr>
        </p:nvSpPr>
        <p:spPr/>
        <p:txBody>
          <a:bodyPr>
            <a:normAutofit/>
          </a:bodyPr>
          <a:lstStyle/>
          <a:p>
            <a:r>
              <a:rPr lang="en-US" dirty="0" smtClean="0"/>
              <a:t>Multiple </a:t>
            </a:r>
            <a:r>
              <a:rPr lang="en-US" dirty="0" smtClean="0"/>
              <a:t>Solution Pathways</a:t>
            </a:r>
          </a:p>
          <a:p>
            <a:pPr lvl="1"/>
            <a:r>
              <a:rPr lang="en-US" sz="2400" dirty="0" smtClean="0"/>
              <a:t>Students can find many ways to solve the problems. </a:t>
            </a:r>
          </a:p>
          <a:p>
            <a:pPr lvl="1"/>
            <a:r>
              <a:rPr lang="en-US" sz="2400" dirty="0" smtClean="0"/>
              <a:t>Different solutions also provide opportunities for different conceptual knowledge to be made explicit during discussions.</a:t>
            </a:r>
          </a:p>
          <a:p>
            <a:endParaRPr lang="en-US" dirty="0" smtClean="0"/>
          </a:p>
          <a:p>
            <a:pPr lvl="1"/>
            <a:endParaRPr lang="en-US" dirty="0"/>
          </a:p>
        </p:txBody>
      </p:sp>
    </p:spTree>
    <p:extLst>
      <p:ext uri="{BB962C8B-B14F-4D97-AF65-F5344CB8AC3E}">
        <p14:creationId xmlns:p14="http://schemas.microsoft.com/office/powerpoint/2010/main" val="298440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32156"/>
            <a:ext cx="7772400" cy="1470025"/>
          </a:xfrm>
        </p:spPr>
        <p:txBody>
          <a:bodyPr>
            <a:normAutofit fontScale="90000"/>
          </a:bodyPr>
          <a:lstStyle/>
          <a:p>
            <a:r>
              <a:rPr lang="en-US" sz="4800" dirty="0" smtClean="0"/>
              <a:t/>
            </a:r>
            <a:br>
              <a:rPr lang="en-US" sz="4800" dirty="0" smtClean="0"/>
            </a:br>
            <a:r>
              <a:rPr lang="en-US" sz="4800" dirty="0"/>
              <a:t/>
            </a:r>
            <a:br>
              <a:rPr lang="en-US" sz="4800" dirty="0"/>
            </a:br>
            <a:r>
              <a:rPr lang="en-US" sz="4800" dirty="0" smtClean="0"/>
              <a:t>5 Practices for Orchestrating Productive Mathematics Discussions</a:t>
            </a:r>
            <a:endParaRPr lang="en-US" dirty="0"/>
          </a:p>
        </p:txBody>
      </p:sp>
      <p:sp>
        <p:nvSpPr>
          <p:cNvPr id="3" name="Subtitle 2"/>
          <p:cNvSpPr>
            <a:spLocks noGrp="1"/>
          </p:cNvSpPr>
          <p:nvPr>
            <p:ph type="subTitle" idx="1"/>
          </p:nvPr>
        </p:nvSpPr>
        <p:spPr>
          <a:xfrm>
            <a:off x="1371600" y="2819400"/>
            <a:ext cx="6400800" cy="1752600"/>
          </a:xfrm>
        </p:spPr>
        <p:txBody>
          <a:bodyPr/>
          <a:lstStyle/>
          <a:p>
            <a:pPr algn="ctr"/>
            <a:r>
              <a:rPr lang="en-US" b="1" dirty="0"/>
              <a:t>by Margaret S. Smith, Mary K. (Kay) </a:t>
            </a:r>
            <a:r>
              <a:rPr lang="en-US" b="1" dirty="0" smtClean="0"/>
              <a:t>Stein</a:t>
            </a:r>
            <a:endParaRPr lang="en-US" b="1" dirty="0"/>
          </a:p>
        </p:txBody>
      </p:sp>
      <p:pic>
        <p:nvPicPr>
          <p:cNvPr id="4" name="Picture 2" descr="1636684209_b8db1c855b_z"/>
          <p:cNvPicPr>
            <a:picLocks noChangeAspect="1" noChangeArrowheads="1"/>
          </p:cNvPicPr>
          <p:nvPr/>
        </p:nvPicPr>
        <p:blipFill rotWithShape="1">
          <a:blip r:embed="rId2">
            <a:extLst>
              <a:ext uri="{28A0092B-C50C-407E-A947-70E740481C1C}">
                <a14:useLocalDpi xmlns:a14="http://schemas.microsoft.com/office/drawing/2010/main" val="0"/>
              </a:ext>
            </a:extLst>
          </a:blip>
          <a:srcRect t="28878" b="22096"/>
          <a:stretch/>
        </p:blipFill>
        <p:spPr bwMode="auto">
          <a:xfrm>
            <a:off x="0" y="3886200"/>
            <a:ext cx="9144000" cy="353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577735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Practices</a:t>
            </a:r>
            <a:br>
              <a:rPr lang="en-US" dirty="0" smtClean="0"/>
            </a:br>
            <a:r>
              <a:rPr lang="en-US" sz="2700" dirty="0" smtClean="0"/>
              <a:t>introduction</a:t>
            </a:r>
            <a:r>
              <a:rPr lang="en-US" dirty="0" smtClean="0"/>
              <a:t> </a:t>
            </a:r>
            <a:endParaRPr lang="en-US" dirty="0"/>
          </a:p>
        </p:txBody>
      </p:sp>
      <p:sp>
        <p:nvSpPr>
          <p:cNvPr id="3" name="Content Placeholder 2"/>
          <p:cNvSpPr>
            <a:spLocks noGrp="1"/>
          </p:cNvSpPr>
          <p:nvPr>
            <p:ph idx="1"/>
          </p:nvPr>
        </p:nvSpPr>
        <p:spPr/>
        <p:txBody>
          <a:bodyPr>
            <a:normAutofit/>
          </a:bodyPr>
          <a:lstStyle/>
          <a:p>
            <a:pPr lvl="1"/>
            <a:r>
              <a:rPr lang="en-US" u="sng" dirty="0"/>
              <a:t>Activity 1:  Successful of Superficial?  Discussion in David Crane’s Classroom</a:t>
            </a:r>
            <a:endParaRPr lang="en-US" dirty="0"/>
          </a:p>
          <a:p>
            <a:pPr lvl="2"/>
            <a:r>
              <a:rPr lang="en-US" dirty="0"/>
              <a:t>R</a:t>
            </a:r>
            <a:r>
              <a:rPr lang="en-US" dirty="0" smtClean="0"/>
              <a:t>ead pages </a:t>
            </a:r>
            <a:r>
              <a:rPr lang="en-US" dirty="0"/>
              <a:t>2-4, silently with the Active Engagement 0.1 guideline in mind:  </a:t>
            </a:r>
            <a:endParaRPr lang="en-US" dirty="0" smtClean="0"/>
          </a:p>
          <a:p>
            <a:pPr marL="1051560" lvl="3" indent="0">
              <a:buNone/>
            </a:pPr>
            <a:r>
              <a:rPr lang="en-US" b="1" i="1" dirty="0" smtClean="0"/>
              <a:t>As </a:t>
            </a:r>
            <a:r>
              <a:rPr lang="en-US" b="1" i="1" dirty="0"/>
              <a:t>you read the Case of David Crane, identify instances of student authorship of ideas and approaches, as well as instances of holding students accountable to the discipline</a:t>
            </a:r>
            <a:r>
              <a:rPr lang="en-US" b="1" i="1" dirty="0" smtClean="0"/>
              <a:t>.</a:t>
            </a:r>
          </a:p>
          <a:p>
            <a:pPr marL="1051560" lvl="3" indent="0">
              <a:buNone/>
            </a:pPr>
            <a:endParaRPr lang="en-US" b="1" dirty="0"/>
          </a:p>
          <a:p>
            <a:pPr lvl="2"/>
            <a:r>
              <a:rPr lang="en-US" dirty="0"/>
              <a:t>Once all at your table have read the case study, share the instances that you found.  </a:t>
            </a:r>
          </a:p>
          <a:p>
            <a:pPr lvl="3"/>
            <a:r>
              <a:rPr lang="en-US" b="1" i="1" dirty="0"/>
              <a:t>What were some strengths of David Crane’s approach?</a:t>
            </a:r>
          </a:p>
          <a:p>
            <a:pPr lvl="3"/>
            <a:r>
              <a:rPr lang="en-US" b="1" i="1" dirty="0"/>
              <a:t>What were some weaknesses?</a:t>
            </a:r>
          </a:p>
          <a:p>
            <a:pPr marL="114300" indent="0">
              <a:buNone/>
            </a:pPr>
            <a:endParaRPr lang="en-US" dirty="0"/>
          </a:p>
        </p:txBody>
      </p:sp>
    </p:spTree>
    <p:extLst>
      <p:ext uri="{BB962C8B-B14F-4D97-AF65-F5344CB8AC3E}">
        <p14:creationId xmlns:p14="http://schemas.microsoft.com/office/powerpoint/2010/main" val="549605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 Practices</a:t>
            </a:r>
            <a:br>
              <a:rPr lang="en-US" dirty="0"/>
            </a:br>
            <a:r>
              <a:rPr lang="en-US" sz="2700" dirty="0"/>
              <a:t>introduction</a:t>
            </a:r>
            <a:r>
              <a:rPr lang="en-US" dirty="0"/>
              <a:t> </a:t>
            </a:r>
          </a:p>
        </p:txBody>
      </p:sp>
      <p:sp>
        <p:nvSpPr>
          <p:cNvPr id="3" name="Content Placeholder 2"/>
          <p:cNvSpPr>
            <a:spLocks noGrp="1"/>
          </p:cNvSpPr>
          <p:nvPr>
            <p:ph idx="1"/>
          </p:nvPr>
        </p:nvSpPr>
        <p:spPr/>
        <p:txBody>
          <a:bodyPr>
            <a:normAutofit/>
          </a:bodyPr>
          <a:lstStyle/>
          <a:p>
            <a:pPr lvl="1"/>
            <a:r>
              <a:rPr lang="en-US" u="sng" dirty="0"/>
              <a:t>Activity 2:  Analyzing the Case of David Crane</a:t>
            </a:r>
            <a:endParaRPr lang="en-US" dirty="0"/>
          </a:p>
          <a:p>
            <a:pPr lvl="2"/>
            <a:r>
              <a:rPr lang="en-US" dirty="0" smtClean="0"/>
              <a:t>Read </a:t>
            </a:r>
            <a:r>
              <a:rPr lang="en-US" dirty="0"/>
              <a:t>pages 5 &amp; 6 silently with the following questions in mind:</a:t>
            </a:r>
          </a:p>
          <a:p>
            <a:pPr lvl="3"/>
            <a:r>
              <a:rPr lang="en-US" b="1" i="1" dirty="0"/>
              <a:t>What might be an appropriate learning goal for a lesson that features the Leaves and Caterpillars task?</a:t>
            </a:r>
          </a:p>
          <a:p>
            <a:pPr lvl="3"/>
            <a:r>
              <a:rPr lang="en-US" b="1" i="1" dirty="0"/>
              <a:t>How might the discussion have unfolded differently in Mr. Crane’s classroom with this goal in place</a:t>
            </a:r>
            <a:r>
              <a:rPr lang="en-US" b="1" i="1" dirty="0" smtClean="0"/>
              <a:t>?</a:t>
            </a:r>
          </a:p>
          <a:p>
            <a:pPr marL="1051560" lvl="3" indent="0">
              <a:buNone/>
            </a:pPr>
            <a:endParaRPr lang="en-US" b="1" i="1" dirty="0"/>
          </a:p>
          <a:p>
            <a:pPr lvl="2"/>
            <a:r>
              <a:rPr lang="en-US" dirty="0"/>
              <a:t>Once all at your table have read the analysis, discuss your answers to the above questions AND discuss which of the student work on page 4 you would have shared with the whole class and in what order.</a:t>
            </a:r>
          </a:p>
          <a:p>
            <a:endParaRPr lang="en-US" dirty="0"/>
          </a:p>
        </p:txBody>
      </p:sp>
    </p:spTree>
    <p:extLst>
      <p:ext uri="{BB962C8B-B14F-4D97-AF65-F5344CB8AC3E}">
        <p14:creationId xmlns:p14="http://schemas.microsoft.com/office/powerpoint/2010/main" val="3462144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Practices</a:t>
            </a:r>
            <a:br>
              <a:rPr lang="en-US" dirty="0" smtClean="0"/>
            </a:br>
            <a:r>
              <a:rPr lang="en-US" sz="2400" dirty="0" smtClean="0"/>
              <a:t>Chapter 1 </a:t>
            </a:r>
            <a:endParaRPr lang="en-US" sz="2400" dirty="0"/>
          </a:p>
        </p:txBody>
      </p:sp>
      <p:sp>
        <p:nvSpPr>
          <p:cNvPr id="3" name="Content Placeholder 2"/>
          <p:cNvSpPr>
            <a:spLocks noGrp="1"/>
          </p:cNvSpPr>
          <p:nvPr>
            <p:ph idx="1"/>
          </p:nvPr>
        </p:nvSpPr>
        <p:spPr/>
        <p:txBody>
          <a:bodyPr>
            <a:normAutofit/>
          </a:bodyPr>
          <a:lstStyle/>
          <a:p>
            <a:pPr lvl="1"/>
            <a:r>
              <a:rPr lang="en-US" u="sng" dirty="0"/>
              <a:t>Activity 1:  The Five Practices</a:t>
            </a:r>
            <a:endParaRPr lang="en-US" dirty="0"/>
          </a:p>
          <a:p>
            <a:pPr lvl="2"/>
            <a:r>
              <a:rPr lang="en-US" dirty="0"/>
              <a:t>Divide participants into 5 groups </a:t>
            </a:r>
            <a:endParaRPr lang="en-US" dirty="0" smtClean="0"/>
          </a:p>
          <a:p>
            <a:pPr lvl="2"/>
            <a:r>
              <a:rPr lang="en-US" dirty="0" smtClean="0"/>
              <a:t>All </a:t>
            </a:r>
            <a:r>
              <a:rPr lang="en-US" dirty="0"/>
              <a:t>read page 7 and the top of page 8.</a:t>
            </a:r>
          </a:p>
          <a:p>
            <a:pPr lvl="2"/>
            <a:r>
              <a:rPr lang="en-US" dirty="0"/>
              <a:t>Then each group will read their assigned practice in the following format: (Text rendering)</a:t>
            </a:r>
          </a:p>
          <a:p>
            <a:pPr lvl="3"/>
            <a:r>
              <a:rPr lang="en-US" dirty="0"/>
              <a:t>Read through section silently – as a block.  One read through to understand the “gist” of the section</a:t>
            </a:r>
            <a:r>
              <a:rPr lang="en-US" dirty="0" smtClean="0"/>
              <a:t>.</a:t>
            </a:r>
            <a:endParaRPr lang="en-US" dirty="0"/>
          </a:p>
        </p:txBody>
      </p:sp>
      <p:pic>
        <p:nvPicPr>
          <p:cNvPr id="4" name="Picture 2" descr="1636684209_b8db1c855b_z"/>
          <p:cNvPicPr>
            <a:picLocks noChangeAspect="1" noChangeArrowheads="1"/>
          </p:cNvPicPr>
          <p:nvPr/>
        </p:nvPicPr>
        <p:blipFill rotWithShape="1">
          <a:blip r:embed="rId2">
            <a:extLst>
              <a:ext uri="{28A0092B-C50C-407E-A947-70E740481C1C}">
                <a14:useLocalDpi xmlns:a14="http://schemas.microsoft.com/office/drawing/2010/main" val="0"/>
              </a:ext>
            </a:extLst>
          </a:blip>
          <a:srcRect t="28878" b="22096"/>
          <a:stretch/>
        </p:blipFill>
        <p:spPr bwMode="auto">
          <a:xfrm>
            <a:off x="-152400" y="4539853"/>
            <a:ext cx="9144000" cy="353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969416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Practices</a:t>
            </a:r>
            <a:br>
              <a:rPr lang="en-US" dirty="0"/>
            </a:br>
            <a:r>
              <a:rPr lang="en-US" sz="2400" dirty="0"/>
              <a:t>Chapter </a:t>
            </a:r>
            <a:r>
              <a:rPr lang="en-US" sz="2400" dirty="0" smtClean="0"/>
              <a:t>1 (</a:t>
            </a:r>
            <a:r>
              <a:rPr lang="en-US" sz="2400" dirty="0" err="1" smtClean="0"/>
              <a:t>con’t</a:t>
            </a:r>
            <a:r>
              <a:rPr lang="en-US" sz="2400" dirty="0" smtClean="0"/>
              <a:t>)</a:t>
            </a:r>
            <a:endParaRPr lang="en-US" sz="2400" dirty="0"/>
          </a:p>
        </p:txBody>
      </p:sp>
      <p:sp>
        <p:nvSpPr>
          <p:cNvPr id="3" name="Content Placeholder 2"/>
          <p:cNvSpPr>
            <a:spLocks noGrp="1"/>
          </p:cNvSpPr>
          <p:nvPr>
            <p:ph idx="1"/>
          </p:nvPr>
        </p:nvSpPr>
        <p:spPr/>
        <p:txBody>
          <a:bodyPr>
            <a:normAutofit/>
          </a:bodyPr>
          <a:lstStyle/>
          <a:p>
            <a:pPr lvl="1"/>
            <a:r>
              <a:rPr lang="en-US" dirty="0"/>
              <a:t>Re-read the section (silently) and this time:</a:t>
            </a:r>
          </a:p>
          <a:p>
            <a:pPr lvl="3"/>
            <a:r>
              <a:rPr lang="en-US" dirty="0"/>
              <a:t>Pick out one sentence that speaks to you from the section.</a:t>
            </a:r>
          </a:p>
          <a:p>
            <a:pPr lvl="3"/>
            <a:r>
              <a:rPr lang="en-US" dirty="0"/>
              <a:t>Pick out one phrase that speaks to you from the section.</a:t>
            </a:r>
          </a:p>
          <a:p>
            <a:pPr lvl="3"/>
            <a:r>
              <a:rPr lang="en-US" dirty="0"/>
              <a:t>Pick out one word that represents the section for you</a:t>
            </a:r>
            <a:r>
              <a:rPr lang="en-US" dirty="0" smtClean="0"/>
              <a:t>.</a:t>
            </a:r>
          </a:p>
          <a:p>
            <a:pPr lvl="4"/>
            <a:endParaRPr lang="en-US" dirty="0"/>
          </a:p>
          <a:p>
            <a:pPr lvl="1"/>
            <a:r>
              <a:rPr lang="en-US" dirty="0"/>
              <a:t>When all in your group have read and picked their items then:</a:t>
            </a:r>
          </a:p>
          <a:p>
            <a:pPr lvl="3"/>
            <a:r>
              <a:rPr lang="en-US" dirty="0"/>
              <a:t>Share around the group with each person reading ONLY their sentence; then ONLY their phrase; and then ONLY their word. ..(without any comment).</a:t>
            </a:r>
          </a:p>
          <a:p>
            <a:pPr lvl="3"/>
            <a:r>
              <a:rPr lang="en-US" dirty="0"/>
              <a:t>Then as a table discuss the commonalities in what you saw in the passage and your understanding of that “practice”.</a:t>
            </a:r>
          </a:p>
          <a:p>
            <a:endParaRPr lang="en-US" dirty="0"/>
          </a:p>
        </p:txBody>
      </p:sp>
    </p:spTree>
    <p:extLst>
      <p:ext uri="{BB962C8B-B14F-4D97-AF65-F5344CB8AC3E}">
        <p14:creationId xmlns:p14="http://schemas.microsoft.com/office/powerpoint/2010/main" val="4038057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Practices</a:t>
            </a:r>
            <a:br>
              <a:rPr lang="en-US" dirty="0"/>
            </a:br>
            <a:r>
              <a:rPr lang="en-US" sz="2400" dirty="0"/>
              <a:t>Chapter </a:t>
            </a:r>
            <a:r>
              <a:rPr lang="en-US" sz="2400" dirty="0" smtClean="0"/>
              <a:t>1 (</a:t>
            </a:r>
            <a:r>
              <a:rPr lang="en-US" sz="2400" dirty="0" err="1" smtClean="0"/>
              <a:t>con’t</a:t>
            </a:r>
            <a:r>
              <a:rPr lang="en-US" sz="2400" dirty="0" smtClean="0"/>
              <a:t>)</a:t>
            </a:r>
            <a:endParaRPr lang="en-US" sz="2400" dirty="0"/>
          </a:p>
        </p:txBody>
      </p:sp>
      <p:sp>
        <p:nvSpPr>
          <p:cNvPr id="3" name="Content Placeholder 2"/>
          <p:cNvSpPr>
            <a:spLocks noGrp="1"/>
          </p:cNvSpPr>
          <p:nvPr>
            <p:ph idx="1"/>
          </p:nvPr>
        </p:nvSpPr>
        <p:spPr/>
        <p:txBody>
          <a:bodyPr/>
          <a:lstStyle/>
          <a:p>
            <a:r>
              <a:rPr lang="en-US" dirty="0" smtClean="0"/>
              <a:t>Based on your discussion, be </a:t>
            </a:r>
            <a:r>
              <a:rPr lang="en-US" dirty="0"/>
              <a:t>prepared to share out a brief summary of your section to the whole group with your </a:t>
            </a:r>
            <a:r>
              <a:rPr lang="en-US" dirty="0" smtClean="0"/>
              <a:t>highlights.</a:t>
            </a:r>
            <a:endParaRPr lang="en-US" dirty="0"/>
          </a:p>
        </p:txBody>
      </p:sp>
      <p:pic>
        <p:nvPicPr>
          <p:cNvPr id="4" name="Picture 2" descr="1636684209_b8db1c855b_z"/>
          <p:cNvPicPr>
            <a:picLocks noChangeAspect="1" noChangeArrowheads="1"/>
          </p:cNvPicPr>
          <p:nvPr/>
        </p:nvPicPr>
        <p:blipFill rotWithShape="1">
          <a:blip r:embed="rId2">
            <a:extLst>
              <a:ext uri="{28A0092B-C50C-407E-A947-70E740481C1C}">
                <a14:useLocalDpi xmlns:a14="http://schemas.microsoft.com/office/drawing/2010/main" val="0"/>
              </a:ext>
            </a:extLst>
          </a:blip>
          <a:srcRect t="28878" b="22096"/>
          <a:stretch/>
        </p:blipFill>
        <p:spPr bwMode="auto">
          <a:xfrm>
            <a:off x="-76200" y="3429000"/>
            <a:ext cx="9144000" cy="353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509999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437</TotalTime>
  <Words>1495</Words>
  <Application>Microsoft Office PowerPoint</Application>
  <PresentationFormat>On-screen Show (4:3)</PresentationFormat>
  <Paragraphs>183</Paragraphs>
  <Slides>35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Aharoni</vt:lpstr>
      <vt:lpstr>Arial</vt:lpstr>
      <vt:lpstr>Calibri</vt:lpstr>
      <vt:lpstr>Trebuchet MS</vt:lpstr>
      <vt:lpstr>Wingdings 3</vt:lpstr>
      <vt:lpstr>Facet</vt:lpstr>
      <vt:lpstr>Orchestrating Mathematical Discussions</vt:lpstr>
      <vt:lpstr>Orchestrating Mathematical Discussions</vt:lpstr>
      <vt:lpstr>Welcome</vt:lpstr>
      <vt:lpstr>  5 Practices for Orchestrating Productive Mathematics Discussions</vt:lpstr>
      <vt:lpstr>5 Practices introduction </vt:lpstr>
      <vt:lpstr>5 Practices introduction </vt:lpstr>
      <vt:lpstr>5 Practices Chapter 1 </vt:lpstr>
      <vt:lpstr>5 Practices Chapter 1 (con’t)</vt:lpstr>
      <vt:lpstr>5 Practices Chapter 1 (con’t)</vt:lpstr>
      <vt:lpstr>5 Practices Introduction revisited</vt:lpstr>
      <vt:lpstr>Tiling a Patio:</vt:lpstr>
      <vt:lpstr>Tiling a Patio</vt:lpstr>
      <vt:lpstr>Tiling a Patio</vt:lpstr>
      <vt:lpstr>Tiling a Patio – Activity Debrief</vt:lpstr>
      <vt:lpstr>BREAK</vt:lpstr>
      <vt:lpstr>Mathematical Practice Standards</vt:lpstr>
      <vt:lpstr>Anticipating and Monitoring</vt:lpstr>
      <vt:lpstr>Dan Meyer’s Penny Task</vt:lpstr>
      <vt:lpstr>Dan Meyer’s Penny Task</vt:lpstr>
      <vt:lpstr>Dan Meyer’s Penny Task</vt:lpstr>
      <vt:lpstr>Dan Meyer’s Penny Task</vt:lpstr>
      <vt:lpstr>LUNCH</vt:lpstr>
      <vt:lpstr>Practice 0 &amp; Cognitive Demand</vt:lpstr>
      <vt:lpstr>Cognitive Demand</vt:lpstr>
      <vt:lpstr>Important Questions to Ask</vt:lpstr>
      <vt:lpstr>Tasks to Consider</vt:lpstr>
      <vt:lpstr>How could we increase the cognitive demand of this task?</vt:lpstr>
      <vt:lpstr>BREAK</vt:lpstr>
      <vt:lpstr>Select a Task Work Time</vt:lpstr>
      <vt:lpstr>Sticky Notes!</vt:lpstr>
      <vt:lpstr>Reflection - On Your Notecard</vt:lpstr>
      <vt:lpstr>Thank you!</vt:lpstr>
      <vt:lpstr>Examples of Easy Changes to Increase Cognitive Demand</vt:lpstr>
      <vt:lpstr>Examples of Easy Changes to Increase Cognitive Demand</vt:lpstr>
      <vt:lpstr>Examples of Easy Changes to Increase Cognitive Demand</vt:lpstr>
    </vt:vector>
  </TitlesOfParts>
  <Company>GVSU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Orchestrating Mathematical Discussions</dc:title>
  <dc:creator>Chelsea Ridge</dc:creator>
  <cp:lastModifiedBy>Chelsea Ridge</cp:lastModifiedBy>
  <cp:revision>19</cp:revision>
  <dcterms:created xsi:type="dcterms:W3CDTF">2014-09-29T18:14:08Z</dcterms:created>
  <dcterms:modified xsi:type="dcterms:W3CDTF">2014-10-03T18:10:42Z</dcterms:modified>
</cp:coreProperties>
</file>