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84" r:id="rId3"/>
    <p:sldId id="269" r:id="rId4"/>
    <p:sldId id="287" r:id="rId5"/>
    <p:sldId id="289" r:id="rId6"/>
    <p:sldId id="285" r:id="rId7"/>
    <p:sldId id="290" r:id="rId8"/>
    <p:sldId id="292" r:id="rId9"/>
    <p:sldId id="282" r:id="rId10"/>
    <p:sldId id="300" r:id="rId11"/>
    <p:sldId id="301" r:id="rId12"/>
    <p:sldId id="296" r:id="rId13"/>
    <p:sldId id="302" r:id="rId14"/>
    <p:sldId id="303" r:id="rId15"/>
    <p:sldId id="304" r:id="rId16"/>
    <p:sldId id="305" r:id="rId17"/>
    <p:sldId id="297" r:id="rId18"/>
    <p:sldId id="291" r:id="rId19"/>
    <p:sldId id="294" r:id="rId20"/>
    <p:sldId id="295" r:id="rId21"/>
    <p:sldId id="293" r:id="rId22"/>
    <p:sldId id="298" r:id="rId23"/>
    <p:sldId id="286"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5294" autoAdjust="0"/>
  </p:normalViewPr>
  <p:slideViewPr>
    <p:cSldViewPr snapToGrid="0">
      <p:cViewPr varScale="1">
        <p:scale>
          <a:sx n="108" d="100"/>
          <a:sy n="108" d="100"/>
        </p:scale>
        <p:origin x="86" y="89"/>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CDD5-DE22-4C9D-BE4E-D9BC9F19769E}" type="doc">
      <dgm:prSet loTypeId="urn:microsoft.com/office/officeart/2005/8/layout/cycle8" loCatId="cycle" qsTypeId="urn:microsoft.com/office/officeart/2005/8/quickstyle/simple1" qsCatId="simple" csTypeId="urn:microsoft.com/office/officeart/2005/8/colors/accent1_2" csCatId="accent1" phldr="1"/>
      <dgm:spPr/>
    </dgm:pt>
    <dgm:pt modelId="{EAD045BA-5099-4732-ADD6-3C86815BA813}">
      <dgm:prSet phldrT="[Text]"/>
      <dgm:spPr/>
      <dgm:t>
        <a:bodyPr/>
        <a:lstStyle/>
        <a:p>
          <a:r>
            <a:rPr lang="en-US" dirty="0" smtClean="0"/>
            <a:t>Learning</a:t>
          </a:r>
          <a:endParaRPr lang="en-US" dirty="0"/>
        </a:p>
      </dgm:t>
    </dgm:pt>
    <dgm:pt modelId="{797C9E20-38DD-40EF-92D2-C3714FBB58B5}" type="parTrans" cxnId="{B3D55462-8181-4FC1-BA6D-CAFCB0989C34}">
      <dgm:prSet/>
      <dgm:spPr/>
      <dgm:t>
        <a:bodyPr/>
        <a:lstStyle/>
        <a:p>
          <a:endParaRPr lang="en-US"/>
        </a:p>
      </dgm:t>
    </dgm:pt>
    <dgm:pt modelId="{41A9D376-2B0D-4D7D-8E75-49D87E562B44}" type="sibTrans" cxnId="{B3D55462-8181-4FC1-BA6D-CAFCB0989C34}">
      <dgm:prSet/>
      <dgm:spPr/>
      <dgm:t>
        <a:bodyPr/>
        <a:lstStyle/>
        <a:p>
          <a:endParaRPr lang="en-US"/>
        </a:p>
      </dgm:t>
    </dgm:pt>
    <dgm:pt modelId="{D6E52018-DB3C-4BE9-969C-FFF98CBC8E2C}">
      <dgm:prSet phldrT="[Text]"/>
      <dgm:spPr/>
      <dgm:t>
        <a:bodyPr/>
        <a:lstStyle/>
        <a:p>
          <a:r>
            <a:rPr lang="en-US" dirty="0" smtClean="0"/>
            <a:t>Instruction</a:t>
          </a:r>
          <a:endParaRPr lang="en-US" dirty="0"/>
        </a:p>
      </dgm:t>
    </dgm:pt>
    <dgm:pt modelId="{89D75612-D27F-474C-8021-683A86EA9CC4}" type="parTrans" cxnId="{F332AA14-8079-4BC3-8904-C2AB58B2607B}">
      <dgm:prSet/>
      <dgm:spPr/>
      <dgm:t>
        <a:bodyPr/>
        <a:lstStyle/>
        <a:p>
          <a:endParaRPr lang="en-US"/>
        </a:p>
      </dgm:t>
    </dgm:pt>
    <dgm:pt modelId="{47BFF146-2B50-44E0-AA04-8D02D4F894AF}" type="sibTrans" cxnId="{F332AA14-8079-4BC3-8904-C2AB58B2607B}">
      <dgm:prSet/>
      <dgm:spPr/>
      <dgm:t>
        <a:bodyPr/>
        <a:lstStyle/>
        <a:p>
          <a:endParaRPr lang="en-US"/>
        </a:p>
      </dgm:t>
    </dgm:pt>
    <dgm:pt modelId="{D3FF790C-D043-4B33-8979-8E58BA60ACDA}">
      <dgm:prSet phldrT="[Text]"/>
      <dgm:spPr/>
      <dgm:t>
        <a:bodyPr/>
        <a:lstStyle/>
        <a:p>
          <a:r>
            <a:rPr lang="en-US" dirty="0" smtClean="0"/>
            <a:t>Assessment</a:t>
          </a:r>
          <a:endParaRPr lang="en-US" dirty="0"/>
        </a:p>
      </dgm:t>
    </dgm:pt>
    <dgm:pt modelId="{C4988F44-644F-4DA5-A5FF-62054B0CCF0C}" type="parTrans" cxnId="{A978FA0B-EC0D-4D01-B8A6-67FBBB8FAE5A}">
      <dgm:prSet/>
      <dgm:spPr/>
      <dgm:t>
        <a:bodyPr/>
        <a:lstStyle/>
        <a:p>
          <a:endParaRPr lang="en-US"/>
        </a:p>
      </dgm:t>
    </dgm:pt>
    <dgm:pt modelId="{C729830B-9976-4FC8-89DC-73D190E1C0E5}" type="sibTrans" cxnId="{A978FA0B-EC0D-4D01-B8A6-67FBBB8FAE5A}">
      <dgm:prSet/>
      <dgm:spPr/>
      <dgm:t>
        <a:bodyPr/>
        <a:lstStyle/>
        <a:p>
          <a:endParaRPr lang="en-US"/>
        </a:p>
      </dgm:t>
    </dgm:pt>
    <dgm:pt modelId="{D894D4CD-0387-41B9-A38A-A32431FDC861}" type="pres">
      <dgm:prSet presAssocID="{01C4CDD5-DE22-4C9D-BE4E-D9BC9F19769E}" presName="compositeShape" presStyleCnt="0">
        <dgm:presLayoutVars>
          <dgm:chMax val="7"/>
          <dgm:dir/>
          <dgm:resizeHandles val="exact"/>
        </dgm:presLayoutVars>
      </dgm:prSet>
      <dgm:spPr/>
    </dgm:pt>
    <dgm:pt modelId="{369525AE-002E-4BA3-A691-630ECCB7C881}" type="pres">
      <dgm:prSet presAssocID="{01C4CDD5-DE22-4C9D-BE4E-D9BC9F19769E}" presName="wedge1" presStyleLbl="node1" presStyleIdx="0" presStyleCnt="3" custLinFactNeighborX="0"/>
      <dgm:spPr/>
      <dgm:t>
        <a:bodyPr/>
        <a:lstStyle/>
        <a:p>
          <a:endParaRPr lang="en-US"/>
        </a:p>
      </dgm:t>
    </dgm:pt>
    <dgm:pt modelId="{5CB4E0F4-8620-4F36-A23E-EC0FA1FDE1DE}" type="pres">
      <dgm:prSet presAssocID="{01C4CDD5-DE22-4C9D-BE4E-D9BC9F19769E}" presName="dummy1a" presStyleCnt="0"/>
      <dgm:spPr/>
    </dgm:pt>
    <dgm:pt modelId="{B80CD797-6BC0-45AB-81BE-78D2ABE79531}" type="pres">
      <dgm:prSet presAssocID="{01C4CDD5-DE22-4C9D-BE4E-D9BC9F19769E}" presName="dummy1b" presStyleCnt="0"/>
      <dgm:spPr/>
    </dgm:pt>
    <dgm:pt modelId="{C600258C-FFD7-4BCE-A43E-DF2DD7B229F1}" type="pres">
      <dgm:prSet presAssocID="{01C4CDD5-DE22-4C9D-BE4E-D9BC9F19769E}" presName="wedge1Tx" presStyleLbl="node1" presStyleIdx="0" presStyleCnt="3">
        <dgm:presLayoutVars>
          <dgm:chMax val="0"/>
          <dgm:chPref val="0"/>
          <dgm:bulletEnabled val="1"/>
        </dgm:presLayoutVars>
      </dgm:prSet>
      <dgm:spPr/>
      <dgm:t>
        <a:bodyPr/>
        <a:lstStyle/>
        <a:p>
          <a:endParaRPr lang="en-US"/>
        </a:p>
      </dgm:t>
    </dgm:pt>
    <dgm:pt modelId="{5EBB1E43-1A16-4877-8517-16C82A2A8B94}" type="pres">
      <dgm:prSet presAssocID="{01C4CDD5-DE22-4C9D-BE4E-D9BC9F19769E}" presName="wedge2" presStyleLbl="node1" presStyleIdx="1" presStyleCnt="3"/>
      <dgm:spPr/>
      <dgm:t>
        <a:bodyPr/>
        <a:lstStyle/>
        <a:p>
          <a:endParaRPr lang="en-US"/>
        </a:p>
      </dgm:t>
    </dgm:pt>
    <dgm:pt modelId="{E4BD86B3-AD35-40A1-BAC3-6F5C59D922F2}" type="pres">
      <dgm:prSet presAssocID="{01C4CDD5-DE22-4C9D-BE4E-D9BC9F19769E}" presName="dummy2a" presStyleCnt="0"/>
      <dgm:spPr/>
    </dgm:pt>
    <dgm:pt modelId="{C057F591-5C42-4764-A88E-18B611A722EF}" type="pres">
      <dgm:prSet presAssocID="{01C4CDD5-DE22-4C9D-BE4E-D9BC9F19769E}" presName="dummy2b" presStyleCnt="0"/>
      <dgm:spPr/>
    </dgm:pt>
    <dgm:pt modelId="{FCAE39E9-D880-430C-9DFB-A8542C453D74}" type="pres">
      <dgm:prSet presAssocID="{01C4CDD5-DE22-4C9D-BE4E-D9BC9F19769E}" presName="wedge2Tx" presStyleLbl="node1" presStyleIdx="1" presStyleCnt="3">
        <dgm:presLayoutVars>
          <dgm:chMax val="0"/>
          <dgm:chPref val="0"/>
          <dgm:bulletEnabled val="1"/>
        </dgm:presLayoutVars>
      </dgm:prSet>
      <dgm:spPr/>
      <dgm:t>
        <a:bodyPr/>
        <a:lstStyle/>
        <a:p>
          <a:endParaRPr lang="en-US"/>
        </a:p>
      </dgm:t>
    </dgm:pt>
    <dgm:pt modelId="{5840A600-3126-422A-BC0A-1B80B5583731}" type="pres">
      <dgm:prSet presAssocID="{01C4CDD5-DE22-4C9D-BE4E-D9BC9F19769E}" presName="wedge3" presStyleLbl="node1" presStyleIdx="2" presStyleCnt="3"/>
      <dgm:spPr/>
      <dgm:t>
        <a:bodyPr/>
        <a:lstStyle/>
        <a:p>
          <a:endParaRPr lang="en-US"/>
        </a:p>
      </dgm:t>
    </dgm:pt>
    <dgm:pt modelId="{A18AD33D-F739-4AD9-80F4-01EAD171C9EE}" type="pres">
      <dgm:prSet presAssocID="{01C4CDD5-DE22-4C9D-BE4E-D9BC9F19769E}" presName="dummy3a" presStyleCnt="0"/>
      <dgm:spPr/>
    </dgm:pt>
    <dgm:pt modelId="{4058F663-F5AD-472F-98D8-34AB6224EF8B}" type="pres">
      <dgm:prSet presAssocID="{01C4CDD5-DE22-4C9D-BE4E-D9BC9F19769E}" presName="dummy3b" presStyleCnt="0"/>
      <dgm:spPr/>
    </dgm:pt>
    <dgm:pt modelId="{17D9D7F2-972B-4316-8FB7-6A2B10728EC9}" type="pres">
      <dgm:prSet presAssocID="{01C4CDD5-DE22-4C9D-BE4E-D9BC9F19769E}" presName="wedge3Tx" presStyleLbl="node1" presStyleIdx="2" presStyleCnt="3">
        <dgm:presLayoutVars>
          <dgm:chMax val="0"/>
          <dgm:chPref val="0"/>
          <dgm:bulletEnabled val="1"/>
        </dgm:presLayoutVars>
      </dgm:prSet>
      <dgm:spPr/>
      <dgm:t>
        <a:bodyPr/>
        <a:lstStyle/>
        <a:p>
          <a:endParaRPr lang="en-US"/>
        </a:p>
      </dgm:t>
    </dgm:pt>
    <dgm:pt modelId="{04C8DE61-AC92-4AF6-8E85-5D2103FD94D4}" type="pres">
      <dgm:prSet presAssocID="{41A9D376-2B0D-4D7D-8E75-49D87E562B44}" presName="arrowWedge1" presStyleLbl="fgSibTrans2D1" presStyleIdx="0" presStyleCnt="3"/>
      <dgm:spPr/>
    </dgm:pt>
    <dgm:pt modelId="{0548377A-0C42-4702-B5C1-6628B9DCDB0C}" type="pres">
      <dgm:prSet presAssocID="{47BFF146-2B50-44E0-AA04-8D02D4F894AF}" presName="arrowWedge2" presStyleLbl="fgSibTrans2D1" presStyleIdx="1" presStyleCnt="3"/>
      <dgm:spPr/>
    </dgm:pt>
    <dgm:pt modelId="{9A8EC19A-2343-4A94-BF84-665B43934BBD}" type="pres">
      <dgm:prSet presAssocID="{C729830B-9976-4FC8-89DC-73D190E1C0E5}" presName="arrowWedge3" presStyleLbl="fgSibTrans2D1" presStyleIdx="2" presStyleCnt="3"/>
      <dgm:spPr/>
    </dgm:pt>
  </dgm:ptLst>
  <dgm:cxnLst>
    <dgm:cxn modelId="{F332AA14-8079-4BC3-8904-C2AB58B2607B}" srcId="{01C4CDD5-DE22-4C9D-BE4E-D9BC9F19769E}" destId="{D6E52018-DB3C-4BE9-969C-FFF98CBC8E2C}" srcOrd="1" destOrd="0" parTransId="{89D75612-D27F-474C-8021-683A86EA9CC4}" sibTransId="{47BFF146-2B50-44E0-AA04-8D02D4F894AF}"/>
    <dgm:cxn modelId="{6829F023-C5C0-4AB2-AF33-C2C52817ECC1}" type="presOf" srcId="{01C4CDD5-DE22-4C9D-BE4E-D9BC9F19769E}" destId="{D894D4CD-0387-41B9-A38A-A32431FDC861}" srcOrd="0" destOrd="0" presId="urn:microsoft.com/office/officeart/2005/8/layout/cycle8"/>
    <dgm:cxn modelId="{E3099A4A-4B2F-41A7-A8A8-4A8DABD3A1A2}" type="presOf" srcId="{D3FF790C-D043-4B33-8979-8E58BA60ACDA}" destId="{17D9D7F2-972B-4316-8FB7-6A2B10728EC9}" srcOrd="1" destOrd="0" presId="urn:microsoft.com/office/officeart/2005/8/layout/cycle8"/>
    <dgm:cxn modelId="{A41826B7-CF53-478B-9017-4D8AD078CDA1}" type="presOf" srcId="{D6E52018-DB3C-4BE9-969C-FFF98CBC8E2C}" destId="{5EBB1E43-1A16-4877-8517-16C82A2A8B94}" srcOrd="0" destOrd="0" presId="urn:microsoft.com/office/officeart/2005/8/layout/cycle8"/>
    <dgm:cxn modelId="{5FE4793A-4DCF-48C3-8A52-8C158B9FA901}" type="presOf" srcId="{D6E52018-DB3C-4BE9-969C-FFF98CBC8E2C}" destId="{FCAE39E9-D880-430C-9DFB-A8542C453D74}" srcOrd="1" destOrd="0" presId="urn:microsoft.com/office/officeart/2005/8/layout/cycle8"/>
    <dgm:cxn modelId="{46F089E8-EE08-4D1C-B406-27DB1E6FB871}" type="presOf" srcId="{D3FF790C-D043-4B33-8979-8E58BA60ACDA}" destId="{5840A600-3126-422A-BC0A-1B80B5583731}" srcOrd="0" destOrd="0" presId="urn:microsoft.com/office/officeart/2005/8/layout/cycle8"/>
    <dgm:cxn modelId="{A978FA0B-EC0D-4D01-B8A6-67FBBB8FAE5A}" srcId="{01C4CDD5-DE22-4C9D-BE4E-D9BC9F19769E}" destId="{D3FF790C-D043-4B33-8979-8E58BA60ACDA}" srcOrd="2" destOrd="0" parTransId="{C4988F44-644F-4DA5-A5FF-62054B0CCF0C}" sibTransId="{C729830B-9976-4FC8-89DC-73D190E1C0E5}"/>
    <dgm:cxn modelId="{02CB679D-D9AD-43D7-AE05-9C256484A299}" type="presOf" srcId="{EAD045BA-5099-4732-ADD6-3C86815BA813}" destId="{369525AE-002E-4BA3-A691-630ECCB7C881}" srcOrd="0" destOrd="0" presId="urn:microsoft.com/office/officeart/2005/8/layout/cycle8"/>
    <dgm:cxn modelId="{5BCC5C84-B152-493F-BF4B-C054C4D72005}" type="presOf" srcId="{EAD045BA-5099-4732-ADD6-3C86815BA813}" destId="{C600258C-FFD7-4BCE-A43E-DF2DD7B229F1}" srcOrd="1" destOrd="0" presId="urn:microsoft.com/office/officeart/2005/8/layout/cycle8"/>
    <dgm:cxn modelId="{B3D55462-8181-4FC1-BA6D-CAFCB0989C34}" srcId="{01C4CDD5-DE22-4C9D-BE4E-D9BC9F19769E}" destId="{EAD045BA-5099-4732-ADD6-3C86815BA813}" srcOrd="0" destOrd="0" parTransId="{797C9E20-38DD-40EF-92D2-C3714FBB58B5}" sibTransId="{41A9D376-2B0D-4D7D-8E75-49D87E562B44}"/>
    <dgm:cxn modelId="{7B01E0D8-2A8B-4B97-8AAE-16DC25B16B48}" type="presParOf" srcId="{D894D4CD-0387-41B9-A38A-A32431FDC861}" destId="{369525AE-002E-4BA3-A691-630ECCB7C881}" srcOrd="0" destOrd="0" presId="urn:microsoft.com/office/officeart/2005/8/layout/cycle8"/>
    <dgm:cxn modelId="{05FFCA45-EEF6-41B0-905C-22CC8BE5257D}" type="presParOf" srcId="{D894D4CD-0387-41B9-A38A-A32431FDC861}" destId="{5CB4E0F4-8620-4F36-A23E-EC0FA1FDE1DE}" srcOrd="1" destOrd="0" presId="urn:microsoft.com/office/officeart/2005/8/layout/cycle8"/>
    <dgm:cxn modelId="{7934212F-4606-4E90-962F-17C400194FA6}" type="presParOf" srcId="{D894D4CD-0387-41B9-A38A-A32431FDC861}" destId="{B80CD797-6BC0-45AB-81BE-78D2ABE79531}" srcOrd="2" destOrd="0" presId="urn:microsoft.com/office/officeart/2005/8/layout/cycle8"/>
    <dgm:cxn modelId="{E9C75BE9-FF9C-4315-AD60-9CA7F3E5352C}" type="presParOf" srcId="{D894D4CD-0387-41B9-A38A-A32431FDC861}" destId="{C600258C-FFD7-4BCE-A43E-DF2DD7B229F1}" srcOrd="3" destOrd="0" presId="urn:microsoft.com/office/officeart/2005/8/layout/cycle8"/>
    <dgm:cxn modelId="{BBCFE931-0CBD-4E48-9F6B-D25B1E93BEF2}" type="presParOf" srcId="{D894D4CD-0387-41B9-A38A-A32431FDC861}" destId="{5EBB1E43-1A16-4877-8517-16C82A2A8B94}" srcOrd="4" destOrd="0" presId="urn:microsoft.com/office/officeart/2005/8/layout/cycle8"/>
    <dgm:cxn modelId="{43A83AB6-46D5-4099-9CCF-E9D37AA60DCC}" type="presParOf" srcId="{D894D4CD-0387-41B9-A38A-A32431FDC861}" destId="{E4BD86B3-AD35-40A1-BAC3-6F5C59D922F2}" srcOrd="5" destOrd="0" presId="urn:microsoft.com/office/officeart/2005/8/layout/cycle8"/>
    <dgm:cxn modelId="{19F013CA-47A3-4FCD-A766-CF0734F6E9E9}" type="presParOf" srcId="{D894D4CD-0387-41B9-A38A-A32431FDC861}" destId="{C057F591-5C42-4764-A88E-18B611A722EF}" srcOrd="6" destOrd="0" presId="urn:microsoft.com/office/officeart/2005/8/layout/cycle8"/>
    <dgm:cxn modelId="{07F80A85-C1B5-4C41-B3F2-F4F18C567D65}" type="presParOf" srcId="{D894D4CD-0387-41B9-A38A-A32431FDC861}" destId="{FCAE39E9-D880-430C-9DFB-A8542C453D74}" srcOrd="7" destOrd="0" presId="urn:microsoft.com/office/officeart/2005/8/layout/cycle8"/>
    <dgm:cxn modelId="{443FDF1A-7702-4387-893A-1947510D04D6}" type="presParOf" srcId="{D894D4CD-0387-41B9-A38A-A32431FDC861}" destId="{5840A600-3126-422A-BC0A-1B80B5583731}" srcOrd="8" destOrd="0" presId="urn:microsoft.com/office/officeart/2005/8/layout/cycle8"/>
    <dgm:cxn modelId="{8145CD01-D75D-4795-BBDA-E988FBF0C405}" type="presParOf" srcId="{D894D4CD-0387-41B9-A38A-A32431FDC861}" destId="{A18AD33D-F739-4AD9-80F4-01EAD171C9EE}" srcOrd="9" destOrd="0" presId="urn:microsoft.com/office/officeart/2005/8/layout/cycle8"/>
    <dgm:cxn modelId="{2B9E74CC-94C4-4A9A-BBA1-41B5A2C226CA}" type="presParOf" srcId="{D894D4CD-0387-41B9-A38A-A32431FDC861}" destId="{4058F663-F5AD-472F-98D8-34AB6224EF8B}" srcOrd="10" destOrd="0" presId="urn:microsoft.com/office/officeart/2005/8/layout/cycle8"/>
    <dgm:cxn modelId="{033FF7EF-8C9D-492F-857D-F89B36B3DBE6}" type="presParOf" srcId="{D894D4CD-0387-41B9-A38A-A32431FDC861}" destId="{17D9D7F2-972B-4316-8FB7-6A2B10728EC9}" srcOrd="11" destOrd="0" presId="urn:microsoft.com/office/officeart/2005/8/layout/cycle8"/>
    <dgm:cxn modelId="{061DC330-1672-42EA-916B-6A430ED3A48C}" type="presParOf" srcId="{D894D4CD-0387-41B9-A38A-A32431FDC861}" destId="{04C8DE61-AC92-4AF6-8E85-5D2103FD94D4}" srcOrd="12" destOrd="0" presId="urn:microsoft.com/office/officeart/2005/8/layout/cycle8"/>
    <dgm:cxn modelId="{43E898D3-10C9-468E-8877-74ADEB1B9B85}" type="presParOf" srcId="{D894D4CD-0387-41B9-A38A-A32431FDC861}" destId="{0548377A-0C42-4702-B5C1-6628B9DCDB0C}" srcOrd="13" destOrd="0" presId="urn:microsoft.com/office/officeart/2005/8/layout/cycle8"/>
    <dgm:cxn modelId="{D660264E-3501-458A-95C7-09B63053189F}" type="presParOf" srcId="{D894D4CD-0387-41B9-A38A-A32431FDC861}" destId="{9A8EC19A-2343-4A94-BF84-665B43934BB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4CDD5-DE22-4C9D-BE4E-D9BC9F19769E}" type="doc">
      <dgm:prSet loTypeId="urn:microsoft.com/office/officeart/2005/8/layout/cycle8" loCatId="cycle" qsTypeId="urn:microsoft.com/office/officeart/2005/8/quickstyle/simple1" qsCatId="simple" csTypeId="urn:microsoft.com/office/officeart/2005/8/colors/accent1_2" csCatId="accent1" phldr="1"/>
      <dgm:spPr/>
    </dgm:pt>
    <dgm:pt modelId="{EAD045BA-5099-4732-ADD6-3C86815BA813}">
      <dgm:prSet phldrT="[Text]"/>
      <dgm:spPr/>
      <dgm:t>
        <a:bodyPr/>
        <a:lstStyle/>
        <a:p>
          <a:r>
            <a:rPr lang="en-US" dirty="0" smtClean="0"/>
            <a:t>Learning</a:t>
          </a:r>
          <a:endParaRPr lang="en-US" dirty="0"/>
        </a:p>
      </dgm:t>
    </dgm:pt>
    <dgm:pt modelId="{797C9E20-38DD-40EF-92D2-C3714FBB58B5}" type="parTrans" cxnId="{B3D55462-8181-4FC1-BA6D-CAFCB0989C34}">
      <dgm:prSet/>
      <dgm:spPr/>
      <dgm:t>
        <a:bodyPr/>
        <a:lstStyle/>
        <a:p>
          <a:endParaRPr lang="en-US"/>
        </a:p>
      </dgm:t>
    </dgm:pt>
    <dgm:pt modelId="{41A9D376-2B0D-4D7D-8E75-49D87E562B44}" type="sibTrans" cxnId="{B3D55462-8181-4FC1-BA6D-CAFCB0989C34}">
      <dgm:prSet/>
      <dgm:spPr/>
      <dgm:t>
        <a:bodyPr/>
        <a:lstStyle/>
        <a:p>
          <a:endParaRPr lang="en-US"/>
        </a:p>
      </dgm:t>
    </dgm:pt>
    <dgm:pt modelId="{D6E52018-DB3C-4BE9-969C-FFF98CBC8E2C}">
      <dgm:prSet phldrT="[Text]"/>
      <dgm:spPr/>
      <dgm:t>
        <a:bodyPr/>
        <a:lstStyle/>
        <a:p>
          <a:r>
            <a:rPr lang="en-US" dirty="0" smtClean="0"/>
            <a:t>Instruction</a:t>
          </a:r>
          <a:endParaRPr lang="en-US" dirty="0"/>
        </a:p>
      </dgm:t>
    </dgm:pt>
    <dgm:pt modelId="{89D75612-D27F-474C-8021-683A86EA9CC4}" type="parTrans" cxnId="{F332AA14-8079-4BC3-8904-C2AB58B2607B}">
      <dgm:prSet/>
      <dgm:spPr/>
      <dgm:t>
        <a:bodyPr/>
        <a:lstStyle/>
        <a:p>
          <a:endParaRPr lang="en-US"/>
        </a:p>
      </dgm:t>
    </dgm:pt>
    <dgm:pt modelId="{47BFF146-2B50-44E0-AA04-8D02D4F894AF}" type="sibTrans" cxnId="{F332AA14-8079-4BC3-8904-C2AB58B2607B}">
      <dgm:prSet/>
      <dgm:spPr/>
      <dgm:t>
        <a:bodyPr/>
        <a:lstStyle/>
        <a:p>
          <a:endParaRPr lang="en-US"/>
        </a:p>
      </dgm:t>
    </dgm:pt>
    <dgm:pt modelId="{D3FF790C-D043-4B33-8979-8E58BA60ACDA}">
      <dgm:prSet phldrT="[Text]"/>
      <dgm:spPr/>
      <dgm:t>
        <a:bodyPr/>
        <a:lstStyle/>
        <a:p>
          <a:r>
            <a:rPr lang="en-US" dirty="0" smtClean="0"/>
            <a:t>Assessment</a:t>
          </a:r>
          <a:endParaRPr lang="en-US" dirty="0"/>
        </a:p>
      </dgm:t>
    </dgm:pt>
    <dgm:pt modelId="{C4988F44-644F-4DA5-A5FF-62054B0CCF0C}" type="parTrans" cxnId="{A978FA0B-EC0D-4D01-B8A6-67FBBB8FAE5A}">
      <dgm:prSet/>
      <dgm:spPr/>
      <dgm:t>
        <a:bodyPr/>
        <a:lstStyle/>
        <a:p>
          <a:endParaRPr lang="en-US"/>
        </a:p>
      </dgm:t>
    </dgm:pt>
    <dgm:pt modelId="{C729830B-9976-4FC8-89DC-73D190E1C0E5}" type="sibTrans" cxnId="{A978FA0B-EC0D-4D01-B8A6-67FBBB8FAE5A}">
      <dgm:prSet/>
      <dgm:spPr/>
      <dgm:t>
        <a:bodyPr/>
        <a:lstStyle/>
        <a:p>
          <a:endParaRPr lang="en-US"/>
        </a:p>
      </dgm:t>
    </dgm:pt>
    <dgm:pt modelId="{D894D4CD-0387-41B9-A38A-A32431FDC861}" type="pres">
      <dgm:prSet presAssocID="{01C4CDD5-DE22-4C9D-BE4E-D9BC9F19769E}" presName="compositeShape" presStyleCnt="0">
        <dgm:presLayoutVars>
          <dgm:chMax val="7"/>
          <dgm:dir/>
          <dgm:resizeHandles val="exact"/>
        </dgm:presLayoutVars>
      </dgm:prSet>
      <dgm:spPr/>
    </dgm:pt>
    <dgm:pt modelId="{369525AE-002E-4BA3-A691-630ECCB7C881}" type="pres">
      <dgm:prSet presAssocID="{01C4CDD5-DE22-4C9D-BE4E-D9BC9F19769E}" presName="wedge1" presStyleLbl="node1" presStyleIdx="0" presStyleCnt="3" custLinFactNeighborX="847" custLinFactNeighborY="-217"/>
      <dgm:spPr/>
      <dgm:t>
        <a:bodyPr/>
        <a:lstStyle/>
        <a:p>
          <a:endParaRPr lang="en-US"/>
        </a:p>
      </dgm:t>
    </dgm:pt>
    <dgm:pt modelId="{5CB4E0F4-8620-4F36-A23E-EC0FA1FDE1DE}" type="pres">
      <dgm:prSet presAssocID="{01C4CDD5-DE22-4C9D-BE4E-D9BC9F19769E}" presName="dummy1a" presStyleCnt="0"/>
      <dgm:spPr/>
    </dgm:pt>
    <dgm:pt modelId="{B80CD797-6BC0-45AB-81BE-78D2ABE79531}" type="pres">
      <dgm:prSet presAssocID="{01C4CDD5-DE22-4C9D-BE4E-D9BC9F19769E}" presName="dummy1b" presStyleCnt="0"/>
      <dgm:spPr/>
    </dgm:pt>
    <dgm:pt modelId="{C600258C-FFD7-4BCE-A43E-DF2DD7B229F1}" type="pres">
      <dgm:prSet presAssocID="{01C4CDD5-DE22-4C9D-BE4E-D9BC9F19769E}" presName="wedge1Tx" presStyleLbl="node1" presStyleIdx="0" presStyleCnt="3">
        <dgm:presLayoutVars>
          <dgm:chMax val="0"/>
          <dgm:chPref val="0"/>
          <dgm:bulletEnabled val="1"/>
        </dgm:presLayoutVars>
      </dgm:prSet>
      <dgm:spPr/>
      <dgm:t>
        <a:bodyPr/>
        <a:lstStyle/>
        <a:p>
          <a:endParaRPr lang="en-US"/>
        </a:p>
      </dgm:t>
    </dgm:pt>
    <dgm:pt modelId="{5EBB1E43-1A16-4877-8517-16C82A2A8B94}" type="pres">
      <dgm:prSet presAssocID="{01C4CDD5-DE22-4C9D-BE4E-D9BC9F19769E}" presName="wedge2" presStyleLbl="node1" presStyleIdx="1" presStyleCnt="3"/>
      <dgm:spPr/>
      <dgm:t>
        <a:bodyPr/>
        <a:lstStyle/>
        <a:p>
          <a:endParaRPr lang="en-US"/>
        </a:p>
      </dgm:t>
    </dgm:pt>
    <dgm:pt modelId="{E4BD86B3-AD35-40A1-BAC3-6F5C59D922F2}" type="pres">
      <dgm:prSet presAssocID="{01C4CDD5-DE22-4C9D-BE4E-D9BC9F19769E}" presName="dummy2a" presStyleCnt="0"/>
      <dgm:spPr/>
    </dgm:pt>
    <dgm:pt modelId="{C057F591-5C42-4764-A88E-18B611A722EF}" type="pres">
      <dgm:prSet presAssocID="{01C4CDD5-DE22-4C9D-BE4E-D9BC9F19769E}" presName="dummy2b" presStyleCnt="0"/>
      <dgm:spPr/>
    </dgm:pt>
    <dgm:pt modelId="{FCAE39E9-D880-430C-9DFB-A8542C453D74}" type="pres">
      <dgm:prSet presAssocID="{01C4CDD5-DE22-4C9D-BE4E-D9BC9F19769E}" presName="wedge2Tx" presStyleLbl="node1" presStyleIdx="1" presStyleCnt="3">
        <dgm:presLayoutVars>
          <dgm:chMax val="0"/>
          <dgm:chPref val="0"/>
          <dgm:bulletEnabled val="1"/>
        </dgm:presLayoutVars>
      </dgm:prSet>
      <dgm:spPr/>
      <dgm:t>
        <a:bodyPr/>
        <a:lstStyle/>
        <a:p>
          <a:endParaRPr lang="en-US"/>
        </a:p>
      </dgm:t>
    </dgm:pt>
    <dgm:pt modelId="{5840A600-3126-422A-BC0A-1B80B5583731}" type="pres">
      <dgm:prSet presAssocID="{01C4CDD5-DE22-4C9D-BE4E-D9BC9F19769E}" presName="wedge3" presStyleLbl="node1" presStyleIdx="2" presStyleCnt="3"/>
      <dgm:spPr/>
      <dgm:t>
        <a:bodyPr/>
        <a:lstStyle/>
        <a:p>
          <a:endParaRPr lang="en-US"/>
        </a:p>
      </dgm:t>
    </dgm:pt>
    <dgm:pt modelId="{A18AD33D-F739-4AD9-80F4-01EAD171C9EE}" type="pres">
      <dgm:prSet presAssocID="{01C4CDD5-DE22-4C9D-BE4E-D9BC9F19769E}" presName="dummy3a" presStyleCnt="0"/>
      <dgm:spPr/>
    </dgm:pt>
    <dgm:pt modelId="{4058F663-F5AD-472F-98D8-34AB6224EF8B}" type="pres">
      <dgm:prSet presAssocID="{01C4CDD5-DE22-4C9D-BE4E-D9BC9F19769E}" presName="dummy3b" presStyleCnt="0"/>
      <dgm:spPr/>
    </dgm:pt>
    <dgm:pt modelId="{17D9D7F2-972B-4316-8FB7-6A2B10728EC9}" type="pres">
      <dgm:prSet presAssocID="{01C4CDD5-DE22-4C9D-BE4E-D9BC9F19769E}" presName="wedge3Tx" presStyleLbl="node1" presStyleIdx="2" presStyleCnt="3">
        <dgm:presLayoutVars>
          <dgm:chMax val="0"/>
          <dgm:chPref val="0"/>
          <dgm:bulletEnabled val="1"/>
        </dgm:presLayoutVars>
      </dgm:prSet>
      <dgm:spPr/>
      <dgm:t>
        <a:bodyPr/>
        <a:lstStyle/>
        <a:p>
          <a:endParaRPr lang="en-US"/>
        </a:p>
      </dgm:t>
    </dgm:pt>
    <dgm:pt modelId="{04C8DE61-AC92-4AF6-8E85-5D2103FD94D4}" type="pres">
      <dgm:prSet presAssocID="{41A9D376-2B0D-4D7D-8E75-49D87E562B44}" presName="arrowWedge1" presStyleLbl="fgSibTrans2D1" presStyleIdx="0" presStyleCnt="3"/>
      <dgm:spPr/>
    </dgm:pt>
    <dgm:pt modelId="{0548377A-0C42-4702-B5C1-6628B9DCDB0C}" type="pres">
      <dgm:prSet presAssocID="{47BFF146-2B50-44E0-AA04-8D02D4F894AF}" presName="arrowWedge2" presStyleLbl="fgSibTrans2D1" presStyleIdx="1" presStyleCnt="3"/>
      <dgm:spPr/>
    </dgm:pt>
    <dgm:pt modelId="{9A8EC19A-2343-4A94-BF84-665B43934BBD}" type="pres">
      <dgm:prSet presAssocID="{C729830B-9976-4FC8-89DC-73D190E1C0E5}" presName="arrowWedge3" presStyleLbl="fgSibTrans2D1" presStyleIdx="2" presStyleCnt="3"/>
      <dgm:spPr/>
    </dgm:pt>
  </dgm:ptLst>
  <dgm:cxnLst>
    <dgm:cxn modelId="{F332AA14-8079-4BC3-8904-C2AB58B2607B}" srcId="{01C4CDD5-DE22-4C9D-BE4E-D9BC9F19769E}" destId="{D6E52018-DB3C-4BE9-969C-FFF98CBC8E2C}" srcOrd="1" destOrd="0" parTransId="{89D75612-D27F-474C-8021-683A86EA9CC4}" sibTransId="{47BFF146-2B50-44E0-AA04-8D02D4F894AF}"/>
    <dgm:cxn modelId="{6829F023-C5C0-4AB2-AF33-C2C52817ECC1}" type="presOf" srcId="{01C4CDD5-DE22-4C9D-BE4E-D9BC9F19769E}" destId="{D894D4CD-0387-41B9-A38A-A32431FDC861}" srcOrd="0" destOrd="0" presId="urn:microsoft.com/office/officeart/2005/8/layout/cycle8"/>
    <dgm:cxn modelId="{E3099A4A-4B2F-41A7-A8A8-4A8DABD3A1A2}" type="presOf" srcId="{D3FF790C-D043-4B33-8979-8E58BA60ACDA}" destId="{17D9D7F2-972B-4316-8FB7-6A2B10728EC9}" srcOrd="1" destOrd="0" presId="urn:microsoft.com/office/officeart/2005/8/layout/cycle8"/>
    <dgm:cxn modelId="{A41826B7-CF53-478B-9017-4D8AD078CDA1}" type="presOf" srcId="{D6E52018-DB3C-4BE9-969C-FFF98CBC8E2C}" destId="{5EBB1E43-1A16-4877-8517-16C82A2A8B94}" srcOrd="0" destOrd="0" presId="urn:microsoft.com/office/officeart/2005/8/layout/cycle8"/>
    <dgm:cxn modelId="{5FE4793A-4DCF-48C3-8A52-8C158B9FA901}" type="presOf" srcId="{D6E52018-DB3C-4BE9-969C-FFF98CBC8E2C}" destId="{FCAE39E9-D880-430C-9DFB-A8542C453D74}" srcOrd="1" destOrd="0" presId="urn:microsoft.com/office/officeart/2005/8/layout/cycle8"/>
    <dgm:cxn modelId="{46F089E8-EE08-4D1C-B406-27DB1E6FB871}" type="presOf" srcId="{D3FF790C-D043-4B33-8979-8E58BA60ACDA}" destId="{5840A600-3126-422A-BC0A-1B80B5583731}" srcOrd="0" destOrd="0" presId="urn:microsoft.com/office/officeart/2005/8/layout/cycle8"/>
    <dgm:cxn modelId="{A978FA0B-EC0D-4D01-B8A6-67FBBB8FAE5A}" srcId="{01C4CDD5-DE22-4C9D-BE4E-D9BC9F19769E}" destId="{D3FF790C-D043-4B33-8979-8E58BA60ACDA}" srcOrd="2" destOrd="0" parTransId="{C4988F44-644F-4DA5-A5FF-62054B0CCF0C}" sibTransId="{C729830B-9976-4FC8-89DC-73D190E1C0E5}"/>
    <dgm:cxn modelId="{02CB679D-D9AD-43D7-AE05-9C256484A299}" type="presOf" srcId="{EAD045BA-5099-4732-ADD6-3C86815BA813}" destId="{369525AE-002E-4BA3-A691-630ECCB7C881}" srcOrd="0" destOrd="0" presId="urn:microsoft.com/office/officeart/2005/8/layout/cycle8"/>
    <dgm:cxn modelId="{5BCC5C84-B152-493F-BF4B-C054C4D72005}" type="presOf" srcId="{EAD045BA-5099-4732-ADD6-3C86815BA813}" destId="{C600258C-FFD7-4BCE-A43E-DF2DD7B229F1}" srcOrd="1" destOrd="0" presId="urn:microsoft.com/office/officeart/2005/8/layout/cycle8"/>
    <dgm:cxn modelId="{B3D55462-8181-4FC1-BA6D-CAFCB0989C34}" srcId="{01C4CDD5-DE22-4C9D-BE4E-D9BC9F19769E}" destId="{EAD045BA-5099-4732-ADD6-3C86815BA813}" srcOrd="0" destOrd="0" parTransId="{797C9E20-38DD-40EF-92D2-C3714FBB58B5}" sibTransId="{41A9D376-2B0D-4D7D-8E75-49D87E562B44}"/>
    <dgm:cxn modelId="{7B01E0D8-2A8B-4B97-8AAE-16DC25B16B48}" type="presParOf" srcId="{D894D4CD-0387-41B9-A38A-A32431FDC861}" destId="{369525AE-002E-4BA3-A691-630ECCB7C881}" srcOrd="0" destOrd="0" presId="urn:microsoft.com/office/officeart/2005/8/layout/cycle8"/>
    <dgm:cxn modelId="{05FFCA45-EEF6-41B0-905C-22CC8BE5257D}" type="presParOf" srcId="{D894D4CD-0387-41B9-A38A-A32431FDC861}" destId="{5CB4E0F4-8620-4F36-A23E-EC0FA1FDE1DE}" srcOrd="1" destOrd="0" presId="urn:microsoft.com/office/officeart/2005/8/layout/cycle8"/>
    <dgm:cxn modelId="{7934212F-4606-4E90-962F-17C400194FA6}" type="presParOf" srcId="{D894D4CD-0387-41B9-A38A-A32431FDC861}" destId="{B80CD797-6BC0-45AB-81BE-78D2ABE79531}" srcOrd="2" destOrd="0" presId="urn:microsoft.com/office/officeart/2005/8/layout/cycle8"/>
    <dgm:cxn modelId="{E9C75BE9-FF9C-4315-AD60-9CA7F3E5352C}" type="presParOf" srcId="{D894D4CD-0387-41B9-A38A-A32431FDC861}" destId="{C600258C-FFD7-4BCE-A43E-DF2DD7B229F1}" srcOrd="3" destOrd="0" presId="urn:microsoft.com/office/officeart/2005/8/layout/cycle8"/>
    <dgm:cxn modelId="{BBCFE931-0CBD-4E48-9F6B-D25B1E93BEF2}" type="presParOf" srcId="{D894D4CD-0387-41B9-A38A-A32431FDC861}" destId="{5EBB1E43-1A16-4877-8517-16C82A2A8B94}" srcOrd="4" destOrd="0" presId="urn:microsoft.com/office/officeart/2005/8/layout/cycle8"/>
    <dgm:cxn modelId="{43A83AB6-46D5-4099-9CCF-E9D37AA60DCC}" type="presParOf" srcId="{D894D4CD-0387-41B9-A38A-A32431FDC861}" destId="{E4BD86B3-AD35-40A1-BAC3-6F5C59D922F2}" srcOrd="5" destOrd="0" presId="urn:microsoft.com/office/officeart/2005/8/layout/cycle8"/>
    <dgm:cxn modelId="{19F013CA-47A3-4FCD-A766-CF0734F6E9E9}" type="presParOf" srcId="{D894D4CD-0387-41B9-A38A-A32431FDC861}" destId="{C057F591-5C42-4764-A88E-18B611A722EF}" srcOrd="6" destOrd="0" presId="urn:microsoft.com/office/officeart/2005/8/layout/cycle8"/>
    <dgm:cxn modelId="{07F80A85-C1B5-4C41-B3F2-F4F18C567D65}" type="presParOf" srcId="{D894D4CD-0387-41B9-A38A-A32431FDC861}" destId="{FCAE39E9-D880-430C-9DFB-A8542C453D74}" srcOrd="7" destOrd="0" presId="urn:microsoft.com/office/officeart/2005/8/layout/cycle8"/>
    <dgm:cxn modelId="{443FDF1A-7702-4387-893A-1947510D04D6}" type="presParOf" srcId="{D894D4CD-0387-41B9-A38A-A32431FDC861}" destId="{5840A600-3126-422A-BC0A-1B80B5583731}" srcOrd="8" destOrd="0" presId="urn:microsoft.com/office/officeart/2005/8/layout/cycle8"/>
    <dgm:cxn modelId="{8145CD01-D75D-4795-BBDA-E988FBF0C405}" type="presParOf" srcId="{D894D4CD-0387-41B9-A38A-A32431FDC861}" destId="{A18AD33D-F739-4AD9-80F4-01EAD171C9EE}" srcOrd="9" destOrd="0" presId="urn:microsoft.com/office/officeart/2005/8/layout/cycle8"/>
    <dgm:cxn modelId="{2B9E74CC-94C4-4A9A-BBA1-41B5A2C226CA}" type="presParOf" srcId="{D894D4CD-0387-41B9-A38A-A32431FDC861}" destId="{4058F663-F5AD-472F-98D8-34AB6224EF8B}" srcOrd="10" destOrd="0" presId="urn:microsoft.com/office/officeart/2005/8/layout/cycle8"/>
    <dgm:cxn modelId="{033FF7EF-8C9D-492F-857D-F89B36B3DBE6}" type="presParOf" srcId="{D894D4CD-0387-41B9-A38A-A32431FDC861}" destId="{17D9D7F2-972B-4316-8FB7-6A2B10728EC9}" srcOrd="11" destOrd="0" presId="urn:microsoft.com/office/officeart/2005/8/layout/cycle8"/>
    <dgm:cxn modelId="{061DC330-1672-42EA-916B-6A430ED3A48C}" type="presParOf" srcId="{D894D4CD-0387-41B9-A38A-A32431FDC861}" destId="{04C8DE61-AC92-4AF6-8E85-5D2103FD94D4}" srcOrd="12" destOrd="0" presId="urn:microsoft.com/office/officeart/2005/8/layout/cycle8"/>
    <dgm:cxn modelId="{43E898D3-10C9-468E-8877-74ADEB1B9B85}" type="presParOf" srcId="{D894D4CD-0387-41B9-A38A-A32431FDC861}" destId="{0548377A-0C42-4702-B5C1-6628B9DCDB0C}" srcOrd="13" destOrd="0" presId="urn:microsoft.com/office/officeart/2005/8/layout/cycle8"/>
    <dgm:cxn modelId="{D660264E-3501-458A-95C7-09B63053189F}" type="presParOf" srcId="{D894D4CD-0387-41B9-A38A-A32431FDC861}" destId="{9A8EC19A-2343-4A94-BF84-665B43934BB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C4CDD5-DE22-4C9D-BE4E-D9BC9F19769E}" type="doc">
      <dgm:prSet loTypeId="urn:microsoft.com/office/officeart/2005/8/layout/cycle8" loCatId="cycle" qsTypeId="urn:microsoft.com/office/officeart/2005/8/quickstyle/simple1" qsCatId="simple" csTypeId="urn:microsoft.com/office/officeart/2005/8/colors/accent1_2" csCatId="accent1" phldr="1"/>
      <dgm:spPr/>
    </dgm:pt>
    <dgm:pt modelId="{EAD045BA-5099-4732-ADD6-3C86815BA813}">
      <dgm:prSet phldrT="[Text]"/>
      <dgm:spPr/>
      <dgm:t>
        <a:bodyPr/>
        <a:lstStyle/>
        <a:p>
          <a:r>
            <a:rPr lang="en-US" dirty="0" smtClean="0"/>
            <a:t>Learning</a:t>
          </a:r>
          <a:endParaRPr lang="en-US" dirty="0"/>
        </a:p>
      </dgm:t>
    </dgm:pt>
    <dgm:pt modelId="{797C9E20-38DD-40EF-92D2-C3714FBB58B5}" type="parTrans" cxnId="{B3D55462-8181-4FC1-BA6D-CAFCB0989C34}">
      <dgm:prSet/>
      <dgm:spPr/>
      <dgm:t>
        <a:bodyPr/>
        <a:lstStyle/>
        <a:p>
          <a:endParaRPr lang="en-US"/>
        </a:p>
      </dgm:t>
    </dgm:pt>
    <dgm:pt modelId="{41A9D376-2B0D-4D7D-8E75-49D87E562B44}" type="sibTrans" cxnId="{B3D55462-8181-4FC1-BA6D-CAFCB0989C34}">
      <dgm:prSet/>
      <dgm:spPr/>
      <dgm:t>
        <a:bodyPr/>
        <a:lstStyle/>
        <a:p>
          <a:endParaRPr lang="en-US"/>
        </a:p>
      </dgm:t>
    </dgm:pt>
    <dgm:pt modelId="{D6E52018-DB3C-4BE9-969C-FFF98CBC8E2C}">
      <dgm:prSet phldrT="[Text]"/>
      <dgm:spPr/>
      <dgm:t>
        <a:bodyPr/>
        <a:lstStyle/>
        <a:p>
          <a:r>
            <a:rPr lang="en-US" dirty="0" smtClean="0"/>
            <a:t>Instruction</a:t>
          </a:r>
          <a:endParaRPr lang="en-US" dirty="0"/>
        </a:p>
      </dgm:t>
    </dgm:pt>
    <dgm:pt modelId="{89D75612-D27F-474C-8021-683A86EA9CC4}" type="parTrans" cxnId="{F332AA14-8079-4BC3-8904-C2AB58B2607B}">
      <dgm:prSet/>
      <dgm:spPr/>
      <dgm:t>
        <a:bodyPr/>
        <a:lstStyle/>
        <a:p>
          <a:endParaRPr lang="en-US"/>
        </a:p>
      </dgm:t>
    </dgm:pt>
    <dgm:pt modelId="{47BFF146-2B50-44E0-AA04-8D02D4F894AF}" type="sibTrans" cxnId="{F332AA14-8079-4BC3-8904-C2AB58B2607B}">
      <dgm:prSet/>
      <dgm:spPr/>
      <dgm:t>
        <a:bodyPr/>
        <a:lstStyle/>
        <a:p>
          <a:endParaRPr lang="en-US"/>
        </a:p>
      </dgm:t>
    </dgm:pt>
    <dgm:pt modelId="{D3FF790C-D043-4B33-8979-8E58BA60ACDA}">
      <dgm:prSet phldrT="[Text]"/>
      <dgm:spPr/>
      <dgm:t>
        <a:bodyPr/>
        <a:lstStyle/>
        <a:p>
          <a:r>
            <a:rPr lang="en-US" dirty="0" smtClean="0"/>
            <a:t>Assessment</a:t>
          </a:r>
          <a:endParaRPr lang="en-US" dirty="0"/>
        </a:p>
      </dgm:t>
    </dgm:pt>
    <dgm:pt modelId="{C4988F44-644F-4DA5-A5FF-62054B0CCF0C}" type="parTrans" cxnId="{A978FA0B-EC0D-4D01-B8A6-67FBBB8FAE5A}">
      <dgm:prSet/>
      <dgm:spPr/>
      <dgm:t>
        <a:bodyPr/>
        <a:lstStyle/>
        <a:p>
          <a:endParaRPr lang="en-US"/>
        </a:p>
      </dgm:t>
    </dgm:pt>
    <dgm:pt modelId="{C729830B-9976-4FC8-89DC-73D190E1C0E5}" type="sibTrans" cxnId="{A978FA0B-EC0D-4D01-B8A6-67FBBB8FAE5A}">
      <dgm:prSet/>
      <dgm:spPr/>
      <dgm:t>
        <a:bodyPr/>
        <a:lstStyle/>
        <a:p>
          <a:endParaRPr lang="en-US"/>
        </a:p>
      </dgm:t>
    </dgm:pt>
    <dgm:pt modelId="{D894D4CD-0387-41B9-A38A-A32431FDC861}" type="pres">
      <dgm:prSet presAssocID="{01C4CDD5-DE22-4C9D-BE4E-D9BC9F19769E}" presName="compositeShape" presStyleCnt="0">
        <dgm:presLayoutVars>
          <dgm:chMax val="7"/>
          <dgm:dir/>
          <dgm:resizeHandles val="exact"/>
        </dgm:presLayoutVars>
      </dgm:prSet>
      <dgm:spPr/>
    </dgm:pt>
    <dgm:pt modelId="{369525AE-002E-4BA3-A691-630ECCB7C881}" type="pres">
      <dgm:prSet presAssocID="{01C4CDD5-DE22-4C9D-BE4E-D9BC9F19769E}" presName="wedge1" presStyleLbl="node1" presStyleIdx="0" presStyleCnt="3" custLinFactNeighborX="847" custLinFactNeighborY="-217"/>
      <dgm:spPr/>
      <dgm:t>
        <a:bodyPr/>
        <a:lstStyle/>
        <a:p>
          <a:endParaRPr lang="en-US"/>
        </a:p>
      </dgm:t>
    </dgm:pt>
    <dgm:pt modelId="{5CB4E0F4-8620-4F36-A23E-EC0FA1FDE1DE}" type="pres">
      <dgm:prSet presAssocID="{01C4CDD5-DE22-4C9D-BE4E-D9BC9F19769E}" presName="dummy1a" presStyleCnt="0"/>
      <dgm:spPr/>
    </dgm:pt>
    <dgm:pt modelId="{B80CD797-6BC0-45AB-81BE-78D2ABE79531}" type="pres">
      <dgm:prSet presAssocID="{01C4CDD5-DE22-4C9D-BE4E-D9BC9F19769E}" presName="dummy1b" presStyleCnt="0"/>
      <dgm:spPr/>
    </dgm:pt>
    <dgm:pt modelId="{C600258C-FFD7-4BCE-A43E-DF2DD7B229F1}" type="pres">
      <dgm:prSet presAssocID="{01C4CDD5-DE22-4C9D-BE4E-D9BC9F19769E}" presName="wedge1Tx" presStyleLbl="node1" presStyleIdx="0" presStyleCnt="3">
        <dgm:presLayoutVars>
          <dgm:chMax val="0"/>
          <dgm:chPref val="0"/>
          <dgm:bulletEnabled val="1"/>
        </dgm:presLayoutVars>
      </dgm:prSet>
      <dgm:spPr/>
      <dgm:t>
        <a:bodyPr/>
        <a:lstStyle/>
        <a:p>
          <a:endParaRPr lang="en-US"/>
        </a:p>
      </dgm:t>
    </dgm:pt>
    <dgm:pt modelId="{5EBB1E43-1A16-4877-8517-16C82A2A8B94}" type="pres">
      <dgm:prSet presAssocID="{01C4CDD5-DE22-4C9D-BE4E-D9BC9F19769E}" presName="wedge2" presStyleLbl="node1" presStyleIdx="1" presStyleCnt="3"/>
      <dgm:spPr/>
      <dgm:t>
        <a:bodyPr/>
        <a:lstStyle/>
        <a:p>
          <a:endParaRPr lang="en-US"/>
        </a:p>
      </dgm:t>
    </dgm:pt>
    <dgm:pt modelId="{E4BD86B3-AD35-40A1-BAC3-6F5C59D922F2}" type="pres">
      <dgm:prSet presAssocID="{01C4CDD5-DE22-4C9D-BE4E-D9BC9F19769E}" presName="dummy2a" presStyleCnt="0"/>
      <dgm:spPr/>
    </dgm:pt>
    <dgm:pt modelId="{C057F591-5C42-4764-A88E-18B611A722EF}" type="pres">
      <dgm:prSet presAssocID="{01C4CDD5-DE22-4C9D-BE4E-D9BC9F19769E}" presName="dummy2b" presStyleCnt="0"/>
      <dgm:spPr/>
    </dgm:pt>
    <dgm:pt modelId="{FCAE39E9-D880-430C-9DFB-A8542C453D74}" type="pres">
      <dgm:prSet presAssocID="{01C4CDD5-DE22-4C9D-BE4E-D9BC9F19769E}" presName="wedge2Tx" presStyleLbl="node1" presStyleIdx="1" presStyleCnt="3">
        <dgm:presLayoutVars>
          <dgm:chMax val="0"/>
          <dgm:chPref val="0"/>
          <dgm:bulletEnabled val="1"/>
        </dgm:presLayoutVars>
      </dgm:prSet>
      <dgm:spPr/>
      <dgm:t>
        <a:bodyPr/>
        <a:lstStyle/>
        <a:p>
          <a:endParaRPr lang="en-US"/>
        </a:p>
      </dgm:t>
    </dgm:pt>
    <dgm:pt modelId="{5840A600-3126-422A-BC0A-1B80B5583731}" type="pres">
      <dgm:prSet presAssocID="{01C4CDD5-DE22-4C9D-BE4E-D9BC9F19769E}" presName="wedge3" presStyleLbl="node1" presStyleIdx="2" presStyleCnt="3"/>
      <dgm:spPr/>
      <dgm:t>
        <a:bodyPr/>
        <a:lstStyle/>
        <a:p>
          <a:endParaRPr lang="en-US"/>
        </a:p>
      </dgm:t>
    </dgm:pt>
    <dgm:pt modelId="{A18AD33D-F739-4AD9-80F4-01EAD171C9EE}" type="pres">
      <dgm:prSet presAssocID="{01C4CDD5-DE22-4C9D-BE4E-D9BC9F19769E}" presName="dummy3a" presStyleCnt="0"/>
      <dgm:spPr/>
    </dgm:pt>
    <dgm:pt modelId="{4058F663-F5AD-472F-98D8-34AB6224EF8B}" type="pres">
      <dgm:prSet presAssocID="{01C4CDD5-DE22-4C9D-BE4E-D9BC9F19769E}" presName="dummy3b" presStyleCnt="0"/>
      <dgm:spPr/>
    </dgm:pt>
    <dgm:pt modelId="{17D9D7F2-972B-4316-8FB7-6A2B10728EC9}" type="pres">
      <dgm:prSet presAssocID="{01C4CDD5-DE22-4C9D-BE4E-D9BC9F19769E}" presName="wedge3Tx" presStyleLbl="node1" presStyleIdx="2" presStyleCnt="3">
        <dgm:presLayoutVars>
          <dgm:chMax val="0"/>
          <dgm:chPref val="0"/>
          <dgm:bulletEnabled val="1"/>
        </dgm:presLayoutVars>
      </dgm:prSet>
      <dgm:spPr/>
      <dgm:t>
        <a:bodyPr/>
        <a:lstStyle/>
        <a:p>
          <a:endParaRPr lang="en-US"/>
        </a:p>
      </dgm:t>
    </dgm:pt>
    <dgm:pt modelId="{04C8DE61-AC92-4AF6-8E85-5D2103FD94D4}" type="pres">
      <dgm:prSet presAssocID="{41A9D376-2B0D-4D7D-8E75-49D87E562B44}" presName="arrowWedge1" presStyleLbl="fgSibTrans2D1" presStyleIdx="0" presStyleCnt="3"/>
      <dgm:spPr/>
    </dgm:pt>
    <dgm:pt modelId="{0548377A-0C42-4702-B5C1-6628B9DCDB0C}" type="pres">
      <dgm:prSet presAssocID="{47BFF146-2B50-44E0-AA04-8D02D4F894AF}" presName="arrowWedge2" presStyleLbl="fgSibTrans2D1" presStyleIdx="1" presStyleCnt="3"/>
      <dgm:spPr/>
    </dgm:pt>
    <dgm:pt modelId="{9A8EC19A-2343-4A94-BF84-665B43934BBD}" type="pres">
      <dgm:prSet presAssocID="{C729830B-9976-4FC8-89DC-73D190E1C0E5}" presName="arrowWedge3" presStyleLbl="fgSibTrans2D1" presStyleIdx="2" presStyleCnt="3"/>
      <dgm:spPr/>
    </dgm:pt>
  </dgm:ptLst>
  <dgm:cxnLst>
    <dgm:cxn modelId="{F332AA14-8079-4BC3-8904-C2AB58B2607B}" srcId="{01C4CDD5-DE22-4C9D-BE4E-D9BC9F19769E}" destId="{D6E52018-DB3C-4BE9-969C-FFF98CBC8E2C}" srcOrd="1" destOrd="0" parTransId="{89D75612-D27F-474C-8021-683A86EA9CC4}" sibTransId="{47BFF146-2B50-44E0-AA04-8D02D4F894AF}"/>
    <dgm:cxn modelId="{6829F023-C5C0-4AB2-AF33-C2C52817ECC1}" type="presOf" srcId="{01C4CDD5-DE22-4C9D-BE4E-D9BC9F19769E}" destId="{D894D4CD-0387-41B9-A38A-A32431FDC861}" srcOrd="0" destOrd="0" presId="urn:microsoft.com/office/officeart/2005/8/layout/cycle8"/>
    <dgm:cxn modelId="{E3099A4A-4B2F-41A7-A8A8-4A8DABD3A1A2}" type="presOf" srcId="{D3FF790C-D043-4B33-8979-8E58BA60ACDA}" destId="{17D9D7F2-972B-4316-8FB7-6A2B10728EC9}" srcOrd="1" destOrd="0" presId="urn:microsoft.com/office/officeart/2005/8/layout/cycle8"/>
    <dgm:cxn modelId="{A41826B7-CF53-478B-9017-4D8AD078CDA1}" type="presOf" srcId="{D6E52018-DB3C-4BE9-969C-FFF98CBC8E2C}" destId="{5EBB1E43-1A16-4877-8517-16C82A2A8B94}" srcOrd="0" destOrd="0" presId="urn:microsoft.com/office/officeart/2005/8/layout/cycle8"/>
    <dgm:cxn modelId="{5FE4793A-4DCF-48C3-8A52-8C158B9FA901}" type="presOf" srcId="{D6E52018-DB3C-4BE9-969C-FFF98CBC8E2C}" destId="{FCAE39E9-D880-430C-9DFB-A8542C453D74}" srcOrd="1" destOrd="0" presId="urn:microsoft.com/office/officeart/2005/8/layout/cycle8"/>
    <dgm:cxn modelId="{46F089E8-EE08-4D1C-B406-27DB1E6FB871}" type="presOf" srcId="{D3FF790C-D043-4B33-8979-8E58BA60ACDA}" destId="{5840A600-3126-422A-BC0A-1B80B5583731}" srcOrd="0" destOrd="0" presId="urn:microsoft.com/office/officeart/2005/8/layout/cycle8"/>
    <dgm:cxn modelId="{A978FA0B-EC0D-4D01-B8A6-67FBBB8FAE5A}" srcId="{01C4CDD5-DE22-4C9D-BE4E-D9BC9F19769E}" destId="{D3FF790C-D043-4B33-8979-8E58BA60ACDA}" srcOrd="2" destOrd="0" parTransId="{C4988F44-644F-4DA5-A5FF-62054B0CCF0C}" sibTransId="{C729830B-9976-4FC8-89DC-73D190E1C0E5}"/>
    <dgm:cxn modelId="{02CB679D-D9AD-43D7-AE05-9C256484A299}" type="presOf" srcId="{EAD045BA-5099-4732-ADD6-3C86815BA813}" destId="{369525AE-002E-4BA3-A691-630ECCB7C881}" srcOrd="0" destOrd="0" presId="urn:microsoft.com/office/officeart/2005/8/layout/cycle8"/>
    <dgm:cxn modelId="{5BCC5C84-B152-493F-BF4B-C054C4D72005}" type="presOf" srcId="{EAD045BA-5099-4732-ADD6-3C86815BA813}" destId="{C600258C-FFD7-4BCE-A43E-DF2DD7B229F1}" srcOrd="1" destOrd="0" presId="urn:microsoft.com/office/officeart/2005/8/layout/cycle8"/>
    <dgm:cxn modelId="{B3D55462-8181-4FC1-BA6D-CAFCB0989C34}" srcId="{01C4CDD5-DE22-4C9D-BE4E-D9BC9F19769E}" destId="{EAD045BA-5099-4732-ADD6-3C86815BA813}" srcOrd="0" destOrd="0" parTransId="{797C9E20-38DD-40EF-92D2-C3714FBB58B5}" sibTransId="{41A9D376-2B0D-4D7D-8E75-49D87E562B44}"/>
    <dgm:cxn modelId="{7B01E0D8-2A8B-4B97-8AAE-16DC25B16B48}" type="presParOf" srcId="{D894D4CD-0387-41B9-A38A-A32431FDC861}" destId="{369525AE-002E-4BA3-A691-630ECCB7C881}" srcOrd="0" destOrd="0" presId="urn:microsoft.com/office/officeart/2005/8/layout/cycle8"/>
    <dgm:cxn modelId="{05FFCA45-EEF6-41B0-905C-22CC8BE5257D}" type="presParOf" srcId="{D894D4CD-0387-41B9-A38A-A32431FDC861}" destId="{5CB4E0F4-8620-4F36-A23E-EC0FA1FDE1DE}" srcOrd="1" destOrd="0" presId="urn:microsoft.com/office/officeart/2005/8/layout/cycle8"/>
    <dgm:cxn modelId="{7934212F-4606-4E90-962F-17C400194FA6}" type="presParOf" srcId="{D894D4CD-0387-41B9-A38A-A32431FDC861}" destId="{B80CD797-6BC0-45AB-81BE-78D2ABE79531}" srcOrd="2" destOrd="0" presId="urn:microsoft.com/office/officeart/2005/8/layout/cycle8"/>
    <dgm:cxn modelId="{E9C75BE9-FF9C-4315-AD60-9CA7F3E5352C}" type="presParOf" srcId="{D894D4CD-0387-41B9-A38A-A32431FDC861}" destId="{C600258C-FFD7-4BCE-A43E-DF2DD7B229F1}" srcOrd="3" destOrd="0" presId="urn:microsoft.com/office/officeart/2005/8/layout/cycle8"/>
    <dgm:cxn modelId="{BBCFE931-0CBD-4E48-9F6B-D25B1E93BEF2}" type="presParOf" srcId="{D894D4CD-0387-41B9-A38A-A32431FDC861}" destId="{5EBB1E43-1A16-4877-8517-16C82A2A8B94}" srcOrd="4" destOrd="0" presId="urn:microsoft.com/office/officeart/2005/8/layout/cycle8"/>
    <dgm:cxn modelId="{43A83AB6-46D5-4099-9CCF-E9D37AA60DCC}" type="presParOf" srcId="{D894D4CD-0387-41B9-A38A-A32431FDC861}" destId="{E4BD86B3-AD35-40A1-BAC3-6F5C59D922F2}" srcOrd="5" destOrd="0" presId="urn:microsoft.com/office/officeart/2005/8/layout/cycle8"/>
    <dgm:cxn modelId="{19F013CA-47A3-4FCD-A766-CF0734F6E9E9}" type="presParOf" srcId="{D894D4CD-0387-41B9-A38A-A32431FDC861}" destId="{C057F591-5C42-4764-A88E-18B611A722EF}" srcOrd="6" destOrd="0" presId="urn:microsoft.com/office/officeart/2005/8/layout/cycle8"/>
    <dgm:cxn modelId="{07F80A85-C1B5-4C41-B3F2-F4F18C567D65}" type="presParOf" srcId="{D894D4CD-0387-41B9-A38A-A32431FDC861}" destId="{FCAE39E9-D880-430C-9DFB-A8542C453D74}" srcOrd="7" destOrd="0" presId="urn:microsoft.com/office/officeart/2005/8/layout/cycle8"/>
    <dgm:cxn modelId="{443FDF1A-7702-4387-893A-1947510D04D6}" type="presParOf" srcId="{D894D4CD-0387-41B9-A38A-A32431FDC861}" destId="{5840A600-3126-422A-BC0A-1B80B5583731}" srcOrd="8" destOrd="0" presId="urn:microsoft.com/office/officeart/2005/8/layout/cycle8"/>
    <dgm:cxn modelId="{8145CD01-D75D-4795-BBDA-E988FBF0C405}" type="presParOf" srcId="{D894D4CD-0387-41B9-A38A-A32431FDC861}" destId="{A18AD33D-F739-4AD9-80F4-01EAD171C9EE}" srcOrd="9" destOrd="0" presId="urn:microsoft.com/office/officeart/2005/8/layout/cycle8"/>
    <dgm:cxn modelId="{2B9E74CC-94C4-4A9A-BBA1-41B5A2C226CA}" type="presParOf" srcId="{D894D4CD-0387-41B9-A38A-A32431FDC861}" destId="{4058F663-F5AD-472F-98D8-34AB6224EF8B}" srcOrd="10" destOrd="0" presId="urn:microsoft.com/office/officeart/2005/8/layout/cycle8"/>
    <dgm:cxn modelId="{033FF7EF-8C9D-492F-857D-F89B36B3DBE6}" type="presParOf" srcId="{D894D4CD-0387-41B9-A38A-A32431FDC861}" destId="{17D9D7F2-972B-4316-8FB7-6A2B10728EC9}" srcOrd="11" destOrd="0" presId="urn:microsoft.com/office/officeart/2005/8/layout/cycle8"/>
    <dgm:cxn modelId="{061DC330-1672-42EA-916B-6A430ED3A48C}" type="presParOf" srcId="{D894D4CD-0387-41B9-A38A-A32431FDC861}" destId="{04C8DE61-AC92-4AF6-8E85-5D2103FD94D4}" srcOrd="12" destOrd="0" presId="urn:microsoft.com/office/officeart/2005/8/layout/cycle8"/>
    <dgm:cxn modelId="{43E898D3-10C9-468E-8877-74ADEB1B9B85}" type="presParOf" srcId="{D894D4CD-0387-41B9-A38A-A32431FDC861}" destId="{0548377A-0C42-4702-B5C1-6628B9DCDB0C}" srcOrd="13" destOrd="0" presId="urn:microsoft.com/office/officeart/2005/8/layout/cycle8"/>
    <dgm:cxn modelId="{D660264E-3501-458A-95C7-09B63053189F}" type="presParOf" srcId="{D894D4CD-0387-41B9-A38A-A32431FDC861}" destId="{9A8EC19A-2343-4A94-BF84-665B43934BB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25AE-002E-4BA3-A691-630ECCB7C881}">
      <dsp:nvSpPr>
        <dsp:cNvPr id="0" name=""/>
        <dsp:cNvSpPr/>
      </dsp:nvSpPr>
      <dsp:spPr>
        <a:xfrm>
          <a:off x="1426936" y="229564"/>
          <a:ext cx="2966684" cy="296668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Learning</a:t>
          </a:r>
          <a:endParaRPr lang="en-US" sz="1600" kern="1200" dirty="0"/>
        </a:p>
      </dsp:txBody>
      <dsp:txXfrm>
        <a:off x="2990449" y="858219"/>
        <a:ext cx="1059530" cy="882941"/>
      </dsp:txXfrm>
    </dsp:sp>
    <dsp:sp modelId="{5EBB1E43-1A16-4877-8517-16C82A2A8B94}">
      <dsp:nvSpPr>
        <dsp:cNvPr id="0" name=""/>
        <dsp:cNvSpPr/>
      </dsp:nvSpPr>
      <dsp:spPr>
        <a:xfrm>
          <a:off x="1365836" y="335517"/>
          <a:ext cx="2966684" cy="296668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Instruction</a:t>
          </a:r>
          <a:endParaRPr lang="en-US" sz="1600" kern="1200" dirty="0"/>
        </a:p>
      </dsp:txBody>
      <dsp:txXfrm>
        <a:off x="2072190" y="2260330"/>
        <a:ext cx="1589295" cy="776988"/>
      </dsp:txXfrm>
    </dsp:sp>
    <dsp:sp modelId="{5840A600-3126-422A-BC0A-1B80B5583731}">
      <dsp:nvSpPr>
        <dsp:cNvPr id="0" name=""/>
        <dsp:cNvSpPr/>
      </dsp:nvSpPr>
      <dsp:spPr>
        <a:xfrm>
          <a:off x="1304737" y="229564"/>
          <a:ext cx="2966684" cy="296668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Assessment</a:t>
          </a:r>
          <a:endParaRPr lang="en-US" sz="1600" kern="1200" dirty="0"/>
        </a:p>
      </dsp:txBody>
      <dsp:txXfrm>
        <a:off x="1648378" y="858219"/>
        <a:ext cx="1059530" cy="882941"/>
      </dsp:txXfrm>
    </dsp:sp>
    <dsp:sp modelId="{04C8DE61-AC92-4AF6-8E85-5D2103FD94D4}">
      <dsp:nvSpPr>
        <dsp:cNvPr id="0" name=""/>
        <dsp:cNvSpPr/>
      </dsp:nvSpPr>
      <dsp:spPr>
        <a:xfrm>
          <a:off x="1243529" y="45912"/>
          <a:ext cx="3333988" cy="333398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8377A-0C42-4702-B5C1-6628B9DCDB0C}">
      <dsp:nvSpPr>
        <dsp:cNvPr id="0" name=""/>
        <dsp:cNvSpPr/>
      </dsp:nvSpPr>
      <dsp:spPr>
        <a:xfrm>
          <a:off x="1182184" y="151678"/>
          <a:ext cx="3333988" cy="333398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EC19A-2343-4A94-BF84-665B43934BBD}">
      <dsp:nvSpPr>
        <dsp:cNvPr id="0" name=""/>
        <dsp:cNvSpPr/>
      </dsp:nvSpPr>
      <dsp:spPr>
        <a:xfrm>
          <a:off x="1120840" y="45912"/>
          <a:ext cx="3333988" cy="333398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25AE-002E-4BA3-A691-630ECCB7C881}">
      <dsp:nvSpPr>
        <dsp:cNvPr id="0" name=""/>
        <dsp:cNvSpPr/>
      </dsp:nvSpPr>
      <dsp:spPr>
        <a:xfrm>
          <a:off x="264980" y="307062"/>
          <a:ext cx="2131726" cy="213172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Learning</a:t>
          </a:r>
          <a:endParaRPr lang="en-US" sz="1100" kern="1200" dirty="0"/>
        </a:p>
      </dsp:txBody>
      <dsp:txXfrm>
        <a:off x="1388451" y="758785"/>
        <a:ext cx="761331" cy="634442"/>
      </dsp:txXfrm>
    </dsp:sp>
    <dsp:sp modelId="{5EBB1E43-1A16-4877-8517-16C82A2A8B94}">
      <dsp:nvSpPr>
        <dsp:cNvPr id="0" name=""/>
        <dsp:cNvSpPr/>
      </dsp:nvSpPr>
      <dsp:spPr>
        <a:xfrm>
          <a:off x="203021" y="387821"/>
          <a:ext cx="2131726" cy="213172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Instruction</a:t>
          </a:r>
          <a:endParaRPr lang="en-US" sz="1100" kern="1200" dirty="0"/>
        </a:p>
      </dsp:txBody>
      <dsp:txXfrm>
        <a:off x="710575" y="1770905"/>
        <a:ext cx="1141996" cy="558309"/>
      </dsp:txXfrm>
    </dsp:sp>
    <dsp:sp modelId="{5840A600-3126-422A-BC0A-1B80B5583731}">
      <dsp:nvSpPr>
        <dsp:cNvPr id="0" name=""/>
        <dsp:cNvSpPr/>
      </dsp:nvSpPr>
      <dsp:spPr>
        <a:xfrm>
          <a:off x="159118" y="311688"/>
          <a:ext cx="2131726" cy="213172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Assessment</a:t>
          </a:r>
          <a:endParaRPr lang="en-US" sz="1100" kern="1200" dirty="0"/>
        </a:p>
      </dsp:txBody>
      <dsp:txXfrm>
        <a:off x="406043" y="763411"/>
        <a:ext cx="761331" cy="634442"/>
      </dsp:txXfrm>
    </dsp:sp>
    <dsp:sp modelId="{04C8DE61-AC92-4AF6-8E85-5D2103FD94D4}">
      <dsp:nvSpPr>
        <dsp:cNvPr id="0" name=""/>
        <dsp:cNvSpPr/>
      </dsp:nvSpPr>
      <dsp:spPr>
        <a:xfrm>
          <a:off x="133192" y="175098"/>
          <a:ext cx="2395654" cy="239565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8377A-0C42-4702-B5C1-6628B9DCDB0C}">
      <dsp:nvSpPr>
        <dsp:cNvPr id="0" name=""/>
        <dsp:cNvSpPr/>
      </dsp:nvSpPr>
      <dsp:spPr>
        <a:xfrm>
          <a:off x="71057" y="255722"/>
          <a:ext cx="2395654" cy="239565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EC19A-2343-4A94-BF84-665B43934BBD}">
      <dsp:nvSpPr>
        <dsp:cNvPr id="0" name=""/>
        <dsp:cNvSpPr/>
      </dsp:nvSpPr>
      <dsp:spPr>
        <a:xfrm>
          <a:off x="26978" y="179723"/>
          <a:ext cx="2395654" cy="239565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25AE-002E-4BA3-A691-630ECCB7C881}">
      <dsp:nvSpPr>
        <dsp:cNvPr id="0" name=""/>
        <dsp:cNvSpPr/>
      </dsp:nvSpPr>
      <dsp:spPr>
        <a:xfrm>
          <a:off x="264980" y="307062"/>
          <a:ext cx="2131726" cy="213172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Learning</a:t>
          </a:r>
          <a:endParaRPr lang="en-US" sz="1100" kern="1200" dirty="0"/>
        </a:p>
      </dsp:txBody>
      <dsp:txXfrm>
        <a:off x="1388451" y="758785"/>
        <a:ext cx="761331" cy="634442"/>
      </dsp:txXfrm>
    </dsp:sp>
    <dsp:sp modelId="{5EBB1E43-1A16-4877-8517-16C82A2A8B94}">
      <dsp:nvSpPr>
        <dsp:cNvPr id="0" name=""/>
        <dsp:cNvSpPr/>
      </dsp:nvSpPr>
      <dsp:spPr>
        <a:xfrm>
          <a:off x="203021" y="387821"/>
          <a:ext cx="2131726" cy="213172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Instruction</a:t>
          </a:r>
          <a:endParaRPr lang="en-US" sz="1100" kern="1200" dirty="0"/>
        </a:p>
      </dsp:txBody>
      <dsp:txXfrm>
        <a:off x="710575" y="1770905"/>
        <a:ext cx="1141996" cy="558309"/>
      </dsp:txXfrm>
    </dsp:sp>
    <dsp:sp modelId="{5840A600-3126-422A-BC0A-1B80B5583731}">
      <dsp:nvSpPr>
        <dsp:cNvPr id="0" name=""/>
        <dsp:cNvSpPr/>
      </dsp:nvSpPr>
      <dsp:spPr>
        <a:xfrm>
          <a:off x="159118" y="311688"/>
          <a:ext cx="2131726" cy="213172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Assessment</a:t>
          </a:r>
          <a:endParaRPr lang="en-US" sz="1100" kern="1200" dirty="0"/>
        </a:p>
      </dsp:txBody>
      <dsp:txXfrm>
        <a:off x="406043" y="763411"/>
        <a:ext cx="761331" cy="634442"/>
      </dsp:txXfrm>
    </dsp:sp>
    <dsp:sp modelId="{04C8DE61-AC92-4AF6-8E85-5D2103FD94D4}">
      <dsp:nvSpPr>
        <dsp:cNvPr id="0" name=""/>
        <dsp:cNvSpPr/>
      </dsp:nvSpPr>
      <dsp:spPr>
        <a:xfrm>
          <a:off x="133192" y="175098"/>
          <a:ext cx="2395654" cy="239565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8377A-0C42-4702-B5C1-6628B9DCDB0C}">
      <dsp:nvSpPr>
        <dsp:cNvPr id="0" name=""/>
        <dsp:cNvSpPr/>
      </dsp:nvSpPr>
      <dsp:spPr>
        <a:xfrm>
          <a:off x="71057" y="255722"/>
          <a:ext cx="2395654" cy="239565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EC19A-2343-4A94-BF84-665B43934BBD}">
      <dsp:nvSpPr>
        <dsp:cNvPr id="0" name=""/>
        <dsp:cNvSpPr/>
      </dsp:nvSpPr>
      <dsp:spPr>
        <a:xfrm>
          <a:off x="26978" y="179723"/>
          <a:ext cx="2395654" cy="239565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7/17/2018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7/17/2018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13005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35030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91687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109151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86979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08472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7/17/2018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7/17/2018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7/17/2018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7/17/2018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7/17/2018</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7/17/2018</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7/17/2018</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7/17/2018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7/17/2018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7/17/2018</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idgec@gvsu.ed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uncoveringstudentideas.org/templates" TargetMode="External"/><Relationship Id="rId5" Type="http://schemas.openxmlformats.org/officeDocument/2006/relationships/hyperlink" Target="http://www.gvsu.edu/rmsc/mctm" TargetMode="External"/><Relationship Id="rId4" Type="http://schemas.openxmlformats.org/officeDocument/2006/relationships/hyperlink" Target="http://www.gvsu.edu/rms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Formative Assessment in the Secondary Classroom</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Chelsea Ridge, Grand Valley State University </a:t>
            </a:r>
          </a:p>
          <a:p>
            <a:r>
              <a:rPr lang="en-US" dirty="0" smtClean="0"/>
              <a:t>Regional Math &amp; Science Center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7886" y="5942106"/>
            <a:ext cx="2839962" cy="915894"/>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Whiteboard It</a:t>
            </a:r>
            <a:endParaRPr lang="en-US" dirty="0"/>
          </a:p>
        </p:txBody>
      </p:sp>
      <p:sp>
        <p:nvSpPr>
          <p:cNvPr id="4" name="Text Placeholder 3"/>
          <p:cNvSpPr>
            <a:spLocks noGrp="1"/>
          </p:cNvSpPr>
          <p:nvPr>
            <p:ph type="body" sz="half" idx="2"/>
          </p:nvPr>
        </p:nvSpPr>
        <p:spPr>
          <a:xfrm>
            <a:off x="498689" y="749714"/>
            <a:ext cx="5458766" cy="5660321"/>
          </a:xfrm>
        </p:spPr>
        <p:txBody>
          <a:bodyPr/>
          <a:lstStyle/>
          <a:p>
            <a:pPr lvl="1"/>
            <a:r>
              <a:rPr lang="en-US" sz="2000" dirty="0" smtClean="0"/>
              <a:t>As a teacher group… </a:t>
            </a:r>
          </a:p>
          <a:p>
            <a:pPr marL="800100" lvl="1" indent="-342900">
              <a:buFont typeface="Arial" panose="020B0604020202020204" pitchFamily="34" charset="0"/>
              <a:buChar char="•"/>
            </a:pPr>
            <a:r>
              <a:rPr lang="en-US" sz="2000" dirty="0" smtClean="0"/>
              <a:t>Name It</a:t>
            </a:r>
          </a:p>
          <a:p>
            <a:pPr marL="800100" lvl="1" indent="-342900">
              <a:buFont typeface="Arial" panose="020B0604020202020204" pitchFamily="34" charset="0"/>
              <a:buChar char="•"/>
            </a:pPr>
            <a:r>
              <a:rPr lang="en-US" sz="2000" dirty="0" smtClean="0"/>
              <a:t>Summarize your formative assessment</a:t>
            </a:r>
          </a:p>
          <a:p>
            <a:pPr marL="800100" lvl="1" indent="-342900">
              <a:buFont typeface="Arial" panose="020B0604020202020204" pitchFamily="34" charset="0"/>
              <a:buChar char="•"/>
            </a:pPr>
            <a:r>
              <a:rPr lang="en-US" sz="2000" dirty="0" smtClean="0"/>
              <a:t>When would be a could time to use in your classroom?</a:t>
            </a:r>
          </a:p>
          <a:p>
            <a:pPr marL="800100" lvl="1" indent="-342900">
              <a:buFont typeface="Arial" panose="020B0604020202020204" pitchFamily="34" charset="0"/>
              <a:buChar char="•"/>
            </a:pPr>
            <a:r>
              <a:rPr lang="en-US" sz="2000" dirty="0" smtClean="0"/>
              <a:t>Advantages and disadvantages</a:t>
            </a:r>
          </a:p>
          <a:p>
            <a:pPr marL="800100" lvl="1" indent="-342900">
              <a:buFont typeface="Arial" panose="020B0604020202020204" pitchFamily="34" charset="0"/>
              <a:buChar char="•"/>
            </a:pPr>
            <a:endParaRPr lang="en-US" sz="2000" dirty="0" smtClean="0"/>
          </a:p>
          <a:p>
            <a:pPr lvl="1"/>
            <a:endParaRPr lang="en-US" sz="1600" dirty="0"/>
          </a:p>
          <a:p>
            <a:pPr marL="742950" lvl="1" indent="-285750">
              <a:buFont typeface="Arial" panose="020B0604020202020204" pitchFamily="34" charset="0"/>
              <a:buChar char="•"/>
            </a:pPr>
            <a:endParaRPr lang="en-US" sz="1600" dirty="0"/>
          </a:p>
          <a:p>
            <a:pPr marL="800100" lvl="1" indent="-342900">
              <a:buAutoNum type="arabicPeriod"/>
            </a:pPr>
            <a:endParaRPr lang="en-US" sz="1600" dirty="0" smtClean="0"/>
          </a:p>
          <a:p>
            <a:pPr marL="800100" lvl="1" indent="-342900">
              <a:buAutoNum type="arabicPeriod"/>
            </a:pPr>
            <a:endParaRPr lang="en-US" sz="1600" dirty="0"/>
          </a:p>
          <a:p>
            <a:pPr lvl="5"/>
            <a:endParaRPr lang="en-US" sz="2000" dirty="0" smtClean="0"/>
          </a:p>
          <a:p>
            <a:pPr lvl="5"/>
            <a:r>
              <a:rPr lang="en-US" sz="2000" dirty="0" smtClean="0"/>
              <a:t>Assessment </a:t>
            </a:r>
            <a:r>
              <a:rPr lang="en-US" sz="2000" b="1" i="1" dirty="0" smtClean="0"/>
              <a:t>for</a:t>
            </a:r>
            <a:r>
              <a:rPr lang="en-US" sz="2000" dirty="0" smtClean="0"/>
              <a:t> Learning</a:t>
            </a:r>
          </a:p>
          <a:p>
            <a:pPr marL="800100" lvl="1" indent="-342900">
              <a:buAutoNum type="arabicPeriod"/>
            </a:pPr>
            <a:endParaRPr lang="en-US" dirty="0"/>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10</a:t>
            </a:fld>
            <a:endParaRPr lang="en-US"/>
          </a:p>
        </p:txBody>
      </p:sp>
      <p:graphicFrame>
        <p:nvGraphicFramePr>
          <p:cNvPr id="6" name="Diagram 5"/>
          <p:cNvGraphicFramePr/>
          <p:nvPr>
            <p:extLst>
              <p:ext uri="{D42A27DB-BD31-4B8C-83A1-F6EECF244321}">
                <p14:modId xmlns:p14="http://schemas.microsoft.com/office/powerpoint/2010/main" val="3676416600"/>
              </p:ext>
            </p:extLst>
          </p:nvPr>
        </p:nvGraphicFramePr>
        <p:xfrm>
          <a:off x="205201" y="3622531"/>
          <a:ext cx="2537770" cy="283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Clipart - &lt;strong&gt;White board marker&lt;/strong&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7455" y="3622531"/>
            <a:ext cx="5598523" cy="1049723"/>
          </a:xfrm>
          <a:prstGeom prst="rect">
            <a:avLst/>
          </a:prstGeom>
        </p:spPr>
      </p:pic>
    </p:spTree>
    <p:extLst>
      <p:ext uri="{BB962C8B-B14F-4D97-AF65-F5344CB8AC3E}">
        <p14:creationId xmlns:p14="http://schemas.microsoft.com/office/powerpoint/2010/main" val="273075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a:t>
            </a:r>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t>11</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7/17/2018</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11" name="Picture 10" descr="Crédits [Construire son réseau personnel d'apprentiss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364" y="1971303"/>
            <a:ext cx="4518615" cy="4384469"/>
          </a:xfrm>
          <a:prstGeom prst="rect">
            <a:avLst/>
          </a:prstGeom>
        </p:spPr>
      </p:pic>
      <p:sp>
        <p:nvSpPr>
          <p:cNvPr id="12" name="Content Placeholder 11"/>
          <p:cNvSpPr>
            <a:spLocks noGrp="1"/>
          </p:cNvSpPr>
          <p:nvPr>
            <p:ph idx="1"/>
          </p:nvPr>
        </p:nvSpPr>
        <p:spPr/>
        <p:txBody>
          <a:bodyPr/>
          <a:lstStyle/>
          <a:p>
            <a:r>
              <a:rPr lang="en-US" dirty="0" smtClean="0"/>
              <a:t>Take 2 sticky notes</a:t>
            </a:r>
          </a:p>
          <a:p>
            <a:pPr lvl="1"/>
            <a:r>
              <a:rPr lang="en-US" dirty="0" smtClean="0"/>
              <a:t>Write “I like…” and “I wonder…”</a:t>
            </a:r>
          </a:p>
          <a:p>
            <a:r>
              <a:rPr lang="en-US" dirty="0" smtClean="0"/>
              <a:t>Switch tables and review their formative assessments and white boards</a:t>
            </a:r>
          </a:p>
          <a:p>
            <a:r>
              <a:rPr lang="en-US" dirty="0" smtClean="0"/>
              <a:t>Provide feedback</a:t>
            </a:r>
          </a:p>
        </p:txBody>
      </p:sp>
    </p:spTree>
    <p:extLst>
      <p:ext uri="{BB962C8B-B14F-4D97-AF65-F5344CB8AC3E}">
        <p14:creationId xmlns:p14="http://schemas.microsoft.com/office/powerpoint/2010/main" val="26010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It</a:t>
            </a:r>
            <a:endParaRPr lang="en-US" dirty="0"/>
          </a:p>
        </p:txBody>
      </p:sp>
      <p:sp>
        <p:nvSpPr>
          <p:cNvPr id="4" name="Text Placeholder 3"/>
          <p:cNvSpPr>
            <a:spLocks noGrp="1"/>
          </p:cNvSpPr>
          <p:nvPr>
            <p:ph type="body" sz="half" idx="2"/>
          </p:nvPr>
        </p:nvSpPr>
        <p:spPr>
          <a:xfrm>
            <a:off x="498689" y="749714"/>
            <a:ext cx="5458766" cy="5660321"/>
          </a:xfrm>
        </p:spPr>
        <p:txBody>
          <a:bodyPr>
            <a:normAutofit/>
          </a:bodyPr>
          <a:lstStyle/>
          <a:p>
            <a:r>
              <a:rPr lang="en-US" dirty="0" smtClean="0"/>
              <a:t>Each group has 2 minutes to explain their formative assessment to the group.</a:t>
            </a:r>
          </a:p>
          <a:p>
            <a:endParaRPr lang="en-US" dirty="0" smtClean="0"/>
          </a:p>
          <a:p>
            <a:endParaRPr lang="en-US" dirty="0" smtClean="0"/>
          </a:p>
          <a:p>
            <a:pPr marL="800100" lvl="1" indent="-342900">
              <a:buAutoNum type="arabicPeriod"/>
            </a:pPr>
            <a:endParaRPr lang="en-US" dirty="0"/>
          </a:p>
          <a:p>
            <a:pPr marL="342900" indent="-342900">
              <a:buAutoNum type="arabicPeriod"/>
            </a:pP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12</a:t>
            </a:fld>
            <a:endParaRPr lang="en-US"/>
          </a:p>
        </p:txBody>
      </p:sp>
      <p:pic>
        <p:nvPicPr>
          <p:cNvPr id="6" name="Picture 5" descr="Is There A Sharing Economy? - Society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455" y="1782134"/>
            <a:ext cx="5396592" cy="3595479"/>
          </a:xfrm>
          <a:prstGeom prst="rect">
            <a:avLst/>
          </a:prstGeom>
        </p:spPr>
      </p:pic>
    </p:spTree>
    <p:extLst>
      <p:ext uri="{BB962C8B-B14F-4D97-AF65-F5344CB8AC3E}">
        <p14:creationId xmlns:p14="http://schemas.microsoft.com/office/powerpoint/2010/main" val="294421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36104846"/>
              </p:ext>
            </p:extLst>
          </p:nvPr>
        </p:nvGraphicFramePr>
        <p:xfrm>
          <a:off x="1637716" y="837209"/>
          <a:ext cx="8771006" cy="3736588"/>
        </p:xfrm>
        <a:graphic>
          <a:graphicData uri="http://schemas.openxmlformats.org/drawingml/2006/table">
            <a:tbl>
              <a:tblPr firstRow="1" firstCol="1" bandRow="1">
                <a:tableStyleId>{3B4B98B0-60AC-42C2-AFA5-B58CD77FA1E5}</a:tableStyleId>
              </a:tblPr>
              <a:tblGrid>
                <a:gridCol w="2192413">
                  <a:extLst>
                    <a:ext uri="{9D8B030D-6E8A-4147-A177-3AD203B41FA5}">
                      <a16:colId xmlns:a16="http://schemas.microsoft.com/office/drawing/2014/main" val="2443244998"/>
                    </a:ext>
                  </a:extLst>
                </a:gridCol>
                <a:gridCol w="2192413">
                  <a:extLst>
                    <a:ext uri="{9D8B030D-6E8A-4147-A177-3AD203B41FA5}">
                      <a16:colId xmlns:a16="http://schemas.microsoft.com/office/drawing/2014/main" val="1600768467"/>
                    </a:ext>
                  </a:extLst>
                </a:gridCol>
                <a:gridCol w="2193090">
                  <a:extLst>
                    <a:ext uri="{9D8B030D-6E8A-4147-A177-3AD203B41FA5}">
                      <a16:colId xmlns:a16="http://schemas.microsoft.com/office/drawing/2014/main" val="567596120"/>
                    </a:ext>
                  </a:extLst>
                </a:gridCol>
                <a:gridCol w="2193090">
                  <a:extLst>
                    <a:ext uri="{9D8B030D-6E8A-4147-A177-3AD203B41FA5}">
                      <a16:colId xmlns:a16="http://schemas.microsoft.com/office/drawing/2014/main" val="2685330808"/>
                    </a:ext>
                  </a:extLst>
                </a:gridCol>
              </a:tblGrid>
              <a:tr h="934147">
                <a:tc>
                  <a:txBody>
                    <a:bodyPr/>
                    <a:lstStyle/>
                    <a:p>
                      <a:pPr marL="342900" marR="0" lvl="0" indent="-342900">
                        <a:lnSpc>
                          <a:spcPct val="150000"/>
                        </a:lnSpc>
                        <a:spcBef>
                          <a:spcPts val="0"/>
                        </a:spcBef>
                        <a:spcAft>
                          <a:spcPts val="0"/>
                        </a:spcAft>
                        <a:buFont typeface="+mj-lt"/>
                        <a:buAutoNum type="arabicPeriod"/>
                      </a:pPr>
                      <a:r>
                        <a:rPr lang="en-US" sz="3000">
                          <a:effectLst/>
                        </a:rPr>
                        <a:t>¾</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15/20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8/9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33/44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extLst>
                  <a:ext uri="{0D108BD9-81ED-4DB2-BD59-A6C34878D82A}">
                    <a16:rowId xmlns:a16="http://schemas.microsoft.com/office/drawing/2014/main" val="833448161"/>
                  </a:ext>
                </a:extLst>
              </a:tr>
              <a:tr h="934147">
                <a:tc>
                  <a:txBody>
                    <a:bodyPr/>
                    <a:lstStyle/>
                    <a:p>
                      <a:pPr marL="342900" marR="0" lvl="0" indent="-342900">
                        <a:lnSpc>
                          <a:spcPct val="150000"/>
                        </a:lnSpc>
                        <a:spcBef>
                          <a:spcPts val="0"/>
                        </a:spcBef>
                        <a:spcAft>
                          <a:spcPts val="0"/>
                        </a:spcAft>
                        <a:buFont typeface="+mj-lt"/>
                        <a:buAutoNum type="arabicPeriod"/>
                      </a:pPr>
                      <a:r>
                        <a:rPr lang="en-US" sz="3000">
                          <a:effectLst/>
                        </a:rPr>
                        <a:t>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7/15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extLst>
                  <a:ext uri="{0D108BD9-81ED-4DB2-BD59-A6C34878D82A}">
                    <a16:rowId xmlns:a16="http://schemas.microsoft.com/office/drawing/2014/main" val="507078103"/>
                  </a:ext>
                </a:extLst>
              </a:tr>
              <a:tr h="934147">
                <a:tc>
                  <a:txBody>
                    <a:bodyPr/>
                    <a:lstStyle/>
                    <a:p>
                      <a:pPr marL="342900" marR="0" lvl="0" indent="-342900">
                        <a:lnSpc>
                          <a:spcPct val="150000"/>
                        </a:lnSpc>
                        <a:spcBef>
                          <a:spcPts val="0"/>
                        </a:spcBef>
                        <a:spcAft>
                          <a:spcPts val="0"/>
                        </a:spcAft>
                        <a:buFont typeface="+mj-lt"/>
                        <a:buAutoNum type="arabicPeriod"/>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extLst>
                  <a:ext uri="{0D108BD9-81ED-4DB2-BD59-A6C34878D82A}">
                    <a16:rowId xmlns:a16="http://schemas.microsoft.com/office/drawing/2014/main" val="2498711174"/>
                  </a:ext>
                </a:extLst>
              </a:tr>
              <a:tr h="934147">
                <a:tc>
                  <a:txBody>
                    <a:bodyPr/>
                    <a:lstStyle/>
                    <a:p>
                      <a:pPr marL="342900" marR="0" lvl="0" indent="-342900">
                        <a:lnSpc>
                          <a:spcPct val="150000"/>
                        </a:lnSpc>
                        <a:spcBef>
                          <a:spcPts val="0"/>
                        </a:spcBef>
                        <a:spcAft>
                          <a:spcPts val="0"/>
                        </a:spcAft>
                        <a:buFont typeface="+mj-lt"/>
                        <a:buAutoNum type="arabicPeriod"/>
                      </a:pPr>
                      <a:r>
                        <a:rPr lang="en-US" sz="3000">
                          <a:effectLst/>
                        </a:rPr>
                        <a:t>½</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a:effectLst/>
                        </a:rPr>
                        <a:t>¼</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tc>
                  <a:txBody>
                    <a:bodyPr/>
                    <a:lstStyle/>
                    <a:p>
                      <a:pPr marL="0" marR="0" algn="ctr">
                        <a:lnSpc>
                          <a:spcPct val="150000"/>
                        </a:lnSpc>
                        <a:spcBef>
                          <a:spcPts val="0"/>
                        </a:spcBef>
                        <a:spcAft>
                          <a:spcPts val="0"/>
                        </a:spcAft>
                      </a:pPr>
                      <a:r>
                        <a:rPr lang="en-US" sz="3000" dirty="0">
                          <a:effectLst/>
                        </a:rPr>
                        <a:t>1/5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505" marR="43505" marT="0" marB="0"/>
                </a:tc>
                <a:extLst>
                  <a:ext uri="{0D108BD9-81ED-4DB2-BD59-A6C34878D82A}">
                    <a16:rowId xmlns:a16="http://schemas.microsoft.com/office/drawing/2014/main" val="942915046"/>
                  </a:ext>
                </a:extLst>
              </a:tr>
            </a:tbl>
          </a:graphicData>
        </a:graphic>
      </p:graphicFrame>
      <p:sp>
        <p:nvSpPr>
          <p:cNvPr id="4" name="Text Placeholder 3"/>
          <p:cNvSpPr>
            <a:spLocks noGrp="1"/>
          </p:cNvSpPr>
          <p:nvPr>
            <p:ph type="body" sz="half" idx="2"/>
          </p:nvPr>
        </p:nvSpPr>
        <p:spPr/>
        <p:txBody>
          <a:bodyPr>
            <a:normAutofit lnSpcReduction="10000"/>
          </a:bodyPr>
          <a:lstStyle/>
          <a:p>
            <a:endParaRPr lang="en-US" dirty="0" smtClean="0"/>
          </a:p>
          <a:p>
            <a:endParaRPr lang="en-US" dirty="0"/>
          </a:p>
          <a:p>
            <a:endParaRPr lang="en-US" dirty="0" smtClean="0"/>
          </a:p>
          <a:p>
            <a:endParaRPr lang="en-US" dirty="0"/>
          </a:p>
          <a:p>
            <a:r>
              <a:rPr lang="en-US" dirty="0" smtClean="0"/>
              <a:t>Which one is the odd one out?</a:t>
            </a:r>
          </a:p>
          <a:p>
            <a:endParaRPr lang="en-US" dirty="0"/>
          </a:p>
          <a:p>
            <a:r>
              <a:rPr lang="en-US" dirty="0" smtClean="0"/>
              <a:t>Why?</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13</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7/17/2018</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
        <p:nvSpPr>
          <p:cNvPr id="9" name="Rectangle 8"/>
          <p:cNvSpPr/>
          <p:nvPr/>
        </p:nvSpPr>
        <p:spPr>
          <a:xfrm>
            <a:off x="2170355" y="2766000"/>
            <a:ext cx="893229" cy="790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Isosceles Triangle 9"/>
          <p:cNvSpPr/>
          <p:nvPr/>
        </p:nvSpPr>
        <p:spPr>
          <a:xfrm>
            <a:off x="8881975" y="2779083"/>
            <a:ext cx="1061262" cy="7984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gular Pentagon 10"/>
          <p:cNvSpPr/>
          <p:nvPr/>
        </p:nvSpPr>
        <p:spPr>
          <a:xfrm>
            <a:off x="6625209" y="2746760"/>
            <a:ext cx="1008199" cy="80998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arallelogram 11"/>
          <p:cNvSpPr/>
          <p:nvPr/>
        </p:nvSpPr>
        <p:spPr>
          <a:xfrm>
            <a:off x="4483241" y="2923043"/>
            <a:ext cx="1523353" cy="57910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187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a:t>
            </a:r>
            <a:endParaRPr lang="en-US" dirty="0"/>
          </a:p>
        </p:txBody>
      </p:sp>
      <p:sp>
        <p:nvSpPr>
          <p:cNvPr id="3" name="Content Placeholder 2"/>
          <p:cNvSpPr>
            <a:spLocks noGrp="1"/>
          </p:cNvSpPr>
          <p:nvPr>
            <p:ph idx="1"/>
          </p:nvPr>
        </p:nvSpPr>
        <p:spPr/>
        <p:txBody>
          <a:bodyPr/>
          <a:lstStyle/>
          <a:p>
            <a:pPr lvl="0"/>
            <a:r>
              <a:rPr lang="en-US" dirty="0"/>
              <a:t>The quotient of two fractions is 3. What could those two fractions be? Can you name another set?</a:t>
            </a:r>
          </a:p>
          <a:p>
            <a:pPr lvl="0"/>
            <a:endParaRPr lang="en-US" dirty="0" smtClean="0"/>
          </a:p>
          <a:p>
            <a:pPr lvl="0"/>
            <a:endParaRPr lang="en-US" dirty="0"/>
          </a:p>
          <a:p>
            <a:pPr lvl="0"/>
            <a:r>
              <a:rPr lang="en-US" dirty="0" smtClean="0"/>
              <a:t>How </a:t>
            </a:r>
            <a:r>
              <a:rPr lang="en-US" dirty="0"/>
              <a:t>many possible whole number bases and heights of a triangle with an area of 30 in² can you find?</a:t>
            </a:r>
          </a:p>
          <a:p>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t>14</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7/17/2018</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116273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A string is wrapped around the Earth’s equator and the two ends of the string just exactly touch. Now suppose that another string is tied to the original string so that it is 100 feet longer.</a:t>
            </a:r>
          </a:p>
          <a:p>
            <a:r>
              <a:rPr lang="en-US" dirty="0" smtClean="0"/>
              <a:t>If this new string is placed around the equator and pulled tight so it </a:t>
            </a:r>
            <a:r>
              <a:rPr lang="en-US" dirty="0" err="1" smtClean="0"/>
              <a:t>it</a:t>
            </a:r>
            <a:r>
              <a:rPr lang="en-US" dirty="0" smtClean="0"/>
              <a:t> is suspended in the air, evenly, how high will the string be above the ground?</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15</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7/17/2018</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9" name="Picture 8"/>
          <p:cNvPicPr>
            <a:picLocks noChangeAspect="1"/>
          </p:cNvPicPr>
          <p:nvPr/>
        </p:nvPicPr>
        <p:blipFill rotWithShape="1">
          <a:blip r:embed="rId2"/>
          <a:srcRect t="2376"/>
          <a:stretch/>
        </p:blipFill>
        <p:spPr>
          <a:xfrm>
            <a:off x="47504" y="575953"/>
            <a:ext cx="6600825" cy="5495492"/>
          </a:xfrm>
          <a:prstGeom prst="rect">
            <a:avLst/>
          </a:prstGeom>
        </p:spPr>
      </p:pic>
    </p:spTree>
    <p:extLst>
      <p:ext uri="{BB962C8B-B14F-4D97-AF65-F5344CB8AC3E}">
        <p14:creationId xmlns:p14="http://schemas.microsoft.com/office/powerpoint/2010/main" val="281547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Card Sort</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16</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7/17/2018</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8" name="Picture 7"/>
          <p:cNvPicPr>
            <a:picLocks noChangeAspect="1"/>
          </p:cNvPicPr>
          <p:nvPr/>
        </p:nvPicPr>
        <p:blipFill>
          <a:blip r:embed="rId2"/>
          <a:stretch>
            <a:fillRect/>
          </a:stretch>
        </p:blipFill>
        <p:spPr>
          <a:xfrm>
            <a:off x="1720746" y="700572"/>
            <a:ext cx="3563773" cy="5496477"/>
          </a:xfrm>
          <a:prstGeom prst="rect">
            <a:avLst/>
          </a:prstGeom>
        </p:spPr>
      </p:pic>
    </p:spTree>
    <p:extLst>
      <p:ext uri="{BB962C8B-B14F-4D97-AF65-F5344CB8AC3E}">
        <p14:creationId xmlns:p14="http://schemas.microsoft.com/office/powerpoint/2010/main" val="13350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sp>
        <p:nvSpPr>
          <p:cNvPr id="6" name="Content Placeholder 5"/>
          <p:cNvSpPr>
            <a:spLocks noGrp="1"/>
          </p:cNvSpPr>
          <p:nvPr>
            <p:ph idx="1"/>
          </p:nvPr>
        </p:nvSpPr>
        <p:spPr/>
        <p:txBody>
          <a:bodyPr>
            <a:normAutofit fontScale="85000" lnSpcReduction="20000"/>
          </a:bodyPr>
          <a:lstStyle/>
          <a:p>
            <a:pPr lvl="0"/>
            <a:r>
              <a:rPr lang="en-US" dirty="0"/>
              <a:t> </a:t>
            </a:r>
            <a:r>
              <a:rPr lang="en-US" dirty="0" smtClean="0"/>
              <a:t>Odd One Out (Pink: B </a:t>
            </a:r>
            <a:r>
              <a:rPr lang="en-US" dirty="0"/>
              <a:t>p. </a:t>
            </a:r>
            <a:r>
              <a:rPr lang="en-US" dirty="0" smtClean="0"/>
              <a:t>137)</a:t>
            </a:r>
            <a:endParaRPr lang="en-US" dirty="0"/>
          </a:p>
          <a:p>
            <a:pPr lvl="1"/>
            <a:r>
              <a:rPr lang="en-US" dirty="0" smtClean="0"/>
              <a:t>Analyzes relationships</a:t>
            </a:r>
            <a:endParaRPr lang="en-US" dirty="0"/>
          </a:p>
          <a:p>
            <a:pPr lvl="1"/>
            <a:r>
              <a:rPr lang="en-US" dirty="0" smtClean="0"/>
              <a:t>Prompts discussion</a:t>
            </a:r>
            <a:endParaRPr lang="en-US" dirty="0"/>
          </a:p>
          <a:p>
            <a:pPr lvl="0"/>
            <a:r>
              <a:rPr lang="en-US" dirty="0"/>
              <a:t>Conjecture Cards (Green: Y p. 41)</a:t>
            </a:r>
          </a:p>
          <a:p>
            <a:pPr lvl="1"/>
            <a:r>
              <a:rPr lang="en-US" dirty="0"/>
              <a:t>Encourages productive talk</a:t>
            </a:r>
          </a:p>
          <a:p>
            <a:pPr lvl="1"/>
            <a:r>
              <a:rPr lang="en-US" dirty="0"/>
              <a:t>Helps students identify misconceptions</a:t>
            </a:r>
          </a:p>
          <a:p>
            <a:pPr lvl="1"/>
            <a:r>
              <a:rPr lang="en-US" dirty="0"/>
              <a:t>Always, sometimes, never true</a:t>
            </a:r>
          </a:p>
          <a:p>
            <a:pPr lvl="0"/>
            <a:r>
              <a:rPr lang="en-US" dirty="0"/>
              <a:t>Flipped Question (Yellow: Y p. 86)</a:t>
            </a:r>
          </a:p>
          <a:p>
            <a:pPr lvl="1"/>
            <a:r>
              <a:rPr lang="en-US" dirty="0"/>
              <a:t>Multiple answers</a:t>
            </a:r>
          </a:p>
          <a:p>
            <a:pPr lvl="1"/>
            <a:r>
              <a:rPr lang="en-US" dirty="0"/>
              <a:t>Prompts for discussion and a broad understanding of student learning</a:t>
            </a:r>
          </a:p>
          <a:p>
            <a:pPr lvl="0"/>
            <a:r>
              <a:rPr lang="en-US" dirty="0"/>
              <a:t>Partner Strategy Rounds (Blue: Y p. 142)</a:t>
            </a:r>
          </a:p>
          <a:p>
            <a:pPr lvl="1"/>
            <a:r>
              <a:rPr lang="en-US" dirty="0"/>
              <a:t>All students have the opportunity to articulate their learning</a:t>
            </a:r>
          </a:p>
          <a:p>
            <a:pPr lvl="0"/>
            <a:r>
              <a:rPr lang="en-US" dirty="0" err="1"/>
              <a:t>Whiteboarding</a:t>
            </a:r>
            <a:r>
              <a:rPr lang="en-US" dirty="0"/>
              <a:t> (p. 218 B)</a:t>
            </a:r>
          </a:p>
          <a:p>
            <a:pPr lvl="1"/>
            <a:r>
              <a:rPr lang="en-US" dirty="0"/>
              <a:t>Teachers can circulate and give feedback/probe for deeper thinking</a:t>
            </a:r>
          </a:p>
          <a:p>
            <a:pPr lvl="1"/>
            <a:r>
              <a:rPr lang="en-US" dirty="0"/>
              <a:t>Students come to a group consensus</a:t>
            </a:r>
          </a:p>
          <a:p>
            <a:pPr lvl="1"/>
            <a:r>
              <a:rPr lang="en-US" dirty="0"/>
              <a:t>Researchers have found that when students use whiteboards their discussions are more animated and on task and draw upon higher level thinking.</a:t>
            </a:r>
          </a:p>
          <a:p>
            <a:pPr lvl="1"/>
            <a:r>
              <a:rPr lang="en-US" dirty="0"/>
              <a:t>Use larger whiteboards for easier group think</a:t>
            </a:r>
          </a:p>
          <a:p>
            <a:pPr lvl="1"/>
            <a:r>
              <a:rPr lang="en-US" dirty="0"/>
              <a:t>First time, model effective white board solutions: size, colors, diagrams, bullets etc.</a:t>
            </a:r>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17</a:t>
            </a:fld>
            <a:endParaRPr lang="en-US"/>
          </a:p>
        </p:txBody>
      </p:sp>
    </p:spTree>
    <p:extLst>
      <p:ext uri="{BB962C8B-B14F-4D97-AF65-F5344CB8AC3E}">
        <p14:creationId xmlns:p14="http://schemas.microsoft.com/office/powerpoint/2010/main" val="40149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Formative </a:t>
            </a:r>
            <a:r>
              <a:rPr lang="fr-FR" dirty="0" err="1" smtClean="0"/>
              <a:t>Assessment</a:t>
            </a:r>
            <a:r>
              <a:rPr lang="fr-FR" dirty="0" smtClean="0"/>
              <a:t> Best Practices: </a:t>
            </a:r>
            <a:r>
              <a:rPr lang="fr-FR" b="1" dirty="0" err="1" smtClean="0"/>
              <a:t>Preparation</a:t>
            </a:r>
            <a:endParaRPr lang="en-US" b="1" dirty="0"/>
          </a:p>
        </p:txBody>
      </p:sp>
      <p:sp>
        <p:nvSpPr>
          <p:cNvPr id="3" name="Content Placeholder 2"/>
          <p:cNvSpPr>
            <a:spLocks noGrp="1"/>
          </p:cNvSpPr>
          <p:nvPr>
            <p:ph idx="1"/>
          </p:nvPr>
        </p:nvSpPr>
        <p:spPr/>
        <p:txBody>
          <a:bodyPr/>
          <a:lstStyle/>
          <a:p>
            <a:r>
              <a:rPr lang="en-US" dirty="0" smtClean="0"/>
              <a:t>Teachers must consider HOW, WHEN, and for what PURPOSE to use formative assessment.</a:t>
            </a:r>
          </a:p>
          <a:p>
            <a:r>
              <a:rPr lang="en-US" dirty="0" smtClean="0"/>
              <a:t>Questions to consider:</a:t>
            </a:r>
          </a:p>
          <a:p>
            <a:pPr lvl="1"/>
            <a:r>
              <a:rPr lang="en-US" dirty="0" smtClean="0"/>
              <a:t>Used to access prior knowledge </a:t>
            </a:r>
            <a:r>
              <a:rPr lang="en-US" i="1" dirty="0" smtClean="0"/>
              <a:t>or</a:t>
            </a:r>
            <a:r>
              <a:rPr lang="en-US" dirty="0" smtClean="0"/>
              <a:t> assess knowledge </a:t>
            </a:r>
            <a:r>
              <a:rPr lang="en-US" i="1" dirty="0" smtClean="0"/>
              <a:t>or</a:t>
            </a:r>
            <a:r>
              <a:rPr lang="en-US" dirty="0" smtClean="0"/>
              <a:t> practice skills </a:t>
            </a:r>
            <a:r>
              <a:rPr lang="en-US" i="1" dirty="0" smtClean="0"/>
              <a:t>or</a:t>
            </a:r>
            <a:r>
              <a:rPr lang="en-US" dirty="0" smtClean="0"/>
              <a:t> self-assess?</a:t>
            </a:r>
          </a:p>
          <a:p>
            <a:pPr lvl="1"/>
            <a:r>
              <a:rPr lang="en-US" dirty="0" smtClean="0"/>
              <a:t>Is it helpful to highlight misconceptions?</a:t>
            </a:r>
          </a:p>
          <a:p>
            <a:pPr lvl="1"/>
            <a:r>
              <a:rPr lang="en-US" dirty="0" smtClean="0"/>
              <a:t>Individually, small group, or large group?</a:t>
            </a:r>
          </a:p>
          <a:p>
            <a:pPr lvl="1"/>
            <a:r>
              <a:rPr lang="en-US" dirty="0" smtClean="0"/>
              <a:t>How will this connect to the learning goal?</a:t>
            </a:r>
          </a:p>
          <a:p>
            <a:pPr lvl="1"/>
            <a:r>
              <a:rPr lang="en-US" dirty="0" smtClean="0"/>
              <a:t>How will students receive feedback to move them forward?</a:t>
            </a:r>
          </a:p>
          <a:p>
            <a:pPr marL="397764" indent="-342900"/>
            <a:r>
              <a:rPr lang="en-US" dirty="0" smtClean="0"/>
              <a:t>Effective formative assessment involves using tasks that elicit evidence of students’ learning and that </a:t>
            </a:r>
            <a:r>
              <a:rPr lang="en-US" u="sng" dirty="0" smtClean="0"/>
              <a:t>all students</a:t>
            </a:r>
            <a:r>
              <a:rPr lang="en-US" dirty="0" smtClean="0"/>
              <a:t> can have an answer (Low floor - High Ceiling Tasks)</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41360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Formative </a:t>
            </a:r>
            <a:r>
              <a:rPr lang="fr-FR" dirty="0" err="1" smtClean="0"/>
              <a:t>Assessment</a:t>
            </a:r>
            <a:r>
              <a:rPr lang="fr-FR" dirty="0" smtClean="0"/>
              <a:t> Best Practices: </a:t>
            </a:r>
            <a:r>
              <a:rPr lang="fr-FR" b="1" dirty="0" smtClean="0"/>
              <a:t>Discussion</a:t>
            </a:r>
            <a:endParaRPr lang="en-US" b="1" dirty="0"/>
          </a:p>
        </p:txBody>
      </p:sp>
      <p:sp>
        <p:nvSpPr>
          <p:cNvPr id="3" name="Content Placeholder 2"/>
          <p:cNvSpPr>
            <a:spLocks noGrp="1"/>
          </p:cNvSpPr>
          <p:nvPr>
            <p:ph idx="1"/>
          </p:nvPr>
        </p:nvSpPr>
        <p:spPr/>
        <p:txBody>
          <a:bodyPr/>
          <a:lstStyle/>
          <a:p>
            <a:pPr lvl="0"/>
            <a:r>
              <a:rPr lang="en-US" sz="2400" dirty="0"/>
              <a:t>Work to build a classroom culture where it is safe to discuss and evaluate peer ideas</a:t>
            </a:r>
          </a:p>
          <a:p>
            <a:pPr lvl="1"/>
            <a:r>
              <a:rPr lang="en-US" dirty="0"/>
              <a:t>Start anonymous</a:t>
            </a:r>
          </a:p>
          <a:p>
            <a:pPr lvl="1"/>
            <a:r>
              <a:rPr lang="en-US" dirty="0"/>
              <a:t>Build a mathematics community with the goal to consider ideas of </a:t>
            </a:r>
            <a:r>
              <a:rPr lang="en-US" dirty="0" smtClean="0"/>
              <a:t>others to </a:t>
            </a:r>
            <a:r>
              <a:rPr lang="en-US" dirty="0"/>
              <a:t>gain new information in order to construct mathematical explanations</a:t>
            </a:r>
          </a:p>
          <a:p>
            <a:pPr lvl="1"/>
            <a:r>
              <a:rPr lang="en-US" dirty="0"/>
              <a:t>Refrain from giving the right answer or passing judgment on student thinking</a:t>
            </a:r>
          </a:p>
          <a:p>
            <a:pPr lvl="1"/>
            <a:r>
              <a:rPr lang="en-US" dirty="0"/>
              <a:t>Students can narrow down their ideas to their ‘best thinking so far’</a:t>
            </a:r>
          </a:p>
          <a:p>
            <a:r>
              <a:rPr lang="en-US" dirty="0" smtClean="0"/>
              <a:t>Don’t underestimate the importance </a:t>
            </a:r>
            <a:r>
              <a:rPr lang="en-US" dirty="0"/>
              <a:t>of acknowledging student ideas</a:t>
            </a:r>
          </a:p>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315870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 and </a:t>
            </a:r>
            <a:r>
              <a:rPr lang="fr-FR" dirty="0" err="1" smtClean="0"/>
              <a:t>Overview</a:t>
            </a:r>
            <a:endParaRPr lang="en-US" dirty="0"/>
          </a:p>
        </p:txBody>
      </p:sp>
      <p:sp>
        <p:nvSpPr>
          <p:cNvPr id="3" name="Content Placeholder 2"/>
          <p:cNvSpPr>
            <a:spLocks noGrp="1"/>
          </p:cNvSpPr>
          <p:nvPr>
            <p:ph idx="1"/>
          </p:nvPr>
        </p:nvSpPr>
        <p:spPr/>
        <p:txBody>
          <a:bodyPr/>
          <a:lstStyle/>
          <a:p>
            <a:r>
              <a:rPr lang="en-US" dirty="0" smtClean="0"/>
              <a:t>Defining formative assessment</a:t>
            </a:r>
          </a:p>
          <a:p>
            <a:r>
              <a:rPr lang="en-US" dirty="0" smtClean="0"/>
              <a:t>Overview of research supporting formative assessment</a:t>
            </a:r>
          </a:p>
          <a:p>
            <a:r>
              <a:rPr lang="en-US" dirty="0" smtClean="0"/>
              <a:t>Exploring various formative assessment techniques</a:t>
            </a:r>
          </a:p>
          <a:p>
            <a:r>
              <a:rPr lang="en-US" dirty="0"/>
              <a:t>Best Practices </a:t>
            </a:r>
          </a:p>
          <a:p>
            <a:r>
              <a:rPr lang="en-US" dirty="0" smtClean="0"/>
              <a:t>Reflection</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481" y="4378037"/>
            <a:ext cx="2381037" cy="1808646"/>
          </a:xfrm>
          <a:prstGeom prst="rect">
            <a:avLst/>
          </a:prstGeom>
        </p:spPr>
      </p:pic>
    </p:spTree>
    <p:extLst>
      <p:ext uri="{BB962C8B-B14F-4D97-AF65-F5344CB8AC3E}">
        <p14:creationId xmlns:p14="http://schemas.microsoft.com/office/powerpoint/2010/main" val="20787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678229" cy="1183566"/>
          </a:xfrm>
        </p:spPr>
        <p:txBody>
          <a:bodyPr/>
          <a:lstStyle/>
          <a:p>
            <a:r>
              <a:rPr lang="fr-FR" dirty="0" smtClean="0"/>
              <a:t>Formative </a:t>
            </a:r>
            <a:r>
              <a:rPr lang="fr-FR" dirty="0" err="1" smtClean="0"/>
              <a:t>Assessment</a:t>
            </a:r>
            <a:r>
              <a:rPr lang="fr-FR" dirty="0" smtClean="0"/>
              <a:t>: </a:t>
            </a:r>
            <a:r>
              <a:rPr lang="fr-FR" b="1" dirty="0" err="1" smtClean="0"/>
              <a:t>Addressing</a:t>
            </a:r>
            <a:r>
              <a:rPr lang="fr-FR" b="1" dirty="0" smtClean="0"/>
              <a:t> </a:t>
            </a:r>
            <a:r>
              <a:rPr lang="fr-FR" b="1" dirty="0" err="1" smtClean="0"/>
              <a:t>Misconceptions</a:t>
            </a:r>
            <a:endParaRPr lang="en-US" b="1" dirty="0"/>
          </a:p>
        </p:txBody>
      </p:sp>
      <p:sp>
        <p:nvSpPr>
          <p:cNvPr id="3" name="Content Placeholder 2"/>
          <p:cNvSpPr>
            <a:spLocks noGrp="1"/>
          </p:cNvSpPr>
          <p:nvPr>
            <p:ph idx="1"/>
          </p:nvPr>
        </p:nvSpPr>
        <p:spPr/>
        <p:txBody>
          <a:bodyPr/>
          <a:lstStyle/>
          <a:p>
            <a:r>
              <a:rPr lang="en-US" dirty="0"/>
              <a:t>Misunderstandings are a normal part of learning mathematics, but research shows that misconceptions can be held by students even when they recognize a misconception impacts their </a:t>
            </a:r>
            <a:r>
              <a:rPr lang="en-US" dirty="0" smtClean="0"/>
              <a:t>learning.</a:t>
            </a:r>
          </a:p>
          <a:p>
            <a:r>
              <a:rPr lang="en-US" dirty="0" smtClean="0"/>
              <a:t>Students don’t </a:t>
            </a:r>
            <a:r>
              <a:rPr lang="en-US" dirty="0"/>
              <a:t>let it go  </a:t>
            </a:r>
            <a:r>
              <a:rPr lang="en-US" dirty="0" smtClean="0"/>
              <a:t>because </a:t>
            </a:r>
            <a:r>
              <a:rPr lang="en-US" dirty="0"/>
              <a:t>they are emotionally and intellectually invested in it </a:t>
            </a:r>
          </a:p>
          <a:p>
            <a:pPr lvl="0"/>
            <a:r>
              <a:rPr lang="en-US" dirty="0" smtClean="0"/>
              <a:t>Rather </a:t>
            </a:r>
            <a:r>
              <a:rPr lang="en-US" dirty="0"/>
              <a:t>than immediately correcting misconceptions, teachers should learn more about them to reveal how a misconception could be a starting point for instruction</a:t>
            </a:r>
          </a:p>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31187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10518738" cy="1183566"/>
          </a:xfrm>
        </p:spPr>
        <p:txBody>
          <a:bodyPr/>
          <a:lstStyle/>
          <a:p>
            <a:r>
              <a:rPr lang="fr-FR" dirty="0" smtClean="0"/>
              <a:t>Formative </a:t>
            </a:r>
            <a:r>
              <a:rPr lang="fr-FR" dirty="0" err="1" smtClean="0"/>
              <a:t>Assessment</a:t>
            </a:r>
            <a:r>
              <a:rPr lang="fr-FR" dirty="0" smtClean="0"/>
              <a:t> Best Practices: </a:t>
            </a:r>
            <a:r>
              <a:rPr lang="fr-FR" b="1" dirty="0" err="1" smtClean="0"/>
              <a:t>Metacognition</a:t>
            </a:r>
            <a:endParaRPr lang="en-US" b="1" dirty="0"/>
          </a:p>
        </p:txBody>
      </p:sp>
      <p:sp>
        <p:nvSpPr>
          <p:cNvPr id="3" name="Content Placeholder 2"/>
          <p:cNvSpPr>
            <a:spLocks noGrp="1"/>
          </p:cNvSpPr>
          <p:nvPr>
            <p:ph idx="1"/>
          </p:nvPr>
        </p:nvSpPr>
        <p:spPr/>
        <p:txBody>
          <a:bodyPr/>
          <a:lstStyle/>
          <a:p>
            <a:r>
              <a:rPr lang="en-US" dirty="0"/>
              <a:t>Part of the role as teacher is to help students to learn strategies to help understand how well they are learning. </a:t>
            </a:r>
          </a:p>
          <a:p>
            <a:r>
              <a:rPr lang="en-US" i="1" dirty="0"/>
              <a:t>Learning has to be done by them; it can’t be done for them</a:t>
            </a:r>
            <a:endParaRPr lang="en-US" dirty="0"/>
          </a:p>
          <a:p>
            <a:r>
              <a:rPr lang="en-US" dirty="0"/>
              <a:t>An important goal of assessment should be to make students </a:t>
            </a:r>
            <a:r>
              <a:rPr lang="en-US" b="1" dirty="0"/>
              <a:t>effective self assessors</a:t>
            </a:r>
            <a:r>
              <a:rPr lang="en-US" dirty="0"/>
              <a:t>. When students assume responsibilities, teachers and students can be </a:t>
            </a:r>
            <a:r>
              <a:rPr lang="en-US" b="1" dirty="0"/>
              <a:t>partners</a:t>
            </a:r>
            <a:r>
              <a:rPr lang="en-US" dirty="0"/>
              <a:t> in the learning process with teachers giving students advice on how to improve. </a:t>
            </a:r>
          </a:p>
          <a:p>
            <a:r>
              <a:rPr lang="en-US" dirty="0"/>
              <a:t>An exclusive emphasis on end of unit assessment carries </a:t>
            </a:r>
            <a:r>
              <a:rPr lang="en-US" dirty="0" smtClean="0"/>
              <a:t>a </a:t>
            </a:r>
            <a:r>
              <a:rPr lang="en-US" dirty="0"/>
              <a:t>serious risk as it serves only to sort students and to convince those who score lower that they can’t ‘do math’ defeating the aim of </a:t>
            </a:r>
            <a:r>
              <a:rPr lang="en-US" b="1" dirty="0"/>
              <a:t>mathematical success for all</a:t>
            </a:r>
          </a:p>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30147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22</a:t>
            </a:fld>
            <a:endParaRPr lang="en-US"/>
          </a:p>
        </p:txBody>
      </p:sp>
      <p:pic>
        <p:nvPicPr>
          <p:cNvPr id="3" name="Picture 2" descr="File:Loch Alsh - &lt;strong&gt;reflection&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252" y="3448811"/>
            <a:ext cx="4407776" cy="2938517"/>
          </a:xfrm>
          <a:prstGeom prst="rect">
            <a:avLst/>
          </a:prstGeom>
        </p:spPr>
      </p:pic>
      <p:sp>
        <p:nvSpPr>
          <p:cNvPr id="6" name="Content Placeholder 5"/>
          <p:cNvSpPr>
            <a:spLocks noGrp="1"/>
          </p:cNvSpPr>
          <p:nvPr>
            <p:ph idx="1"/>
          </p:nvPr>
        </p:nvSpPr>
        <p:spPr>
          <a:xfrm>
            <a:off x="1409699" y="915923"/>
            <a:ext cx="4533901" cy="5065776"/>
          </a:xfrm>
        </p:spPr>
        <p:txBody>
          <a:bodyPr/>
          <a:lstStyle/>
          <a:p>
            <a:pPr marL="0" indent="0">
              <a:buNone/>
            </a:pPr>
            <a:r>
              <a:rPr lang="en-US" dirty="0" smtClean="0"/>
              <a:t>PLUS – DELTA Slip</a:t>
            </a:r>
          </a:p>
          <a:p>
            <a:pPr marL="0" indent="0">
              <a:buNone/>
            </a:pPr>
            <a:r>
              <a:rPr lang="en-US" dirty="0" smtClean="0"/>
              <a:t>Upon reflection of the session, please complete the following slip:</a:t>
            </a:r>
          </a:p>
          <a:p>
            <a:pPr marL="0" indent="0">
              <a:buNone/>
            </a:pPr>
            <a:endParaRPr lang="en-US" dirty="0"/>
          </a:p>
          <a:p>
            <a:pPr marL="0" indent="0">
              <a:buNone/>
            </a:pPr>
            <a:r>
              <a:rPr lang="en-US" dirty="0" smtClean="0"/>
              <a:t>	+ This helped me learn</a:t>
            </a:r>
          </a:p>
          <a:p>
            <a:pPr marL="0" indent="0">
              <a:buNone/>
            </a:pPr>
            <a:r>
              <a:rPr lang="en-US" dirty="0"/>
              <a:t>	</a:t>
            </a:r>
            <a:endParaRPr lang="en-US" dirty="0" smtClean="0"/>
          </a:p>
          <a:p>
            <a:pPr marL="0" indent="0">
              <a:buNone/>
            </a:pPr>
            <a:r>
              <a:rPr lang="en-US" dirty="0"/>
              <a:t>	</a:t>
            </a:r>
            <a:r>
              <a:rPr lang="en-US" dirty="0" smtClean="0"/>
              <a:t>∆This could be changed to 	help me learn</a:t>
            </a:r>
            <a:endParaRPr lang="en-US" dirty="0"/>
          </a:p>
        </p:txBody>
      </p:sp>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313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Resources</a:t>
            </a:r>
            <a:endParaRPr lang="en-US" dirty="0"/>
          </a:p>
        </p:txBody>
      </p:sp>
      <p:sp>
        <p:nvSpPr>
          <p:cNvPr id="3" name="Content Placeholder 2"/>
          <p:cNvSpPr>
            <a:spLocks noGrp="1"/>
          </p:cNvSpPr>
          <p:nvPr>
            <p:ph idx="1"/>
          </p:nvPr>
        </p:nvSpPr>
        <p:spPr>
          <a:xfrm>
            <a:off x="1410027" y="1566001"/>
            <a:ext cx="6395577" cy="4620682"/>
          </a:xfrm>
        </p:spPr>
        <p:txBody>
          <a:bodyPr/>
          <a:lstStyle/>
          <a:p>
            <a:pPr marL="0" indent="0">
              <a:buNone/>
            </a:pPr>
            <a:r>
              <a:rPr lang="en-US" dirty="0"/>
              <a:t>Keeley, P., &amp; Tobey, C. R. (2017). </a:t>
            </a:r>
            <a:r>
              <a:rPr lang="en-US" i="1" dirty="0"/>
              <a:t>Mathematics </a:t>
            </a:r>
            <a:r>
              <a:rPr lang="en-US" i="1" dirty="0" smtClean="0"/>
              <a:t>	formative </a:t>
            </a:r>
            <a:r>
              <a:rPr lang="en-US" i="1" dirty="0"/>
              <a:t>assessment</a:t>
            </a:r>
            <a:r>
              <a:rPr lang="en-US" dirty="0"/>
              <a:t>. Thousand </a:t>
            </a:r>
            <a:r>
              <a:rPr lang="en-US" dirty="0" smtClean="0"/>
              <a:t>Oaks</a:t>
            </a:r>
            <a:r>
              <a:rPr lang="en-US" dirty="0"/>
              <a:t>, CA: </a:t>
            </a:r>
            <a:r>
              <a:rPr lang="en-US" dirty="0" smtClean="0"/>
              <a:t>	Corwin </a:t>
            </a:r>
            <a:r>
              <a:rPr lang="en-US" dirty="0"/>
              <a:t>Mathematics.</a:t>
            </a:r>
          </a:p>
          <a:p>
            <a:pPr marL="0" indent="0">
              <a:buNone/>
            </a:pPr>
            <a:r>
              <a:rPr lang="en-US" dirty="0"/>
              <a:t>Keeley, P., &amp; Tobey, C. R. (2011). </a:t>
            </a:r>
            <a:r>
              <a:rPr lang="en-US" i="1" dirty="0"/>
              <a:t>Mathematics </a:t>
            </a:r>
            <a:r>
              <a:rPr lang="en-US" i="1" dirty="0" smtClean="0"/>
              <a:t>	formative </a:t>
            </a:r>
            <a:r>
              <a:rPr lang="en-US" i="1" dirty="0"/>
              <a:t>assessment: 75 practical </a:t>
            </a:r>
            <a:r>
              <a:rPr lang="en-US" i="1" dirty="0" smtClean="0"/>
              <a:t>strategies 	for </a:t>
            </a:r>
            <a:r>
              <a:rPr lang="en-US" i="1" dirty="0"/>
              <a:t>linking assessment, instruction, and </a:t>
            </a:r>
            <a:r>
              <a:rPr lang="en-US" i="1" dirty="0" smtClean="0"/>
              <a:t>	learning</a:t>
            </a:r>
            <a:r>
              <a:rPr lang="en-US" dirty="0"/>
              <a:t>. </a:t>
            </a:r>
            <a:r>
              <a:rPr lang="en-US" dirty="0" err="1"/>
              <a:t>Thoudand</a:t>
            </a:r>
            <a:r>
              <a:rPr lang="en-US" dirty="0"/>
              <a:t> </a:t>
            </a:r>
            <a:r>
              <a:rPr lang="en-US" dirty="0" smtClean="0"/>
              <a:t>Oaks</a:t>
            </a:r>
            <a:r>
              <a:rPr lang="en-US" dirty="0"/>
              <a:t>, CA: A joint </a:t>
            </a:r>
            <a:r>
              <a:rPr lang="en-US" dirty="0" smtClean="0"/>
              <a:t>		publication </a:t>
            </a:r>
            <a:r>
              <a:rPr lang="en-US" dirty="0"/>
              <a:t>Corwin / National Council of </a:t>
            </a:r>
            <a:r>
              <a:rPr lang="en-US" dirty="0" smtClean="0"/>
              <a:t>	Teachers </a:t>
            </a:r>
            <a:r>
              <a:rPr lang="en-US" dirty="0"/>
              <a:t>of </a:t>
            </a:r>
            <a:r>
              <a:rPr lang="en-US" dirty="0" smtClean="0"/>
              <a:t>Mathematics</a:t>
            </a:r>
            <a:r>
              <a:rPr lang="en-US" dirty="0"/>
              <a:t>.</a:t>
            </a:r>
          </a:p>
          <a:p>
            <a:pPr marL="0" indent="0">
              <a:buNone/>
            </a:pPr>
            <a:r>
              <a:rPr lang="en-US" i="1" dirty="0"/>
              <a:t>Principles to actions: Ensuring mathematical success for </a:t>
            </a:r>
            <a:r>
              <a:rPr lang="en-US" i="1" dirty="0" smtClean="0"/>
              <a:t>	all</a:t>
            </a:r>
            <a:r>
              <a:rPr lang="en-US" dirty="0"/>
              <a:t>. (2014). Reston, VA: </a:t>
            </a:r>
            <a:r>
              <a:rPr lang="en-US" dirty="0" smtClean="0"/>
              <a:t>	NCTM</a:t>
            </a:r>
            <a:r>
              <a:rPr lang="en-US" dirty="0"/>
              <a:t>, National </a:t>
            </a:r>
            <a:r>
              <a:rPr lang="en-US" dirty="0" smtClean="0"/>
              <a:t>	Council </a:t>
            </a:r>
            <a:r>
              <a:rPr lang="en-US" dirty="0"/>
              <a:t>of Teachers of Mathematics.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pic>
        <p:nvPicPr>
          <p:cNvPr id="1026" name="Picture 2" descr="Image result for formative assessment 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477" y="81172"/>
            <a:ext cx="2395831" cy="3435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mative assessment math volum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729" y="3141651"/>
            <a:ext cx="2384439" cy="339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Me						Handouts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019" y="4791468"/>
            <a:ext cx="2839962" cy="915894"/>
          </a:xfrm>
          <a:prstGeom prst="rect">
            <a:avLst/>
          </a:prstGeom>
        </p:spPr>
      </p:pic>
      <p:sp>
        <p:nvSpPr>
          <p:cNvPr id="8" name="Content Placeholder 2"/>
          <p:cNvSpPr txBox="1">
            <a:spLocks/>
          </p:cNvSpPr>
          <p:nvPr/>
        </p:nvSpPr>
        <p:spPr>
          <a:xfrm>
            <a:off x="1410027" y="1566001"/>
            <a:ext cx="2875646" cy="462068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mtClean="0"/>
              <a:t>Chelsea Ridge</a:t>
            </a:r>
          </a:p>
          <a:p>
            <a:pPr marL="0" indent="0">
              <a:buFont typeface="Arial" panose="020B0604020202020204" pitchFamily="34" charset="0"/>
              <a:buNone/>
            </a:pPr>
            <a:r>
              <a:rPr lang="en-US" smtClean="0">
                <a:hlinkClick r:id="rId3"/>
              </a:rPr>
              <a:t>ridgec@gvsu.edu</a:t>
            </a:r>
            <a:endParaRPr lang="en-US" smtClean="0"/>
          </a:p>
          <a:p>
            <a:pPr marL="0" indent="0">
              <a:buFont typeface="Arial" panose="020B0604020202020204" pitchFamily="34" charset="0"/>
              <a:buNone/>
            </a:pPr>
            <a:r>
              <a:rPr lang="en-US" smtClean="0">
                <a:hlinkClick r:id="rId4"/>
              </a:rPr>
              <a:t>www.gvsu.edu/rmsc</a:t>
            </a:r>
            <a:endParaRPr lang="en-US" smtClean="0"/>
          </a:p>
          <a:p>
            <a:pPr marL="0" indent="0">
              <a:buFont typeface="Arial" panose="020B0604020202020204" pitchFamily="34" charset="0"/>
              <a:buNone/>
            </a:pPr>
            <a:r>
              <a:rPr lang="en-US" smtClean="0"/>
              <a:t>@GVSURMSC</a:t>
            </a:r>
          </a:p>
          <a:p>
            <a:pPr marL="0" indent="0">
              <a:buFont typeface="Arial" panose="020B0604020202020204" pitchFamily="34" charset="0"/>
              <a:buNone/>
            </a:pPr>
            <a:endParaRPr lang="en-US" dirty="0"/>
          </a:p>
        </p:txBody>
      </p:sp>
      <p:sp>
        <p:nvSpPr>
          <p:cNvPr id="9" name="Content Placeholder 2"/>
          <p:cNvSpPr txBox="1">
            <a:spLocks/>
          </p:cNvSpPr>
          <p:nvPr/>
        </p:nvSpPr>
        <p:spPr>
          <a:xfrm>
            <a:off x="7610764" y="1566001"/>
            <a:ext cx="3666836" cy="462068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smtClean="0">
                <a:hlinkClick r:id="rId5"/>
              </a:rPr>
              <a:t>www.gvsu.edu/rmsc/mctm</a:t>
            </a:r>
            <a:endParaRPr lang="en-US" dirty="0" smtClean="0">
              <a:hlinkClick r:id="rId6"/>
            </a:endParaRPr>
          </a:p>
          <a:p>
            <a:pPr marL="0" indent="0">
              <a:buFont typeface="Arial" panose="020B0604020202020204" pitchFamily="34" charset="0"/>
              <a:buNone/>
            </a:pPr>
            <a:r>
              <a:rPr lang="en-US" dirty="0" smtClean="0">
                <a:hlinkClick r:id="rId6"/>
              </a:rPr>
              <a:t>www.uncoveringstudentideas.org/templates</a:t>
            </a: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0273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Prior Knowledge</a:t>
            </a:r>
            <a:endParaRPr lang="en-US" dirty="0"/>
          </a:p>
        </p:txBody>
      </p:sp>
      <p:sp>
        <p:nvSpPr>
          <p:cNvPr id="5" name="Text Placeholder 4"/>
          <p:cNvSpPr>
            <a:spLocks noGrp="1"/>
          </p:cNvSpPr>
          <p:nvPr>
            <p:ph type="body" idx="1"/>
          </p:nvPr>
        </p:nvSpPr>
        <p:spPr/>
        <p:txBody>
          <a:bodyPr/>
          <a:lstStyle/>
          <a:p>
            <a:r>
              <a:rPr lang="en-US" dirty="0" smtClean="0"/>
              <a:t>Commit and Toss &amp; Sticky Bars</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Commit and </a:t>
            </a:r>
            <a:r>
              <a:rPr lang="fr-FR" dirty="0" err="1" smtClean="0"/>
              <a:t>Toss</a:t>
            </a:r>
            <a:r>
              <a:rPr lang="fr-FR" dirty="0" smtClean="0"/>
              <a:t> &amp; </a:t>
            </a:r>
            <a:r>
              <a:rPr lang="fr-FR" dirty="0" err="1" smtClean="0"/>
              <a:t>Sticky</a:t>
            </a:r>
            <a:r>
              <a:rPr lang="fr-FR" dirty="0" smtClean="0"/>
              <a:t> Bars</a:t>
            </a:r>
            <a:endParaRPr lang="en-US" dirty="0"/>
          </a:p>
        </p:txBody>
      </p:sp>
      <p:sp>
        <p:nvSpPr>
          <p:cNvPr id="3" name="Content Placeholder 2"/>
          <p:cNvSpPr>
            <a:spLocks noGrp="1"/>
          </p:cNvSpPr>
          <p:nvPr>
            <p:ph idx="1"/>
          </p:nvPr>
        </p:nvSpPr>
        <p:spPr>
          <a:xfrm>
            <a:off x="1410027" y="1566001"/>
            <a:ext cx="10200082" cy="4620682"/>
          </a:xfrm>
          <a:ln>
            <a:noFill/>
          </a:ln>
        </p:spPr>
        <p:txBody>
          <a:bodyPr/>
          <a:lstStyle/>
          <a:p>
            <a:r>
              <a:rPr lang="en-US" b="1" u="sng" dirty="0" smtClean="0"/>
              <a:t>1. On the sticky note</a:t>
            </a:r>
            <a:r>
              <a:rPr lang="en-US" dirty="0" smtClean="0"/>
              <a:t>: Place the letter of your answer to the following question:</a:t>
            </a:r>
            <a:endParaRPr lang="en-US" dirty="0"/>
          </a:p>
          <a:p>
            <a:endParaRPr lang="en-US" dirty="0"/>
          </a:p>
          <a:p>
            <a:pPr marL="0" indent="0">
              <a:buNone/>
            </a:pPr>
            <a:r>
              <a:rPr lang="en-US" b="1" dirty="0"/>
              <a:t>	</a:t>
            </a:r>
            <a:r>
              <a:rPr lang="en-US" b="1" dirty="0" smtClean="0"/>
              <a:t>Assessment is </a:t>
            </a:r>
            <a:r>
              <a:rPr lang="en-US" b="1" u="sng" dirty="0" smtClean="0"/>
              <a:t>most</a:t>
            </a:r>
            <a:r>
              <a:rPr lang="en-US" b="1" dirty="0" smtClean="0"/>
              <a:t> productive when it is considered</a:t>
            </a:r>
          </a:p>
          <a:p>
            <a:pPr marL="0" indent="0">
              <a:buNone/>
            </a:pPr>
            <a:r>
              <a:rPr lang="en-US" b="1" dirty="0"/>
              <a:t>	</a:t>
            </a:r>
            <a:r>
              <a:rPr lang="en-US" b="1" dirty="0" smtClean="0"/>
              <a:t>	a. primarily as accountability for students on grade reports</a:t>
            </a:r>
          </a:p>
          <a:p>
            <a:pPr marL="0" indent="0">
              <a:buNone/>
            </a:pPr>
            <a:r>
              <a:rPr lang="en-US" b="1" dirty="0"/>
              <a:t>	</a:t>
            </a:r>
            <a:r>
              <a:rPr lang="en-US" b="1" dirty="0" smtClean="0"/>
              <a:t>	b. an ongoing process that supports student learning</a:t>
            </a:r>
          </a:p>
          <a:p>
            <a:pPr marL="0" indent="0">
              <a:buNone/>
            </a:pPr>
            <a:r>
              <a:rPr lang="en-US" b="1" dirty="0"/>
              <a:t>	</a:t>
            </a:r>
            <a:r>
              <a:rPr lang="en-US" b="1" dirty="0" smtClean="0"/>
              <a:t>	c. objective through multiple choice only assessments</a:t>
            </a:r>
          </a:p>
          <a:p>
            <a:pPr marL="0" indent="0">
              <a:buNone/>
            </a:pPr>
            <a:r>
              <a:rPr lang="en-US" b="1" dirty="0"/>
              <a:t>	</a:t>
            </a:r>
            <a:r>
              <a:rPr lang="en-US" b="1" dirty="0" smtClean="0"/>
              <a:t>	d. to inform teaching and learning</a:t>
            </a:r>
          </a:p>
          <a:p>
            <a:pPr marL="0" indent="0">
              <a:buNone/>
            </a:pPr>
            <a:r>
              <a:rPr lang="en-US" b="1" dirty="0"/>
              <a:t>	</a:t>
            </a:r>
            <a:r>
              <a:rPr lang="en-US" b="1" dirty="0" smtClean="0"/>
              <a:t>	e. through multiple data sources</a:t>
            </a:r>
          </a:p>
          <a:p>
            <a:pPr marL="0" indent="0">
              <a:buNone/>
            </a:pPr>
            <a:endParaRPr lang="en-US" b="1" u="sng" dirty="0" smtClean="0"/>
          </a:p>
          <a:p>
            <a:r>
              <a:rPr lang="en-US" b="1" u="sng" dirty="0" smtClean="0"/>
              <a:t>2. On </a:t>
            </a:r>
            <a:r>
              <a:rPr lang="en-US" b="1" u="sng" dirty="0"/>
              <a:t>your half sheet of paper</a:t>
            </a:r>
            <a:r>
              <a:rPr lang="en-US" dirty="0"/>
              <a:t>: Write your own definition of Formative Assessment.</a:t>
            </a:r>
          </a:p>
          <a:p>
            <a:pPr marL="0" indent="0">
              <a:buNone/>
            </a:pPr>
            <a:endParaRPr lang="en-US" dirty="0" smtClean="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42369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Commit and </a:t>
            </a:r>
            <a:r>
              <a:rPr lang="fr-FR" dirty="0" err="1" smtClean="0"/>
              <a:t>Toss</a:t>
            </a:r>
            <a:r>
              <a:rPr lang="fr-FR" dirty="0" smtClean="0"/>
              <a:t> &amp; </a:t>
            </a:r>
            <a:r>
              <a:rPr lang="fr-FR" dirty="0" err="1" smtClean="0"/>
              <a:t>Sticky</a:t>
            </a:r>
            <a:r>
              <a:rPr lang="fr-FR" dirty="0" smtClean="0"/>
              <a:t> Bars</a:t>
            </a:r>
            <a:endParaRPr lang="en-US" dirty="0"/>
          </a:p>
        </p:txBody>
      </p:sp>
      <p:sp>
        <p:nvSpPr>
          <p:cNvPr id="3" name="Content Placeholder 2"/>
          <p:cNvSpPr>
            <a:spLocks noGrp="1"/>
          </p:cNvSpPr>
          <p:nvPr>
            <p:ph idx="1"/>
          </p:nvPr>
        </p:nvSpPr>
        <p:spPr>
          <a:xfrm>
            <a:off x="1410027" y="1566001"/>
            <a:ext cx="10200082" cy="4620682"/>
          </a:xfrm>
        </p:spPr>
        <p:txBody>
          <a:bodyPr>
            <a:normAutofit/>
          </a:bodyPr>
          <a:lstStyle/>
          <a:p>
            <a:r>
              <a:rPr lang="en-US" sz="2400" dirty="0" smtClean="0"/>
              <a:t>Commit and Toss</a:t>
            </a:r>
          </a:p>
          <a:p>
            <a:pPr lvl="1"/>
            <a:r>
              <a:rPr lang="en-US" sz="2000" dirty="0" smtClean="0"/>
              <a:t>Great opportunity to share various thought processes in class</a:t>
            </a:r>
          </a:p>
          <a:p>
            <a:pPr lvl="1"/>
            <a:r>
              <a:rPr lang="en-US" sz="2000" dirty="0" smtClean="0"/>
              <a:t>Remind students to maintain anonymity if they get their own or they recognize handwriting</a:t>
            </a:r>
          </a:p>
          <a:p>
            <a:pPr lvl="1"/>
            <a:r>
              <a:rPr lang="en-US" sz="2000" dirty="0" smtClean="0"/>
              <a:t>Variations: Fold and Pass OR put in a hat and draw back out</a:t>
            </a:r>
          </a:p>
          <a:p>
            <a:pPr lvl="1"/>
            <a:endParaRPr lang="en-US" sz="2000" dirty="0"/>
          </a:p>
          <a:p>
            <a:pPr lvl="1"/>
            <a:endParaRPr lang="en-US" sz="2000" dirty="0" smtClean="0"/>
          </a:p>
          <a:p>
            <a:r>
              <a:rPr lang="en-US" sz="2400" dirty="0" smtClean="0"/>
              <a:t>Sticky Bars</a:t>
            </a:r>
          </a:p>
          <a:p>
            <a:pPr lvl="1"/>
            <a:r>
              <a:rPr lang="en-US" sz="2000" dirty="0" smtClean="0"/>
              <a:t>Works best when followed by an experience that challenges student thinking (Prompt could be overgeneralized or target a common misconception)</a:t>
            </a:r>
          </a:p>
          <a:p>
            <a:pPr lvl="1"/>
            <a:r>
              <a:rPr lang="en-US" sz="2000" dirty="0" smtClean="0"/>
              <a:t>Variations: different color for each class to make a combined histogram OR different color sticky notes for mid unit/end of unit to highlight changes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Assessment</a:t>
            </a:r>
            <a:endParaRPr lang="en-US" dirty="0"/>
          </a:p>
        </p:txBody>
      </p:sp>
    </p:spTree>
    <p:extLst>
      <p:ext uri="{BB962C8B-B14F-4D97-AF65-F5344CB8AC3E}">
        <p14:creationId xmlns:p14="http://schemas.microsoft.com/office/powerpoint/2010/main" val="1280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formative </a:t>
            </a:r>
            <a:r>
              <a:rPr lang="fr-FR" dirty="0" err="1" smtClean="0"/>
              <a:t>assessment</a:t>
            </a:r>
            <a:r>
              <a:rPr lang="fr-FR" dirty="0" smtClean="0"/>
              <a:t>?</a:t>
            </a:r>
            <a:endParaRPr lang="en-US" dirty="0"/>
          </a:p>
        </p:txBody>
      </p:sp>
      <p:sp>
        <p:nvSpPr>
          <p:cNvPr id="3" name="Content Placeholder 2"/>
          <p:cNvSpPr>
            <a:spLocks noGrp="1"/>
          </p:cNvSpPr>
          <p:nvPr>
            <p:ph idx="1"/>
          </p:nvPr>
        </p:nvSpPr>
        <p:spPr>
          <a:xfrm>
            <a:off x="1410026" y="1544980"/>
            <a:ext cx="9371948" cy="762041"/>
          </a:xfrm>
        </p:spPr>
        <p:txBody>
          <a:bodyPr/>
          <a:lstStyle/>
          <a:p>
            <a:pPr marL="0" indent="0">
              <a:buNone/>
            </a:pPr>
            <a:r>
              <a:rPr lang="en-US" dirty="0" smtClean="0"/>
              <a:t>Formative assessment is any assessment strategy that promotes learning rather than measure and report learning. </a:t>
            </a:r>
            <a:r>
              <a:rPr lang="en-US" dirty="0"/>
              <a:t> </a:t>
            </a:r>
            <a:r>
              <a:rPr lang="en-US" dirty="0" smtClean="0"/>
              <a:t>Assessment </a:t>
            </a:r>
            <a:r>
              <a:rPr lang="en-US" b="1" i="1" dirty="0" smtClean="0"/>
              <a:t>for</a:t>
            </a:r>
            <a:r>
              <a:rPr lang="en-US" dirty="0" smtClean="0"/>
              <a:t> learning.</a:t>
            </a:r>
          </a:p>
          <a:p>
            <a:endParaRPr lang="en-US" dirty="0" smtClean="0"/>
          </a:p>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1637716" y="6629400"/>
            <a:ext cx="10586611" cy="228600"/>
          </a:xfrm>
        </p:spPr>
        <p:txBody>
          <a:bodyPr/>
          <a:lstStyle/>
          <a:p>
            <a:r>
              <a:rPr lang="en-US" dirty="0" smtClean="0"/>
              <a:t>Formative Assessment: </a:t>
            </a:r>
            <a:r>
              <a:rPr lang="en-US" i="1" dirty="0" smtClean="0"/>
              <a:t>How People Learn: Brain, Mind, Experience and School </a:t>
            </a:r>
            <a:r>
              <a:rPr lang="en-US" dirty="0" smtClean="0"/>
              <a:t>(</a:t>
            </a:r>
            <a:r>
              <a:rPr lang="en-US" dirty="0" err="1" smtClean="0"/>
              <a:t>Bransford</a:t>
            </a:r>
            <a:r>
              <a:rPr lang="en-US" dirty="0" smtClean="0"/>
              <a:t>, Brown &amp; Cocking, 1999) </a:t>
            </a:r>
          </a:p>
          <a:p>
            <a:r>
              <a:rPr lang="en-US" i="1" dirty="0" smtClean="0"/>
              <a:t>How Students Learn Mathematics in the Classroom</a:t>
            </a:r>
            <a:r>
              <a:rPr lang="en-US" dirty="0" smtClean="0"/>
              <a:t> (Donovan &amp; </a:t>
            </a:r>
            <a:r>
              <a:rPr lang="en-US" dirty="0" err="1" smtClean="0"/>
              <a:t>Bransford</a:t>
            </a:r>
            <a:r>
              <a:rPr lang="en-US" dirty="0" smtClean="0"/>
              <a:t>, 2005)</a:t>
            </a:r>
            <a:endParaRPr lang="en-US" dirty="0"/>
          </a:p>
        </p:txBody>
      </p:sp>
      <p:graphicFrame>
        <p:nvGraphicFramePr>
          <p:cNvPr id="9" name="Diagram 8"/>
          <p:cNvGraphicFramePr/>
          <p:nvPr>
            <p:extLst>
              <p:ext uri="{D42A27DB-BD31-4B8C-83A1-F6EECF244321}">
                <p14:modId xmlns:p14="http://schemas.microsoft.com/office/powerpoint/2010/main" val="579656582"/>
              </p:ext>
            </p:extLst>
          </p:nvPr>
        </p:nvGraphicFramePr>
        <p:xfrm>
          <a:off x="7562194" y="1954924"/>
          <a:ext cx="5698358" cy="353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410026" y="2392348"/>
            <a:ext cx="7544788" cy="2862322"/>
          </a:xfrm>
          <a:prstGeom prst="rect">
            <a:avLst/>
          </a:prstGeom>
          <a:noFill/>
        </p:spPr>
        <p:txBody>
          <a:bodyPr wrap="square" rtlCol="0">
            <a:spAutoFit/>
          </a:bodyPr>
          <a:lstStyle/>
          <a:p>
            <a:r>
              <a:rPr lang="en-US" b="1" dirty="0"/>
              <a:t>What is the purpose?</a:t>
            </a:r>
          </a:p>
          <a:p>
            <a:pPr marL="285750" indent="-285750">
              <a:buFont typeface="Arial" panose="020B0604020202020204" pitchFamily="34" charset="0"/>
              <a:buChar char="•"/>
            </a:pPr>
            <a:r>
              <a:rPr lang="en-US" dirty="0"/>
              <a:t>“To inform instruction and provide feedback to students on their learning”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Threefold: motivation, support and improve teaching and learning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“When </a:t>
            </a:r>
            <a:r>
              <a:rPr lang="en-US" dirty="0"/>
              <a:t>viewed as a process that is indistinguishable from effective instruction, assessment serves as a means to achieve productive teaching and learning for all</a:t>
            </a:r>
            <a:r>
              <a:rPr lang="en-US" dirty="0" smtClean="0"/>
              <a:t>.” (</a:t>
            </a:r>
            <a:r>
              <a:rPr lang="en-US" i="1" dirty="0" smtClean="0"/>
              <a:t>Principles</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0869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Formative </a:t>
            </a:r>
            <a:r>
              <a:rPr lang="fr-FR" dirty="0" err="1" smtClean="0"/>
              <a:t>Assessment</a:t>
            </a:r>
            <a:r>
              <a:rPr lang="fr-FR" dirty="0" smtClean="0"/>
              <a:t> </a:t>
            </a:r>
            <a:r>
              <a:rPr lang="fr-FR" dirty="0" err="1" smtClean="0"/>
              <a:t>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Mathematics Formative Assessment highlights 3 main principles:</a:t>
            </a:r>
            <a:endParaRPr lang="en-US" dirty="0"/>
          </a:p>
          <a:p>
            <a:pPr marL="0" indent="0">
              <a:buNone/>
            </a:pPr>
            <a:r>
              <a:rPr lang="en-US" dirty="0"/>
              <a:t>	</a:t>
            </a:r>
            <a:r>
              <a:rPr lang="en-US" dirty="0" smtClean="0"/>
              <a:t>1. </a:t>
            </a:r>
            <a:r>
              <a:rPr lang="en-US" dirty="0" smtClean="0"/>
              <a:t>Accessing </a:t>
            </a:r>
            <a:r>
              <a:rPr lang="en-US" dirty="0" smtClean="0"/>
              <a:t>prior knowledge: </a:t>
            </a:r>
            <a:r>
              <a:rPr lang="en-US" dirty="0" smtClean="0"/>
              <a:t>If </a:t>
            </a:r>
            <a:r>
              <a:rPr lang="en-US" dirty="0" smtClean="0"/>
              <a:t>students </a:t>
            </a:r>
            <a:r>
              <a:rPr lang="en-US" dirty="0"/>
              <a:t>initial understanding is not </a:t>
            </a:r>
            <a:r>
              <a:rPr lang="en-US" dirty="0" smtClean="0"/>
              <a:t>	engaged</a:t>
            </a:r>
            <a:r>
              <a:rPr lang="en-US" dirty="0"/>
              <a:t>, they may fail to grasp </a:t>
            </a:r>
            <a:r>
              <a:rPr lang="en-US" dirty="0" smtClean="0"/>
              <a:t>new </a:t>
            </a:r>
            <a:r>
              <a:rPr lang="en-US" dirty="0" smtClean="0"/>
              <a:t>content or </a:t>
            </a:r>
            <a:r>
              <a:rPr lang="en-US" dirty="0"/>
              <a:t>learn for a test but </a:t>
            </a:r>
            <a:r>
              <a:rPr lang="en-US" dirty="0" smtClean="0"/>
              <a:t>	revert </a:t>
            </a:r>
            <a:r>
              <a:rPr lang="en-US" dirty="0"/>
              <a:t>back to their </a:t>
            </a:r>
            <a:r>
              <a:rPr lang="en-US" dirty="0" smtClean="0"/>
              <a:t>preconceptions.</a:t>
            </a:r>
          </a:p>
          <a:p>
            <a:pPr marL="0" indent="0">
              <a:buNone/>
            </a:pPr>
            <a:r>
              <a:rPr lang="en-US" dirty="0"/>
              <a:t>	</a:t>
            </a:r>
            <a:r>
              <a:rPr lang="en-US" dirty="0" smtClean="0"/>
              <a:t>2. Deep conceptual </a:t>
            </a:r>
            <a:r>
              <a:rPr lang="en-US" dirty="0"/>
              <a:t>knowledge has to have a deep foundation of factual </a:t>
            </a:r>
            <a:r>
              <a:rPr lang="en-US" dirty="0" smtClean="0"/>
              <a:t>	knowledge</a:t>
            </a:r>
            <a:r>
              <a:rPr lang="en-US" dirty="0"/>
              <a:t>, understand it in the context of a conceptual framework, </a:t>
            </a:r>
            <a:r>
              <a:rPr lang="en-US" dirty="0" smtClean="0"/>
              <a:t>	organize the </a:t>
            </a:r>
            <a:r>
              <a:rPr lang="en-US" dirty="0"/>
              <a:t>knowledge in ways that facilitate retrieval and application</a:t>
            </a:r>
            <a:r>
              <a:rPr lang="en-US" dirty="0" smtClean="0"/>
              <a:t>.</a:t>
            </a:r>
          </a:p>
          <a:p>
            <a:pPr marL="0" indent="0">
              <a:buNone/>
            </a:pPr>
            <a:r>
              <a:rPr lang="en-US" dirty="0" smtClean="0"/>
              <a:t>	3</a:t>
            </a:r>
            <a:r>
              <a:rPr lang="en-US" dirty="0"/>
              <a:t>.  A metacognitive approach to instruction helps students take control </a:t>
            </a:r>
            <a:r>
              <a:rPr lang="en-US" dirty="0" smtClean="0"/>
              <a:t>	of </a:t>
            </a:r>
            <a:r>
              <a:rPr lang="en-US" dirty="0"/>
              <a:t>their own learning by defining learning goals and monitoring their </a:t>
            </a:r>
            <a:r>
              <a:rPr lang="en-US" dirty="0" smtClean="0"/>
              <a:t>	progress. Best </a:t>
            </a:r>
            <a:r>
              <a:rPr lang="en-US" dirty="0"/>
              <a:t>when taught </a:t>
            </a:r>
            <a:r>
              <a:rPr lang="en-US" dirty="0" smtClean="0"/>
              <a:t>in content areas.</a:t>
            </a:r>
          </a:p>
          <a:p>
            <a:pPr marL="0" indent="0">
              <a:buNone/>
            </a:pPr>
            <a:r>
              <a:rPr lang="en-US" dirty="0" smtClean="0"/>
              <a:t>Research shows that incorporating these three principles into instruction improves student achievement.</a:t>
            </a:r>
          </a:p>
          <a:p>
            <a:pPr marL="0" indent="0">
              <a:buNone/>
            </a:pPr>
            <a:r>
              <a:rPr lang="en-US" dirty="0" smtClean="0"/>
              <a:t>The use of formative assessment with </a:t>
            </a:r>
            <a:r>
              <a:rPr lang="en-US" dirty="0" err="1" smtClean="0"/>
              <a:t>particulary</a:t>
            </a:r>
            <a:r>
              <a:rPr lang="en-US" dirty="0" smtClean="0"/>
              <a:t> low </a:t>
            </a:r>
            <a:r>
              <a:rPr lang="en-US" dirty="0" err="1" smtClean="0"/>
              <a:t>attainers</a:t>
            </a:r>
            <a:r>
              <a:rPr lang="en-US" dirty="0" smtClean="0"/>
              <a:t> improves learning and raises achievement.</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Formative </a:t>
            </a:r>
            <a:r>
              <a:rPr lang="en-US" dirty="0"/>
              <a:t>Assessment: </a:t>
            </a:r>
            <a:r>
              <a:rPr lang="en-US" i="1" dirty="0"/>
              <a:t>How People Learn: Brain, Mind, Experience and School </a:t>
            </a:r>
            <a:r>
              <a:rPr lang="en-US" dirty="0"/>
              <a:t>(</a:t>
            </a:r>
            <a:r>
              <a:rPr lang="en-US" dirty="0" err="1"/>
              <a:t>Bransford</a:t>
            </a:r>
            <a:r>
              <a:rPr lang="en-US" dirty="0"/>
              <a:t>, Brown &amp; Cocking, 1999) </a:t>
            </a:r>
          </a:p>
          <a:p>
            <a:r>
              <a:rPr lang="en-US" i="1" dirty="0"/>
              <a:t>How Students Learn Mathematics in the </a:t>
            </a:r>
            <a:r>
              <a:rPr lang="en-US" i="1" dirty="0" smtClean="0"/>
              <a:t>Classroom</a:t>
            </a:r>
            <a:r>
              <a:rPr lang="en-US" dirty="0" smtClean="0"/>
              <a:t> </a:t>
            </a:r>
            <a:r>
              <a:rPr lang="en-US" dirty="0"/>
              <a:t>(Donovan &amp; </a:t>
            </a:r>
            <a:r>
              <a:rPr lang="en-US" dirty="0" err="1"/>
              <a:t>Bransford</a:t>
            </a:r>
            <a:r>
              <a:rPr lang="en-US" dirty="0"/>
              <a:t>, 2005)</a:t>
            </a:r>
          </a:p>
          <a:p>
            <a:endParaRPr lang="en-US" dirty="0"/>
          </a:p>
        </p:txBody>
      </p:sp>
    </p:spTree>
    <p:extLst>
      <p:ext uri="{BB962C8B-B14F-4D97-AF65-F5344CB8AC3E}">
        <p14:creationId xmlns:p14="http://schemas.microsoft.com/office/powerpoint/2010/main" val="200312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Formative </a:t>
            </a:r>
            <a:r>
              <a:rPr lang="fr-FR" dirty="0" err="1" smtClean="0"/>
              <a:t>Assessment</a:t>
            </a:r>
            <a:r>
              <a:rPr lang="fr-FR" dirty="0" smtClean="0"/>
              <a:t> </a:t>
            </a:r>
            <a:r>
              <a:rPr lang="fr-FR" dirty="0" err="1" smtClean="0"/>
              <a:t>Research</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Principles to Actions: Ensuring Mathematical Success For All</a:t>
            </a:r>
          </a:p>
          <a:p>
            <a:pPr lvl="0"/>
            <a:r>
              <a:rPr lang="en-US" dirty="0" smtClean="0"/>
              <a:t>Making </a:t>
            </a:r>
            <a:r>
              <a:rPr lang="en-US" dirty="0"/>
              <a:t>formative assessment an integral part of student learning  is associated with improved student </a:t>
            </a:r>
            <a:r>
              <a:rPr lang="en-US" dirty="0" smtClean="0"/>
              <a:t>learning (3 independent studies)</a:t>
            </a:r>
            <a:endParaRPr lang="en-US" dirty="0"/>
          </a:p>
          <a:p>
            <a:r>
              <a:rPr lang="en-US" dirty="0" smtClean="0"/>
              <a:t>Effective </a:t>
            </a:r>
            <a:r>
              <a:rPr lang="en-US" dirty="0"/>
              <a:t>instruction, including formative assessment, is arguably the most effective test prep strategy as it promotes retention, reflection, generalization, and transfer of </a:t>
            </a:r>
            <a:r>
              <a:rPr lang="en-US" dirty="0" smtClean="0"/>
              <a:t>knowledge</a:t>
            </a:r>
          </a:p>
          <a:p>
            <a:pPr lvl="0"/>
            <a:r>
              <a:rPr lang="en-US" dirty="0" smtClean="0"/>
              <a:t>NCTM </a:t>
            </a:r>
            <a:r>
              <a:rPr lang="en-US" dirty="0"/>
              <a:t>calls us to focus on the importance of assessment to guide instruction and assess </a:t>
            </a:r>
            <a:r>
              <a:rPr lang="en-US" dirty="0" smtClean="0"/>
              <a:t>programming</a:t>
            </a:r>
            <a:endParaRPr lang="en-US" dirty="0"/>
          </a:p>
        </p:txBody>
      </p:sp>
      <p:pic>
        <p:nvPicPr>
          <p:cNvPr id="7" name="Content Placeholder 6" descr="McPherson Math: PtA Series #1: Establish goals to focu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0356" y="1226387"/>
            <a:ext cx="3362449" cy="4869947"/>
          </a:xfr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330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4" y="527729"/>
            <a:ext cx="4155622" cy="2532888"/>
          </a:xfrm>
        </p:spPr>
        <p:txBody>
          <a:bodyPr/>
          <a:lstStyle/>
          <a:p>
            <a:r>
              <a:rPr lang="en-US" dirty="0" smtClean="0"/>
              <a:t>Try it on your own</a:t>
            </a:r>
            <a:endParaRPr lang="en-US" dirty="0"/>
          </a:p>
        </p:txBody>
      </p:sp>
      <p:sp>
        <p:nvSpPr>
          <p:cNvPr id="4" name="Text Placeholder 3"/>
          <p:cNvSpPr>
            <a:spLocks noGrp="1"/>
          </p:cNvSpPr>
          <p:nvPr>
            <p:ph type="body" sz="half" idx="2"/>
          </p:nvPr>
        </p:nvSpPr>
        <p:spPr>
          <a:xfrm>
            <a:off x="498689" y="749714"/>
            <a:ext cx="5458766" cy="5660321"/>
          </a:xfrm>
        </p:spPr>
        <p:txBody>
          <a:bodyPr/>
          <a:lstStyle/>
          <a:p>
            <a:pPr marL="342900" indent="-342900">
              <a:buAutoNum type="arabicPeriod"/>
            </a:pPr>
            <a:r>
              <a:rPr lang="en-US" sz="2000" dirty="0" smtClean="0"/>
              <a:t>Try it on your own (2 minutes)</a:t>
            </a:r>
          </a:p>
          <a:p>
            <a:pPr marL="342900" indent="-342900">
              <a:buAutoNum type="arabicPeriod"/>
            </a:pPr>
            <a:r>
              <a:rPr lang="en-US" sz="2000" dirty="0" smtClean="0"/>
              <a:t>Discuss your solution pathway as if you were a student.  Make sure to refine your thinking                  (3 minutes)</a:t>
            </a:r>
          </a:p>
          <a:p>
            <a:pPr marL="342900" indent="-342900">
              <a:buAutoNum type="arabicPeriod"/>
            </a:pPr>
            <a:r>
              <a:rPr lang="en-US" sz="2000" dirty="0" smtClean="0"/>
              <a:t>Discuss the formative assessment as teachers            (3 minutes)</a:t>
            </a:r>
          </a:p>
          <a:p>
            <a:pPr marL="800100" lvl="1" indent="-342900">
              <a:buAutoNum type="arabicPeriod"/>
            </a:pPr>
            <a:r>
              <a:rPr lang="en-US" sz="1600" dirty="0" smtClean="0"/>
              <a:t>Pros vs. Cons</a:t>
            </a:r>
          </a:p>
          <a:p>
            <a:pPr marL="800100" lvl="1" indent="-342900">
              <a:buAutoNum type="arabicPeriod"/>
            </a:pPr>
            <a:r>
              <a:rPr lang="en-US" sz="1600" dirty="0" smtClean="0"/>
              <a:t>Uses in your classroom</a:t>
            </a:r>
          </a:p>
          <a:p>
            <a:pPr marL="800100" lvl="1" indent="-342900">
              <a:buAutoNum type="arabicPeriod"/>
            </a:pPr>
            <a:r>
              <a:rPr lang="en-US" sz="1600" dirty="0" smtClean="0"/>
              <a:t>Variations you could make</a:t>
            </a:r>
          </a:p>
          <a:p>
            <a:pPr marL="800100" lvl="1" indent="-342900">
              <a:buAutoNum type="arabicPeriod"/>
            </a:pPr>
            <a:endParaRPr lang="en-US" sz="1600" dirty="0"/>
          </a:p>
          <a:p>
            <a:pPr marL="800100" lvl="1" indent="-342900">
              <a:buAutoNum type="arabicPeriod"/>
            </a:pPr>
            <a:endParaRPr lang="en-US" sz="1600" dirty="0" smtClean="0"/>
          </a:p>
          <a:p>
            <a:pPr marL="800100" lvl="1" indent="-342900">
              <a:buAutoNum type="arabicPeriod"/>
            </a:pPr>
            <a:endParaRPr lang="en-US" sz="1600" dirty="0"/>
          </a:p>
          <a:p>
            <a:pPr lvl="5"/>
            <a:endParaRPr lang="en-US" sz="2000" dirty="0" smtClean="0"/>
          </a:p>
          <a:p>
            <a:pPr lvl="5"/>
            <a:r>
              <a:rPr lang="en-US" sz="2000" dirty="0" smtClean="0"/>
              <a:t>Assessment </a:t>
            </a:r>
            <a:r>
              <a:rPr lang="en-US" sz="2000" b="1" i="1" dirty="0" smtClean="0"/>
              <a:t>for</a:t>
            </a:r>
            <a:r>
              <a:rPr lang="en-US" sz="2000" dirty="0" smtClean="0"/>
              <a:t> Learning</a:t>
            </a:r>
          </a:p>
          <a:p>
            <a:pPr marL="800100" lvl="1" indent="-342900">
              <a:buAutoNum type="arabicPeriod"/>
            </a:pPr>
            <a:endParaRPr lang="en-US" dirty="0"/>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9</a:t>
            </a:fld>
            <a:endParaRPr lang="en-US"/>
          </a:p>
        </p:txBody>
      </p:sp>
      <p:graphicFrame>
        <p:nvGraphicFramePr>
          <p:cNvPr id="6" name="Diagram 5"/>
          <p:cNvGraphicFramePr/>
          <p:nvPr>
            <p:extLst>
              <p:ext uri="{D42A27DB-BD31-4B8C-83A1-F6EECF244321}">
                <p14:modId xmlns:p14="http://schemas.microsoft.com/office/powerpoint/2010/main" val="3676416600"/>
              </p:ext>
            </p:extLst>
          </p:nvPr>
        </p:nvGraphicFramePr>
        <p:xfrm>
          <a:off x="205201" y="3622531"/>
          <a:ext cx="2537770" cy="283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There is no &lt;strong&gt;try&lt;/strong&gt; by OSuKaRuArT on deviant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363" y="3058491"/>
            <a:ext cx="5818182" cy="3570909"/>
          </a:xfrm>
          <a:prstGeom prst="rect">
            <a:avLst/>
          </a:prstGeom>
        </p:spPr>
      </p:pic>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2436</TotalTime>
  <Words>1318</Words>
  <Application>Microsoft Office PowerPoint</Application>
  <PresentationFormat>Widescreen</PresentationFormat>
  <Paragraphs>225</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Times New Roman</vt:lpstr>
      <vt:lpstr>Ecology 16x9</vt:lpstr>
      <vt:lpstr>Formative Assessment in the Secondary Classroom</vt:lpstr>
      <vt:lpstr>Introduction and Overview</vt:lpstr>
      <vt:lpstr>Prior Knowledge</vt:lpstr>
      <vt:lpstr>Commit and Toss &amp; Sticky Bars</vt:lpstr>
      <vt:lpstr>Commit and Toss &amp; Sticky Bars</vt:lpstr>
      <vt:lpstr>What is formative assessment?</vt:lpstr>
      <vt:lpstr>Formative Assessment Research</vt:lpstr>
      <vt:lpstr>Formative Assessment Research</vt:lpstr>
      <vt:lpstr>Try it on your own</vt:lpstr>
      <vt:lpstr>Whiteboard It</vt:lpstr>
      <vt:lpstr>Switch</vt:lpstr>
      <vt:lpstr>Share It</vt:lpstr>
      <vt:lpstr>PowerPoint Presentation</vt:lpstr>
      <vt:lpstr>Yellow</vt:lpstr>
      <vt:lpstr>Blue</vt:lpstr>
      <vt:lpstr>Green</vt:lpstr>
      <vt:lpstr>Summarize</vt:lpstr>
      <vt:lpstr>Formative Assessment Best Practices: Preparation</vt:lpstr>
      <vt:lpstr>Formative Assessment Best Practices: Discussion</vt:lpstr>
      <vt:lpstr>Formative Assessment: Addressing Misconceptions</vt:lpstr>
      <vt:lpstr>Formative Assessment Best Practices: Metacognition</vt:lpstr>
      <vt:lpstr>Reflection</vt:lpstr>
      <vt:lpstr>Resources</vt:lpstr>
      <vt:lpstr>Contact Me      Handouts</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 the Secondary Classroom</dc:title>
  <dc:creator>Chelsea Ridge</dc:creator>
  <cp:lastModifiedBy>Chelsea Ridge</cp:lastModifiedBy>
  <cp:revision>62</cp:revision>
  <dcterms:created xsi:type="dcterms:W3CDTF">2017-07-18T14:01:48Z</dcterms:created>
  <dcterms:modified xsi:type="dcterms:W3CDTF">2018-07-17T17:35:18Z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