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24"/>
  </p:notesMasterIdLst>
  <p:handoutMasterIdLst>
    <p:handoutMasterId r:id="rId25"/>
  </p:handoutMasterIdLst>
  <p:sldIdLst>
    <p:sldId id="268" r:id="rId2"/>
    <p:sldId id="281" r:id="rId3"/>
    <p:sldId id="272" r:id="rId4"/>
    <p:sldId id="273" r:id="rId5"/>
    <p:sldId id="279" r:id="rId6"/>
    <p:sldId id="283" r:id="rId7"/>
    <p:sldId id="274" r:id="rId8"/>
    <p:sldId id="284" r:id="rId9"/>
    <p:sldId id="286" r:id="rId10"/>
    <p:sldId id="287" r:id="rId11"/>
    <p:sldId id="285" r:id="rId12"/>
    <p:sldId id="280" r:id="rId13"/>
    <p:sldId id="282" r:id="rId14"/>
    <p:sldId id="275" r:id="rId15"/>
    <p:sldId id="263" r:id="rId16"/>
    <p:sldId id="264" r:id="rId17"/>
    <p:sldId id="266" r:id="rId18"/>
    <p:sldId id="277" r:id="rId19"/>
    <p:sldId id="278" r:id="rId20"/>
    <p:sldId id="267" r:id="rId21"/>
    <p:sldId id="265" r:id="rId22"/>
    <p:sldId id="271" r:id="rId2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3099" autoAdjust="0"/>
  </p:normalViewPr>
  <p:slideViewPr>
    <p:cSldViewPr>
      <p:cViewPr varScale="1">
        <p:scale>
          <a:sx n="101" d="100"/>
          <a:sy n="101" d="100"/>
        </p:scale>
        <p:origin x="29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6E11FA37-9DD9-4E87-9EF6-28882ADA44C1}" type="datetimeFigureOut">
              <a:rPr lang="en-US" smtClean="0"/>
              <a:t>11/5/2014</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E983E958-8EFF-413D-8012-EDB2E33D5CF7}" type="slidenum">
              <a:rPr lang="en-US" smtClean="0"/>
              <a:t>‹#›</a:t>
            </a:fld>
            <a:endParaRPr lang="en-US"/>
          </a:p>
        </p:txBody>
      </p:sp>
    </p:spTree>
    <p:extLst>
      <p:ext uri="{BB962C8B-B14F-4D97-AF65-F5344CB8AC3E}">
        <p14:creationId xmlns:p14="http://schemas.microsoft.com/office/powerpoint/2010/main" val="2848100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F1683CE0-EE15-4EA5-B232-FC17615C9B2E}" type="datetimeFigureOut">
              <a:rPr lang="en-US" smtClean="0"/>
              <a:pPr/>
              <a:t>11/5/2014</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21ECC79B-E734-41EE-ABDF-006F4AF61506}" type="slidenum">
              <a:rPr lang="en-US" smtClean="0"/>
              <a:pPr/>
              <a:t>‹#›</a:t>
            </a:fld>
            <a:endParaRPr lang="en-US"/>
          </a:p>
        </p:txBody>
      </p:sp>
    </p:spTree>
    <p:extLst>
      <p:ext uri="{BB962C8B-B14F-4D97-AF65-F5344CB8AC3E}">
        <p14:creationId xmlns:p14="http://schemas.microsoft.com/office/powerpoint/2010/main" val="1030438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ECC79B-E734-41EE-ABDF-006F4AF61506}" type="slidenum">
              <a:rPr lang="en-US" smtClean="0"/>
              <a:pPr/>
              <a:t>1</a:t>
            </a:fld>
            <a:endParaRPr lang="en-US"/>
          </a:p>
        </p:txBody>
      </p:sp>
    </p:spTree>
    <p:extLst>
      <p:ext uri="{BB962C8B-B14F-4D97-AF65-F5344CB8AC3E}">
        <p14:creationId xmlns:p14="http://schemas.microsoft.com/office/powerpoint/2010/main" val="497397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Walk participants through the process involved in looking at their work.  The “Tuning Protocol</a:t>
            </a:r>
            <a:r>
              <a:rPr lang="en-US" baseline="0" dirty="0" smtClean="0"/>
              <a:t>” suggested here is from HS-MASS I.  Other protocols that you know/have used before are equally valid.</a:t>
            </a:r>
          </a:p>
          <a:p>
            <a:pPr marL="233309" indent="-233309">
              <a:buAutoNum type="arabicPlain"/>
            </a:pPr>
            <a:r>
              <a:rPr lang="en-US" dirty="0" smtClean="0"/>
              <a:t>Ask</a:t>
            </a:r>
            <a:r>
              <a:rPr lang="en-US" baseline="0" dirty="0" smtClean="0"/>
              <a:t> participants to form table groups.  You may have these groups based either on content area or of  mixed </a:t>
            </a:r>
            <a:r>
              <a:rPr lang="en-US" baseline="0" dirty="0" err="1" smtClean="0"/>
              <a:t>ccontent</a:t>
            </a:r>
            <a:r>
              <a:rPr lang="en-US" baseline="0" dirty="0" smtClean="0"/>
              <a:t> area.</a:t>
            </a:r>
          </a:p>
          <a:p>
            <a:pPr marL="233309" indent="-233309">
              <a:buAutoNum type="arabicPlain"/>
            </a:pPr>
            <a:r>
              <a:rPr lang="en-US" baseline="0" dirty="0" smtClean="0"/>
              <a:t>Each teacher is afforded opportunity to share their lesson and student work within the following guidelines:</a:t>
            </a:r>
          </a:p>
          <a:p>
            <a:pPr marL="233309" indent="-233309">
              <a:buAutoNum type="alphaLcPeriod"/>
            </a:pPr>
            <a:r>
              <a:rPr lang="en-US" baseline="0" dirty="0" smtClean="0"/>
              <a:t>The presenting teacher describes the writing strategy and how is was implemented in the classroom (4 minutes</a:t>
            </a:r>
          </a:p>
          <a:p>
            <a:pPr marL="233309" indent="-233309">
              <a:buAutoNum type="alphaLcPeriod"/>
            </a:pPr>
            <a:r>
              <a:rPr lang="en-US" baseline="0" dirty="0" smtClean="0"/>
              <a:t>Teachers in the group ask clarifying questions and presenting teacher </a:t>
            </a:r>
            <a:r>
              <a:rPr lang="en-US" baseline="0" dirty="0" err="1" smtClean="0"/>
              <a:t>maya</a:t>
            </a:r>
            <a:r>
              <a:rPr lang="en-US" baseline="0" dirty="0" smtClean="0"/>
              <a:t> respond (3 minutes)</a:t>
            </a:r>
          </a:p>
          <a:p>
            <a:pPr marL="233309" indent="-233309">
              <a:buAutoNum type="alphaLcPeriod"/>
            </a:pPr>
            <a:r>
              <a:rPr lang="en-US" baseline="0" dirty="0" smtClean="0"/>
              <a:t>Teachers in the group then provide warm and cool feedback.  Presenting teacher may NOT respond (3 minutes.</a:t>
            </a:r>
          </a:p>
          <a:p>
            <a:pPr marL="233309" indent="-233309">
              <a:buAutoNum type="alphaLcPeriod"/>
            </a:pPr>
            <a:r>
              <a:rPr lang="en-US" baseline="0" dirty="0" smtClean="0"/>
              <a:t>Presenting teacher reflects on lesson based on feedback (2 minutes)</a:t>
            </a:r>
            <a:endParaRPr lang="en-US" dirty="0"/>
          </a:p>
        </p:txBody>
      </p:sp>
      <p:sp>
        <p:nvSpPr>
          <p:cNvPr id="4" name="Slide Number Placeholder 3"/>
          <p:cNvSpPr>
            <a:spLocks noGrp="1"/>
          </p:cNvSpPr>
          <p:nvPr>
            <p:ph type="sldNum" sz="quarter" idx="10"/>
          </p:nvPr>
        </p:nvSpPr>
        <p:spPr/>
        <p:txBody>
          <a:bodyPr/>
          <a:lstStyle/>
          <a:p>
            <a:fld id="{21ECC79B-E734-41EE-ABDF-006F4AF61506}" type="slidenum">
              <a:rPr lang="en-US" smtClean="0"/>
              <a:pPr/>
              <a:t>3</a:t>
            </a:fld>
            <a:endParaRPr lang="en-US"/>
          </a:p>
        </p:txBody>
      </p:sp>
    </p:spTree>
    <p:extLst>
      <p:ext uri="{BB962C8B-B14F-4D97-AF65-F5344CB8AC3E}">
        <p14:creationId xmlns:p14="http://schemas.microsoft.com/office/powerpoint/2010/main" val="2314943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activity addresses the more summative assessment strategies from all four documents shown above.</a:t>
            </a:r>
          </a:p>
          <a:p>
            <a:r>
              <a:rPr lang="en-US" dirty="0" smtClean="0"/>
              <a:t>You will not be able to include</a:t>
            </a:r>
            <a:r>
              <a:rPr lang="en-US" baseline="0" dirty="0" smtClean="0"/>
              <a:t> each of these documents.  Select those resources which best meet the needs/interests of your participants.  In handing out the NSTA journal, be sure to note that NSTA donated 500 copies to our workshop FREE.</a:t>
            </a:r>
            <a:endParaRPr lang="en-US" dirty="0"/>
          </a:p>
        </p:txBody>
      </p:sp>
      <p:sp>
        <p:nvSpPr>
          <p:cNvPr id="4" name="Slide Number Placeholder 3"/>
          <p:cNvSpPr>
            <a:spLocks noGrp="1"/>
          </p:cNvSpPr>
          <p:nvPr>
            <p:ph type="sldNum" sz="quarter" idx="10"/>
          </p:nvPr>
        </p:nvSpPr>
        <p:spPr/>
        <p:txBody>
          <a:bodyPr/>
          <a:lstStyle/>
          <a:p>
            <a:fld id="{21ECC79B-E734-41EE-ABDF-006F4AF61506}" type="slidenum">
              <a:rPr lang="en-US" smtClean="0"/>
              <a:pPr/>
              <a:t>15</a:t>
            </a:fld>
            <a:endParaRPr lang="en-US"/>
          </a:p>
        </p:txBody>
      </p:sp>
    </p:spTree>
    <p:extLst>
      <p:ext uri="{BB962C8B-B14F-4D97-AF65-F5344CB8AC3E}">
        <p14:creationId xmlns:p14="http://schemas.microsoft.com/office/powerpoint/2010/main" val="2777098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Participants</a:t>
            </a:r>
            <a:r>
              <a:rPr lang="en-US" baseline="0" dirty="0" smtClean="0"/>
              <a:t> may be assigned the same article by table group with each table reading a different article.  Or Participants could be paired up in trios with each reading a different article.</a:t>
            </a:r>
            <a:endParaRPr lang="en-US" dirty="0"/>
          </a:p>
        </p:txBody>
      </p:sp>
      <p:sp>
        <p:nvSpPr>
          <p:cNvPr id="4" name="Slide Number Placeholder 3"/>
          <p:cNvSpPr>
            <a:spLocks noGrp="1"/>
          </p:cNvSpPr>
          <p:nvPr>
            <p:ph type="sldNum" sz="quarter" idx="10"/>
          </p:nvPr>
        </p:nvSpPr>
        <p:spPr/>
        <p:txBody>
          <a:bodyPr/>
          <a:lstStyle/>
          <a:p>
            <a:fld id="{21ECC79B-E734-41EE-ABDF-006F4AF61506}" type="slidenum">
              <a:rPr lang="en-US" smtClean="0"/>
              <a:pPr/>
              <a:t>16</a:t>
            </a:fld>
            <a:endParaRPr lang="en-US"/>
          </a:p>
        </p:txBody>
      </p:sp>
    </p:spTree>
    <p:extLst>
      <p:ext uri="{BB962C8B-B14F-4D97-AF65-F5344CB8AC3E}">
        <p14:creationId xmlns:p14="http://schemas.microsoft.com/office/powerpoint/2010/main" val="3575669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all teachers at a given table have read the same article, ask them to discuss the article; record their group notes in each of the 4As and report out to</a:t>
            </a:r>
            <a:r>
              <a:rPr lang="en-US" baseline="0" dirty="0" smtClean="0"/>
              <a:t> the whole group.</a:t>
            </a:r>
          </a:p>
          <a:p>
            <a:r>
              <a:rPr lang="en-US" baseline="0" dirty="0" smtClean="0"/>
              <a:t>If in trios, each teacher could share with other members of the small group about the article he/she read</a:t>
            </a:r>
          </a:p>
          <a:p>
            <a:r>
              <a:rPr lang="en-US" baseline="0" dirty="0" smtClean="0"/>
              <a:t>Either method of </a:t>
            </a:r>
            <a:r>
              <a:rPr lang="en-US" baseline="0" dirty="0" err="1" smtClean="0"/>
              <a:t>Jigsawing</a:t>
            </a:r>
            <a:r>
              <a:rPr lang="en-US" baseline="0" dirty="0" smtClean="0"/>
              <a:t> is effective</a:t>
            </a:r>
            <a:endParaRPr lang="en-US" dirty="0"/>
          </a:p>
        </p:txBody>
      </p:sp>
      <p:sp>
        <p:nvSpPr>
          <p:cNvPr id="4" name="Slide Number Placeholder 3"/>
          <p:cNvSpPr>
            <a:spLocks noGrp="1"/>
          </p:cNvSpPr>
          <p:nvPr>
            <p:ph type="sldNum" sz="quarter" idx="10"/>
          </p:nvPr>
        </p:nvSpPr>
        <p:spPr/>
        <p:txBody>
          <a:bodyPr/>
          <a:lstStyle/>
          <a:p>
            <a:fld id="{21ECC79B-E734-41EE-ABDF-006F4AF61506}" type="slidenum">
              <a:rPr lang="en-US" smtClean="0"/>
              <a:pPr/>
              <a:t>17</a:t>
            </a:fld>
            <a:endParaRPr lang="en-US"/>
          </a:p>
        </p:txBody>
      </p:sp>
    </p:spTree>
    <p:extLst>
      <p:ext uri="{BB962C8B-B14F-4D97-AF65-F5344CB8AC3E}">
        <p14:creationId xmlns:p14="http://schemas.microsoft.com/office/powerpoint/2010/main" val="486467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 COMMON CONCERN HELD BY TEACHERS CONSIDERING EMPLOYING WRITING IN THEIR CLASSROOM</a:t>
            </a:r>
          </a:p>
          <a:p>
            <a:r>
              <a:rPr lang="en-US" dirty="0"/>
              <a:t>SOME READING AND HEARING FROM EXPERIENCED TEACHERS CAN ALLEVIATE THIS CONCERN </a:t>
            </a:r>
          </a:p>
          <a:p>
            <a:endParaRPr lang="en-US" dirty="0"/>
          </a:p>
        </p:txBody>
      </p:sp>
      <p:sp>
        <p:nvSpPr>
          <p:cNvPr id="4" name="Slide Number Placeholder 3"/>
          <p:cNvSpPr>
            <a:spLocks noGrp="1"/>
          </p:cNvSpPr>
          <p:nvPr>
            <p:ph type="sldNum" sz="quarter" idx="10"/>
          </p:nvPr>
        </p:nvSpPr>
        <p:spPr/>
        <p:txBody>
          <a:bodyPr/>
          <a:lstStyle/>
          <a:p>
            <a:fld id="{21ECC79B-E734-41EE-ABDF-006F4AF61506}" type="slidenum">
              <a:rPr lang="en-US" smtClean="0"/>
              <a:pPr/>
              <a:t>20</a:t>
            </a:fld>
            <a:endParaRPr lang="en-US"/>
          </a:p>
        </p:txBody>
      </p:sp>
    </p:spTree>
    <p:extLst>
      <p:ext uri="{BB962C8B-B14F-4D97-AF65-F5344CB8AC3E}">
        <p14:creationId xmlns:p14="http://schemas.microsoft.com/office/powerpoint/2010/main" val="2055882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purpose of this activity is to have participants share ideas about how to manage workload.  </a:t>
            </a:r>
          </a:p>
          <a:p>
            <a:pPr lvl="0"/>
            <a:r>
              <a:rPr lang="en-US" dirty="0"/>
              <a:t>In table groups, have them brainstorm (with the help of the strategies are referenced in  HWLS – pages 23 -26) ways to help manage the paperwork in a classroom where there is more writing.  </a:t>
            </a:r>
          </a:p>
          <a:p>
            <a:pPr lvl="0"/>
            <a:r>
              <a:rPr lang="en-US" dirty="0"/>
              <a:t>Have them list their top three ideas on the white board.</a:t>
            </a:r>
          </a:p>
          <a:p>
            <a:pPr lvl="0"/>
            <a:r>
              <a:rPr lang="en-US" dirty="0"/>
              <a:t>Share out with whole group using white boards as follows:</a:t>
            </a:r>
          </a:p>
          <a:p>
            <a:pPr lvl="1"/>
            <a:r>
              <a:rPr lang="en-US" dirty="0"/>
              <a:t>If space allows have the whole group come together in a circle (with groups sitting together).  </a:t>
            </a:r>
          </a:p>
          <a:p>
            <a:pPr lvl="1"/>
            <a:r>
              <a:rPr lang="en-US" dirty="0"/>
              <a:t>One person in each group will have the white board “propped” against their knees with the writing facing the center of the circle.</a:t>
            </a:r>
          </a:p>
          <a:p>
            <a:pPr lvl="1"/>
            <a:r>
              <a:rPr lang="en-US" dirty="0"/>
              <a:t>In turn, have each group share their suggestions.</a:t>
            </a:r>
          </a:p>
          <a:p>
            <a:pPr lvl="1"/>
            <a:r>
              <a:rPr lang="en-US" dirty="0"/>
              <a:t>If space does not allow for circle format, have groups share from where they are at using the white board.</a:t>
            </a:r>
          </a:p>
          <a:p>
            <a:endParaRPr lang="en-US" dirty="0"/>
          </a:p>
        </p:txBody>
      </p:sp>
      <p:sp>
        <p:nvSpPr>
          <p:cNvPr id="4" name="Slide Number Placeholder 3"/>
          <p:cNvSpPr>
            <a:spLocks noGrp="1"/>
          </p:cNvSpPr>
          <p:nvPr>
            <p:ph type="sldNum" sz="quarter" idx="10"/>
          </p:nvPr>
        </p:nvSpPr>
        <p:spPr/>
        <p:txBody>
          <a:bodyPr/>
          <a:lstStyle/>
          <a:p>
            <a:fld id="{21ECC79B-E734-41EE-ABDF-006F4AF61506}" type="slidenum">
              <a:rPr lang="en-US" smtClean="0"/>
              <a:pPr/>
              <a:t>21</a:t>
            </a:fld>
            <a:endParaRPr lang="en-US"/>
          </a:p>
        </p:txBody>
      </p:sp>
    </p:spTree>
    <p:extLst>
      <p:ext uri="{BB962C8B-B14F-4D97-AF65-F5344CB8AC3E}">
        <p14:creationId xmlns:p14="http://schemas.microsoft.com/office/powerpoint/2010/main" val="2713806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ECC79B-E734-41EE-ABDF-006F4AF61506}" type="slidenum">
              <a:rPr lang="en-US" smtClean="0"/>
              <a:pPr/>
              <a:t>22</a:t>
            </a:fld>
            <a:endParaRPr lang="en-US"/>
          </a:p>
        </p:txBody>
      </p:sp>
    </p:spTree>
    <p:extLst>
      <p:ext uri="{BB962C8B-B14F-4D97-AF65-F5344CB8AC3E}">
        <p14:creationId xmlns:p14="http://schemas.microsoft.com/office/powerpoint/2010/main" val="14471305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2308"/>
            <a:ext cx="9144000" cy="6860308"/>
            <a:chOff x="0" y="-2308"/>
            <a:chExt cx="9144000" cy="6860308"/>
          </a:xfrm>
        </p:grpSpPr>
        <p:sp>
          <p:nvSpPr>
            <p:cNvPr id="8" name="Rectangle 7"/>
            <p:cNvSpPr/>
            <p:nvPr/>
          </p:nvSpPr>
          <p:spPr>
            <a:xfrm>
              <a:off x="0" y="0"/>
              <a:ext cx="9144000" cy="6858000"/>
            </a:xfrm>
            <a:prstGeom prst="rect">
              <a:avLst/>
            </a:prstGeom>
            <a:blipFill>
              <a:blip r:embed="rId2">
                <a:duotone>
                  <a:schemeClr val="dk2">
                    <a:shade val="42000"/>
                    <a:hueMod val="42000"/>
                    <a:satMod val="124000"/>
                    <a:lumMod val="62000"/>
                  </a:schemeClr>
                  <a:schemeClr val="dk2">
                    <a:tint val="96000"/>
                    <a:satMod val="130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5689832" y="4618"/>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5865092"/>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879"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879"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Freeform 5"/>
            <p:cNvSpPr>
              <a:spLocks noEditPoints="1"/>
            </p:cNvSpPr>
            <p:nvPr/>
          </p:nvSpPr>
          <p:spPr bwMode="gray">
            <a:xfrm>
              <a:off x="0" y="-23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1" y="2222624"/>
            <a:ext cx="5917679" cy="2554758"/>
          </a:xfrm>
        </p:spPr>
        <p:txBody>
          <a:bodyPr anchor="b"/>
          <a:lstStyle>
            <a:lvl1pP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866441" y="4777380"/>
            <a:ext cx="591767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7500385" y="1828799"/>
            <a:ext cx="990599" cy="228659"/>
          </a:xfrm>
        </p:spPr>
        <p:txBody>
          <a:bodyPr anchor="t" anchorCtr="0"/>
          <a:lstStyle>
            <a:lvl1pPr algn="l">
              <a:defRPr b="0" i="0">
                <a:solidFill>
                  <a:schemeClr val="bg1"/>
                </a:solidFill>
              </a:defRPr>
            </a:lvl1pPr>
          </a:lstStyle>
          <a:p>
            <a:fld id="{A3772981-BA0B-4334-91BA-8DB649AEADBB}" type="datetimeFigureOut">
              <a:rPr lang="en-US" smtClean="0"/>
              <a:pPr/>
              <a:t>11/5/2014</a:t>
            </a:fld>
            <a:endParaRPr lang="en-US"/>
          </a:p>
        </p:txBody>
      </p:sp>
      <p:sp>
        <p:nvSpPr>
          <p:cNvPr id="5" name="Footer Placeholder 4"/>
          <p:cNvSpPr>
            <a:spLocks noGrp="1"/>
          </p:cNvSpPr>
          <p:nvPr>
            <p:ph type="ftr" sz="quarter" idx="11"/>
          </p:nvPr>
        </p:nvSpPr>
        <p:spPr>
          <a:xfrm rot="5400000">
            <a:off x="6236209" y="3264406"/>
            <a:ext cx="3859795" cy="228660"/>
          </a:xfrm>
        </p:spPr>
        <p:txBody>
          <a:bodyPr/>
          <a:lstStyle>
            <a:lvl1pPr>
              <a:defRPr>
                <a:solidFill>
                  <a:schemeClr val="bg1"/>
                </a:solidFill>
              </a:defRPr>
            </a:lvl1p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5279" y="292609"/>
            <a:ext cx="628813" cy="767687"/>
          </a:xfrm>
        </p:spPr>
        <p:txBody>
          <a:bodyPr/>
          <a:lstStyle>
            <a:lvl1pPr>
              <a:defRPr sz="2800" b="0" i="0" baseline="0">
                <a:latin typeface="+mj-lt"/>
              </a:defRPr>
            </a:lvl1pPr>
          </a:lstStyle>
          <a:p>
            <a:fld id="{6E810E19-2718-45A8-B37F-FC37A2067643}" type="slidenum">
              <a:rPr lang="en-US" smtClean="0"/>
              <a:pPr/>
              <a:t>‹#›</a:t>
            </a:fld>
            <a:endParaRPr lang="en-US"/>
          </a:p>
        </p:txBody>
      </p:sp>
    </p:spTree>
    <p:extLst>
      <p:ext uri="{BB962C8B-B14F-4D97-AF65-F5344CB8AC3E}">
        <p14:creationId xmlns:p14="http://schemas.microsoft.com/office/powerpoint/2010/main" val="3090431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11" name="Group 10"/>
          <p:cNvGrpSpPr/>
          <p:nvPr/>
        </p:nvGrpSpPr>
        <p:grpSpPr>
          <a:xfrm>
            <a:off x="0" y="-2308"/>
            <a:ext cx="9144000" cy="6860308"/>
            <a:chOff x="0" y="-2308"/>
            <a:chExt cx="9144000" cy="6860308"/>
          </a:xfrm>
        </p:grpSpPr>
        <p:sp>
          <p:nvSpPr>
            <p:cNvPr id="12" name="Rectangle 11"/>
            <p:cNvSpPr/>
            <p:nvPr/>
          </p:nvSpPr>
          <p:spPr>
            <a:xfrm>
              <a:off x="0" y="0"/>
              <a:ext cx="9144000" cy="6858000"/>
            </a:xfrm>
            <a:prstGeom prst="rect">
              <a:avLst/>
            </a:prstGeom>
            <a:blipFill>
              <a:blip r:embed="rId2">
                <a:duotone>
                  <a:schemeClr val="dk2">
                    <a:shade val="42000"/>
                    <a:hueMod val="42000"/>
                    <a:satMod val="124000"/>
                    <a:lumMod val="62000"/>
                  </a:schemeClr>
                  <a:schemeClr val="dk2">
                    <a:tint val="96000"/>
                    <a:satMod val="130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4618"/>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65092"/>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879"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879"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23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3" y="4961453"/>
            <a:ext cx="6422002"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528191"/>
            <a:ext cx="6422003"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772981-BA0B-4334-91BA-8DB649AEADBB}" type="datetimeFigureOut">
              <a:rPr lang="en-US" smtClean="0"/>
              <a:pPr/>
              <a:t>11/5/2014</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E810E19-2718-45A8-B37F-FC37A2067643}" type="slidenum">
              <a:rPr lang="en-US" smtClean="0"/>
              <a:pPr/>
              <a:t>‹#›</a:t>
            </a:fld>
            <a:endParaRPr lang="en-US"/>
          </a:p>
        </p:txBody>
      </p:sp>
    </p:spTree>
    <p:extLst>
      <p:ext uri="{BB962C8B-B14F-4D97-AF65-F5344CB8AC3E}">
        <p14:creationId xmlns:p14="http://schemas.microsoft.com/office/powerpoint/2010/main" val="2990812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0" y="-2308"/>
            <a:ext cx="9144000" cy="6860308"/>
            <a:chOff x="0" y="-2308"/>
            <a:chExt cx="9144000" cy="6860308"/>
          </a:xfrm>
        </p:grpSpPr>
        <p:sp>
          <p:nvSpPr>
            <p:cNvPr id="11" name="Rectangle 10"/>
            <p:cNvSpPr/>
            <p:nvPr/>
          </p:nvSpPr>
          <p:spPr>
            <a:xfrm>
              <a:off x="0" y="0"/>
              <a:ext cx="9144000" cy="6858000"/>
            </a:xfrm>
            <a:prstGeom prst="rect">
              <a:avLst/>
            </a:prstGeom>
            <a:blipFill>
              <a:blip r:embed="rId2">
                <a:duotone>
                  <a:schemeClr val="dk2">
                    <a:shade val="42000"/>
                    <a:hueMod val="42000"/>
                    <a:satMod val="124000"/>
                    <a:lumMod val="62000"/>
                  </a:schemeClr>
                  <a:schemeClr val="dk2">
                    <a:tint val="96000"/>
                    <a:satMod val="130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5689832" y="4618"/>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6299432" y="5865092"/>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879"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879"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Rectangle 13"/>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2" name="Freeform 5"/>
            <p:cNvSpPr>
              <a:spLocks noEditPoints="1"/>
            </p:cNvSpPr>
            <p:nvPr/>
          </p:nvSpPr>
          <p:spPr bwMode="gray">
            <a:xfrm>
              <a:off x="0" y="-23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927100"/>
            <a:ext cx="6422004" cy="1653117"/>
          </a:xfrm>
        </p:spPr>
        <p:txBody>
          <a:bodyPr anchor="ctr"/>
          <a:lstStyle>
            <a:lvl1pPr>
              <a:defRPr sz="3600"/>
            </a:lvl1pPr>
          </a:lstStyle>
          <a:p>
            <a:r>
              <a:rPr lang="en-US" smtClean="0"/>
              <a:t>Click to edit Master title style</a:t>
            </a:r>
            <a:endParaRPr lang="en-US" dirty="0"/>
          </a:p>
        </p:txBody>
      </p:sp>
      <p:sp>
        <p:nvSpPr>
          <p:cNvPr id="13" name="Text Placeholder 3"/>
          <p:cNvSpPr>
            <a:spLocks noGrp="1"/>
          </p:cNvSpPr>
          <p:nvPr>
            <p:ph type="body" sz="half" idx="2"/>
          </p:nvPr>
        </p:nvSpPr>
        <p:spPr>
          <a:xfrm>
            <a:off x="866441" y="3509006"/>
            <a:ext cx="6422003" cy="2515873"/>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772981-BA0B-4334-91BA-8DB649AEADBB}" type="datetimeFigureOut">
              <a:rPr lang="en-US" smtClean="0"/>
              <a:pPr/>
              <a:t>11/5/2014</a:t>
            </a:fld>
            <a:endParaRPr lang="en-US"/>
          </a:p>
        </p:txBody>
      </p:sp>
      <p:sp>
        <p:nvSpPr>
          <p:cNvPr id="5" name="Footer Placeholder 4"/>
          <p:cNvSpPr>
            <a:spLocks noGrp="1"/>
          </p:cNvSpPr>
          <p:nvPr>
            <p:ph type="ftr" sz="quarter" idx="11"/>
          </p:nvPr>
        </p:nvSpPr>
        <p:spPr/>
        <p:txBody>
          <a:bodyPr/>
          <a:lstStyle/>
          <a:p>
            <a:endParaRPr lang="en-US"/>
          </a:p>
        </p:txBody>
      </p:sp>
      <p:sp>
        <p:nvSpPr>
          <p:cNvPr id="18" name="Rectangle 1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E810E19-2718-45A8-B37F-FC37A2067643}" type="slidenum">
              <a:rPr lang="en-US" smtClean="0"/>
              <a:pPr/>
              <a:t>‹#›</a:t>
            </a:fld>
            <a:endParaRPr lang="en-US"/>
          </a:p>
        </p:txBody>
      </p:sp>
    </p:spTree>
    <p:extLst>
      <p:ext uri="{BB962C8B-B14F-4D97-AF65-F5344CB8AC3E}">
        <p14:creationId xmlns:p14="http://schemas.microsoft.com/office/powerpoint/2010/main" val="21791691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2308"/>
            <a:ext cx="9144000" cy="6860308"/>
            <a:chOff x="0" y="-2308"/>
            <a:chExt cx="9144000" cy="6860308"/>
          </a:xfrm>
        </p:grpSpPr>
        <p:sp>
          <p:nvSpPr>
            <p:cNvPr id="13" name="Rectangle 12"/>
            <p:cNvSpPr/>
            <p:nvPr/>
          </p:nvSpPr>
          <p:spPr>
            <a:xfrm>
              <a:off x="0" y="0"/>
              <a:ext cx="9144000" cy="6858000"/>
            </a:xfrm>
            <a:prstGeom prst="rect">
              <a:avLst/>
            </a:prstGeom>
            <a:blipFill>
              <a:blip r:embed="rId2">
                <a:duotone>
                  <a:schemeClr val="dk2">
                    <a:shade val="42000"/>
                    <a:hueMod val="42000"/>
                    <a:satMod val="124000"/>
                    <a:lumMod val="62000"/>
                  </a:schemeClr>
                  <a:schemeClr val="dk2">
                    <a:tint val="96000"/>
                    <a:satMod val="130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4618"/>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65092"/>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6879"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879"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5"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36" name="Freeform 35"/>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1" name="Freeform 5"/>
            <p:cNvSpPr>
              <a:spLocks noEditPoints="1"/>
            </p:cNvSpPr>
            <p:nvPr/>
          </p:nvSpPr>
          <p:spPr bwMode="gray">
            <a:xfrm>
              <a:off x="0" y="-23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10" name="TextBox 9"/>
          <p:cNvSpPr txBox="1"/>
          <p:nvPr/>
        </p:nvSpPr>
        <p:spPr>
          <a:xfrm>
            <a:off x="644721" y="654263"/>
            <a:ext cx="601591" cy="1323439"/>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8000" dirty="0"/>
              <a:t>“</a:t>
            </a:r>
          </a:p>
        </p:txBody>
      </p:sp>
      <p:sp>
        <p:nvSpPr>
          <p:cNvPr id="11" name="TextBox 10"/>
          <p:cNvSpPr txBox="1"/>
          <p:nvPr/>
        </p:nvSpPr>
        <p:spPr>
          <a:xfrm>
            <a:off x="7227454" y="2900539"/>
            <a:ext cx="538973" cy="1323439"/>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8000" dirty="0"/>
              <a:t>”</a:t>
            </a:r>
          </a:p>
        </p:txBody>
      </p:sp>
      <p:sp>
        <p:nvSpPr>
          <p:cNvPr id="2" name="Title 1"/>
          <p:cNvSpPr>
            <a:spLocks noGrp="1"/>
          </p:cNvSpPr>
          <p:nvPr>
            <p:ph type="title"/>
          </p:nvPr>
        </p:nvSpPr>
        <p:spPr>
          <a:xfrm>
            <a:off x="1128059" y="914401"/>
            <a:ext cx="6160385" cy="2894878"/>
          </a:xfrm>
        </p:spPr>
        <p:txBody>
          <a:bodyPr/>
          <a:lstStyle>
            <a:lvl1pPr>
              <a:defRPr sz="3600"/>
            </a:lvl1pPr>
          </a:lstStyle>
          <a:p>
            <a:r>
              <a:rPr lang="en-US" smtClean="0"/>
              <a:t>Click to edit Master title style</a:t>
            </a:r>
            <a:endParaRPr lang="en-US" dirty="0"/>
          </a:p>
        </p:txBody>
      </p:sp>
      <p:sp>
        <p:nvSpPr>
          <p:cNvPr id="17" name="Text Placeholder 3"/>
          <p:cNvSpPr>
            <a:spLocks noGrp="1"/>
          </p:cNvSpPr>
          <p:nvPr>
            <p:ph type="body" sz="half" idx="13"/>
          </p:nvPr>
        </p:nvSpPr>
        <p:spPr>
          <a:xfrm>
            <a:off x="1387279" y="3814473"/>
            <a:ext cx="5646142" cy="333113"/>
          </a:xfrm>
        </p:spPr>
        <p:txBody>
          <a:bodyPr>
            <a:normAutofit/>
          </a:bodyPr>
          <a:lstStyle>
            <a:lvl1pPr marL="0" indent="0">
              <a:buNone/>
              <a:defRPr lang="en-US" sz="1400" b="0" i="0" kern="1200" cap="small" dirty="0">
                <a:solidFill>
                  <a:schemeClr val="accent1"/>
                </a:solidFill>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Text Placeholder 3"/>
          <p:cNvSpPr>
            <a:spLocks noGrp="1"/>
          </p:cNvSpPr>
          <p:nvPr>
            <p:ph type="body" sz="half" idx="2"/>
          </p:nvPr>
        </p:nvSpPr>
        <p:spPr>
          <a:xfrm>
            <a:off x="866440" y="5000815"/>
            <a:ext cx="6422005" cy="1024065"/>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z="900"/>
            </a:lvl1pPr>
          </a:lstStyle>
          <a:p>
            <a:fld id="{A3772981-BA0B-4334-91BA-8DB649AEADBB}" type="datetimeFigureOut">
              <a:rPr lang="en-US" smtClean="0"/>
              <a:pPr/>
              <a:t>11/5/2014</a:t>
            </a:fld>
            <a:endParaRPr lang="en-US"/>
          </a:p>
        </p:txBody>
      </p:sp>
      <p:sp>
        <p:nvSpPr>
          <p:cNvPr id="5" name="Footer Placeholder 4"/>
          <p:cNvSpPr>
            <a:spLocks noGrp="1"/>
          </p:cNvSpPr>
          <p:nvPr>
            <p:ph type="ftr" sz="quarter" idx="11"/>
          </p:nvPr>
        </p:nvSpPr>
        <p:spPr/>
        <p:txBody>
          <a:bodyPr/>
          <a:lstStyle>
            <a:lvl1pPr>
              <a:defRPr sz="900"/>
            </a:lvl1pPr>
          </a:lstStyle>
          <a:p>
            <a:endParaRPr lang="en-US"/>
          </a:p>
        </p:txBody>
      </p:sp>
      <p:sp>
        <p:nvSpPr>
          <p:cNvPr id="43" name="Rectangle 42"/>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E810E19-2718-45A8-B37F-FC37A2067643}" type="slidenum">
              <a:rPr lang="en-US" smtClean="0"/>
              <a:pPr/>
              <a:t>‹#›</a:t>
            </a:fld>
            <a:endParaRPr lang="en-US"/>
          </a:p>
        </p:txBody>
      </p:sp>
    </p:spTree>
    <p:extLst>
      <p:ext uri="{BB962C8B-B14F-4D97-AF65-F5344CB8AC3E}">
        <p14:creationId xmlns:p14="http://schemas.microsoft.com/office/powerpoint/2010/main" val="11222167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7" name="Group 6"/>
          <p:cNvGrpSpPr/>
          <p:nvPr/>
        </p:nvGrpSpPr>
        <p:grpSpPr>
          <a:xfrm>
            <a:off x="0" y="-2308"/>
            <a:ext cx="9144000" cy="6860308"/>
            <a:chOff x="0" y="-2308"/>
            <a:chExt cx="9144000" cy="6860308"/>
          </a:xfrm>
        </p:grpSpPr>
        <p:sp>
          <p:nvSpPr>
            <p:cNvPr id="10" name="Rectangle 9"/>
            <p:cNvSpPr/>
            <p:nvPr/>
          </p:nvSpPr>
          <p:spPr>
            <a:xfrm>
              <a:off x="0" y="0"/>
              <a:ext cx="9144000" cy="6858000"/>
            </a:xfrm>
            <a:prstGeom prst="rect">
              <a:avLst/>
            </a:prstGeom>
            <a:blipFill>
              <a:blip r:embed="rId2">
                <a:duotone>
                  <a:schemeClr val="dk2">
                    <a:shade val="42000"/>
                    <a:hueMod val="42000"/>
                    <a:satMod val="124000"/>
                    <a:lumMod val="62000"/>
                  </a:schemeClr>
                  <a:schemeClr val="dk2">
                    <a:tint val="96000"/>
                    <a:satMod val="130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4618"/>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65092"/>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879"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879"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11"/>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23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2057399"/>
            <a:ext cx="6422004" cy="209550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1" y="5159399"/>
            <a:ext cx="6422004"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772981-BA0B-4334-91BA-8DB649AEADBB}" type="datetimeFigureOut">
              <a:rPr lang="en-US" smtClean="0"/>
              <a:pPr/>
              <a:t>11/5/2014</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E810E19-2718-45A8-B37F-FC37A2067643}" type="slidenum">
              <a:rPr lang="en-US" smtClean="0"/>
              <a:pPr/>
              <a:t>‹#›</a:t>
            </a:fld>
            <a:endParaRPr lang="en-US"/>
          </a:p>
        </p:txBody>
      </p:sp>
    </p:spTree>
    <p:extLst>
      <p:ext uri="{BB962C8B-B14F-4D97-AF65-F5344CB8AC3E}">
        <p14:creationId xmlns:p14="http://schemas.microsoft.com/office/powerpoint/2010/main" val="4138231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8884" y="927101"/>
            <a:ext cx="6423592" cy="709864"/>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8884" y="2489199"/>
            <a:ext cx="2310988"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2" name="Text Placeholder 3"/>
          <p:cNvSpPr>
            <a:spLocks noGrp="1"/>
          </p:cNvSpPr>
          <p:nvPr>
            <p:ph type="body" sz="half" idx="15"/>
          </p:nvPr>
        </p:nvSpPr>
        <p:spPr>
          <a:xfrm>
            <a:off x="868884" y="3147164"/>
            <a:ext cx="2310988" cy="287771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408471" y="2489201"/>
            <a:ext cx="232675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Text Placeholder 3"/>
          <p:cNvSpPr>
            <a:spLocks noGrp="1"/>
          </p:cNvSpPr>
          <p:nvPr>
            <p:ph type="body" sz="half" idx="16"/>
          </p:nvPr>
        </p:nvSpPr>
        <p:spPr>
          <a:xfrm>
            <a:off x="3408472" y="3147164"/>
            <a:ext cx="2326750"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963820" y="2489200"/>
            <a:ext cx="2313740" cy="657961"/>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4" name="Text Placeholder 3"/>
          <p:cNvSpPr>
            <a:spLocks noGrp="1"/>
          </p:cNvSpPr>
          <p:nvPr>
            <p:ph type="body" sz="half" idx="17"/>
          </p:nvPr>
        </p:nvSpPr>
        <p:spPr>
          <a:xfrm>
            <a:off x="5963820" y="3147162"/>
            <a:ext cx="2313739" cy="2888368"/>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3772981-BA0B-4334-91BA-8DB649AEADBB}" type="datetimeFigureOut">
              <a:rPr lang="en-US" smtClean="0"/>
              <a:pPr/>
              <a:t>11/5/2014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810E19-2718-45A8-B37F-FC37A2067643}" type="slidenum">
              <a:rPr lang="en-US" smtClean="0"/>
              <a:pPr/>
              <a:t>‹#›</a:t>
            </a:fld>
            <a:endParaRPr lang="en-US"/>
          </a:p>
        </p:txBody>
      </p:sp>
    </p:spTree>
    <p:extLst>
      <p:ext uri="{BB962C8B-B14F-4D97-AF65-F5344CB8AC3E}">
        <p14:creationId xmlns:p14="http://schemas.microsoft.com/office/powerpoint/2010/main" val="3474299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1" y="936973"/>
            <a:ext cx="6423592" cy="699992"/>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39" y="4188546"/>
            <a:ext cx="2314064" cy="649011"/>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021261" y="2489200"/>
            <a:ext cx="2012937"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8"/>
          </p:nvPr>
        </p:nvSpPr>
        <p:spPr>
          <a:xfrm>
            <a:off x="866438" y="4837558"/>
            <a:ext cx="2309280" cy="1187322"/>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404317" y="4188546"/>
            <a:ext cx="2330903"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16"/>
          </p:nvPr>
        </p:nvSpPr>
        <p:spPr>
          <a:xfrm>
            <a:off x="3550622" y="2489200"/>
            <a:ext cx="2025182"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404317" y="4846509"/>
            <a:ext cx="2330904" cy="1178372"/>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963820" y="4184814"/>
            <a:ext cx="2299492"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17"/>
          </p:nvPr>
        </p:nvSpPr>
        <p:spPr>
          <a:xfrm>
            <a:off x="6104945" y="2489200"/>
            <a:ext cx="2018839"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63820" y="4846510"/>
            <a:ext cx="2299492" cy="118902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21" name="Straight Connector 20"/>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3772981-BA0B-4334-91BA-8DB649AEADBB}" type="datetimeFigureOut">
              <a:rPr lang="en-US" smtClean="0"/>
              <a:pPr/>
              <a:t>11/5/2014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810E19-2718-45A8-B37F-FC37A2067643}" type="slidenum">
              <a:rPr lang="en-US" smtClean="0"/>
              <a:pPr/>
              <a:t>‹#›</a:t>
            </a:fld>
            <a:endParaRPr lang="en-US"/>
          </a:p>
        </p:txBody>
      </p:sp>
    </p:spTree>
    <p:extLst>
      <p:ext uri="{BB962C8B-B14F-4D97-AF65-F5344CB8AC3E}">
        <p14:creationId xmlns:p14="http://schemas.microsoft.com/office/powerpoint/2010/main" val="40042139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66441" y="2489200"/>
            <a:ext cx="6343201" cy="35306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772981-BA0B-4334-91BA-8DB649AEADBB}" type="datetimeFigureOut">
              <a:rPr lang="en-US" smtClean="0"/>
              <a:pPr/>
              <a:t>11/5/2014</a:t>
            </a:fld>
            <a:endParaRPr lang="en-US"/>
          </a:p>
        </p:txBody>
      </p:sp>
      <p:sp>
        <p:nvSpPr>
          <p:cNvPr id="5" name="Footer Placeholder 4"/>
          <p:cNvSpPr>
            <a:spLocks noGrp="1"/>
          </p:cNvSpPr>
          <p:nvPr>
            <p:ph type="ftr" sz="quarter" idx="11"/>
          </p:nvPr>
        </p:nvSpPr>
        <p:spPr/>
        <p:txBody>
          <a:bodyPr/>
          <a:lstStyle>
            <a:lvl1pPr>
              <a:defRPr sz="900"/>
            </a:lvl1pPr>
          </a:lstStyle>
          <a:p>
            <a:endParaRPr lang="en-US"/>
          </a:p>
        </p:txBody>
      </p:sp>
      <p:sp>
        <p:nvSpPr>
          <p:cNvPr id="6" name="Slide Number Placeholder 5"/>
          <p:cNvSpPr>
            <a:spLocks noGrp="1"/>
          </p:cNvSpPr>
          <p:nvPr>
            <p:ph type="sldNum" sz="quarter" idx="12"/>
          </p:nvPr>
        </p:nvSpPr>
        <p:spPr/>
        <p:txBody>
          <a:bodyPr/>
          <a:lstStyle/>
          <a:p>
            <a:fld id="{6E810E19-2718-45A8-B37F-FC37A2067643}" type="slidenum">
              <a:rPr lang="en-US" smtClean="0"/>
              <a:pPr/>
              <a:t>‹#›</a:t>
            </a:fld>
            <a:endParaRPr lang="en-US"/>
          </a:p>
        </p:txBody>
      </p:sp>
    </p:spTree>
    <p:extLst>
      <p:ext uri="{BB962C8B-B14F-4D97-AF65-F5344CB8AC3E}">
        <p14:creationId xmlns:p14="http://schemas.microsoft.com/office/powerpoint/2010/main" val="36340588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0" name="Group 9"/>
          <p:cNvGrpSpPr/>
          <p:nvPr/>
        </p:nvGrpSpPr>
        <p:grpSpPr>
          <a:xfrm>
            <a:off x="0" y="-2308"/>
            <a:ext cx="9144000" cy="6860308"/>
            <a:chOff x="0" y="-2308"/>
            <a:chExt cx="9144000" cy="6860308"/>
          </a:xfrm>
        </p:grpSpPr>
        <p:sp>
          <p:nvSpPr>
            <p:cNvPr id="11" name="Rectangle 10"/>
            <p:cNvSpPr/>
            <p:nvPr/>
          </p:nvSpPr>
          <p:spPr>
            <a:xfrm>
              <a:off x="0" y="0"/>
              <a:ext cx="9144000" cy="6858000"/>
            </a:xfrm>
            <a:prstGeom prst="rect">
              <a:avLst/>
            </a:prstGeom>
            <a:blipFill>
              <a:blip r:embed="rId2">
                <a:duotone>
                  <a:schemeClr val="dk2">
                    <a:shade val="42000"/>
                    <a:hueMod val="42000"/>
                    <a:satMod val="124000"/>
                    <a:lumMod val="62000"/>
                  </a:schemeClr>
                  <a:schemeClr val="dk2">
                    <a:tint val="96000"/>
                    <a:satMod val="130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4618"/>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65092"/>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879"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879"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Rectangle 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7"/>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23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Vertical Title 1"/>
          <p:cNvSpPr>
            <a:spLocks noGrp="1"/>
          </p:cNvSpPr>
          <p:nvPr>
            <p:ph type="title" orient="vert"/>
          </p:nvPr>
        </p:nvSpPr>
        <p:spPr>
          <a:xfrm>
            <a:off x="6168970" y="1447799"/>
            <a:ext cx="1119474" cy="457199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48235" y="1447799"/>
            <a:ext cx="4435439" cy="45719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772981-BA0B-4334-91BA-8DB649AEADBB}" type="datetimeFigureOut">
              <a:rPr lang="en-US" smtClean="0"/>
              <a:pPr/>
              <a:t>11/5/2014</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E810E19-2718-45A8-B37F-FC37A2067643}" type="slidenum">
              <a:rPr lang="en-US" smtClean="0"/>
              <a:pPr/>
              <a:t>‹#›</a:t>
            </a:fld>
            <a:endParaRPr lang="en-US"/>
          </a:p>
        </p:txBody>
      </p:sp>
    </p:spTree>
    <p:extLst>
      <p:ext uri="{BB962C8B-B14F-4D97-AF65-F5344CB8AC3E}">
        <p14:creationId xmlns:p14="http://schemas.microsoft.com/office/powerpoint/2010/main" val="109901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772981-BA0B-4334-91BA-8DB649AEADBB}" type="datetimeFigureOut">
              <a:rPr lang="en-US" smtClean="0"/>
              <a:pPr/>
              <a:t>11/5/2014</a:t>
            </a:fld>
            <a:endParaRPr lang="en-US"/>
          </a:p>
        </p:txBody>
      </p:sp>
      <p:sp>
        <p:nvSpPr>
          <p:cNvPr id="5" name="Footer Placeholder 4"/>
          <p:cNvSpPr>
            <a:spLocks noGrp="1"/>
          </p:cNvSpPr>
          <p:nvPr>
            <p:ph type="ftr" sz="quarter" idx="11"/>
          </p:nvPr>
        </p:nvSpPr>
        <p:spPr/>
        <p:txBody>
          <a:bodyPr/>
          <a:lstStyle>
            <a:lvl1pPr>
              <a:defRPr sz="900"/>
            </a:lvl1pPr>
          </a:lstStyle>
          <a:p>
            <a:endParaRPr lang="en-US"/>
          </a:p>
        </p:txBody>
      </p:sp>
      <p:sp>
        <p:nvSpPr>
          <p:cNvPr id="6" name="Slide Number Placeholder 5"/>
          <p:cNvSpPr>
            <a:spLocks noGrp="1"/>
          </p:cNvSpPr>
          <p:nvPr>
            <p:ph type="sldNum" sz="quarter" idx="12"/>
          </p:nvPr>
        </p:nvSpPr>
        <p:spPr/>
        <p:txBody>
          <a:bodyPr/>
          <a:lstStyle/>
          <a:p>
            <a:fld id="{6E810E19-2718-45A8-B37F-FC37A2067643}" type="slidenum">
              <a:rPr lang="en-US" smtClean="0"/>
              <a:pPr/>
              <a:t>‹#›</a:t>
            </a:fld>
            <a:endParaRPr lang="en-US"/>
          </a:p>
        </p:txBody>
      </p:sp>
    </p:spTree>
    <p:extLst>
      <p:ext uri="{BB962C8B-B14F-4D97-AF65-F5344CB8AC3E}">
        <p14:creationId xmlns:p14="http://schemas.microsoft.com/office/powerpoint/2010/main" val="170090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0" y="-2308"/>
            <a:ext cx="9144000" cy="6860308"/>
            <a:chOff x="0" y="-2308"/>
            <a:chExt cx="9144000" cy="6860308"/>
          </a:xfrm>
        </p:grpSpPr>
        <p:sp>
          <p:nvSpPr>
            <p:cNvPr id="11" name="Rectangle 10"/>
            <p:cNvSpPr/>
            <p:nvPr/>
          </p:nvSpPr>
          <p:spPr>
            <a:xfrm>
              <a:off x="0" y="0"/>
              <a:ext cx="9144000" cy="6858000"/>
            </a:xfrm>
            <a:prstGeom prst="rect">
              <a:avLst/>
            </a:prstGeom>
            <a:blipFill>
              <a:blip r:embed="rId2">
                <a:duotone>
                  <a:schemeClr val="dk2">
                    <a:shade val="42000"/>
                    <a:hueMod val="42000"/>
                    <a:satMod val="124000"/>
                    <a:lumMod val="62000"/>
                  </a:schemeClr>
                  <a:schemeClr val="dk2">
                    <a:tint val="96000"/>
                    <a:satMod val="130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4618"/>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65092"/>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879"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879"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Rectangle 6"/>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7"/>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23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2257588"/>
            <a:ext cx="3101765" cy="3020343"/>
          </a:xfrm>
        </p:spPr>
        <p:txBody>
          <a:bodyPr anchor="ct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119261" y="2257588"/>
            <a:ext cx="3054653" cy="302034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772981-BA0B-4334-91BA-8DB649AEADBB}" type="datetimeFigureOut">
              <a:rPr lang="en-US" smtClean="0"/>
              <a:pPr/>
              <a:t>11/5/2014</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E810E19-2718-45A8-B37F-FC37A2067643}" type="slidenum">
              <a:rPr lang="en-US" smtClean="0"/>
              <a:pPr/>
              <a:t>‹#›</a:t>
            </a:fld>
            <a:endParaRPr lang="en-US"/>
          </a:p>
        </p:txBody>
      </p:sp>
    </p:spTree>
    <p:extLst>
      <p:ext uri="{BB962C8B-B14F-4D97-AF65-F5344CB8AC3E}">
        <p14:creationId xmlns:p14="http://schemas.microsoft.com/office/powerpoint/2010/main" val="3747907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mtClean="0"/>
              <a:t>Click to edit Master title style</a:t>
            </a:r>
            <a:endParaRPr lang="en-US" dirty="0"/>
          </a:p>
        </p:txBody>
      </p:sp>
      <p:sp>
        <p:nvSpPr>
          <p:cNvPr id="3" name="Content Placeholder 2"/>
          <p:cNvSpPr>
            <a:spLocks noGrp="1"/>
          </p:cNvSpPr>
          <p:nvPr>
            <p:ph sz="half" idx="1"/>
          </p:nvPr>
        </p:nvSpPr>
        <p:spPr>
          <a:xfrm>
            <a:off x="866440" y="2489199"/>
            <a:ext cx="3636980" cy="353060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0580" y="2489199"/>
            <a:ext cx="3636981" cy="35306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3772981-BA0B-4334-91BA-8DB649AEADBB}" type="datetimeFigureOut">
              <a:rPr lang="en-US" smtClean="0"/>
              <a:pPr/>
              <a:t>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10E19-2718-45A8-B37F-FC37A2067643}" type="slidenum">
              <a:rPr lang="en-US" smtClean="0"/>
              <a:pPr/>
              <a:t>‹#›</a:t>
            </a:fld>
            <a:endParaRPr lang="en-US"/>
          </a:p>
        </p:txBody>
      </p:sp>
    </p:spTree>
    <p:extLst>
      <p:ext uri="{BB962C8B-B14F-4D97-AF65-F5344CB8AC3E}">
        <p14:creationId xmlns:p14="http://schemas.microsoft.com/office/powerpoint/2010/main" val="1328148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66440" y="2489200"/>
            <a:ext cx="3636979"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66441" y="3248490"/>
            <a:ext cx="3636978" cy="277131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0581" y="2489200"/>
            <a:ext cx="3636980"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0581" y="3248490"/>
            <a:ext cx="3636979" cy="277131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3772981-BA0B-4334-91BA-8DB649AEADBB}" type="datetimeFigureOut">
              <a:rPr lang="en-US" smtClean="0"/>
              <a:pPr/>
              <a:t>11/5/2014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810E19-2718-45A8-B37F-FC37A2067643}" type="slidenum">
              <a:rPr lang="en-US" smtClean="0"/>
              <a:pPr/>
              <a:t>‹#›</a:t>
            </a:fld>
            <a:endParaRPr lang="en-US"/>
          </a:p>
        </p:txBody>
      </p:sp>
    </p:spTree>
    <p:extLst>
      <p:ext uri="{BB962C8B-B14F-4D97-AF65-F5344CB8AC3E}">
        <p14:creationId xmlns:p14="http://schemas.microsoft.com/office/powerpoint/2010/main" val="1141475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3772981-BA0B-4334-91BA-8DB649AEADBB}" type="datetimeFigureOut">
              <a:rPr lang="en-US" smtClean="0"/>
              <a:pPr/>
              <a:t>11/5/2014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810E19-2718-45A8-B37F-FC37A2067643}" type="slidenum">
              <a:rPr lang="en-US" smtClean="0"/>
              <a:pPr/>
              <a:t>‹#›</a:t>
            </a:fld>
            <a:endParaRPr lang="en-US"/>
          </a:p>
        </p:txBody>
      </p:sp>
    </p:spTree>
    <p:extLst>
      <p:ext uri="{BB962C8B-B14F-4D97-AF65-F5344CB8AC3E}">
        <p14:creationId xmlns:p14="http://schemas.microsoft.com/office/powerpoint/2010/main" val="324070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772981-BA0B-4334-91BA-8DB649AEADBB}" type="datetimeFigureOut">
              <a:rPr lang="en-US" smtClean="0"/>
              <a:pPr/>
              <a:t>11/5/2014</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E810E19-2718-45A8-B37F-FC37A2067643}" type="slidenum">
              <a:rPr lang="en-US" smtClean="0"/>
              <a:pPr/>
              <a:t>‹#›</a:t>
            </a:fld>
            <a:endParaRPr lang="en-US"/>
          </a:p>
        </p:txBody>
      </p:sp>
    </p:spTree>
    <p:extLst>
      <p:ext uri="{BB962C8B-B14F-4D97-AF65-F5344CB8AC3E}">
        <p14:creationId xmlns:p14="http://schemas.microsoft.com/office/powerpoint/2010/main" val="536761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2308"/>
            <a:ext cx="9144000" cy="6860308"/>
            <a:chOff x="0" y="-2308"/>
            <a:chExt cx="9144000" cy="6860308"/>
          </a:xfrm>
        </p:grpSpPr>
        <p:sp>
          <p:nvSpPr>
            <p:cNvPr id="12" name="Rectangle 11"/>
            <p:cNvSpPr/>
            <p:nvPr/>
          </p:nvSpPr>
          <p:spPr>
            <a:xfrm>
              <a:off x="0" y="0"/>
              <a:ext cx="9144000" cy="6858000"/>
            </a:xfrm>
            <a:prstGeom prst="rect">
              <a:avLst/>
            </a:prstGeom>
            <a:blipFill>
              <a:blip r:embed="rId2">
                <a:duotone>
                  <a:schemeClr val="dk2">
                    <a:shade val="42000"/>
                    <a:hueMod val="42000"/>
                    <a:satMod val="124000"/>
                    <a:lumMod val="62000"/>
                  </a:schemeClr>
                  <a:schemeClr val="dk2">
                    <a:tint val="96000"/>
                    <a:satMod val="130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4618"/>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65092"/>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879"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879"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9" name="Freeform 5"/>
            <p:cNvSpPr>
              <a:spLocks noEditPoints="1"/>
            </p:cNvSpPr>
            <p:nvPr/>
          </p:nvSpPr>
          <p:spPr bwMode="gray">
            <a:xfrm>
              <a:off x="0" y="-23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97437"/>
            <a:ext cx="2712589"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568927" y="1452881"/>
            <a:ext cx="3632850"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086844"/>
            <a:ext cx="2712590" cy="2925413"/>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772981-BA0B-4334-91BA-8DB649AEADBB}" type="datetimeFigureOut">
              <a:rPr lang="en-US" smtClean="0"/>
              <a:pPr/>
              <a:t>11/5/2014</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E810E19-2718-45A8-B37F-FC37A2067643}" type="slidenum">
              <a:rPr lang="en-US" smtClean="0"/>
              <a:pPr/>
              <a:t>‹#›</a:t>
            </a:fld>
            <a:endParaRPr lang="en-US"/>
          </a:p>
        </p:txBody>
      </p:sp>
    </p:spTree>
    <p:extLst>
      <p:ext uri="{BB962C8B-B14F-4D97-AF65-F5344CB8AC3E}">
        <p14:creationId xmlns:p14="http://schemas.microsoft.com/office/powerpoint/2010/main" val="45878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1" name="Group 10"/>
          <p:cNvGrpSpPr/>
          <p:nvPr/>
        </p:nvGrpSpPr>
        <p:grpSpPr>
          <a:xfrm>
            <a:off x="0" y="-2308"/>
            <a:ext cx="9144000" cy="6860308"/>
            <a:chOff x="0" y="-2308"/>
            <a:chExt cx="9144000" cy="6860308"/>
          </a:xfrm>
        </p:grpSpPr>
        <p:sp>
          <p:nvSpPr>
            <p:cNvPr id="12" name="Rectangle 11"/>
            <p:cNvSpPr/>
            <p:nvPr/>
          </p:nvSpPr>
          <p:spPr>
            <a:xfrm>
              <a:off x="0" y="0"/>
              <a:ext cx="9144000" cy="6858000"/>
            </a:xfrm>
            <a:prstGeom prst="rect">
              <a:avLst/>
            </a:prstGeom>
            <a:blipFill>
              <a:blip r:embed="rId2">
                <a:duotone>
                  <a:schemeClr val="dk2">
                    <a:shade val="42000"/>
                    <a:hueMod val="42000"/>
                    <a:satMod val="124000"/>
                    <a:lumMod val="62000"/>
                  </a:schemeClr>
                  <a:schemeClr val="dk2">
                    <a:tint val="96000"/>
                    <a:satMod val="130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4618"/>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65092"/>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879"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879"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9" name="Freeform 5"/>
            <p:cNvSpPr>
              <a:spLocks noEditPoints="1"/>
            </p:cNvSpPr>
            <p:nvPr/>
          </p:nvSpPr>
          <p:spPr bwMode="gray">
            <a:xfrm>
              <a:off x="0" y="-23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2" y="1362190"/>
            <a:ext cx="2987087" cy="157480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51591" y="3088562"/>
            <a:ext cx="3001938" cy="2448637"/>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772981-BA0B-4334-91BA-8DB649AEADBB}" type="datetimeFigureOut">
              <a:rPr lang="en-US" smtClean="0"/>
              <a:pPr/>
              <a:t>11/5/2014</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E810E19-2718-45A8-B37F-FC37A2067643}" type="slidenum">
              <a:rPr lang="en-US" smtClean="0"/>
              <a:pPr/>
              <a:t>‹#›</a:t>
            </a:fld>
            <a:endParaRPr lang="en-US"/>
          </a:p>
        </p:txBody>
      </p:sp>
    </p:spTree>
    <p:extLst>
      <p:ext uri="{BB962C8B-B14F-4D97-AF65-F5344CB8AC3E}">
        <p14:creationId xmlns:p14="http://schemas.microsoft.com/office/powerpoint/2010/main" val="127952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2308"/>
            <a:ext cx="9144000" cy="6860308"/>
            <a:chOff x="0" y="-2308"/>
            <a:chExt cx="9144000" cy="6860308"/>
          </a:xfrm>
        </p:grpSpPr>
        <p:sp>
          <p:nvSpPr>
            <p:cNvPr id="15" name="Rectangle 14"/>
            <p:cNvSpPr/>
            <p:nvPr/>
          </p:nvSpPr>
          <p:spPr>
            <a:xfrm>
              <a:off x="0" y="0"/>
              <a:ext cx="9144000" cy="6858000"/>
            </a:xfrm>
            <a:prstGeom prst="rect">
              <a:avLst/>
            </a:prstGeom>
            <a:blipFill>
              <a:blip r:embed="rId19">
                <a:duotone>
                  <a:schemeClr val="dk2">
                    <a:shade val="42000"/>
                    <a:hueMod val="42000"/>
                    <a:satMod val="124000"/>
                    <a:lumMod val="62000"/>
                  </a:schemeClr>
                  <a:schemeClr val="dk2">
                    <a:tint val="96000"/>
                    <a:satMod val="130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618"/>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65092"/>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879"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879"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13"/>
            <p:cNvSpPr/>
            <p:nvPr/>
          </p:nvSpPr>
          <p:spPr bwMode="gray">
            <a:xfrm>
              <a:off x="485023" y="1854142"/>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6" name="Freeform 5"/>
            <p:cNvSpPr>
              <a:spLocks noEditPoints="1"/>
            </p:cNvSpPr>
            <p:nvPr/>
          </p:nvSpPr>
          <p:spPr bwMode="gray">
            <a:xfrm>
              <a:off x="0" y="-23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3564" y="925605"/>
            <a:ext cx="6346078" cy="711359"/>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66441" y="2489200"/>
            <a:ext cx="6343201" cy="353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590842" y="6365497"/>
            <a:ext cx="3859795" cy="228660"/>
          </a:xfrm>
          <a:prstGeom prst="rect">
            <a:avLst/>
          </a:prstGeom>
        </p:spPr>
        <p:txBody>
          <a:bodyPr vert="horz" lIns="91440" tIns="45720" rIns="91440" bIns="45720" rtlCol="0" anchor="b"/>
          <a:lstStyle>
            <a:lvl1pPr algn="l">
              <a:defRPr sz="1000" b="1" i="0">
                <a:solidFill>
                  <a:schemeClr val="accent1"/>
                </a:solidFill>
              </a:defRPr>
            </a:lvl1pPr>
          </a:lstStyle>
          <a:p>
            <a:endParaRPr lang="en-US"/>
          </a:p>
        </p:txBody>
      </p:sp>
      <p:sp>
        <p:nvSpPr>
          <p:cNvPr id="4" name="Date Placeholder 3"/>
          <p:cNvSpPr>
            <a:spLocks noGrp="1"/>
          </p:cNvSpPr>
          <p:nvPr>
            <p:ph type="dt" sz="half" idx="2"/>
          </p:nvPr>
        </p:nvSpPr>
        <p:spPr>
          <a:xfrm>
            <a:off x="7574443" y="6371444"/>
            <a:ext cx="990599" cy="228659"/>
          </a:xfrm>
          <a:prstGeom prst="rect">
            <a:avLst/>
          </a:prstGeom>
        </p:spPr>
        <p:txBody>
          <a:bodyPr vert="horz" lIns="91440" tIns="45720" rIns="91440" bIns="45720" rtlCol="0" anchor="b"/>
          <a:lstStyle>
            <a:lvl1pPr algn="r">
              <a:defRPr sz="900" b="1" i="0">
                <a:solidFill>
                  <a:schemeClr val="accent1"/>
                </a:solidFill>
              </a:defRPr>
            </a:lvl1pPr>
          </a:lstStyle>
          <a:p>
            <a:fld id="{A3772981-BA0B-4334-91BA-8DB649AEADBB}" type="datetimeFigureOut">
              <a:rPr lang="en-US" smtClean="0"/>
              <a:pPr/>
              <a:t>11/5/2014</a:t>
            </a:fld>
            <a:endParaRPr lang="en-US"/>
          </a:p>
        </p:txBody>
      </p:sp>
      <p:sp>
        <p:nvSpPr>
          <p:cNvPr id="17" name="Rectangle 1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7766428" y="295730"/>
            <a:ext cx="628813" cy="767687"/>
          </a:xfrm>
          <a:prstGeom prst="rect">
            <a:avLst/>
          </a:prstGeom>
        </p:spPr>
        <p:txBody>
          <a:bodyPr vert="horz" lIns="91440" tIns="45720" rIns="91440" bIns="45720" rtlCol="0" anchor="b"/>
          <a:lstStyle>
            <a:lvl1pPr algn="ctr">
              <a:defRPr sz="2800" b="0" i="0">
                <a:solidFill>
                  <a:schemeClr val="bg1"/>
                </a:solidFill>
              </a:defRPr>
            </a:lvl1pPr>
          </a:lstStyle>
          <a:p>
            <a:fld id="{6E810E19-2718-45A8-B37F-FC37A2067643}" type="slidenum">
              <a:rPr lang="en-US" smtClean="0"/>
              <a:pPr/>
              <a:t>‹#›</a:t>
            </a:fld>
            <a:endParaRPr lang="en-US"/>
          </a:p>
        </p:txBody>
      </p:sp>
    </p:spTree>
    <p:extLst>
      <p:ext uri="{BB962C8B-B14F-4D97-AF65-F5344CB8AC3E}">
        <p14:creationId xmlns:p14="http://schemas.microsoft.com/office/powerpoint/2010/main" val="279304397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32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Q5k4Xz65zj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0"/>
            <a:ext cx="7772400" cy="1524000"/>
          </a:xfrm>
        </p:spPr>
        <p:txBody>
          <a:bodyPr>
            <a:normAutofit fontScale="90000"/>
          </a:bodyPr>
          <a:lstStyle/>
          <a:p>
            <a:pPr algn="ctr"/>
            <a:r>
              <a:rPr lang="en-US" sz="3200" dirty="0" smtClean="0"/>
              <a:t>Grand Valley State University</a:t>
            </a:r>
            <a:br>
              <a:rPr lang="en-US" sz="3200" dirty="0" smtClean="0"/>
            </a:br>
            <a:r>
              <a:rPr lang="en-US" sz="3200" dirty="0" smtClean="0"/>
              <a:t>November 5, 2014</a:t>
            </a:r>
            <a:br>
              <a:rPr lang="en-US" sz="3200" dirty="0" smtClean="0"/>
            </a:br>
            <a:endParaRPr lang="en-US" sz="3200" dirty="0"/>
          </a:p>
        </p:txBody>
      </p:sp>
      <p:sp>
        <p:nvSpPr>
          <p:cNvPr id="3" name="Subtitle 2"/>
          <p:cNvSpPr>
            <a:spLocks noGrp="1"/>
          </p:cNvSpPr>
          <p:nvPr>
            <p:ph type="subTitle" idx="1"/>
          </p:nvPr>
        </p:nvSpPr>
        <p:spPr>
          <a:xfrm>
            <a:off x="685800" y="1600200"/>
            <a:ext cx="7772400" cy="2209800"/>
          </a:xfrm>
        </p:spPr>
        <p:txBody>
          <a:bodyPr>
            <a:noAutofit/>
          </a:bodyPr>
          <a:lstStyle/>
          <a:p>
            <a:pPr algn="ctr"/>
            <a:r>
              <a:rPr lang="en-US" sz="3600" b="1" dirty="0" smtClean="0"/>
              <a:t>Effective, engaging </a:t>
            </a:r>
          </a:p>
          <a:p>
            <a:pPr algn="ctr"/>
            <a:r>
              <a:rPr lang="en-US" sz="3600" b="1" dirty="0" smtClean="0"/>
              <a:t>methods for </a:t>
            </a:r>
          </a:p>
          <a:p>
            <a:pPr algn="ctr"/>
            <a:r>
              <a:rPr lang="en-US" sz="3600" b="1" dirty="0" smtClean="0"/>
              <a:t>writing in Science</a:t>
            </a:r>
            <a:endParaRPr lang="en-US" sz="36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Digital Writing</a:t>
            </a:r>
            <a:endParaRPr lang="en-US" dirty="0"/>
          </a:p>
        </p:txBody>
      </p:sp>
      <p:sp>
        <p:nvSpPr>
          <p:cNvPr id="3" name="Content Placeholder 2"/>
          <p:cNvSpPr>
            <a:spLocks noGrp="1"/>
          </p:cNvSpPr>
          <p:nvPr>
            <p:ph idx="1"/>
          </p:nvPr>
        </p:nvSpPr>
        <p:spPr/>
        <p:txBody>
          <a:bodyPr>
            <a:normAutofit/>
          </a:bodyPr>
          <a:lstStyle/>
          <a:p>
            <a:r>
              <a:rPr lang="en-US" sz="2400" dirty="0" smtClean="0"/>
              <a:t>Equipping students to work across and within contemporary networked spaces, and to write </a:t>
            </a:r>
            <a:r>
              <a:rPr lang="en-US" sz="2400" dirty="0" err="1" smtClean="0"/>
              <a:t>ina</a:t>
            </a:r>
            <a:r>
              <a:rPr lang="en-US" sz="2400" dirty="0" smtClean="0"/>
              <a:t> range of genres and diversity of modes to audiences local and widespread, will serve students in their higher education experiences and in the workplaces of the future.</a:t>
            </a:r>
          </a:p>
          <a:p>
            <a:endParaRPr lang="en-US" sz="2400" dirty="0"/>
          </a:p>
        </p:txBody>
      </p:sp>
    </p:spTree>
    <p:extLst>
      <p:ext uri="{BB962C8B-B14F-4D97-AF65-F5344CB8AC3E}">
        <p14:creationId xmlns:p14="http://schemas.microsoft.com/office/powerpoint/2010/main" val="1720939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Digital Ecology</a:t>
            </a:r>
            <a:endParaRPr lang="en-US" dirty="0"/>
          </a:p>
        </p:txBody>
      </p:sp>
      <p:sp>
        <p:nvSpPr>
          <p:cNvPr id="3" name="Content Placeholder 2"/>
          <p:cNvSpPr>
            <a:spLocks noGrp="1"/>
          </p:cNvSpPr>
          <p:nvPr>
            <p:ph idx="1"/>
          </p:nvPr>
        </p:nvSpPr>
        <p:spPr/>
        <p:txBody>
          <a:bodyPr/>
          <a:lstStyle/>
          <a:p>
            <a:endParaRPr lang="en-US" dirty="0" smtClean="0"/>
          </a:p>
          <a:p>
            <a:pPr>
              <a:buFont typeface="+mj-lt"/>
              <a:buAutoNum type="arabicPeriod"/>
            </a:pPr>
            <a:r>
              <a:rPr lang="en-US" sz="2400" dirty="0" smtClean="0"/>
              <a:t>The physical space for digital writing</a:t>
            </a:r>
          </a:p>
          <a:p>
            <a:pPr>
              <a:buFont typeface="+mj-lt"/>
              <a:buAutoNum type="arabicPeriod"/>
            </a:pPr>
            <a:r>
              <a:rPr lang="en-US" sz="2400" dirty="0" smtClean="0"/>
              <a:t>The ethical, legal , and policy environments for digital writing</a:t>
            </a:r>
          </a:p>
          <a:p>
            <a:pPr>
              <a:buFont typeface="+mj-lt"/>
              <a:buAutoNum type="arabicPeriod"/>
            </a:pPr>
            <a:r>
              <a:rPr lang="en-US" sz="2400" dirty="0" smtClean="0"/>
              <a:t>Online environments for digital writing</a:t>
            </a:r>
          </a:p>
          <a:p>
            <a:pPr>
              <a:buFont typeface="+mj-lt"/>
              <a:buAutoNum type="arabicPeriod"/>
            </a:pPr>
            <a:endParaRPr lang="en-US" dirty="0"/>
          </a:p>
        </p:txBody>
      </p:sp>
    </p:spTree>
    <p:extLst>
      <p:ext uri="{BB962C8B-B14F-4D97-AF65-F5344CB8AC3E}">
        <p14:creationId xmlns:p14="http://schemas.microsoft.com/office/powerpoint/2010/main" val="38262178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Digital Writing Environments</a:t>
            </a:r>
            <a:endParaRPr lang="en-US" dirty="0"/>
          </a:p>
        </p:txBody>
      </p:sp>
      <p:sp>
        <p:nvSpPr>
          <p:cNvPr id="3" name="Content Placeholder 2"/>
          <p:cNvSpPr>
            <a:spLocks noGrp="1"/>
          </p:cNvSpPr>
          <p:nvPr>
            <p:ph idx="1"/>
          </p:nvPr>
        </p:nvSpPr>
        <p:spPr/>
        <p:txBody>
          <a:bodyPr>
            <a:normAutofit/>
          </a:bodyPr>
          <a:lstStyle/>
          <a:p>
            <a:r>
              <a:rPr lang="en-US" sz="2400" dirty="0" smtClean="0"/>
              <a:t>Using the collaborative document, </a:t>
            </a:r>
            <a:r>
              <a:rPr lang="en-US" sz="2400" b="1" dirty="0" smtClean="0"/>
              <a:t>Online Environments for Digital Writing</a:t>
            </a:r>
            <a:r>
              <a:rPr lang="en-US" sz="2400" dirty="0" smtClean="0"/>
              <a:t>, share your experiences regarding these venues.</a:t>
            </a:r>
          </a:p>
          <a:p>
            <a:r>
              <a:rPr lang="en-US" sz="2400" dirty="0" smtClean="0"/>
              <a:t>Please add to the list with sites you have used.</a:t>
            </a:r>
            <a:endParaRPr lang="en-US" sz="2400" dirty="0"/>
          </a:p>
        </p:txBody>
      </p:sp>
    </p:spTree>
    <p:extLst>
      <p:ext uri="{BB962C8B-B14F-4D97-AF65-F5344CB8AC3E}">
        <p14:creationId xmlns:p14="http://schemas.microsoft.com/office/powerpoint/2010/main" val="26004338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dirty="0" smtClean="0"/>
              <a:t>LUNCH</a:t>
            </a:r>
            <a:endParaRPr lang="en-US" sz="6600" dirty="0"/>
          </a:p>
        </p:txBody>
      </p:sp>
      <p:sp>
        <p:nvSpPr>
          <p:cNvPr id="7" name="Text Placeholder 6"/>
          <p:cNvSpPr>
            <a:spLocks noGrp="1"/>
          </p:cNvSpPr>
          <p:nvPr>
            <p:ph type="body" idx="1"/>
          </p:nvPr>
        </p:nvSpPr>
        <p:spPr/>
        <p:txBody>
          <a:bodyPr/>
          <a:lstStyle/>
          <a:p>
            <a:endParaRPr lang="en-US"/>
          </a:p>
        </p:txBody>
      </p:sp>
    </p:spTree>
    <p:extLst>
      <p:ext uri="{BB962C8B-B14F-4D97-AF65-F5344CB8AC3E}">
        <p14:creationId xmlns:p14="http://schemas.microsoft.com/office/powerpoint/2010/main" val="19049935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a:t>
            </a:r>
            <a:r>
              <a:rPr lang="en-US" dirty="0" smtClean="0"/>
              <a:t>OCABULARY PITFALLS:  Challenges and Pitfalls</a:t>
            </a:r>
            <a:endParaRPr lang="en-US" dirty="0"/>
          </a:p>
        </p:txBody>
      </p:sp>
      <p:sp>
        <p:nvSpPr>
          <p:cNvPr id="3" name="Content Placeholder 2"/>
          <p:cNvSpPr>
            <a:spLocks noGrp="1"/>
          </p:cNvSpPr>
          <p:nvPr>
            <p:ph idx="1"/>
          </p:nvPr>
        </p:nvSpPr>
        <p:spPr/>
        <p:txBody>
          <a:bodyPr>
            <a:normAutofit/>
          </a:bodyPr>
          <a:lstStyle/>
          <a:p>
            <a:r>
              <a:rPr lang="en-US" sz="3200" dirty="0" smtClean="0"/>
              <a:t>Using the Google Doc, </a:t>
            </a:r>
            <a:r>
              <a:rPr lang="en-US" sz="3200" b="1" dirty="0"/>
              <a:t>Science Vocabulary </a:t>
            </a:r>
            <a:r>
              <a:rPr lang="en-US" sz="3200" b="1" dirty="0" smtClean="0"/>
              <a:t>Pitfalls</a:t>
            </a:r>
            <a:r>
              <a:rPr lang="en-US" sz="3200" dirty="0" smtClean="0"/>
              <a:t>, add examples of words that fit the descriptions.</a:t>
            </a:r>
            <a:endParaRPr lang="en-US" sz="3200" dirty="0"/>
          </a:p>
        </p:txBody>
      </p:sp>
    </p:spTree>
    <p:extLst>
      <p:ext uri="{BB962C8B-B14F-4D97-AF65-F5344CB8AC3E}">
        <p14:creationId xmlns:p14="http://schemas.microsoft.com/office/powerpoint/2010/main" val="29628884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295400"/>
            <a:ext cx="6346078" cy="711359"/>
          </a:xfrm>
        </p:spPr>
        <p:txBody>
          <a:bodyPr>
            <a:normAutofit fontScale="90000"/>
          </a:bodyPr>
          <a:lstStyle/>
          <a:p>
            <a:pPr algn="ctr"/>
            <a:r>
              <a:rPr lang="en-US" sz="3100" dirty="0" smtClean="0"/>
              <a:t/>
            </a:r>
            <a:br>
              <a:rPr lang="en-US" sz="3100" dirty="0" smtClean="0"/>
            </a:br>
            <a:r>
              <a:rPr lang="en-US" sz="3600" dirty="0" smtClean="0"/>
              <a:t>IMPROVING LAB REPORTS </a:t>
            </a:r>
            <a:br>
              <a:rPr lang="en-US" sz="3600" dirty="0" smtClean="0"/>
            </a:br>
            <a:r>
              <a:rPr lang="en-US" sz="3600" dirty="0" smtClean="0"/>
              <a:t>AND RESEARCH PAPERS </a:t>
            </a:r>
            <a:r>
              <a:rPr lang="en-US" sz="2700" dirty="0" smtClean="0"/>
              <a:t/>
            </a:r>
            <a:br>
              <a:rPr lang="en-US" sz="2700" dirty="0" smtClean="0"/>
            </a:br>
            <a:r>
              <a:rPr lang="en-US" sz="4000" dirty="0" smtClean="0"/>
              <a:t/>
            </a:r>
            <a:br>
              <a:rPr lang="en-US" sz="4000" dirty="0" smtClean="0"/>
            </a:br>
            <a:endParaRPr lang="en-US" sz="4000" dirty="0"/>
          </a:p>
        </p:txBody>
      </p:sp>
      <p:sp>
        <p:nvSpPr>
          <p:cNvPr id="3" name="Content Placeholder 2"/>
          <p:cNvSpPr>
            <a:spLocks noGrp="1"/>
          </p:cNvSpPr>
          <p:nvPr>
            <p:ph idx="1"/>
          </p:nvPr>
        </p:nvSpPr>
        <p:spPr/>
        <p:txBody>
          <a:bodyPr>
            <a:normAutofit/>
          </a:bodyPr>
          <a:lstStyle/>
          <a:p>
            <a:r>
              <a:rPr lang="en-US" sz="2800" dirty="0" smtClean="0"/>
              <a:t>HWLS – Pages 15-23</a:t>
            </a:r>
          </a:p>
          <a:p>
            <a:r>
              <a:rPr lang="en-US" sz="2800" dirty="0" smtClean="0"/>
              <a:t>Science </a:t>
            </a:r>
            <a:r>
              <a:rPr lang="en-US" sz="2800" dirty="0" smtClean="0"/>
              <a:t>Teacher – Laboratory Notebooks in the Science Classroom (pp. 38-42) and </a:t>
            </a:r>
            <a:endParaRPr lang="en-US" sz="2800" dirty="0" smtClean="0"/>
          </a:p>
          <a:p>
            <a:r>
              <a:rPr lang="en-US" sz="2800" dirty="0" smtClean="0"/>
              <a:t>Writing </a:t>
            </a:r>
            <a:r>
              <a:rPr lang="en-US" sz="2800" dirty="0" smtClean="0"/>
              <a:t>Better Lab Reports (pp.43-48)</a:t>
            </a: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USING THE 4 A </a:t>
            </a:r>
            <a:r>
              <a:rPr lang="en-US" sz="3600" dirty="0"/>
              <a:t>S</a:t>
            </a:r>
            <a:r>
              <a:rPr lang="en-US" sz="3600" dirty="0" smtClean="0"/>
              <a:t>TRATEGY</a:t>
            </a:r>
            <a:endParaRPr lang="en-US" sz="3600" dirty="0"/>
          </a:p>
        </p:txBody>
      </p:sp>
      <p:sp>
        <p:nvSpPr>
          <p:cNvPr id="3" name="Content Placeholder 2"/>
          <p:cNvSpPr>
            <a:spLocks noGrp="1"/>
          </p:cNvSpPr>
          <p:nvPr>
            <p:ph idx="1"/>
          </p:nvPr>
        </p:nvSpPr>
        <p:spPr>
          <a:xfrm>
            <a:off x="762000" y="2286000"/>
            <a:ext cx="7391400" cy="3721291"/>
          </a:xfrm>
        </p:spPr>
        <p:txBody>
          <a:bodyPr>
            <a:normAutofit/>
          </a:bodyPr>
          <a:lstStyle/>
          <a:p>
            <a:r>
              <a:rPr lang="en-US" sz="2400" dirty="0" smtClean="0">
                <a:solidFill>
                  <a:schemeClr val="tx1"/>
                </a:solidFill>
              </a:rPr>
              <a:t>Select one of the recommended resources (see previous slide)</a:t>
            </a:r>
          </a:p>
          <a:p>
            <a:r>
              <a:rPr lang="en-US" sz="2400" dirty="0" smtClean="0">
                <a:solidFill>
                  <a:schemeClr val="tx1"/>
                </a:solidFill>
              </a:rPr>
              <a:t>Read individually, recording your reactions on the 4A handout</a:t>
            </a:r>
          </a:p>
          <a:p>
            <a:pPr lvl="1">
              <a:buFont typeface="Wingdings" pitchFamily="2" charset="2"/>
              <a:buChar char="§"/>
            </a:pPr>
            <a:r>
              <a:rPr lang="en-US" sz="2400" dirty="0" smtClean="0">
                <a:solidFill>
                  <a:schemeClr val="tx1"/>
                </a:solidFill>
              </a:rPr>
              <a:t> Assumptions</a:t>
            </a:r>
          </a:p>
          <a:p>
            <a:pPr lvl="1">
              <a:buFont typeface="Wingdings" pitchFamily="2" charset="2"/>
              <a:buChar char="§"/>
            </a:pPr>
            <a:r>
              <a:rPr lang="en-US" sz="2400" dirty="0" smtClean="0">
                <a:solidFill>
                  <a:schemeClr val="tx1"/>
                </a:solidFill>
              </a:rPr>
              <a:t> Agreement</a:t>
            </a:r>
          </a:p>
          <a:p>
            <a:pPr lvl="1">
              <a:buFont typeface="Wingdings" pitchFamily="2" charset="2"/>
              <a:buChar char="§"/>
            </a:pPr>
            <a:r>
              <a:rPr lang="en-US" sz="2400" dirty="0" smtClean="0">
                <a:solidFill>
                  <a:schemeClr val="tx1"/>
                </a:solidFill>
              </a:rPr>
              <a:t> Argument</a:t>
            </a:r>
          </a:p>
          <a:p>
            <a:pPr lvl="1">
              <a:buFont typeface="Wingdings" pitchFamily="2" charset="2"/>
              <a:buChar char="§"/>
            </a:pPr>
            <a:r>
              <a:rPr lang="en-US" sz="2400" dirty="0" smtClean="0">
                <a:solidFill>
                  <a:schemeClr val="tx1"/>
                </a:solidFill>
              </a:rPr>
              <a:t> Aspiration</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DO A JIGSAW</a:t>
            </a:r>
            <a:endParaRPr lang="en-US" sz="3600" dirty="0"/>
          </a:p>
        </p:txBody>
      </p:sp>
      <p:sp>
        <p:nvSpPr>
          <p:cNvPr id="3" name="Content Placeholder 2"/>
          <p:cNvSpPr>
            <a:spLocks noGrp="1"/>
          </p:cNvSpPr>
          <p:nvPr>
            <p:ph idx="1"/>
          </p:nvPr>
        </p:nvSpPr>
        <p:spPr>
          <a:xfrm>
            <a:off x="838200" y="1481328"/>
            <a:ext cx="7315200" cy="4525963"/>
          </a:xfrm>
        </p:spPr>
        <p:txBody>
          <a:bodyPr/>
          <a:lstStyle/>
          <a:p>
            <a:endParaRPr lang="en-US" dirty="0" smtClean="0"/>
          </a:p>
          <a:p>
            <a:pPr>
              <a:buNone/>
            </a:pPr>
            <a:endParaRPr lang="en-US" sz="3200" dirty="0" smtClean="0"/>
          </a:p>
          <a:p>
            <a:r>
              <a:rPr lang="en-US" sz="3200" dirty="0" smtClean="0"/>
              <a:t>Share your reactions based on your 4 A worksheet</a:t>
            </a:r>
          </a:p>
          <a:p>
            <a:endParaRPr lang="en-US"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0" dirty="0" smtClean="0"/>
              <a:t>BREAK</a:t>
            </a:r>
            <a:endParaRPr lang="en-US" sz="8000"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1225735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SEARCH FOR </a:t>
            </a:r>
            <a:br>
              <a:rPr lang="en-US" dirty="0" smtClean="0"/>
            </a:br>
            <a:r>
              <a:rPr lang="en-US" dirty="0" smtClean="0"/>
              <a:t>RESEARCH ARTICLES</a:t>
            </a:r>
            <a:endParaRPr lang="en-US" dirty="0"/>
          </a:p>
        </p:txBody>
      </p:sp>
      <p:sp>
        <p:nvSpPr>
          <p:cNvPr id="4" name="Content Placeholder 3"/>
          <p:cNvSpPr>
            <a:spLocks noGrp="1"/>
          </p:cNvSpPr>
          <p:nvPr>
            <p:ph idx="1"/>
          </p:nvPr>
        </p:nvSpPr>
        <p:spPr/>
        <p:txBody>
          <a:bodyPr/>
          <a:lstStyle/>
          <a:p>
            <a:r>
              <a:rPr lang="en-US" sz="2800" dirty="0" smtClean="0"/>
              <a:t>Using the collaborative document, </a:t>
            </a:r>
            <a:r>
              <a:rPr lang="en-US" sz="2800" b="1" dirty="0"/>
              <a:t>Online Resources for Informative / Explanatory </a:t>
            </a:r>
            <a:r>
              <a:rPr lang="en-US" sz="2800" b="1" dirty="0" smtClean="0"/>
              <a:t>Text</a:t>
            </a:r>
            <a:r>
              <a:rPr lang="en-US" sz="2800" dirty="0" smtClean="0"/>
              <a:t>, research credible sites, and add to the resource list.</a:t>
            </a:r>
          </a:p>
          <a:p>
            <a:pPr marL="0" indent="0">
              <a:buNone/>
            </a:pPr>
            <a:endParaRPr lang="en-US" dirty="0" smtClean="0"/>
          </a:p>
          <a:p>
            <a:endParaRPr lang="en-US" dirty="0"/>
          </a:p>
        </p:txBody>
      </p:sp>
    </p:spTree>
    <p:extLst>
      <p:ext uri="{BB962C8B-B14F-4D97-AF65-F5344CB8AC3E}">
        <p14:creationId xmlns:p14="http://schemas.microsoft.com/office/powerpoint/2010/main" val="1481799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Welcome Back!</a:t>
            </a:r>
            <a:endParaRPr lang="en-US" dirty="0"/>
          </a:p>
        </p:txBody>
      </p:sp>
      <p:sp>
        <p:nvSpPr>
          <p:cNvPr id="3" name="Content Placeholder 2"/>
          <p:cNvSpPr>
            <a:spLocks noGrp="1"/>
          </p:cNvSpPr>
          <p:nvPr>
            <p:ph idx="1"/>
          </p:nvPr>
        </p:nvSpPr>
        <p:spPr/>
        <p:txBody>
          <a:bodyPr>
            <a:normAutofit/>
          </a:bodyPr>
          <a:lstStyle/>
          <a:p>
            <a:r>
              <a:rPr lang="en-US" sz="2400" dirty="0" smtClean="0"/>
              <a:t>Do you have your nametag and have a parking pass on your car?</a:t>
            </a:r>
          </a:p>
          <a:p>
            <a:r>
              <a:rPr lang="en-US" sz="2400" dirty="0" smtClean="0"/>
              <a:t>Housekeeping</a:t>
            </a:r>
          </a:p>
          <a:p>
            <a:r>
              <a:rPr lang="en-US" sz="2400" dirty="0" smtClean="0"/>
              <a:t>Agenda</a:t>
            </a:r>
          </a:p>
          <a:p>
            <a:r>
              <a:rPr lang="en-US" sz="2400" dirty="0" smtClean="0"/>
              <a:t>Sub-reimbursement forms</a:t>
            </a:r>
          </a:p>
          <a:p>
            <a:r>
              <a:rPr lang="en-US" sz="2400" dirty="0" err="1" smtClean="0"/>
              <a:t>SCECH’s</a:t>
            </a:r>
            <a:endParaRPr lang="en-US" sz="2400" dirty="0"/>
          </a:p>
        </p:txBody>
      </p:sp>
    </p:spTree>
    <p:extLst>
      <p:ext uri="{BB962C8B-B14F-4D97-AF65-F5344CB8AC3E}">
        <p14:creationId xmlns:p14="http://schemas.microsoft.com/office/powerpoint/2010/main" val="7346305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200" dirty="0" smtClean="0"/>
              <a:t>MANAGING THE PAPERWORK LOAD</a:t>
            </a:r>
            <a:endParaRPr lang="en-US" sz="3200" dirty="0"/>
          </a:p>
        </p:txBody>
      </p:sp>
      <p:sp>
        <p:nvSpPr>
          <p:cNvPr id="3" name="Content Placeholder 2"/>
          <p:cNvSpPr>
            <a:spLocks noGrp="1"/>
          </p:cNvSpPr>
          <p:nvPr>
            <p:ph idx="1"/>
          </p:nvPr>
        </p:nvSpPr>
        <p:spPr>
          <a:xfrm>
            <a:off x="863564" y="2057400"/>
            <a:ext cx="6982159" cy="3530600"/>
          </a:xfrm>
        </p:spPr>
        <p:txBody>
          <a:bodyPr>
            <a:normAutofit/>
          </a:bodyPr>
          <a:lstStyle/>
          <a:p>
            <a:pPr algn="ctr">
              <a:buNone/>
            </a:pPr>
            <a:endParaRPr lang="en-US" sz="2800" dirty="0" smtClean="0"/>
          </a:p>
          <a:p>
            <a:pPr algn="ctr">
              <a:buNone/>
            </a:pPr>
            <a:r>
              <a:rPr lang="en-US" sz="2800" dirty="0" smtClean="0">
                <a:solidFill>
                  <a:schemeClr val="tx1"/>
                </a:solidFill>
              </a:rPr>
              <a:t>OR</a:t>
            </a:r>
          </a:p>
          <a:p>
            <a:pPr algn="ctr">
              <a:buNone/>
            </a:pPr>
            <a:r>
              <a:rPr lang="en-US" sz="2800" dirty="0" smtClean="0">
                <a:solidFill>
                  <a:schemeClr val="tx1"/>
                </a:solidFill>
              </a:rPr>
              <a:t>How to add more writing assignments and cut the paperwork load at the same time</a:t>
            </a:r>
            <a:endParaRPr lang="en-US" sz="2800"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PAPERWORK BRAINSTORM</a:t>
            </a:r>
            <a:endParaRPr lang="en-US" dirty="0"/>
          </a:p>
        </p:txBody>
      </p:sp>
      <p:sp>
        <p:nvSpPr>
          <p:cNvPr id="3" name="Content Placeholder 2"/>
          <p:cNvSpPr>
            <a:spLocks noGrp="1"/>
          </p:cNvSpPr>
          <p:nvPr>
            <p:ph idx="1"/>
          </p:nvPr>
        </p:nvSpPr>
        <p:spPr>
          <a:xfrm>
            <a:off x="1066800" y="2286000"/>
            <a:ext cx="6934200" cy="3530600"/>
          </a:xfrm>
        </p:spPr>
        <p:txBody>
          <a:bodyPr>
            <a:noAutofit/>
          </a:bodyPr>
          <a:lstStyle/>
          <a:p>
            <a:r>
              <a:rPr lang="en-US" sz="2400" dirty="0" smtClean="0">
                <a:solidFill>
                  <a:schemeClr val="tx1"/>
                </a:solidFill>
              </a:rPr>
              <a:t>Brainstorm (as table groups) ways to help manage the paperwork in a classroom where there is more writing</a:t>
            </a:r>
          </a:p>
          <a:p>
            <a:r>
              <a:rPr lang="en-US" sz="2400" dirty="0" smtClean="0">
                <a:solidFill>
                  <a:schemeClr val="tx1"/>
                </a:solidFill>
              </a:rPr>
              <a:t>If you need to “prime the pump”, refer to HWLS (pp. 23-26)</a:t>
            </a:r>
          </a:p>
          <a:p>
            <a:r>
              <a:rPr lang="en-US" sz="2400" dirty="0" smtClean="0">
                <a:solidFill>
                  <a:schemeClr val="tx1"/>
                </a:solidFill>
              </a:rPr>
              <a:t>Record your group’s ideas on the white board</a:t>
            </a:r>
          </a:p>
          <a:p>
            <a:r>
              <a:rPr lang="en-US" sz="2400" dirty="0" smtClean="0">
                <a:solidFill>
                  <a:schemeClr val="tx1"/>
                </a:solidFill>
              </a:rPr>
              <a:t>Indicate your top three ideas</a:t>
            </a:r>
          </a:p>
          <a:p>
            <a:r>
              <a:rPr lang="en-US" sz="2400" dirty="0" smtClean="0">
                <a:solidFill>
                  <a:schemeClr val="tx1"/>
                </a:solidFill>
              </a:rPr>
              <a:t>Join the circle to share your group’s ideas</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Evaluation	</a:t>
            </a:r>
            <a:endParaRPr lang="en-US" dirty="0"/>
          </a:p>
        </p:txBody>
      </p:sp>
      <p:sp>
        <p:nvSpPr>
          <p:cNvPr id="2" name="Content Placeholder 1"/>
          <p:cNvSpPr>
            <a:spLocks noGrp="1"/>
          </p:cNvSpPr>
          <p:nvPr>
            <p:ph idx="1"/>
          </p:nvPr>
        </p:nvSpPr>
        <p:spPr>
          <a:xfrm>
            <a:off x="866441" y="2489200"/>
            <a:ext cx="7058359" cy="3530600"/>
          </a:xfrm>
        </p:spPr>
        <p:txBody>
          <a:bodyPr/>
          <a:lstStyle/>
          <a:p>
            <a:pPr marL="0" indent="0">
              <a:buNone/>
            </a:pPr>
            <a:endParaRPr lang="en-US" dirty="0" smtClean="0"/>
          </a:p>
          <a:p>
            <a:r>
              <a:rPr lang="en-US" sz="3200" dirty="0" smtClean="0"/>
              <a:t>Complete Double </a:t>
            </a:r>
            <a:r>
              <a:rPr lang="en-US" sz="3200" dirty="0" err="1" smtClean="0"/>
              <a:t>Likkert</a:t>
            </a:r>
            <a:r>
              <a:rPr lang="en-US" sz="3200" dirty="0" smtClean="0"/>
              <a:t> Evaluation</a:t>
            </a:r>
          </a:p>
          <a:p>
            <a:pPr marL="0" indent="0">
              <a:buNone/>
            </a:pPr>
            <a:endParaRPr lang="en-US" sz="3200" dirty="0" smtClean="0"/>
          </a:p>
          <a:p>
            <a:r>
              <a:rPr lang="en-US" sz="3200" dirty="0" smtClean="0"/>
              <a:t>Thank you!  Drive home safely!</a:t>
            </a:r>
            <a:endParaRPr lang="en-US"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LOOKING AT OUR WORK</a:t>
            </a:r>
            <a:endParaRPr lang="en-US" sz="3600" dirty="0"/>
          </a:p>
        </p:txBody>
      </p:sp>
      <p:sp>
        <p:nvSpPr>
          <p:cNvPr id="3" name="Content Placeholder 2"/>
          <p:cNvSpPr>
            <a:spLocks noGrp="1"/>
          </p:cNvSpPr>
          <p:nvPr>
            <p:ph idx="1"/>
          </p:nvPr>
        </p:nvSpPr>
        <p:spPr>
          <a:xfrm>
            <a:off x="866441" y="2489200"/>
            <a:ext cx="7058359" cy="3530600"/>
          </a:xfrm>
        </p:spPr>
        <p:txBody>
          <a:bodyPr>
            <a:normAutofit fontScale="92500"/>
          </a:bodyPr>
          <a:lstStyle/>
          <a:p>
            <a:pPr>
              <a:buNone/>
            </a:pPr>
            <a:r>
              <a:rPr lang="en-US" sz="2400" dirty="0" smtClean="0">
                <a:solidFill>
                  <a:schemeClr val="tx1"/>
                </a:solidFill>
              </a:rPr>
              <a:t>Tuning Protocol:</a:t>
            </a:r>
          </a:p>
          <a:p>
            <a:r>
              <a:rPr lang="en-US" sz="2400" dirty="0" smtClean="0">
                <a:solidFill>
                  <a:schemeClr val="tx1"/>
                </a:solidFill>
              </a:rPr>
              <a:t>In your table groups</a:t>
            </a:r>
          </a:p>
          <a:p>
            <a:pPr marL="624078" indent="-514350">
              <a:buFont typeface="+mj-lt"/>
              <a:buAutoNum type="arabicParenR"/>
            </a:pPr>
            <a:r>
              <a:rPr lang="en-US" sz="2400" dirty="0" smtClean="0">
                <a:solidFill>
                  <a:schemeClr val="tx1"/>
                </a:solidFill>
              </a:rPr>
              <a:t>Describe the Strategy &amp; Implementation (Presenting Teacher) / 3 minutes</a:t>
            </a:r>
            <a:endParaRPr lang="en-US" sz="2400" dirty="0">
              <a:solidFill>
                <a:schemeClr val="tx1"/>
              </a:solidFill>
            </a:endParaRPr>
          </a:p>
          <a:p>
            <a:pPr marL="624078" indent="-514350">
              <a:buFont typeface="+mj-lt"/>
              <a:buAutoNum type="arabicParenR"/>
            </a:pPr>
            <a:r>
              <a:rPr lang="en-US" sz="2400" dirty="0" smtClean="0">
                <a:solidFill>
                  <a:schemeClr val="tx1"/>
                </a:solidFill>
              </a:rPr>
              <a:t>Ask Clarifying Questions (Group) / 2 minutes</a:t>
            </a:r>
          </a:p>
          <a:p>
            <a:pPr marL="624078" indent="-514350">
              <a:buFont typeface="+mj-lt"/>
              <a:buAutoNum type="arabicParenR"/>
            </a:pPr>
            <a:r>
              <a:rPr lang="en-US" sz="2400" dirty="0" smtClean="0">
                <a:solidFill>
                  <a:schemeClr val="tx1"/>
                </a:solidFill>
              </a:rPr>
              <a:t>Warm &amp; Cool Feedback (Group) / 2 minutes</a:t>
            </a:r>
          </a:p>
          <a:p>
            <a:pPr marL="624078" indent="-514350">
              <a:buFont typeface="+mj-lt"/>
              <a:buAutoNum type="arabicParenR"/>
            </a:pPr>
            <a:r>
              <a:rPr lang="en-US" sz="2400" dirty="0" smtClean="0">
                <a:solidFill>
                  <a:schemeClr val="tx1"/>
                </a:solidFill>
              </a:rPr>
              <a:t>Reflection (Presenting Teacher) / 1 minute</a:t>
            </a:r>
          </a:p>
          <a:p>
            <a:pPr marL="624078" indent="-514350">
              <a:buNone/>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Climbing the Pyramid</a:t>
            </a:r>
            <a:endParaRPr lang="en-US" dirty="0"/>
          </a:p>
        </p:txBody>
      </p:sp>
      <p:sp>
        <p:nvSpPr>
          <p:cNvPr id="3" name="Content Placeholder 2"/>
          <p:cNvSpPr>
            <a:spLocks noGrp="1"/>
          </p:cNvSpPr>
          <p:nvPr>
            <p:ph idx="1"/>
          </p:nvPr>
        </p:nvSpPr>
        <p:spPr/>
        <p:txBody>
          <a:bodyPr>
            <a:normAutofit fontScale="62500" lnSpcReduction="20000"/>
          </a:bodyPr>
          <a:lstStyle/>
          <a:p>
            <a:endParaRPr lang="en-US" sz="3600" dirty="0" smtClean="0"/>
          </a:p>
          <a:p>
            <a:pPr marL="0" indent="0">
              <a:buNone/>
            </a:pPr>
            <a:r>
              <a:rPr lang="en-US" sz="3600" dirty="0" smtClean="0"/>
              <a:t>Or…Helping </a:t>
            </a:r>
            <a:r>
              <a:rPr lang="en-US" sz="3600" dirty="0"/>
              <a:t>Student Evaluate Science News Sources</a:t>
            </a:r>
          </a:p>
          <a:p>
            <a:r>
              <a:rPr lang="en-US" sz="3600" dirty="0">
                <a:hlinkClick r:id="rId2"/>
              </a:rPr>
              <a:t>NBC News – Al </a:t>
            </a:r>
            <a:r>
              <a:rPr lang="en-US" sz="3600" dirty="0" err="1" smtClean="0">
                <a:hlinkClick r:id="rId2"/>
              </a:rPr>
              <a:t>Roker</a:t>
            </a:r>
            <a:endParaRPr lang="en-US" sz="3600" dirty="0"/>
          </a:p>
          <a:p>
            <a:r>
              <a:rPr lang="en-US" sz="3600" dirty="0"/>
              <a:t>The Colbert Report (Video)</a:t>
            </a:r>
          </a:p>
          <a:p>
            <a:pPr lvl="1">
              <a:buFont typeface="Wingdings" panose="05000000000000000000" pitchFamily="2" charset="2"/>
              <a:buChar char="q"/>
            </a:pPr>
            <a:r>
              <a:rPr lang="en-US" sz="3400" dirty="0"/>
              <a:t>Where did Colbert get his information?</a:t>
            </a:r>
          </a:p>
          <a:p>
            <a:pPr lvl="1">
              <a:buFont typeface="Wingdings" panose="05000000000000000000" pitchFamily="2" charset="2"/>
              <a:buChar char="q"/>
            </a:pPr>
            <a:r>
              <a:rPr lang="en-US" sz="3400" dirty="0"/>
              <a:t>How do you know whether the news report is accurate?</a:t>
            </a:r>
          </a:p>
          <a:p>
            <a:pPr lvl="1">
              <a:buFont typeface="Wingdings" panose="05000000000000000000" pitchFamily="2" charset="2"/>
              <a:buChar char="q"/>
            </a:pPr>
            <a:r>
              <a:rPr lang="en-US" sz="3400" dirty="0"/>
              <a:t>Do you trust the news source?</a:t>
            </a:r>
          </a:p>
          <a:p>
            <a:endParaRPr lang="en-US" sz="3600" dirty="0"/>
          </a:p>
        </p:txBody>
      </p:sp>
    </p:spTree>
    <p:extLst>
      <p:ext uri="{BB962C8B-B14F-4D97-AF65-F5344CB8AC3E}">
        <p14:creationId xmlns:p14="http://schemas.microsoft.com/office/powerpoint/2010/main" val="1803902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564" y="925605"/>
            <a:ext cx="6832636" cy="711359"/>
          </a:xfrm>
        </p:spPr>
        <p:txBody>
          <a:bodyPr/>
          <a:lstStyle/>
          <a:p>
            <a:pPr algn="ctr"/>
            <a:r>
              <a:rPr lang="en-US" dirty="0" smtClean="0"/>
              <a:t>Source Quality Pyramid</a:t>
            </a:r>
            <a:endParaRPr lang="en-US" dirty="0"/>
          </a:p>
        </p:txBody>
      </p:sp>
      <p:sp>
        <p:nvSpPr>
          <p:cNvPr id="3" name="Content Placeholder 2"/>
          <p:cNvSpPr>
            <a:spLocks noGrp="1"/>
          </p:cNvSpPr>
          <p:nvPr>
            <p:ph idx="1"/>
          </p:nvPr>
        </p:nvSpPr>
        <p:spPr/>
        <p:txBody>
          <a:bodyPr/>
          <a:lstStyle/>
          <a:p>
            <a:r>
              <a:rPr lang="en-US" sz="2400" dirty="0" smtClean="0"/>
              <a:t>Use the source cards to build your own source-card pyramid.</a:t>
            </a:r>
          </a:p>
          <a:p>
            <a:r>
              <a:rPr lang="en-US" sz="2400" dirty="0" smtClean="0"/>
              <a:t>Read the description of each source and decide where to place it.</a:t>
            </a:r>
          </a:p>
          <a:p>
            <a:r>
              <a:rPr lang="en-US" sz="2400" dirty="0" smtClean="0"/>
              <a:t>Lower-quality sources go toward the bottom and higher-quality sources go toward the top.</a:t>
            </a:r>
          </a:p>
          <a:p>
            <a:r>
              <a:rPr lang="en-US" sz="2400" dirty="0" smtClean="0"/>
              <a:t>All spaces must be filled.</a:t>
            </a:r>
          </a:p>
          <a:p>
            <a:endParaRPr lang="en-US" dirty="0"/>
          </a:p>
        </p:txBody>
      </p:sp>
    </p:spTree>
    <p:extLst>
      <p:ext uri="{BB962C8B-B14F-4D97-AF65-F5344CB8AC3E}">
        <p14:creationId xmlns:p14="http://schemas.microsoft.com/office/powerpoint/2010/main" val="4024878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 Quality Pyramid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r>
              <a:rPr lang="en-US" sz="2400" dirty="0"/>
              <a:t>Once all the pyramids are complete, walk around the room and view other group’s pyramids.</a:t>
            </a:r>
          </a:p>
          <a:p>
            <a:r>
              <a:rPr lang="en-US" sz="2400" dirty="0"/>
              <a:t>Discuss how your </a:t>
            </a:r>
            <a:r>
              <a:rPr lang="en-US" sz="2400" dirty="0" smtClean="0"/>
              <a:t>pyramids </a:t>
            </a:r>
            <a:r>
              <a:rPr lang="en-US" sz="2400" dirty="0"/>
              <a:t>are </a:t>
            </a:r>
            <a:r>
              <a:rPr lang="en-US" sz="2400" dirty="0" smtClean="0"/>
              <a:t>alike and/or  </a:t>
            </a:r>
            <a:r>
              <a:rPr lang="en-US" sz="2400" dirty="0"/>
              <a:t>different?</a:t>
            </a:r>
          </a:p>
          <a:p>
            <a:r>
              <a:rPr lang="en-US" sz="2400" dirty="0"/>
              <a:t>Did groups agree on the most reliable source?  Why or why not?</a:t>
            </a:r>
          </a:p>
        </p:txBody>
      </p:sp>
    </p:spTree>
    <p:extLst>
      <p:ext uri="{BB962C8B-B14F-4D97-AF65-F5344CB8AC3E}">
        <p14:creationId xmlns:p14="http://schemas.microsoft.com/office/powerpoint/2010/main" val="37878535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8000" dirty="0" smtClean="0"/>
              <a:t>BREAK</a:t>
            </a:r>
            <a:endParaRPr lang="en-US" sz="8000"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274626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Science in the Media</a:t>
            </a:r>
            <a:endParaRPr lang="en-US" dirty="0"/>
          </a:p>
        </p:txBody>
      </p:sp>
      <p:sp>
        <p:nvSpPr>
          <p:cNvPr id="3" name="Content Placeholder 2"/>
          <p:cNvSpPr>
            <a:spLocks noGrp="1"/>
          </p:cNvSpPr>
          <p:nvPr>
            <p:ph idx="1"/>
          </p:nvPr>
        </p:nvSpPr>
        <p:spPr/>
        <p:txBody>
          <a:bodyPr/>
          <a:lstStyle/>
          <a:p>
            <a:r>
              <a:rPr lang="en-US" dirty="0"/>
              <a:t>Source Assessment Checklist</a:t>
            </a:r>
          </a:p>
          <a:p>
            <a:pPr lvl="1">
              <a:buFont typeface="Wingdings" panose="05000000000000000000" pitchFamily="2" charset="2"/>
              <a:buChar char="q"/>
            </a:pPr>
            <a:r>
              <a:rPr lang="en-US" dirty="0"/>
              <a:t>Using your “Source Quality Pyramid” as a guide, try and identify the source of each media quote.</a:t>
            </a:r>
          </a:p>
          <a:p>
            <a:pPr lvl="1">
              <a:buFont typeface="Wingdings" panose="05000000000000000000" pitchFamily="2" charset="2"/>
              <a:buChar char="q"/>
            </a:pPr>
            <a:r>
              <a:rPr lang="en-US" dirty="0"/>
              <a:t>Once you make a decision, discuss with your group and underline parts of the text that helped you make your decisions.</a:t>
            </a:r>
          </a:p>
          <a:p>
            <a:pPr lvl="1">
              <a:buFont typeface="Wingdings" panose="05000000000000000000" pitchFamily="2" charset="2"/>
              <a:buChar char="q"/>
            </a:pPr>
            <a:r>
              <a:rPr lang="en-US" dirty="0"/>
              <a:t>While reading each source, use the check boxes below each quote to help you.</a:t>
            </a:r>
          </a:p>
          <a:p>
            <a:endParaRPr lang="en-US" dirty="0"/>
          </a:p>
        </p:txBody>
      </p:sp>
    </p:spTree>
    <p:extLst>
      <p:ext uri="{BB962C8B-B14F-4D97-AF65-F5344CB8AC3E}">
        <p14:creationId xmlns:p14="http://schemas.microsoft.com/office/powerpoint/2010/main" val="38494804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Digital Writing</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smtClean="0"/>
              <a:t>Compositions created with, and oftentimes for reading or viewing on, a computer or other device that is connected to the internet.</a:t>
            </a:r>
          </a:p>
          <a:p>
            <a:r>
              <a:rPr lang="en-US" dirty="0" smtClean="0"/>
              <a:t>Digital writing is not simply a matter of learning about and integrating new digital tools into an unchanged repertoire of writing processes, practices, skill and habits of mind.  It is about the dramatics changes in the ecology of writing and communication and, indeed, what it means to write—to </a:t>
            </a:r>
            <a:r>
              <a:rPr lang="en-US" dirty="0" err="1" smtClean="0"/>
              <a:t>crete</a:t>
            </a:r>
            <a:r>
              <a:rPr lang="en-US" dirty="0" smtClean="0"/>
              <a:t> and compose and share.</a:t>
            </a:r>
            <a:endParaRPr lang="en-US" dirty="0"/>
          </a:p>
        </p:txBody>
      </p:sp>
    </p:spTree>
    <p:extLst>
      <p:ext uri="{BB962C8B-B14F-4D97-AF65-F5344CB8AC3E}">
        <p14:creationId xmlns:p14="http://schemas.microsoft.com/office/powerpoint/2010/main" val="27396656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tint val="100000"/>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4202</TotalTime>
  <Words>1182</Words>
  <Application>Microsoft Office PowerPoint</Application>
  <PresentationFormat>On-screen Show (4:3)</PresentationFormat>
  <Paragraphs>123</Paragraphs>
  <Slides>22</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Century Gothic</vt:lpstr>
      <vt:lpstr>Wingdings</vt:lpstr>
      <vt:lpstr>Wingdings 3</vt:lpstr>
      <vt:lpstr>Ion Boardroom</vt:lpstr>
      <vt:lpstr>Grand Valley State University November 5, 2014 </vt:lpstr>
      <vt:lpstr>Welcome Back!</vt:lpstr>
      <vt:lpstr>LOOKING AT OUR WORK</vt:lpstr>
      <vt:lpstr>Climbing the Pyramid</vt:lpstr>
      <vt:lpstr>Source Quality Pyramid</vt:lpstr>
      <vt:lpstr>Source Quality Pyramid (con’t)</vt:lpstr>
      <vt:lpstr>BREAK</vt:lpstr>
      <vt:lpstr>Science in the Media</vt:lpstr>
      <vt:lpstr>Definition of Digital Writing</vt:lpstr>
      <vt:lpstr>Purpose of Digital Writing</vt:lpstr>
      <vt:lpstr>Components of Digital Ecology</vt:lpstr>
      <vt:lpstr>Digital Writing Environments</vt:lpstr>
      <vt:lpstr>LUNCH</vt:lpstr>
      <vt:lpstr>VOCABULARY PITFALLS:  Challenges and Pitfalls</vt:lpstr>
      <vt:lpstr> IMPROVING LAB REPORTS  AND RESEARCH PAPERS   </vt:lpstr>
      <vt:lpstr>USING THE 4 A STRATEGY</vt:lpstr>
      <vt:lpstr>DO A JIGSAW</vt:lpstr>
      <vt:lpstr>BREAK</vt:lpstr>
      <vt:lpstr>SEARCH FOR  RESEARCH ARTICLES</vt:lpstr>
      <vt:lpstr>MANAGING THE PAPERWORK LOAD</vt:lpstr>
      <vt:lpstr>PAPERWORK BRAINSTORM</vt:lpstr>
      <vt:lpstr>Evaluation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IN HIGH SCHOOL SCIENCE: STRATEGIES FOR STUDENT SUCCESS</dc:title>
  <dc:creator>perry1pj</dc:creator>
  <cp:lastModifiedBy>Karen Meyers</cp:lastModifiedBy>
  <cp:revision>85</cp:revision>
  <cp:lastPrinted>2014-11-04T20:46:31Z</cp:lastPrinted>
  <dcterms:created xsi:type="dcterms:W3CDTF">2010-01-15T19:41:05Z</dcterms:created>
  <dcterms:modified xsi:type="dcterms:W3CDTF">2014-11-05T20:07:38Z</dcterms:modified>
</cp:coreProperties>
</file>