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4" r:id="rId1"/>
  </p:sldMasterIdLst>
  <p:notesMasterIdLst>
    <p:notesMasterId r:id="rId32"/>
  </p:notesMasterIdLst>
  <p:handoutMasterIdLst>
    <p:handoutMasterId r:id="rId33"/>
  </p:handoutMasterIdLst>
  <p:sldIdLst>
    <p:sldId id="300" r:id="rId2"/>
    <p:sldId id="317" r:id="rId3"/>
    <p:sldId id="318" r:id="rId4"/>
    <p:sldId id="319" r:id="rId5"/>
    <p:sldId id="320" r:id="rId6"/>
    <p:sldId id="321" r:id="rId7"/>
    <p:sldId id="322" r:id="rId8"/>
    <p:sldId id="289" r:id="rId9"/>
    <p:sldId id="288" r:id="rId10"/>
    <p:sldId id="294" r:id="rId11"/>
    <p:sldId id="295" r:id="rId12"/>
    <p:sldId id="296" r:id="rId13"/>
    <p:sldId id="316" r:id="rId14"/>
    <p:sldId id="301" r:id="rId15"/>
    <p:sldId id="313" r:id="rId16"/>
    <p:sldId id="306" r:id="rId17"/>
    <p:sldId id="314" r:id="rId18"/>
    <p:sldId id="304" r:id="rId19"/>
    <p:sldId id="298" r:id="rId20"/>
    <p:sldId id="283" r:id="rId21"/>
    <p:sldId id="260" r:id="rId22"/>
    <p:sldId id="286" r:id="rId23"/>
    <p:sldId id="261" r:id="rId24"/>
    <p:sldId id="284" r:id="rId25"/>
    <p:sldId id="275" r:id="rId26"/>
    <p:sldId id="292" r:id="rId27"/>
    <p:sldId id="293" r:id="rId28"/>
    <p:sldId id="285" r:id="rId29"/>
    <p:sldId id="302" r:id="rId30"/>
    <p:sldId id="315" r:id="rId31"/>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8" autoAdjust="0"/>
    <p:restoredTop sz="94667" autoAdjust="0"/>
  </p:normalViewPr>
  <p:slideViewPr>
    <p:cSldViewPr>
      <p:cViewPr varScale="1">
        <p:scale>
          <a:sx n="109" d="100"/>
          <a:sy n="109" d="100"/>
        </p:scale>
        <p:origin x="1674" y="102"/>
      </p:cViewPr>
      <p:guideLst>
        <p:guide orient="horz" pos="2160"/>
        <p:guide pos="2880"/>
      </p:guideLst>
    </p:cSldViewPr>
  </p:slideViewPr>
  <p:outlineViewPr>
    <p:cViewPr>
      <p:scale>
        <a:sx n="33" d="100"/>
        <a:sy n="33" d="100"/>
      </p:scale>
      <p:origin x="0" y="2578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E94097EC-C624-4F7B-9B35-8C5FC2489A44}" type="datetimeFigureOut">
              <a:rPr lang="en-US" smtClean="0"/>
              <a:pPr/>
              <a:t>9/11/2017</a:t>
            </a:fld>
            <a:endParaRPr lang="en-US" dirty="0"/>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6756E050-48AF-464E-AABF-36BE462CB296}" type="slidenum">
              <a:rPr lang="en-US" smtClean="0"/>
              <a:pPr/>
              <a:t>‹#›</a:t>
            </a:fld>
            <a:endParaRPr lang="en-US" dirty="0"/>
          </a:p>
        </p:txBody>
      </p:sp>
    </p:spTree>
    <p:extLst>
      <p:ext uri="{BB962C8B-B14F-4D97-AF65-F5344CB8AC3E}">
        <p14:creationId xmlns:p14="http://schemas.microsoft.com/office/powerpoint/2010/main" val="38395794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5266347" y="0"/>
            <a:ext cx="4028440" cy="350520"/>
          </a:xfrm>
          <a:prstGeom prst="rect">
            <a:avLst/>
          </a:prstGeom>
        </p:spPr>
        <p:txBody>
          <a:bodyPr vert="horz" lIns="93177" tIns="46589" rIns="93177" bIns="46589" rtlCol="0"/>
          <a:lstStyle>
            <a:lvl1pPr algn="r">
              <a:defRPr sz="1200"/>
            </a:lvl1pPr>
          </a:lstStyle>
          <a:p>
            <a:fld id="{34513F3C-5FE4-E045-82C5-2174FAA413FD}" type="datetimeFigureOut">
              <a:rPr lang="en-US" smtClean="0"/>
              <a:pPr/>
              <a:t>9/11/2017</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258"/>
            <a:ext cx="4028440" cy="3505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6347" y="6658258"/>
            <a:ext cx="4028440" cy="350520"/>
          </a:xfrm>
          <a:prstGeom prst="rect">
            <a:avLst/>
          </a:prstGeom>
        </p:spPr>
        <p:txBody>
          <a:bodyPr vert="horz" lIns="93177" tIns="46589" rIns="93177" bIns="46589" rtlCol="0" anchor="b"/>
          <a:lstStyle>
            <a:lvl1pPr algn="r">
              <a:defRPr sz="1200"/>
            </a:lvl1pPr>
          </a:lstStyle>
          <a:p>
            <a:fld id="{E5E57B92-6D05-9B49-BE10-37623A362939}" type="slidenum">
              <a:rPr lang="en-US" smtClean="0"/>
              <a:pPr/>
              <a:t>‹#›</a:t>
            </a:fld>
            <a:endParaRPr lang="en-US" dirty="0"/>
          </a:p>
        </p:txBody>
      </p:sp>
    </p:spTree>
    <p:extLst>
      <p:ext uri="{BB962C8B-B14F-4D97-AF65-F5344CB8AC3E}">
        <p14:creationId xmlns:p14="http://schemas.microsoft.com/office/powerpoint/2010/main" val="106520788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5E57B92-6D05-9B49-BE10-37623A362939}" type="slidenum">
              <a:rPr lang="en-US" smtClean="0"/>
              <a:pPr/>
              <a:t>17</a:t>
            </a:fld>
            <a:endParaRPr lang="en-US" dirty="0"/>
          </a:p>
        </p:txBody>
      </p:sp>
    </p:spTree>
    <p:extLst>
      <p:ext uri="{BB962C8B-B14F-4D97-AF65-F5344CB8AC3E}">
        <p14:creationId xmlns:p14="http://schemas.microsoft.com/office/powerpoint/2010/main" val="234617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75F1610-5BA8-42C4-887B-34166CC8E40A}" type="datetimeFigureOut">
              <a:rPr lang="en-US" smtClean="0"/>
              <a:pPr/>
              <a:t>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5F1610-5BA8-42C4-887B-34166CC8E40A}" type="datetimeFigureOut">
              <a:rPr lang="en-US" smtClean="0"/>
              <a:pPr/>
              <a:t>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92D917-84AB-4BF6-B965-C07D5BBE6AD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275F1610-5BA8-42C4-887B-34166CC8E40A}" type="datetimeFigureOut">
              <a:rPr lang="en-US" smtClean="0"/>
              <a:pPr/>
              <a:t>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92D917-84AB-4BF6-B965-C07D5BBE6AD7}" type="slidenum">
              <a:rPr lang="en-US" smtClean="0"/>
              <a:pPr/>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5F1610-5BA8-42C4-887B-34166CC8E40A}" type="datetimeFigureOut">
              <a:rPr lang="en-US" smtClean="0"/>
              <a:pPr/>
              <a:t>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92D917-84AB-4BF6-B965-C07D5BBE6AD7}" type="slidenum">
              <a:rPr lang="en-US" smtClean="0"/>
              <a:pPr/>
              <a:t>‹#›</a:t>
            </a:fld>
            <a:endParaRPr lang="en-US"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5F1610-5BA8-42C4-887B-34166CC8E40A}" type="datetimeFigureOut">
              <a:rPr lang="en-US" smtClean="0"/>
              <a:pPr/>
              <a:t>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92D917-84AB-4BF6-B965-C07D5BBE6AD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275F1610-5BA8-42C4-887B-34166CC8E40A}" type="datetimeFigureOut">
              <a:rPr lang="en-US" smtClean="0"/>
              <a:pPr/>
              <a:t>9/11/2017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92D917-84AB-4BF6-B965-C07D5BBE6AD7}" type="slidenum">
              <a:rPr lang="en-US" smtClean="0"/>
              <a:pPr/>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75F1610-5BA8-42C4-887B-34166CC8E40A}" type="datetimeFigureOut">
              <a:rPr lang="en-US" smtClean="0"/>
              <a:pPr/>
              <a:t>9/11/2017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692D917-84AB-4BF6-B965-C07D5BBE6AD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5F1610-5BA8-42C4-887B-34166CC8E40A}" type="datetimeFigureOut">
              <a:rPr lang="en-US" smtClean="0"/>
              <a:pPr/>
              <a:t>9/11/2017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692D917-84AB-4BF6-B965-C07D5BBE6AD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275F1610-5BA8-42C4-887B-34166CC8E40A}" type="datetimeFigureOut">
              <a:rPr lang="en-US" smtClean="0"/>
              <a:pPr/>
              <a:t>9/11/2017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692D917-84AB-4BF6-B965-C07D5BBE6AD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275F1610-5BA8-42C4-887B-34166CC8E40A}" type="datetimeFigureOut">
              <a:rPr lang="en-US" smtClean="0"/>
              <a:pPr/>
              <a:t>9/11/2017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92D917-84AB-4BF6-B965-C07D5BBE6AD7}" type="slidenum">
              <a:rPr lang="en-US" smtClean="0"/>
              <a:pPr/>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5F1610-5BA8-42C4-887B-34166CC8E40A}" type="datetimeFigureOut">
              <a:rPr lang="en-US" smtClean="0"/>
              <a:pPr/>
              <a:t>9/11/2017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92D917-84AB-4BF6-B965-C07D5BBE6AD7}" type="slidenum">
              <a:rPr lang="en-US" smtClean="0"/>
              <a:pPr/>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75F1610-5BA8-42C4-887B-34166CC8E40A}" type="datetimeFigureOut">
              <a:rPr lang="en-US" smtClean="0"/>
              <a:pPr/>
              <a:t>9/11/2017</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A692D917-84AB-4BF6-B965-C07D5BBE6AD7}" type="slidenum">
              <a:rPr lang="en-US" smtClean="0"/>
              <a:pPr/>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 id="2147483970" r:id="rId6"/>
    <p:sldLayoutId id="2147483971" r:id="rId7"/>
    <p:sldLayoutId id="2147483972" r:id="rId8"/>
    <p:sldLayoutId id="2147483973" r:id="rId9"/>
    <p:sldLayoutId id="2147483974" r:id="rId10"/>
    <p:sldLayoutId id="214748397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photos.google.com/photo/AF1QipOjmlYeppl4_jbSkFM92fin53sd2x_DyRUSVOuM"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trebelc@gvsu.edu"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aldridry@gvsu.ed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09800"/>
            <a:ext cx="8763000" cy="1252728"/>
          </a:xfrm>
        </p:spPr>
        <p:txBody>
          <a:bodyPr>
            <a:normAutofit fontScale="90000"/>
          </a:bodyPr>
          <a:lstStyle/>
          <a:p>
            <a:r>
              <a:rPr lang="en-US" sz="5300" dirty="0" smtClean="0">
                <a:solidFill>
                  <a:srgbClr val="073E87"/>
                </a:solidFill>
              </a:rPr>
              <a:t/>
            </a:r>
            <a:br>
              <a:rPr lang="en-US" sz="5300" dirty="0" smtClean="0">
                <a:solidFill>
                  <a:srgbClr val="073E87"/>
                </a:solidFill>
              </a:rPr>
            </a:br>
            <a:r>
              <a:rPr lang="en-US" sz="5300" dirty="0" smtClean="0">
                <a:solidFill>
                  <a:srgbClr val="073E87"/>
                </a:solidFill>
              </a:rPr>
              <a:t>EGR- </a:t>
            </a:r>
            <a:r>
              <a:rPr lang="en-US" sz="5300" dirty="0">
                <a:solidFill>
                  <a:srgbClr val="073E87"/>
                </a:solidFill>
              </a:rPr>
              <a:t>106</a:t>
            </a:r>
            <a:r>
              <a:rPr lang="en-US" dirty="0">
                <a:solidFill>
                  <a:srgbClr val="073E87"/>
                </a:solidFill>
              </a:rPr>
              <a:t/>
            </a:r>
            <a:br>
              <a:rPr lang="en-US" dirty="0">
                <a:solidFill>
                  <a:srgbClr val="073E87"/>
                </a:solidFill>
              </a:rPr>
            </a:br>
            <a:r>
              <a:rPr lang="en-US" dirty="0">
                <a:solidFill>
                  <a:srgbClr val="073E87"/>
                </a:solidFill>
              </a:rPr>
              <a:t/>
            </a:r>
            <a:br>
              <a:rPr lang="en-US" dirty="0">
                <a:solidFill>
                  <a:srgbClr val="073E87"/>
                </a:solidFill>
              </a:rPr>
            </a:br>
            <a:r>
              <a:rPr lang="en-US" dirty="0">
                <a:solidFill>
                  <a:srgbClr val="073E87"/>
                </a:solidFill>
              </a:rPr>
              <a:t/>
            </a:r>
            <a:br>
              <a:rPr lang="en-US" dirty="0">
                <a:solidFill>
                  <a:srgbClr val="073E87"/>
                </a:solidFill>
              </a:rPr>
            </a:br>
            <a:r>
              <a:rPr lang="en-US" dirty="0">
                <a:solidFill>
                  <a:srgbClr val="073E87"/>
                </a:solidFill>
              </a:rPr>
              <a:t/>
            </a:r>
            <a:br>
              <a:rPr lang="en-US" dirty="0">
                <a:solidFill>
                  <a:srgbClr val="073E87"/>
                </a:solidFill>
              </a:rPr>
            </a:br>
            <a:r>
              <a:rPr lang="en-US" dirty="0" smtClean="0">
                <a:solidFill>
                  <a:srgbClr val="073E87"/>
                </a:solidFill>
              </a:rPr>
              <a:t>Honor Concept</a:t>
            </a:r>
            <a:br>
              <a:rPr lang="en-US" dirty="0" smtClean="0">
                <a:solidFill>
                  <a:srgbClr val="073E87"/>
                </a:solidFill>
              </a:rPr>
            </a:br>
            <a:r>
              <a:rPr lang="en-US" dirty="0" smtClean="0">
                <a:solidFill>
                  <a:srgbClr val="073E87"/>
                </a:solidFill>
              </a:rPr>
              <a:t>Laboratory  </a:t>
            </a:r>
            <a:r>
              <a:rPr lang="en-US" dirty="0">
                <a:solidFill>
                  <a:srgbClr val="073E87"/>
                </a:solidFill>
              </a:rPr>
              <a:t>Support &amp; Information</a:t>
            </a:r>
            <a:br>
              <a:rPr lang="en-US" dirty="0">
                <a:solidFill>
                  <a:srgbClr val="073E87"/>
                </a:solidFill>
              </a:rPr>
            </a:br>
            <a:r>
              <a:rPr lang="en-US" dirty="0">
                <a:solidFill>
                  <a:srgbClr val="073E87"/>
                </a:solidFill>
              </a:rPr>
              <a:t>Access Card Policies &amp; Procedures</a:t>
            </a:r>
            <a:br>
              <a:rPr lang="en-US" dirty="0">
                <a:solidFill>
                  <a:srgbClr val="073E87"/>
                </a:solidFill>
              </a:rPr>
            </a:br>
            <a:r>
              <a:rPr lang="en-US" dirty="0">
                <a:solidFill>
                  <a:srgbClr val="073E87"/>
                </a:solidFill>
              </a:rPr>
              <a:t>Safety &amp; Qualifications</a:t>
            </a:r>
            <a:br>
              <a:rPr lang="en-US" dirty="0">
                <a:solidFill>
                  <a:srgbClr val="073E87"/>
                </a:solidFill>
              </a:rPr>
            </a:br>
            <a:r>
              <a:rPr lang="en-US" dirty="0">
                <a:solidFill>
                  <a:srgbClr val="073E87"/>
                </a:solidFill>
              </a:rPr>
              <a:t>Computer Software &amp; Lab Information</a:t>
            </a:r>
          </a:p>
        </p:txBody>
      </p:sp>
      <p:pic>
        <p:nvPicPr>
          <p:cNvPr id="4" name="Picture 3" descr="compass.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304800"/>
            <a:ext cx="1592006" cy="1473200"/>
          </a:xfrm>
          <a:prstGeom prst="rect">
            <a:avLst/>
          </a:prstGeom>
        </p:spPr>
      </p:pic>
    </p:spTree>
    <p:extLst>
      <p:ext uri="{BB962C8B-B14F-4D97-AF65-F5344CB8AC3E}">
        <p14:creationId xmlns:p14="http://schemas.microsoft.com/office/powerpoint/2010/main" val="15821210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2133600"/>
            <a:ext cx="7408333" cy="4419600"/>
          </a:xfrm>
        </p:spPr>
        <p:txBody>
          <a:bodyPr>
            <a:normAutofit/>
          </a:bodyPr>
          <a:lstStyle/>
          <a:p>
            <a:pPr>
              <a:buFont typeface="Candara" panose="020E0502030303020204" pitchFamily="34" charset="0"/>
              <a:buChar char="*"/>
            </a:pPr>
            <a:endParaRPr lang="en-US" dirty="0"/>
          </a:p>
          <a:p>
            <a:pPr>
              <a:buFont typeface="Candara" panose="020E0502030303020204" pitchFamily="34" charset="0"/>
              <a:buChar char="*"/>
            </a:pPr>
            <a:r>
              <a:rPr lang="en-US" sz="2800" dirty="0"/>
              <a:t>Report lost or stolen cards immediately.</a:t>
            </a:r>
          </a:p>
          <a:p>
            <a:pPr>
              <a:buFont typeface="Candara" panose="020E0502030303020204" pitchFamily="34" charset="0"/>
              <a:buChar char="*"/>
            </a:pPr>
            <a:r>
              <a:rPr lang="en-US" sz="2800" dirty="0"/>
              <a:t>Do not allow other people to use your access card.</a:t>
            </a:r>
          </a:p>
          <a:p>
            <a:pPr>
              <a:buFont typeface="Candara" panose="020E0502030303020204" pitchFamily="34" charset="0"/>
              <a:buChar char="*"/>
            </a:pPr>
            <a:r>
              <a:rPr lang="en-US" sz="2800" dirty="0"/>
              <a:t>You will be held responsible for any damages or theft in the labs.  Every time you swipe an access card, the room number, your name, date, and time are recorded in our database.  </a:t>
            </a:r>
            <a:r>
              <a:rPr lang="en-US" dirty="0"/>
              <a:t>	</a:t>
            </a:r>
          </a:p>
          <a:p>
            <a:endParaRPr lang="en-US" b="1" dirty="0"/>
          </a:p>
          <a:p>
            <a:endParaRPr lang="en-US" dirty="0"/>
          </a:p>
        </p:txBody>
      </p:sp>
      <p:sp>
        <p:nvSpPr>
          <p:cNvPr id="2" name="Title 1"/>
          <p:cNvSpPr>
            <a:spLocks noGrp="1"/>
          </p:cNvSpPr>
          <p:nvPr>
            <p:ph type="title"/>
          </p:nvPr>
        </p:nvSpPr>
        <p:spPr/>
        <p:txBody>
          <a:bodyPr/>
          <a:lstStyle/>
          <a:p>
            <a:r>
              <a:rPr lang="en-US" dirty="0"/>
              <a:t>Access Cards</a:t>
            </a:r>
          </a:p>
        </p:txBody>
      </p:sp>
      <p:pic>
        <p:nvPicPr>
          <p:cNvPr id="4" name="Picture 3" descr="compass.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000" y="228600"/>
            <a:ext cx="1592006" cy="1473200"/>
          </a:xfrm>
          <a:prstGeom prst="rect">
            <a:avLst/>
          </a:prstGeom>
        </p:spPr>
      </p:pic>
    </p:spTree>
    <p:extLst>
      <p:ext uri="{BB962C8B-B14F-4D97-AF65-F5344CB8AC3E}">
        <p14:creationId xmlns:p14="http://schemas.microsoft.com/office/powerpoint/2010/main" val="20191647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2438400"/>
            <a:ext cx="7600949" cy="5670176"/>
          </a:xfrm>
        </p:spPr>
        <p:txBody>
          <a:bodyPr>
            <a:normAutofit/>
          </a:bodyPr>
          <a:lstStyle/>
          <a:p>
            <a:r>
              <a:rPr lang="en-US" sz="2000" dirty="0"/>
              <a:t>Unapproved entry into any space (i.e. locked store rooms, conference room, labs, faculty/staff offices, etc.) will result in revocation of your access card privileges for the remainder of the current semester.</a:t>
            </a:r>
          </a:p>
          <a:p>
            <a:endParaRPr lang="en-US" sz="2000" dirty="0"/>
          </a:p>
          <a:p>
            <a:r>
              <a:rPr lang="en-US" sz="2000" dirty="0"/>
              <a:t>Building Hours for Fall/Winter:</a:t>
            </a:r>
          </a:p>
          <a:p>
            <a:pPr lvl="1"/>
            <a:r>
              <a:rPr lang="en-US" sz="2000" dirty="0" smtClean="0"/>
              <a:t>7:00 </a:t>
            </a:r>
            <a:r>
              <a:rPr lang="en-US" sz="2000" dirty="0"/>
              <a:t>a.m. – 9:00 p.m. Monday-Thursday</a:t>
            </a:r>
          </a:p>
          <a:p>
            <a:pPr lvl="1"/>
            <a:r>
              <a:rPr lang="en-US" sz="2000" dirty="0"/>
              <a:t>7:30 a.m.  - 5:00 p.m. Friday</a:t>
            </a:r>
          </a:p>
          <a:p>
            <a:pPr lvl="1"/>
            <a:r>
              <a:rPr lang="en-US" sz="2000" dirty="0"/>
              <a:t>Weekends &amp; Holiday breaks – Key card access only</a:t>
            </a:r>
          </a:p>
          <a:p>
            <a:pPr lvl="1"/>
            <a:endParaRPr lang="en-US" sz="2000" dirty="0"/>
          </a:p>
          <a:p>
            <a:r>
              <a:rPr lang="en-US" dirty="0"/>
              <a:t>Key card access only outside of building hours</a:t>
            </a:r>
          </a:p>
          <a:p>
            <a:pPr lvl="1"/>
            <a:endParaRPr lang="en-US" dirty="0"/>
          </a:p>
          <a:p>
            <a:pPr marL="301943" lvl="1" indent="0">
              <a:buNone/>
            </a:pPr>
            <a:endParaRPr lang="en-US" dirty="0"/>
          </a:p>
          <a:p>
            <a:endParaRPr lang="en-US" dirty="0"/>
          </a:p>
          <a:p>
            <a:endParaRPr lang="en-US" dirty="0"/>
          </a:p>
        </p:txBody>
      </p:sp>
      <p:sp>
        <p:nvSpPr>
          <p:cNvPr id="5" name="Title 1"/>
          <p:cNvSpPr>
            <a:spLocks noGrp="1"/>
          </p:cNvSpPr>
          <p:nvPr>
            <p:ph type="title"/>
          </p:nvPr>
        </p:nvSpPr>
        <p:spPr/>
        <p:txBody>
          <a:bodyPr/>
          <a:lstStyle/>
          <a:p>
            <a:r>
              <a:rPr lang="en-US" dirty="0"/>
              <a:t>Access Cards</a:t>
            </a:r>
          </a:p>
        </p:txBody>
      </p:sp>
      <p:pic>
        <p:nvPicPr>
          <p:cNvPr id="4" name="Picture 3" descr="compass.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228600"/>
            <a:ext cx="1592006" cy="1473200"/>
          </a:xfrm>
          <a:prstGeom prst="rect">
            <a:avLst/>
          </a:prstGeom>
        </p:spPr>
      </p:pic>
    </p:spTree>
    <p:extLst>
      <p:ext uri="{BB962C8B-B14F-4D97-AF65-F5344CB8AC3E}">
        <p14:creationId xmlns:p14="http://schemas.microsoft.com/office/powerpoint/2010/main" val="3113181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814733" cy="3450696"/>
          </a:xfrm>
        </p:spPr>
        <p:txBody>
          <a:bodyPr>
            <a:normAutofit/>
          </a:bodyPr>
          <a:lstStyle/>
          <a:p>
            <a:r>
              <a:rPr lang="en-US" b="1" cap="all" dirty="0"/>
              <a:t>Failure to follow the policies &amp; procedures will result in revocation of access privileges</a:t>
            </a:r>
          </a:p>
          <a:p>
            <a:r>
              <a:rPr lang="en-US" dirty="0"/>
              <a:t>$25 security deposit for access cards</a:t>
            </a:r>
          </a:p>
          <a:p>
            <a:r>
              <a:rPr lang="en-US" dirty="0"/>
              <a:t>Get your security deposit back by returning it to the lab supervisor after graduation or if you leave engineering</a:t>
            </a:r>
          </a:p>
          <a:p>
            <a:r>
              <a:rPr lang="en-US" dirty="0"/>
              <a:t>Lost or broken card – $5</a:t>
            </a:r>
          </a:p>
          <a:p>
            <a:r>
              <a:rPr lang="en-US" dirty="0"/>
              <a:t>Destroy it – $25</a:t>
            </a:r>
          </a:p>
        </p:txBody>
      </p:sp>
      <p:sp>
        <p:nvSpPr>
          <p:cNvPr id="4" name="Title 1"/>
          <p:cNvSpPr>
            <a:spLocks noGrp="1"/>
          </p:cNvSpPr>
          <p:nvPr>
            <p:ph type="title"/>
          </p:nvPr>
        </p:nvSpPr>
        <p:spPr/>
        <p:txBody>
          <a:bodyPr/>
          <a:lstStyle/>
          <a:p>
            <a:r>
              <a:rPr lang="en-US" dirty="0"/>
              <a:t>Access Cards</a:t>
            </a:r>
          </a:p>
        </p:txBody>
      </p:sp>
      <p:pic>
        <p:nvPicPr>
          <p:cNvPr id="5" name="Picture 4" descr="compass.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228600"/>
            <a:ext cx="1592006" cy="1473200"/>
          </a:xfrm>
          <a:prstGeom prst="rect">
            <a:avLst/>
          </a:prstGeom>
        </p:spPr>
      </p:pic>
    </p:spTree>
    <p:extLst>
      <p:ext uri="{BB962C8B-B14F-4D97-AF65-F5344CB8AC3E}">
        <p14:creationId xmlns:p14="http://schemas.microsoft.com/office/powerpoint/2010/main" val="2563936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6"/>
            <a:ext cx="7814733" cy="4030134"/>
          </a:xfrm>
        </p:spPr>
        <p:txBody>
          <a:bodyPr>
            <a:normAutofit fontScale="85000" lnSpcReduction="20000"/>
          </a:bodyPr>
          <a:lstStyle/>
          <a:p>
            <a:pPr marL="0" indent="0">
              <a:buNone/>
            </a:pPr>
            <a:r>
              <a:rPr lang="en-US" sz="2800" b="1" cap="all" dirty="0" smtClean="0"/>
              <a:t>Examples of Ways to lose your access card privileges</a:t>
            </a:r>
          </a:p>
          <a:p>
            <a:r>
              <a:rPr lang="en-US" sz="2800" dirty="0" smtClean="0"/>
              <a:t>Letting someone else use your access card</a:t>
            </a:r>
          </a:p>
          <a:p>
            <a:r>
              <a:rPr lang="en-US" sz="2800" dirty="0" smtClean="0"/>
              <a:t>Entering rooms that have a class in session</a:t>
            </a:r>
          </a:p>
          <a:p>
            <a:r>
              <a:rPr lang="en-US" sz="2800" dirty="0" smtClean="0"/>
              <a:t>Removing equipment from labs</a:t>
            </a:r>
          </a:p>
          <a:p>
            <a:r>
              <a:rPr lang="en-US" sz="2800" dirty="0" smtClean="0"/>
              <a:t>Not following the buddy system</a:t>
            </a:r>
          </a:p>
          <a:p>
            <a:r>
              <a:rPr lang="en-US" sz="2800" dirty="0" smtClean="0"/>
              <a:t>Leaving doors propped open</a:t>
            </a:r>
          </a:p>
          <a:p>
            <a:r>
              <a:rPr lang="en-US" sz="2800" dirty="0" smtClean="0"/>
              <a:t>Unapproved entry into any space</a:t>
            </a:r>
          </a:p>
          <a:p>
            <a:r>
              <a:rPr lang="en-US" sz="2800" dirty="0" smtClean="0"/>
              <a:t>Using equipment you are not certified to use</a:t>
            </a:r>
          </a:p>
          <a:p>
            <a:r>
              <a:rPr lang="en-US" sz="2800" dirty="0" smtClean="0"/>
              <a:t>Any other violation of the access card policies and procedures</a:t>
            </a:r>
          </a:p>
          <a:p>
            <a:endParaRPr lang="en-US" sz="2800" dirty="0" smtClean="0"/>
          </a:p>
        </p:txBody>
      </p:sp>
      <p:sp>
        <p:nvSpPr>
          <p:cNvPr id="4" name="Title 1"/>
          <p:cNvSpPr>
            <a:spLocks noGrp="1"/>
          </p:cNvSpPr>
          <p:nvPr>
            <p:ph type="title"/>
          </p:nvPr>
        </p:nvSpPr>
        <p:spPr/>
        <p:txBody>
          <a:bodyPr/>
          <a:lstStyle/>
          <a:p>
            <a:r>
              <a:rPr lang="en-US" dirty="0"/>
              <a:t>Access Cards</a:t>
            </a:r>
          </a:p>
        </p:txBody>
      </p:sp>
      <p:pic>
        <p:nvPicPr>
          <p:cNvPr id="5" name="Picture 4" descr="compass.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228600"/>
            <a:ext cx="1592006" cy="1473200"/>
          </a:xfrm>
          <a:prstGeom prst="rect">
            <a:avLst/>
          </a:prstGeom>
        </p:spPr>
      </p:pic>
    </p:spTree>
    <p:extLst>
      <p:ext uri="{BB962C8B-B14F-4D97-AF65-F5344CB8AC3E}">
        <p14:creationId xmlns:p14="http://schemas.microsoft.com/office/powerpoint/2010/main" val="1678753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hlinkClick r:id="rId2"/>
            </a:endParaRPr>
          </a:p>
          <a:p>
            <a:endParaRPr lang="en-US" dirty="0"/>
          </a:p>
        </p:txBody>
      </p:sp>
      <p:sp>
        <p:nvSpPr>
          <p:cNvPr id="3" name="Title 2"/>
          <p:cNvSpPr>
            <a:spLocks noGrp="1"/>
          </p:cNvSpPr>
          <p:nvPr>
            <p:ph type="title"/>
          </p:nvPr>
        </p:nvSpPr>
        <p:spPr/>
        <p:txBody>
          <a:bodyPr/>
          <a:lstStyle/>
          <a:p>
            <a:r>
              <a:rPr lang="en-US" dirty="0"/>
              <a:t>Lab Safety</a:t>
            </a:r>
          </a:p>
        </p:txBody>
      </p:sp>
      <p:sp>
        <p:nvSpPr>
          <p:cNvPr id="8" name="TextBox 7"/>
          <p:cNvSpPr txBox="1"/>
          <p:nvPr/>
        </p:nvSpPr>
        <p:spPr>
          <a:xfrm>
            <a:off x="5014749" y="3237964"/>
            <a:ext cx="4114800" cy="2893100"/>
          </a:xfrm>
          <a:prstGeom prst="rect">
            <a:avLst/>
          </a:prstGeom>
          <a:noFill/>
        </p:spPr>
        <p:txBody>
          <a:bodyPr wrap="square" rtlCol="0">
            <a:spAutoFit/>
          </a:bodyPr>
          <a:lstStyle/>
          <a:p>
            <a:pPr marL="342900" indent="-342900">
              <a:buClr>
                <a:schemeClr val="accent1"/>
              </a:buClr>
              <a:buFont typeface="Candara" panose="020E0502030303020204" pitchFamily="34" charset="0"/>
              <a:buChar char="*"/>
            </a:pPr>
            <a:r>
              <a:rPr lang="en-US" sz="2600" dirty="0">
                <a:solidFill>
                  <a:schemeClr val="tx2"/>
                </a:solidFill>
              </a:rPr>
              <a:t>Emergency contact list</a:t>
            </a:r>
          </a:p>
          <a:p>
            <a:pPr marL="342900" indent="-342900">
              <a:buClr>
                <a:schemeClr val="accent1"/>
              </a:buClr>
              <a:buFont typeface="Candara" panose="020E0502030303020204" pitchFamily="34" charset="0"/>
              <a:buChar char="*"/>
            </a:pPr>
            <a:r>
              <a:rPr lang="en-US" sz="2600" dirty="0">
                <a:solidFill>
                  <a:schemeClr val="tx2"/>
                </a:solidFill>
              </a:rPr>
              <a:t>Telephone</a:t>
            </a:r>
          </a:p>
          <a:p>
            <a:pPr marL="342900" indent="-342900">
              <a:buClr>
                <a:schemeClr val="accent1"/>
              </a:buClr>
              <a:buFont typeface="Candara" panose="020E0502030303020204" pitchFamily="34" charset="0"/>
              <a:buChar char="*"/>
            </a:pPr>
            <a:r>
              <a:rPr lang="en-US" sz="2600" dirty="0">
                <a:solidFill>
                  <a:schemeClr val="tx2"/>
                </a:solidFill>
              </a:rPr>
              <a:t>Emergency power cutoff</a:t>
            </a:r>
          </a:p>
          <a:p>
            <a:pPr marL="342900" indent="-342900">
              <a:buClr>
                <a:schemeClr val="accent1"/>
              </a:buClr>
              <a:buFont typeface="Candara" panose="020E0502030303020204" pitchFamily="34" charset="0"/>
              <a:buChar char="*"/>
            </a:pPr>
            <a:r>
              <a:rPr lang="en-US" sz="2600" dirty="0">
                <a:solidFill>
                  <a:schemeClr val="tx2"/>
                </a:solidFill>
              </a:rPr>
              <a:t>Safety glasses</a:t>
            </a:r>
          </a:p>
          <a:p>
            <a:pPr marL="342900" indent="-342900">
              <a:buClr>
                <a:schemeClr val="accent1"/>
              </a:buClr>
              <a:buFont typeface="Candara" panose="020E0502030303020204" pitchFamily="34" charset="0"/>
              <a:buChar char="*"/>
            </a:pPr>
            <a:r>
              <a:rPr lang="en-US" sz="2600" dirty="0">
                <a:solidFill>
                  <a:schemeClr val="tx2"/>
                </a:solidFill>
              </a:rPr>
              <a:t>First Aid</a:t>
            </a:r>
          </a:p>
          <a:p>
            <a:pPr marL="342900" indent="-342900">
              <a:buClr>
                <a:schemeClr val="accent1"/>
              </a:buClr>
              <a:buFont typeface="Candara" panose="020E0502030303020204" pitchFamily="34" charset="0"/>
              <a:buChar char="*"/>
            </a:pPr>
            <a:r>
              <a:rPr lang="en-US" sz="2600" dirty="0">
                <a:solidFill>
                  <a:schemeClr val="tx2"/>
                </a:solidFill>
              </a:rPr>
              <a:t>SDS (Safety Data Sheets)</a:t>
            </a:r>
          </a:p>
          <a:p>
            <a:pPr marL="800100" lvl="1" indent="-342900">
              <a:buClr>
                <a:schemeClr val="accent1"/>
              </a:buClr>
              <a:buFont typeface="Candara" panose="020E0502030303020204" pitchFamily="34" charset="0"/>
              <a:buChar char="*"/>
            </a:pPr>
            <a:r>
              <a:rPr lang="en-US" sz="2600" dirty="0">
                <a:solidFill>
                  <a:schemeClr val="tx2"/>
                </a:solidFill>
              </a:rPr>
              <a:t>1</a:t>
            </a:r>
            <a:r>
              <a:rPr lang="en-US" sz="2600" baseline="30000" dirty="0">
                <a:solidFill>
                  <a:schemeClr val="tx2"/>
                </a:solidFill>
              </a:rPr>
              <a:t>st</a:t>
            </a:r>
            <a:r>
              <a:rPr lang="en-US" sz="2600" dirty="0">
                <a:solidFill>
                  <a:schemeClr val="tx2"/>
                </a:solidFill>
              </a:rPr>
              <a:t> Floor Keller Labs</a:t>
            </a:r>
          </a:p>
        </p:txBody>
      </p:sp>
      <p:pic>
        <p:nvPicPr>
          <p:cNvPr id="1026" name="Picture 2" descr="https://lh3.googleusercontent.com/0-imlSxGftD-vBa5TaVZtFiNag7Dxb8tjubuciWGqQ7s46dPelhI5fAIsrFh7cRvLV54c8mEq5lUYWBL1v11lKMhH2jCcD-CCAHszbyoBWVxDNcaYfiBwKhFP5Htx7rktnS3me_VIT8ZZERW5vcxwUmHt-_77Qe2Nz8HHBj-iaNeGrYCxXedAD9M9g6McqgyysAYhu2ors5qOTBgeqqbpwjzrTGBmEtDgge-wfiDoDzWnZFbzoYbpOF6HuNesf1HLePq7Ky0D42UHJXopTAHF6W9Gv-xa4btRkDelpZgLcZ9S8_bY2ZmuQLFf2fWv_3yL2Ev_xBFSbUUGpdYDm9ARtHsolCCzjEJQLRmsoyhPcjoS8V-j0V_riF1qp2oR2dBdP2rncVCe0oPrDoukjmuDYbd93imBU4ME9GvmKaDXPY3yvnK5yJ1N7zVcpV996U0PkgFIFJjIvcKCpkYADYtMQhyBOvIqR1Sd9MdBqzDDQnB4Cf5zoxH_e7h8wTuHc30F_EjEzEn7HAEHW_OlcYW6pVW_js-ZsOioIfnbF6C68nYlXV53Sbt9-kY5-cEjf9a8RXFFJOq5H0Weegr2udn4eoRkq8bRLs4DT6iVmT9BQra5uWF2MnX=w613-h1089-n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0190" y="2133600"/>
            <a:ext cx="2417078" cy="429395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lh3.googleusercontent.com/AFrY0DP-abCpTxpPHw4WnN9iHXc9UL6MfYq5rnSXua-Fi4nsSoGstWKAsvV9aH2x_9w-VFnlUT7sWzeFJV8B7YCJZXW8F4dJpkCUsgUsRUItJPRubulplIJtiVhjy6Uv_z4aKS2B2AfLZTecAHDa2nk10nJbvDdsboroCI8SAZJt4QJEvTXeJUL2l9ugbY_Y2W59ALr4JuQvMSXZZ3YC-zy0kxV4J2f6fzoTPRnWDOiEc-CCSdz0DVh9yGP8RvcT-FJ2B4OFJf1VxMElW5KEEp6BUBW_WO7GpReU4uTHU_HRAKVV6VzaTpDSVHAVq07FML5L-RX6wwwPL-6MRJbx7Swzy3YWKicvPJr1fPJ12Lgs2wqMpuZ6mOmin7c-k9FwRNRuUZdgE0IgKBzJdFFTJNlgSUVhKr8X5nR4hcNO0ct2wcdyuzk9GOYL2y4eZSXIM9jP_XaSCoz0xShqDVjSedFV5_z9T_DHgBsd4KPMSNH04H7uEDBWxSWYOMZD4OVbcGSU9zxyUq7yYJodCk6dO7lEaThYCCatAgyup59rUmADHWNW4glJPYbCdCdAe5oV182v-Bu0I5ojpFHkkFvn4csQBw5eh7kt9PVZvlQazU6mKehPPzvV=w613-h1089-n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43200" y="2541359"/>
            <a:ext cx="2187549" cy="38862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compass.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4800" y="228600"/>
            <a:ext cx="1592006" cy="1473200"/>
          </a:xfrm>
          <a:prstGeom prst="rect">
            <a:avLst/>
          </a:prstGeom>
        </p:spPr>
      </p:pic>
    </p:spTree>
    <p:extLst>
      <p:ext uri="{BB962C8B-B14F-4D97-AF65-F5344CB8AC3E}">
        <p14:creationId xmlns:p14="http://schemas.microsoft.com/office/powerpoint/2010/main" val="21035159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048000" y="3657600"/>
            <a:ext cx="3124200" cy="3124200"/>
          </a:xfrm>
          <a:prstGeom prst="rect">
            <a:avLst/>
          </a:prstGeom>
        </p:spPr>
      </p:pic>
      <p:sp>
        <p:nvSpPr>
          <p:cNvPr id="2" name="Content Placeholder 1"/>
          <p:cNvSpPr>
            <a:spLocks noGrp="1"/>
          </p:cNvSpPr>
          <p:nvPr>
            <p:ph idx="1"/>
          </p:nvPr>
        </p:nvSpPr>
        <p:spPr>
          <a:xfrm>
            <a:off x="867833" y="2541852"/>
            <a:ext cx="7408333" cy="3450696"/>
          </a:xfrm>
        </p:spPr>
        <p:txBody>
          <a:bodyPr/>
          <a:lstStyle/>
          <a:p>
            <a:r>
              <a:rPr lang="en-US" dirty="0"/>
              <a:t>All Doors are locked!  If the door has a keycard access you will have to swipe your card and pull on the door to open it up!</a:t>
            </a:r>
          </a:p>
          <a:p>
            <a:r>
              <a:rPr lang="en-US" dirty="0"/>
              <a:t>DO NOT PROP OPEN THE DOORS</a:t>
            </a:r>
          </a:p>
        </p:txBody>
      </p:sp>
      <p:sp>
        <p:nvSpPr>
          <p:cNvPr id="3" name="Title 2"/>
          <p:cNvSpPr>
            <a:spLocks noGrp="1"/>
          </p:cNvSpPr>
          <p:nvPr>
            <p:ph type="title"/>
          </p:nvPr>
        </p:nvSpPr>
        <p:spPr/>
        <p:txBody>
          <a:bodyPr/>
          <a:lstStyle/>
          <a:p>
            <a:r>
              <a:rPr lang="en-US" dirty="0"/>
              <a:t>Doors</a:t>
            </a:r>
          </a:p>
        </p:txBody>
      </p:sp>
      <p:pic>
        <p:nvPicPr>
          <p:cNvPr id="5" name="Picture 4" descr="compass.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1592006" cy="1473200"/>
          </a:xfrm>
          <a:prstGeom prst="rect">
            <a:avLst/>
          </a:prstGeom>
        </p:spPr>
      </p:pic>
    </p:spTree>
    <p:extLst>
      <p:ext uri="{BB962C8B-B14F-4D97-AF65-F5344CB8AC3E}">
        <p14:creationId xmlns:p14="http://schemas.microsoft.com/office/powerpoint/2010/main" val="3019918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rgbClr val="FF0000"/>
                </a:solidFill>
              </a:rPr>
              <a:t>DO NOT</a:t>
            </a:r>
            <a:r>
              <a:rPr lang="en-US" dirty="0"/>
              <a:t> enter a lab/classroom in progress that is not your own</a:t>
            </a:r>
          </a:p>
          <a:p>
            <a:r>
              <a:rPr lang="en-US" dirty="0"/>
              <a:t>Please respect our labs and equipment</a:t>
            </a:r>
          </a:p>
          <a:p>
            <a:pPr lvl="1"/>
            <a:r>
              <a:rPr lang="en-US" dirty="0"/>
              <a:t>It is a privilege to have “open” labs</a:t>
            </a:r>
          </a:p>
          <a:p>
            <a:r>
              <a:rPr lang="en-US" dirty="0"/>
              <a:t>Clean up after yourself</a:t>
            </a:r>
          </a:p>
          <a:p>
            <a:r>
              <a:rPr lang="en-US" dirty="0"/>
              <a:t>Do not remove equipment or tools from the labs</a:t>
            </a:r>
          </a:p>
          <a:p>
            <a:pPr lvl="1"/>
            <a:r>
              <a:rPr lang="en-US" dirty="0"/>
              <a:t>Checkout equipment from KEN234</a:t>
            </a:r>
          </a:p>
          <a:p>
            <a:r>
              <a:rPr lang="en-US" dirty="0"/>
              <a:t>Keep doors closed at all times</a:t>
            </a:r>
          </a:p>
          <a:p>
            <a:endParaRPr lang="en-US" dirty="0"/>
          </a:p>
        </p:txBody>
      </p:sp>
      <p:sp>
        <p:nvSpPr>
          <p:cNvPr id="3" name="Title 2"/>
          <p:cNvSpPr>
            <a:spLocks noGrp="1"/>
          </p:cNvSpPr>
          <p:nvPr>
            <p:ph type="title"/>
          </p:nvPr>
        </p:nvSpPr>
        <p:spPr/>
        <p:txBody>
          <a:bodyPr/>
          <a:lstStyle/>
          <a:p>
            <a:r>
              <a:rPr lang="en-US" dirty="0"/>
              <a:t>Respect</a:t>
            </a:r>
          </a:p>
        </p:txBody>
      </p:sp>
      <p:pic>
        <p:nvPicPr>
          <p:cNvPr id="4" name="Picture 3" descr="compass.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228600"/>
            <a:ext cx="1592006" cy="1473200"/>
          </a:xfrm>
          <a:prstGeom prst="rect">
            <a:avLst/>
          </a:prstGeom>
        </p:spPr>
      </p:pic>
    </p:spTree>
    <p:extLst>
      <p:ext uri="{BB962C8B-B14F-4D97-AF65-F5344CB8AC3E}">
        <p14:creationId xmlns:p14="http://schemas.microsoft.com/office/powerpoint/2010/main" val="11831017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5287963"/>
          </a:xfrm>
        </p:spPr>
        <p:txBody>
          <a:bodyPr>
            <a:normAutofit/>
          </a:bodyPr>
          <a:lstStyle/>
          <a:p>
            <a:pPr marL="0" indent="0">
              <a:buNone/>
            </a:pPr>
            <a:r>
              <a:rPr lang="en-US" sz="2000" dirty="0"/>
              <a:t>Urban Campus</a:t>
            </a:r>
          </a:p>
          <a:p>
            <a:r>
              <a:rPr lang="en-US" sz="2000" dirty="0"/>
              <a:t>Entry doors open during the day</a:t>
            </a:r>
          </a:p>
          <a:p>
            <a:r>
              <a:rPr lang="en-US" sz="2000" dirty="0"/>
              <a:t>Public has access</a:t>
            </a:r>
          </a:p>
          <a:p>
            <a:r>
              <a:rPr lang="en-US" sz="2000" dirty="0"/>
              <a:t>Classroom/Lab doors kept locked</a:t>
            </a:r>
          </a:p>
          <a:p>
            <a:r>
              <a:rPr lang="en-US" sz="2000" dirty="0"/>
              <a:t>Personal Belongings</a:t>
            </a:r>
          </a:p>
          <a:p>
            <a:r>
              <a:rPr lang="en-US" sz="2000" dirty="0"/>
              <a:t>Homeless people</a:t>
            </a:r>
          </a:p>
          <a:p>
            <a:r>
              <a:rPr lang="en-US" sz="2000" dirty="0"/>
              <a:t>Fire safety protocol</a:t>
            </a:r>
          </a:p>
          <a:p>
            <a:r>
              <a:rPr lang="en-US" sz="2000" dirty="0"/>
              <a:t>Stairways not elevators</a:t>
            </a:r>
          </a:p>
          <a:p>
            <a:r>
              <a:rPr lang="en-US" sz="2000" dirty="0"/>
              <a:t>Exit the building and assemble in front of Kennedy Hall</a:t>
            </a:r>
          </a:p>
          <a:p>
            <a:r>
              <a:rPr lang="en-US" sz="2000" dirty="0"/>
              <a:t>Weather Safety</a:t>
            </a:r>
          </a:p>
          <a:p>
            <a:r>
              <a:rPr lang="en-US" sz="2000" dirty="0"/>
              <a:t>Designated storm shelters</a:t>
            </a:r>
          </a:p>
        </p:txBody>
      </p:sp>
      <p:sp>
        <p:nvSpPr>
          <p:cNvPr id="2" name="Title 1"/>
          <p:cNvSpPr>
            <a:spLocks noGrp="1"/>
          </p:cNvSpPr>
          <p:nvPr>
            <p:ph type="title"/>
          </p:nvPr>
        </p:nvSpPr>
        <p:spPr>
          <a:xfrm>
            <a:off x="951368" y="622300"/>
            <a:ext cx="7964032" cy="1371600"/>
          </a:xfrm>
        </p:spPr>
        <p:txBody>
          <a:bodyPr>
            <a:normAutofit fontScale="90000"/>
          </a:bodyPr>
          <a:lstStyle/>
          <a:p>
            <a:r>
              <a:rPr lang="en-US" dirty="0"/>
              <a:t>Roy </a:t>
            </a:r>
            <a:r>
              <a:rPr lang="en-US" dirty="0" smtClean="0"/>
              <a:t>Visser</a:t>
            </a:r>
            <a:r>
              <a:rPr lang="en-US" dirty="0"/>
              <a:t/>
            </a:r>
            <a:br>
              <a:rPr lang="en-US" dirty="0"/>
            </a:br>
            <a:r>
              <a:rPr lang="en-US" sz="2700" dirty="0"/>
              <a:t>KEB 105 – </a:t>
            </a:r>
            <a:r>
              <a:rPr lang="en-US" sz="2700" dirty="0" err="1" smtClean="0"/>
              <a:t>visserro@gvsu</a:t>
            </a:r>
            <a:r>
              <a:rPr lang="en-US" sz="2700" dirty="0" smtClean="0"/>
              <a:t> </a:t>
            </a:r>
            <a:r>
              <a:rPr lang="en-US" sz="2700" dirty="0"/>
              <a:t>- 331-7269</a:t>
            </a:r>
            <a:br>
              <a:rPr lang="en-US" sz="2700" dirty="0"/>
            </a:br>
            <a:endParaRPr lang="en-US" sz="2700" dirty="0"/>
          </a:p>
        </p:txBody>
      </p:sp>
      <p:pic>
        <p:nvPicPr>
          <p:cNvPr id="4" name="Picture 3" descr="compass.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28600"/>
            <a:ext cx="1592006" cy="1473200"/>
          </a:xfrm>
          <a:prstGeom prst="rect">
            <a:avLst/>
          </a:prstGeom>
        </p:spPr>
      </p:pic>
    </p:spTree>
    <p:extLst>
      <p:ext uri="{BB962C8B-B14F-4D97-AF65-F5344CB8AC3E}">
        <p14:creationId xmlns:p14="http://schemas.microsoft.com/office/powerpoint/2010/main" val="40919572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57400"/>
            <a:ext cx="7408333" cy="4800600"/>
          </a:xfrm>
        </p:spPr>
        <p:txBody>
          <a:bodyPr>
            <a:normAutofit/>
          </a:bodyPr>
          <a:lstStyle/>
          <a:p>
            <a:r>
              <a:rPr lang="en-US" sz="1800" dirty="0"/>
              <a:t>GVSU Safe environment</a:t>
            </a:r>
          </a:p>
          <a:p>
            <a:pPr lvl="1"/>
            <a:r>
              <a:rPr lang="en-US" sz="1600" dirty="0"/>
              <a:t>Up to you to be safe</a:t>
            </a:r>
          </a:p>
          <a:p>
            <a:pPr lvl="1"/>
            <a:r>
              <a:rPr lang="en-US" sz="1600" dirty="0"/>
              <a:t>Safety is nothing more than prevention</a:t>
            </a:r>
          </a:p>
          <a:p>
            <a:pPr lvl="1"/>
            <a:r>
              <a:rPr lang="en-US" sz="1600" dirty="0"/>
              <a:t>Don’t be afraid to ask questions</a:t>
            </a:r>
          </a:p>
          <a:p>
            <a:pPr lvl="1"/>
            <a:r>
              <a:rPr lang="en-US" sz="1600" dirty="0"/>
              <a:t>Think before you act/don’t take chances</a:t>
            </a:r>
          </a:p>
          <a:p>
            <a:pPr lvl="1"/>
            <a:r>
              <a:rPr lang="en-US" sz="1600" dirty="0"/>
              <a:t>Powers of observation</a:t>
            </a:r>
          </a:p>
          <a:p>
            <a:r>
              <a:rPr lang="en-US" sz="1800" dirty="0"/>
              <a:t>Proper Safety apparel</a:t>
            </a:r>
          </a:p>
          <a:p>
            <a:pPr lvl="1"/>
            <a:r>
              <a:rPr lang="en-US" sz="1600" dirty="0"/>
              <a:t>Eye protection</a:t>
            </a:r>
          </a:p>
          <a:p>
            <a:pPr lvl="1"/>
            <a:r>
              <a:rPr lang="en-US" sz="1600" dirty="0"/>
              <a:t>Clothing/Jewelry</a:t>
            </a:r>
          </a:p>
          <a:p>
            <a:pPr lvl="1"/>
            <a:r>
              <a:rPr lang="en-US" sz="1600" dirty="0"/>
              <a:t>Hearing protection</a:t>
            </a:r>
          </a:p>
          <a:p>
            <a:pPr lvl="1"/>
            <a:r>
              <a:rPr lang="en-US" sz="1600" dirty="0"/>
              <a:t>Shoes</a:t>
            </a:r>
          </a:p>
          <a:p>
            <a:r>
              <a:rPr lang="en-US" sz="1800" dirty="0"/>
              <a:t>Signage</a:t>
            </a:r>
          </a:p>
          <a:p>
            <a:pPr lvl="1"/>
            <a:r>
              <a:rPr lang="en-US" sz="1600" dirty="0"/>
              <a:t>Safety Glasses must be warn in this lab</a:t>
            </a:r>
          </a:p>
          <a:p>
            <a:pPr lvl="1"/>
            <a:endParaRPr lang="en-US" sz="1600" dirty="0"/>
          </a:p>
          <a:p>
            <a:endParaRPr lang="en-US" sz="2000" dirty="0"/>
          </a:p>
        </p:txBody>
      </p:sp>
      <p:sp>
        <p:nvSpPr>
          <p:cNvPr id="3" name="Title 2"/>
          <p:cNvSpPr>
            <a:spLocks noGrp="1"/>
          </p:cNvSpPr>
          <p:nvPr>
            <p:ph type="title"/>
          </p:nvPr>
        </p:nvSpPr>
        <p:spPr/>
        <p:txBody>
          <a:bodyPr/>
          <a:lstStyle/>
          <a:p>
            <a:r>
              <a:rPr lang="en-US" dirty="0"/>
              <a:t>Hands-on Program</a:t>
            </a:r>
          </a:p>
        </p:txBody>
      </p:sp>
      <p:pic>
        <p:nvPicPr>
          <p:cNvPr id="4" name="Picture 3" descr="compass.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228600"/>
            <a:ext cx="1592006" cy="1473200"/>
          </a:xfrm>
          <a:prstGeom prst="rect">
            <a:avLst/>
          </a:prstGeom>
        </p:spPr>
      </p:pic>
    </p:spTree>
    <p:extLst>
      <p:ext uri="{BB962C8B-B14F-4D97-AF65-F5344CB8AC3E}">
        <p14:creationId xmlns:p14="http://schemas.microsoft.com/office/powerpoint/2010/main" val="2140851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a:t>Qualifications/Qualification Cards</a:t>
            </a:r>
          </a:p>
          <a:p>
            <a:r>
              <a:rPr lang="en-US" sz="2200" dirty="0"/>
              <a:t>Keep your cards with you in case you are asked to show it</a:t>
            </a:r>
          </a:p>
          <a:p>
            <a:r>
              <a:rPr lang="en-US" sz="2200" dirty="0"/>
              <a:t>The more qualifications you get, the more privileges you achieve</a:t>
            </a:r>
          </a:p>
          <a:p>
            <a:r>
              <a:rPr lang="en-US" sz="2200" dirty="0"/>
              <a:t>You get #12 for attending this class</a:t>
            </a:r>
          </a:p>
        </p:txBody>
      </p:sp>
      <p:sp>
        <p:nvSpPr>
          <p:cNvPr id="3" name="Title 2"/>
          <p:cNvSpPr>
            <a:spLocks noGrp="1"/>
          </p:cNvSpPr>
          <p:nvPr>
            <p:ph type="title"/>
          </p:nvPr>
        </p:nvSpPr>
        <p:spPr/>
        <p:txBody>
          <a:bodyPr/>
          <a:lstStyle/>
          <a:p>
            <a:r>
              <a:rPr lang="en-US" dirty="0"/>
              <a:t>Qualifications</a:t>
            </a:r>
          </a:p>
        </p:txBody>
      </p:sp>
      <p:pic>
        <p:nvPicPr>
          <p:cNvPr id="4" name="Picture 4" descr="DSCN0643.JPG"/>
          <p:cNvPicPr>
            <a:picLocks noChangeAspect="1"/>
          </p:cNvPicPr>
          <p:nvPr/>
        </p:nvPicPr>
        <p:blipFill rotWithShape="1">
          <a:blip r:embed="rId2" cstate="print">
            <a:extLst>
              <a:ext uri="{28A0092B-C50C-407E-A947-70E740481C1C}">
                <a14:useLocalDpi xmlns:a14="http://schemas.microsoft.com/office/drawing/2010/main" val="0"/>
              </a:ext>
            </a:extLst>
          </a:blip>
          <a:srcRect l="13078" t="26093" r="22705" b="25908"/>
          <a:stretch/>
        </p:blipFill>
        <p:spPr bwMode="auto">
          <a:xfrm>
            <a:off x="5638800" y="4572000"/>
            <a:ext cx="2549940" cy="142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compass.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28600"/>
            <a:ext cx="1592006" cy="1473200"/>
          </a:xfrm>
          <a:prstGeom prst="rect">
            <a:avLst/>
          </a:prstGeom>
        </p:spPr>
      </p:pic>
    </p:spTree>
    <p:extLst>
      <p:ext uri="{BB962C8B-B14F-4D97-AF65-F5344CB8AC3E}">
        <p14:creationId xmlns:p14="http://schemas.microsoft.com/office/powerpoint/2010/main" val="980598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228600" algn="l" rtl="0" eaLnBrk="0" fontAlgn="base" hangingPunct="0">
              <a:spcBef>
                <a:spcPct val="20000"/>
              </a:spcBef>
              <a:spcAft>
                <a:spcPct val="0"/>
              </a:spcAft>
              <a:buClr>
                <a:schemeClr val="accent1"/>
              </a:buClr>
              <a:buFont typeface="Arial" panose="020B0604020202020204" pitchFamily="34" charset="0"/>
              <a:buChar char="•"/>
              <a:defRPr sz="2400" kern="1200">
                <a:solidFill>
                  <a:schemeClr val="tx2"/>
                </a:solidFill>
                <a:latin typeface="+mn-lt"/>
                <a:ea typeface="MS PGothic" panose="020B0600070205080204" pitchFamily="34" charset="-128"/>
                <a:cs typeface="+mn-cs"/>
              </a:defRPr>
            </a:lvl1pPr>
            <a:lvl2pPr marL="639763"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2"/>
                </a:solidFill>
                <a:latin typeface="+mn-lt"/>
                <a:ea typeface="MS PGothic" panose="020B0600070205080204" pitchFamily="34" charset="-128"/>
                <a:cs typeface="+mn-cs"/>
              </a:defRPr>
            </a:lvl2pPr>
            <a:lvl3pPr marL="914400" indent="-228600" algn="l" rtl="0" eaLnBrk="0" fontAlgn="base" hangingPunct="0">
              <a:spcBef>
                <a:spcPct val="20000"/>
              </a:spcBef>
              <a:spcAft>
                <a:spcPct val="0"/>
              </a:spcAft>
              <a:buClr>
                <a:srgbClr val="B5AE53"/>
              </a:buClr>
              <a:buFont typeface="Arial" panose="020B0604020202020204" pitchFamily="34" charset="0"/>
              <a:buChar char="•"/>
              <a:defRPr kern="1200">
                <a:solidFill>
                  <a:schemeClr val="tx2"/>
                </a:solidFill>
                <a:latin typeface="+mn-lt"/>
                <a:ea typeface="MS PGothic" panose="020B0600070205080204" pitchFamily="34" charset="-128"/>
                <a:cs typeface="+mn-cs"/>
              </a:defRPr>
            </a:lvl3pPr>
            <a:lvl4pPr marL="1279525" indent="-228600" algn="l" rtl="0" eaLnBrk="0" fontAlgn="base" hangingPunct="0">
              <a:spcBef>
                <a:spcPct val="20000"/>
              </a:spcBef>
              <a:spcAft>
                <a:spcPct val="0"/>
              </a:spcAft>
              <a:buClr>
                <a:srgbClr val="848058"/>
              </a:buClr>
              <a:buFont typeface="Arial" panose="020B0604020202020204" pitchFamily="34" charset="0"/>
              <a:buChar char="•"/>
              <a:defRPr sz="1600" kern="1200">
                <a:solidFill>
                  <a:schemeClr val="tx2"/>
                </a:solidFill>
                <a:latin typeface="+mn-lt"/>
                <a:ea typeface="MS PGothic" panose="020B0600070205080204" pitchFamily="34" charset="-128"/>
                <a:cs typeface="+mn-cs"/>
              </a:defRPr>
            </a:lvl4pPr>
            <a:lvl5pPr marL="1554163" indent="-228600" algn="l" rtl="0" eaLnBrk="0" fontAlgn="base" hangingPunct="0">
              <a:spcBef>
                <a:spcPct val="20000"/>
              </a:spcBef>
              <a:spcAft>
                <a:spcPct val="0"/>
              </a:spcAft>
              <a:buClr>
                <a:srgbClr val="E8B54D"/>
              </a:buClr>
              <a:buFont typeface="Arial" panose="020B0604020202020204" pitchFamily="34" charset="0"/>
              <a:buChar char="•"/>
              <a:defRPr sz="1600" kern="1200">
                <a:solidFill>
                  <a:schemeClr val="tx2"/>
                </a:solidFill>
                <a:latin typeface="+mn-lt"/>
                <a:ea typeface="MS PGothic" panose="020B0600070205080204" pitchFamily="34" charset="-128"/>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eaLnBrk="1" hangingPunct="1"/>
            <a:r>
              <a:rPr lang="en-US" altLang="en-US" sz="3200" dirty="0" smtClean="0">
                <a:solidFill>
                  <a:schemeClr val="bg1"/>
                </a:solidFill>
              </a:rPr>
              <a:t>HONOR CONCEPT</a:t>
            </a:r>
            <a:r>
              <a:rPr lang="en-US" altLang="en-US" dirty="0" smtClean="0">
                <a:solidFill>
                  <a:schemeClr val="bg1"/>
                </a:solidFill>
              </a:rPr>
              <a:t/>
            </a:r>
            <a:br>
              <a:rPr lang="en-US" altLang="en-US" dirty="0" smtClean="0">
                <a:solidFill>
                  <a:schemeClr val="bg1"/>
                </a:solidFill>
              </a:rPr>
            </a:br>
            <a:r>
              <a:rPr lang="en-US" altLang="en-US" sz="2000" i="1" dirty="0" smtClean="0">
                <a:solidFill>
                  <a:schemeClr val="bg1"/>
                </a:solidFill>
              </a:rPr>
              <a:t>MORE THAN AN HONOR CODE…</a:t>
            </a:r>
            <a:endParaRPr lang="en-US" altLang="en-US" dirty="0" smtClean="0">
              <a:solidFill>
                <a:schemeClr val="bg1"/>
              </a:solidFill>
            </a:endParaRPr>
          </a:p>
        </p:txBody>
      </p:sp>
      <p:sp>
        <p:nvSpPr>
          <p:cNvPr id="7" name="TextBox 6"/>
          <p:cNvSpPr txBox="1"/>
          <p:nvPr/>
        </p:nvSpPr>
        <p:spPr>
          <a:xfrm>
            <a:off x="533400" y="2667000"/>
            <a:ext cx="8382000" cy="3600986"/>
          </a:xfrm>
          <a:prstGeom prst="rect">
            <a:avLst/>
          </a:prstGeom>
          <a:noFill/>
        </p:spPr>
        <p:txBody>
          <a:bodyPr wrap="square" rtlCol="0">
            <a:spAutoFit/>
          </a:bodyPr>
          <a:lstStyle/>
          <a:p>
            <a:r>
              <a:rPr lang="en-US" sz="2400" dirty="0"/>
              <a:t>While knowledge and skill are certainly important to engineering practice, an engineer’s integrity is even more important.  You must establish this integrity as a student.  The professional engineering community monitors itself to establish trustworthiness or integrity. For that reason</a:t>
            </a:r>
            <a:r>
              <a:rPr lang="en-US" sz="2400" dirty="0" smtClean="0"/>
              <a:t>:</a:t>
            </a:r>
          </a:p>
          <a:p>
            <a:endParaRPr lang="en-US" sz="2400" dirty="0"/>
          </a:p>
          <a:p>
            <a:r>
              <a:rPr lang="en-US" sz="2400" b="1" dirty="0"/>
              <a:t>An engineering student will not lie, cheat, or steal, or tolerate those who do.</a:t>
            </a:r>
            <a:endParaRPr lang="en-US" sz="2400" dirty="0"/>
          </a:p>
          <a:p>
            <a:endParaRPr lang="en-US" dirty="0"/>
          </a:p>
          <a:p>
            <a:endParaRPr lang="en-US" dirty="0"/>
          </a:p>
        </p:txBody>
      </p:sp>
    </p:spTree>
    <p:extLst>
      <p:ext uri="{BB962C8B-B14F-4D97-AF65-F5344CB8AC3E}">
        <p14:creationId xmlns:p14="http://schemas.microsoft.com/office/powerpoint/2010/main" val="6069034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Computer Software</a:t>
            </a:r>
          </a:p>
          <a:p>
            <a:pPr lvl="1"/>
            <a:r>
              <a:rPr lang="en-US" dirty="0"/>
              <a:t>Licensing</a:t>
            </a:r>
          </a:p>
          <a:p>
            <a:pPr lvl="1"/>
            <a:r>
              <a:rPr lang="en-US" dirty="0"/>
              <a:t>Distribution</a:t>
            </a:r>
          </a:p>
          <a:p>
            <a:pPr lvl="1"/>
            <a:r>
              <a:rPr lang="en-US" dirty="0"/>
              <a:t>Installation</a:t>
            </a:r>
          </a:p>
          <a:p>
            <a:r>
              <a:rPr lang="en-US" dirty="0"/>
              <a:t>Computer Hardware</a:t>
            </a:r>
          </a:p>
          <a:p>
            <a:pPr lvl="1"/>
            <a:r>
              <a:rPr lang="en-US" dirty="0"/>
              <a:t>Computers</a:t>
            </a:r>
          </a:p>
          <a:p>
            <a:pPr lvl="1"/>
            <a:r>
              <a:rPr lang="en-US" dirty="0"/>
              <a:t>Printers</a:t>
            </a:r>
          </a:p>
          <a:p>
            <a:r>
              <a:rPr lang="en-US" dirty="0" smtClean="0"/>
              <a:t>Contact</a:t>
            </a:r>
          </a:p>
          <a:p>
            <a:pPr lvl="1"/>
            <a:r>
              <a:rPr lang="en-US" dirty="0" smtClean="0"/>
              <a:t>Carl Strebel	219 KEN	</a:t>
            </a:r>
            <a:r>
              <a:rPr lang="en-US" dirty="0" smtClean="0">
                <a:hlinkClick r:id="rId2"/>
              </a:rPr>
              <a:t>strebelc@gvsu.edu</a:t>
            </a:r>
            <a:endParaRPr lang="en-US" dirty="0" smtClean="0"/>
          </a:p>
          <a:p>
            <a:pPr lvl="1"/>
            <a:r>
              <a:rPr lang="en-US" dirty="0" smtClean="0"/>
              <a:t>Adrian Mora	315C EC	moraadr@gvsu.edu</a:t>
            </a:r>
            <a:endParaRPr lang="en-US" dirty="0"/>
          </a:p>
          <a:p>
            <a:pPr lvl="1"/>
            <a:endParaRPr lang="en-US" dirty="0"/>
          </a:p>
        </p:txBody>
      </p:sp>
      <p:sp>
        <p:nvSpPr>
          <p:cNvPr id="2" name="Title 1"/>
          <p:cNvSpPr>
            <a:spLocks noGrp="1"/>
          </p:cNvSpPr>
          <p:nvPr>
            <p:ph type="title"/>
          </p:nvPr>
        </p:nvSpPr>
        <p:spPr/>
        <p:txBody>
          <a:bodyPr>
            <a:normAutofit/>
          </a:bodyPr>
          <a:lstStyle/>
          <a:p>
            <a:r>
              <a:rPr lang="en-US" sz="3600" dirty="0"/>
              <a:t>Carl </a:t>
            </a:r>
            <a:r>
              <a:rPr lang="en-US" sz="3600" dirty="0" smtClean="0"/>
              <a:t>Strebel / Adrian Mora</a:t>
            </a:r>
            <a:endParaRPr lang="en-US" sz="2400" dirty="0"/>
          </a:p>
        </p:txBody>
      </p:sp>
      <p:pic>
        <p:nvPicPr>
          <p:cNvPr id="4" name="Picture 3" descr="compass.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28600"/>
            <a:ext cx="1592006" cy="14732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1"/>
            <a:ext cx="8229600" cy="4419600"/>
          </a:xfrm>
        </p:spPr>
        <p:txBody>
          <a:bodyPr>
            <a:normAutofit/>
          </a:bodyPr>
          <a:lstStyle/>
          <a:p>
            <a:r>
              <a:rPr lang="en-US" dirty="0"/>
              <a:t>Current Access:</a:t>
            </a:r>
          </a:p>
          <a:p>
            <a:pPr lvl="2"/>
            <a:r>
              <a:rPr lang="en-US" dirty="0"/>
              <a:t>KEB</a:t>
            </a:r>
          </a:p>
          <a:p>
            <a:pPr lvl="3"/>
            <a:r>
              <a:rPr lang="en-US" dirty="0"/>
              <a:t>KEB 202 and 211 </a:t>
            </a:r>
          </a:p>
          <a:p>
            <a:pPr lvl="4"/>
            <a:r>
              <a:rPr lang="en-US" dirty="0"/>
              <a:t>Open labs</a:t>
            </a:r>
          </a:p>
          <a:p>
            <a:pPr lvl="4"/>
            <a:r>
              <a:rPr lang="en-US" dirty="0"/>
              <a:t>No schedule classes in these rooms</a:t>
            </a:r>
          </a:p>
          <a:p>
            <a:pPr lvl="4"/>
            <a:r>
              <a:rPr lang="en-US" dirty="0"/>
              <a:t>KEB 202 is a quiet lab…no talking, no music, no ear buds….</a:t>
            </a:r>
          </a:p>
          <a:p>
            <a:pPr lvl="1"/>
            <a:r>
              <a:rPr lang="en-US" dirty="0"/>
              <a:t>KEN</a:t>
            </a:r>
          </a:p>
          <a:p>
            <a:pPr lvl="2"/>
            <a:r>
              <a:rPr lang="en-US" dirty="0"/>
              <a:t>KEN244, 258, </a:t>
            </a:r>
            <a:r>
              <a:rPr lang="en-US" dirty="0" smtClean="0"/>
              <a:t>322, 330, 342 </a:t>
            </a:r>
            <a:r>
              <a:rPr lang="en-US" dirty="0"/>
              <a:t>and 358 </a:t>
            </a:r>
          </a:p>
          <a:p>
            <a:pPr lvl="2"/>
            <a:r>
              <a:rPr lang="en-US" dirty="0"/>
              <a:t>You may use any lab as long as there is no class in session</a:t>
            </a:r>
          </a:p>
        </p:txBody>
      </p:sp>
      <p:sp>
        <p:nvSpPr>
          <p:cNvPr id="2" name="Title 1"/>
          <p:cNvSpPr>
            <a:spLocks noGrp="1"/>
          </p:cNvSpPr>
          <p:nvPr>
            <p:ph type="title"/>
          </p:nvPr>
        </p:nvSpPr>
        <p:spPr>
          <a:xfrm>
            <a:off x="457200" y="609600"/>
            <a:ext cx="8229600" cy="944562"/>
          </a:xfrm>
        </p:spPr>
        <p:txBody>
          <a:bodyPr>
            <a:noAutofit/>
          </a:bodyPr>
          <a:lstStyle/>
          <a:p>
            <a:r>
              <a:rPr lang="en-US" dirty="0"/>
              <a:t>Computer Labs</a:t>
            </a:r>
            <a:br>
              <a:rPr lang="en-US" dirty="0"/>
            </a:br>
            <a:endParaRPr lang="en-US" dirty="0"/>
          </a:p>
        </p:txBody>
      </p:sp>
      <p:pic>
        <p:nvPicPr>
          <p:cNvPr id="4" name="Picture 3" descr="compass.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228600"/>
            <a:ext cx="1592006" cy="1473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057401"/>
            <a:ext cx="8229600" cy="4648200"/>
          </a:xfrm>
        </p:spPr>
        <p:txBody>
          <a:bodyPr>
            <a:normAutofit/>
          </a:bodyPr>
          <a:lstStyle/>
          <a:p>
            <a:endParaRPr lang="en-US" dirty="0" smtClean="0"/>
          </a:p>
          <a:p>
            <a:r>
              <a:rPr lang="en-US" dirty="0" smtClean="0"/>
              <a:t>The </a:t>
            </a:r>
            <a:r>
              <a:rPr lang="en-US" dirty="0"/>
              <a:t>Lab computers run windows 8.1</a:t>
            </a:r>
          </a:p>
          <a:p>
            <a:pPr lvl="1"/>
            <a:r>
              <a:rPr lang="en-US" dirty="0"/>
              <a:t>Login is required (twice)</a:t>
            </a:r>
          </a:p>
          <a:p>
            <a:pPr lvl="2"/>
            <a:r>
              <a:rPr lang="en-US" dirty="0"/>
              <a:t>Remember to Sign Out!   Sign Out!!  Sign Out!!!(Twice)</a:t>
            </a:r>
          </a:p>
          <a:p>
            <a:pPr lvl="1"/>
            <a:r>
              <a:rPr lang="en-US" dirty="0"/>
              <a:t>You have 2</a:t>
            </a:r>
            <a:r>
              <a:rPr lang="en-US" dirty="0" smtClean="0"/>
              <a:t>5Gb </a:t>
            </a:r>
            <a:r>
              <a:rPr lang="en-US" dirty="0"/>
              <a:t>of storage</a:t>
            </a:r>
          </a:p>
          <a:p>
            <a:pPr lvl="2"/>
            <a:r>
              <a:rPr lang="en-US" dirty="0" smtClean="0"/>
              <a:t>Avoid saving to your desktop</a:t>
            </a:r>
            <a:r>
              <a:rPr lang="en-US" dirty="0"/>
              <a:t>, My Documents, </a:t>
            </a:r>
            <a:r>
              <a:rPr lang="en-US" dirty="0" smtClean="0"/>
              <a:t>downloads</a:t>
            </a:r>
            <a:endParaRPr lang="en-US" dirty="0"/>
          </a:p>
          <a:p>
            <a:pPr lvl="2"/>
            <a:r>
              <a:rPr lang="en-US" dirty="0"/>
              <a:t>Quota</a:t>
            </a:r>
          </a:p>
          <a:p>
            <a:pPr lvl="2"/>
            <a:r>
              <a:rPr lang="en-US" dirty="0"/>
              <a:t>Save all your work to the W: drive!!!</a:t>
            </a:r>
          </a:p>
        </p:txBody>
      </p:sp>
      <p:sp>
        <p:nvSpPr>
          <p:cNvPr id="2" name="Title 1"/>
          <p:cNvSpPr>
            <a:spLocks noGrp="1"/>
          </p:cNvSpPr>
          <p:nvPr>
            <p:ph type="title"/>
          </p:nvPr>
        </p:nvSpPr>
        <p:spPr>
          <a:xfrm>
            <a:off x="457200" y="609600"/>
            <a:ext cx="8229600" cy="944562"/>
          </a:xfrm>
        </p:spPr>
        <p:txBody>
          <a:bodyPr>
            <a:noAutofit/>
          </a:bodyPr>
          <a:lstStyle/>
          <a:p>
            <a:r>
              <a:rPr lang="en-US" dirty="0"/>
              <a:t>Computer Labs</a:t>
            </a:r>
            <a:br>
              <a:rPr lang="en-US" dirty="0"/>
            </a:br>
            <a:endParaRPr lang="en-US" dirty="0"/>
          </a:p>
        </p:txBody>
      </p:sp>
      <p:pic>
        <p:nvPicPr>
          <p:cNvPr id="4" name="Picture 3" descr="compass.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228600"/>
            <a:ext cx="1592006" cy="1473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830763"/>
          </a:xfrm>
        </p:spPr>
        <p:txBody>
          <a:bodyPr>
            <a:normAutofit fontScale="92500" lnSpcReduction="10000"/>
          </a:bodyPr>
          <a:lstStyle/>
          <a:p>
            <a:r>
              <a:rPr lang="en-US" dirty="0"/>
              <a:t>Solid Works/Solid Cam, Ansys, Matlab, Mentor Graphics, etc…</a:t>
            </a:r>
          </a:p>
          <a:p>
            <a:r>
              <a:rPr lang="en-US" dirty="0"/>
              <a:t>Most licensed software can be downloaded and run on your own computer</a:t>
            </a:r>
          </a:p>
          <a:p>
            <a:pPr lvl="1"/>
            <a:r>
              <a:rPr lang="en-US" dirty="0"/>
              <a:t>Downloading and installing is at your own risk!</a:t>
            </a:r>
          </a:p>
          <a:p>
            <a:pPr lvl="2"/>
            <a:r>
              <a:rPr lang="en-US" dirty="0"/>
              <a:t>No support is offered</a:t>
            </a:r>
          </a:p>
          <a:p>
            <a:pPr lvl="2"/>
            <a:r>
              <a:rPr lang="en-US" dirty="0"/>
              <a:t>All the software you need is already installed on the Engineering server</a:t>
            </a:r>
          </a:p>
          <a:p>
            <a:pPr lvl="1"/>
            <a:r>
              <a:rPr lang="en-US" dirty="0"/>
              <a:t>Access to the software</a:t>
            </a:r>
          </a:p>
          <a:p>
            <a:pPr lvl="2"/>
            <a:r>
              <a:rPr lang="en-US" dirty="0"/>
              <a:t>www.egr.gvsu.edu/egrSoftware</a:t>
            </a:r>
          </a:p>
          <a:p>
            <a:pPr lvl="2"/>
            <a:r>
              <a:rPr lang="en-US" dirty="0" smtClean="0"/>
              <a:t>User id</a:t>
            </a:r>
            <a:r>
              <a:rPr lang="en-US" dirty="0"/>
              <a:t>: egr  Password: student</a:t>
            </a:r>
          </a:p>
          <a:p>
            <a:pPr lvl="1"/>
            <a:r>
              <a:rPr lang="en-US" dirty="0"/>
              <a:t>Warning the downloads are </a:t>
            </a:r>
            <a:r>
              <a:rPr lang="en-US" sz="4100" b="1" dirty="0"/>
              <a:t>HUGE</a:t>
            </a:r>
          </a:p>
          <a:p>
            <a:pPr lvl="2"/>
            <a:r>
              <a:rPr lang="en-US" dirty="0"/>
              <a:t>Make sure you have enough room on you hard drive for the download, uncompressed software and the installed software.</a:t>
            </a:r>
          </a:p>
        </p:txBody>
      </p:sp>
      <p:sp>
        <p:nvSpPr>
          <p:cNvPr id="2" name="Title 1"/>
          <p:cNvSpPr>
            <a:spLocks noGrp="1"/>
          </p:cNvSpPr>
          <p:nvPr>
            <p:ph type="title"/>
          </p:nvPr>
        </p:nvSpPr>
        <p:spPr/>
        <p:txBody>
          <a:bodyPr/>
          <a:lstStyle/>
          <a:p>
            <a:r>
              <a:rPr lang="en-US" dirty="0"/>
              <a:t>Computer Software</a:t>
            </a:r>
          </a:p>
        </p:txBody>
      </p:sp>
      <p:pic>
        <p:nvPicPr>
          <p:cNvPr id="4" name="Picture 3" descr="compass.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228600"/>
            <a:ext cx="1592006" cy="1473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4830763"/>
          </a:xfrm>
        </p:spPr>
        <p:txBody>
          <a:bodyPr>
            <a:normAutofit/>
          </a:bodyPr>
          <a:lstStyle/>
          <a:p>
            <a:r>
              <a:rPr lang="en-US" dirty="0"/>
              <a:t>Most licensed software can be downloaded and run on your own computer</a:t>
            </a:r>
          </a:p>
          <a:p>
            <a:pPr lvl="1"/>
            <a:r>
              <a:rPr lang="en-US" dirty="0"/>
              <a:t>Follow the directions for installing…do not skip any steps!</a:t>
            </a:r>
          </a:p>
          <a:p>
            <a:pPr lvl="1"/>
            <a:r>
              <a:rPr lang="en-US" dirty="0"/>
              <a:t>If you are using the software from off campus, you MUST use the VPN connection</a:t>
            </a:r>
          </a:p>
          <a:p>
            <a:pPr lvl="2"/>
            <a:r>
              <a:rPr lang="en-US" dirty="0" smtClean="0"/>
              <a:t>https://vpn.student.gvsu.edu</a:t>
            </a:r>
          </a:p>
          <a:p>
            <a:pPr lvl="2"/>
            <a:r>
              <a:rPr lang="en-US" dirty="0" smtClean="0"/>
              <a:t>Login </a:t>
            </a:r>
            <a:r>
              <a:rPr lang="en-US" dirty="0"/>
              <a:t>with your university id and password.</a:t>
            </a:r>
          </a:p>
          <a:p>
            <a:pPr lvl="2"/>
            <a:r>
              <a:rPr lang="en-US" dirty="0" smtClean="0"/>
              <a:t>Click the </a:t>
            </a:r>
            <a:r>
              <a:rPr lang="en-US" dirty="0"/>
              <a:t>pulse secure button and install the required </a:t>
            </a:r>
            <a:r>
              <a:rPr lang="en-US" dirty="0" smtClean="0"/>
              <a:t>software</a:t>
            </a:r>
          </a:p>
          <a:p>
            <a:r>
              <a:rPr lang="en-US" dirty="0"/>
              <a:t>An easier way to run the software is on the Engineering </a:t>
            </a:r>
            <a:r>
              <a:rPr lang="en-US" dirty="0" smtClean="0"/>
              <a:t>servers (known as the blade server or gateway)</a:t>
            </a:r>
            <a:endParaRPr lang="en-US" dirty="0"/>
          </a:p>
          <a:p>
            <a:pPr lvl="2"/>
            <a:r>
              <a:rPr lang="en-US" dirty="0" smtClean="0"/>
              <a:t>See </a:t>
            </a:r>
            <a:r>
              <a:rPr lang="en-US" dirty="0"/>
              <a:t>the hand out we gave you in </a:t>
            </a:r>
            <a:r>
              <a:rPr lang="en-US" dirty="0" smtClean="0"/>
              <a:t>class</a:t>
            </a:r>
            <a:endParaRPr lang="en-US" dirty="0"/>
          </a:p>
        </p:txBody>
      </p:sp>
      <p:sp>
        <p:nvSpPr>
          <p:cNvPr id="2" name="Title 1"/>
          <p:cNvSpPr>
            <a:spLocks noGrp="1"/>
          </p:cNvSpPr>
          <p:nvPr>
            <p:ph type="title"/>
          </p:nvPr>
        </p:nvSpPr>
        <p:spPr/>
        <p:txBody>
          <a:bodyPr/>
          <a:lstStyle/>
          <a:p>
            <a:r>
              <a:rPr lang="en-US" dirty="0"/>
              <a:t>Computer Software</a:t>
            </a:r>
          </a:p>
        </p:txBody>
      </p:sp>
      <p:pic>
        <p:nvPicPr>
          <p:cNvPr id="4" name="Picture 3" descr="compass.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228092"/>
            <a:ext cx="1592006" cy="1473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209800"/>
            <a:ext cx="7408333" cy="3916363"/>
          </a:xfrm>
        </p:spPr>
        <p:txBody>
          <a:bodyPr>
            <a:normAutofit/>
          </a:bodyPr>
          <a:lstStyle/>
          <a:p>
            <a:r>
              <a:rPr lang="en-US" dirty="0"/>
              <a:t>Printer Setup</a:t>
            </a:r>
          </a:p>
          <a:p>
            <a:pPr lvl="1"/>
            <a:r>
              <a:rPr lang="en-US" dirty="0"/>
              <a:t>For Windows</a:t>
            </a:r>
          </a:p>
          <a:p>
            <a:pPr lvl="2"/>
            <a:r>
              <a:rPr lang="en-US" dirty="0"/>
              <a:t>Click the lower left icon, then type “Devices and Printers”</a:t>
            </a:r>
          </a:p>
          <a:p>
            <a:pPr lvl="2"/>
            <a:r>
              <a:rPr lang="en-US" dirty="0"/>
              <a:t>Select “Devices and Printers”</a:t>
            </a:r>
          </a:p>
          <a:p>
            <a:pPr lvl="2"/>
            <a:r>
              <a:rPr lang="en-US" dirty="0"/>
              <a:t>Add printer -&gt; Printer isn’t listed -&gt; select a shared printer</a:t>
            </a:r>
          </a:p>
          <a:p>
            <a:pPr lvl="2"/>
            <a:r>
              <a:rPr lang="en-US" dirty="0"/>
              <a:t>Enter the generic address of the printer you want</a:t>
            </a:r>
          </a:p>
          <a:p>
            <a:pPr lvl="3"/>
            <a:r>
              <a:rPr lang="en-US" dirty="0"/>
              <a:t>http://egr.gvsu.edu:631/printers/</a:t>
            </a:r>
            <a:r>
              <a:rPr lang="en-US" i="1" dirty="0"/>
              <a:t>Room_Number</a:t>
            </a:r>
          </a:p>
          <a:p>
            <a:pPr lvl="3"/>
            <a:r>
              <a:rPr lang="en-US" dirty="0"/>
              <a:t>Example: http://egr.gvsu.edu:631/printers/ken258</a:t>
            </a:r>
          </a:p>
          <a:p>
            <a:pPr lvl="2"/>
            <a:r>
              <a:rPr lang="en-US" dirty="0"/>
              <a:t>Most of the printers are Xerox Phaser </a:t>
            </a:r>
            <a:r>
              <a:rPr lang="en-US" dirty="0" smtClean="0"/>
              <a:t>5550</a:t>
            </a:r>
          </a:p>
          <a:p>
            <a:pPr lvl="3"/>
            <a:r>
              <a:rPr lang="en-US" dirty="0" smtClean="0"/>
              <a:t>Select </a:t>
            </a:r>
            <a:r>
              <a:rPr lang="en-US" dirty="0"/>
              <a:t>the correct driver for the printer</a:t>
            </a:r>
          </a:p>
          <a:p>
            <a:pPr marL="914400" lvl="2" indent="0">
              <a:buNone/>
            </a:pPr>
            <a:endParaRPr lang="en-US" dirty="0"/>
          </a:p>
        </p:txBody>
      </p:sp>
      <p:sp>
        <p:nvSpPr>
          <p:cNvPr id="2" name="Title 1"/>
          <p:cNvSpPr>
            <a:spLocks noGrp="1"/>
          </p:cNvSpPr>
          <p:nvPr>
            <p:ph type="title"/>
          </p:nvPr>
        </p:nvSpPr>
        <p:spPr/>
        <p:txBody>
          <a:bodyPr/>
          <a:lstStyle/>
          <a:p>
            <a:r>
              <a:rPr lang="en-US" dirty="0"/>
              <a:t>Printing on Windows</a:t>
            </a:r>
          </a:p>
        </p:txBody>
      </p:sp>
      <p:pic>
        <p:nvPicPr>
          <p:cNvPr id="4" name="Picture 3" descr="compass.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228092"/>
            <a:ext cx="1592006" cy="1473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Printing on a Mac</a:t>
            </a:r>
          </a:p>
        </p:txBody>
      </p:sp>
      <p:pic>
        <p:nvPicPr>
          <p:cNvPr id="4" name="Content Placeholder 3" descr="Screen shot 2012-03-26 at 2.00.28 PM.png"/>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4852377" y="2878953"/>
            <a:ext cx="3822700" cy="3175781"/>
          </a:xfrm>
        </p:spPr>
      </p:pic>
      <p:sp>
        <p:nvSpPr>
          <p:cNvPr id="3" name="Content Placeholder 2"/>
          <p:cNvSpPr>
            <a:spLocks noGrp="1"/>
          </p:cNvSpPr>
          <p:nvPr>
            <p:ph sz="quarter" idx="14"/>
          </p:nvPr>
        </p:nvSpPr>
        <p:spPr>
          <a:xfrm>
            <a:off x="457200" y="2743200"/>
            <a:ext cx="3822192" cy="3447288"/>
          </a:xfrm>
        </p:spPr>
        <p:txBody>
          <a:bodyPr/>
          <a:lstStyle/>
          <a:p>
            <a:r>
              <a:rPr lang="en-US" dirty="0"/>
              <a:t>Printer Setup</a:t>
            </a:r>
          </a:p>
          <a:p>
            <a:pPr lvl="1"/>
            <a:r>
              <a:rPr lang="en-US" dirty="0"/>
              <a:t>For Mac</a:t>
            </a:r>
          </a:p>
          <a:p>
            <a:pPr lvl="2"/>
            <a:r>
              <a:rPr lang="en-US" dirty="0"/>
              <a:t>Go to System Preferences</a:t>
            </a:r>
          </a:p>
          <a:p>
            <a:pPr lvl="2"/>
            <a:r>
              <a:rPr lang="en-US" dirty="0"/>
              <a:t>Printers &amp; Scanners</a:t>
            </a:r>
          </a:p>
          <a:p>
            <a:pPr lvl="2"/>
            <a:r>
              <a:rPr lang="en-US" dirty="0"/>
              <a:t>Click Add (+) to setup a printer</a:t>
            </a:r>
          </a:p>
          <a:p>
            <a:pPr lvl="2"/>
            <a:r>
              <a:rPr lang="en-US" dirty="0"/>
              <a:t>Select IP</a:t>
            </a:r>
          </a:p>
          <a:p>
            <a:pPr lvl="3"/>
            <a:r>
              <a:rPr lang="en-US" dirty="0"/>
              <a:t>See picture -&gt;</a:t>
            </a:r>
          </a:p>
          <a:p>
            <a:pPr lvl="2"/>
            <a:endParaRPr lang="en-US" dirty="0"/>
          </a:p>
          <a:p>
            <a:endParaRPr lang="en-US" dirty="0"/>
          </a:p>
        </p:txBody>
      </p:sp>
      <p:pic>
        <p:nvPicPr>
          <p:cNvPr id="5" name="Picture 4" descr="compass.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28092"/>
            <a:ext cx="1592006" cy="1473200"/>
          </a:xfrm>
          <a:prstGeom prst="rect">
            <a:avLst/>
          </a:prstGeom>
        </p:spPr>
      </p:pic>
    </p:spTree>
    <p:extLst>
      <p:ext uri="{BB962C8B-B14F-4D97-AF65-F5344CB8AC3E}">
        <p14:creationId xmlns:p14="http://schemas.microsoft.com/office/powerpoint/2010/main" val="32677254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Where did my print job go?</a:t>
            </a:r>
          </a:p>
          <a:p>
            <a:r>
              <a:rPr lang="en-US" dirty="0"/>
              <a:t>Don’t print the “Digikey Catalog”!</a:t>
            </a:r>
          </a:p>
          <a:p>
            <a:r>
              <a:rPr lang="en-US" dirty="0"/>
              <a:t>Don’t print to a room where a class is going on!</a:t>
            </a:r>
          </a:p>
          <a:p>
            <a:r>
              <a:rPr lang="en-US" dirty="0"/>
              <a:t>Always pick-up your print job!</a:t>
            </a:r>
          </a:p>
          <a:p>
            <a:endParaRPr lang="en-US" dirty="0"/>
          </a:p>
        </p:txBody>
      </p:sp>
      <p:sp>
        <p:nvSpPr>
          <p:cNvPr id="2" name="Title 1"/>
          <p:cNvSpPr>
            <a:spLocks noGrp="1"/>
          </p:cNvSpPr>
          <p:nvPr>
            <p:ph type="title"/>
          </p:nvPr>
        </p:nvSpPr>
        <p:spPr/>
        <p:txBody>
          <a:bodyPr/>
          <a:lstStyle/>
          <a:p>
            <a:r>
              <a:rPr lang="en-US" dirty="0"/>
              <a:t>Printing Etiquette</a:t>
            </a:r>
          </a:p>
        </p:txBody>
      </p:sp>
      <p:pic>
        <p:nvPicPr>
          <p:cNvPr id="4" name="Picture 3" descr="compass.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228092"/>
            <a:ext cx="1592006" cy="1473200"/>
          </a:xfrm>
          <a:prstGeom prst="rect">
            <a:avLst/>
          </a:prstGeom>
        </p:spPr>
      </p:pic>
    </p:spTree>
    <p:extLst>
      <p:ext uri="{BB962C8B-B14F-4D97-AF65-F5344CB8AC3E}">
        <p14:creationId xmlns:p14="http://schemas.microsoft.com/office/powerpoint/2010/main" val="11573524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19401"/>
            <a:ext cx="8229600" cy="3810000"/>
          </a:xfrm>
        </p:spPr>
        <p:txBody>
          <a:bodyPr>
            <a:normAutofit/>
          </a:bodyPr>
          <a:lstStyle/>
          <a:p>
            <a:r>
              <a:rPr lang="en-US" dirty="0"/>
              <a:t>Do not enter a lab if a class is in session</a:t>
            </a:r>
          </a:p>
          <a:p>
            <a:pPr lvl="1"/>
            <a:r>
              <a:rPr lang="en-US" dirty="0"/>
              <a:t>Go to another lab</a:t>
            </a:r>
          </a:p>
          <a:p>
            <a:r>
              <a:rPr lang="en-US" dirty="0"/>
              <a:t>If a lab is has a sign saying “CLOSED” or a computer is labeled “DO NOT USE”, do not use them!</a:t>
            </a:r>
          </a:p>
        </p:txBody>
      </p:sp>
      <p:sp>
        <p:nvSpPr>
          <p:cNvPr id="2" name="Title 1"/>
          <p:cNvSpPr>
            <a:spLocks noGrp="1"/>
          </p:cNvSpPr>
          <p:nvPr>
            <p:ph type="title"/>
          </p:nvPr>
        </p:nvSpPr>
        <p:spPr/>
        <p:txBody>
          <a:bodyPr/>
          <a:lstStyle/>
          <a:p>
            <a:r>
              <a:rPr lang="en-US" dirty="0"/>
              <a:t>Computer Etiquette</a:t>
            </a:r>
          </a:p>
        </p:txBody>
      </p:sp>
      <p:pic>
        <p:nvPicPr>
          <p:cNvPr id="4" name="Picture 3" descr="compass.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228092"/>
            <a:ext cx="1592006" cy="1473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If the labs are full, please give up your seat if you are not doing school work.</a:t>
            </a:r>
          </a:p>
          <a:p>
            <a:r>
              <a:rPr lang="en-US" dirty="0"/>
              <a:t>Do not steal mice or keyboards or damage the computers in any way.</a:t>
            </a:r>
          </a:p>
          <a:p>
            <a:r>
              <a:rPr lang="en-US" dirty="0"/>
              <a:t>Do not put mice on keyboard when closing the desktop.</a:t>
            </a:r>
          </a:p>
        </p:txBody>
      </p:sp>
      <p:sp>
        <p:nvSpPr>
          <p:cNvPr id="3" name="Title 2"/>
          <p:cNvSpPr>
            <a:spLocks noGrp="1"/>
          </p:cNvSpPr>
          <p:nvPr>
            <p:ph type="title"/>
          </p:nvPr>
        </p:nvSpPr>
        <p:spPr/>
        <p:txBody>
          <a:bodyPr/>
          <a:lstStyle/>
          <a:p>
            <a:r>
              <a:rPr lang="en-US" dirty="0"/>
              <a:t>Computer Etiquette</a:t>
            </a:r>
          </a:p>
        </p:txBody>
      </p:sp>
      <p:pic>
        <p:nvPicPr>
          <p:cNvPr id="4" name="Picture 3" descr="compass.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228092"/>
            <a:ext cx="1592006" cy="1473200"/>
          </a:xfrm>
          <a:prstGeom prst="rect">
            <a:avLst/>
          </a:prstGeom>
        </p:spPr>
      </p:pic>
    </p:spTree>
    <p:extLst>
      <p:ext uri="{BB962C8B-B14F-4D97-AF65-F5344CB8AC3E}">
        <p14:creationId xmlns:p14="http://schemas.microsoft.com/office/powerpoint/2010/main" val="537440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228600" algn="l" rtl="0" eaLnBrk="0" fontAlgn="base" hangingPunct="0">
              <a:spcBef>
                <a:spcPct val="20000"/>
              </a:spcBef>
              <a:spcAft>
                <a:spcPct val="0"/>
              </a:spcAft>
              <a:buClr>
                <a:schemeClr val="accent1"/>
              </a:buClr>
              <a:buFont typeface="Arial" panose="020B0604020202020204" pitchFamily="34" charset="0"/>
              <a:buChar char="•"/>
              <a:defRPr sz="2400" kern="1200">
                <a:solidFill>
                  <a:schemeClr val="tx2"/>
                </a:solidFill>
                <a:latin typeface="+mn-lt"/>
                <a:ea typeface="MS PGothic" panose="020B0600070205080204" pitchFamily="34" charset="-128"/>
                <a:cs typeface="+mn-cs"/>
              </a:defRPr>
            </a:lvl1pPr>
            <a:lvl2pPr marL="639763"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2"/>
                </a:solidFill>
                <a:latin typeface="+mn-lt"/>
                <a:ea typeface="MS PGothic" panose="020B0600070205080204" pitchFamily="34" charset="-128"/>
                <a:cs typeface="+mn-cs"/>
              </a:defRPr>
            </a:lvl2pPr>
            <a:lvl3pPr marL="914400" indent="-228600" algn="l" rtl="0" eaLnBrk="0" fontAlgn="base" hangingPunct="0">
              <a:spcBef>
                <a:spcPct val="20000"/>
              </a:spcBef>
              <a:spcAft>
                <a:spcPct val="0"/>
              </a:spcAft>
              <a:buClr>
                <a:srgbClr val="B5AE53"/>
              </a:buClr>
              <a:buFont typeface="Arial" panose="020B0604020202020204" pitchFamily="34" charset="0"/>
              <a:buChar char="•"/>
              <a:defRPr kern="1200">
                <a:solidFill>
                  <a:schemeClr val="tx2"/>
                </a:solidFill>
                <a:latin typeface="+mn-lt"/>
                <a:ea typeface="MS PGothic" panose="020B0600070205080204" pitchFamily="34" charset="-128"/>
                <a:cs typeface="+mn-cs"/>
              </a:defRPr>
            </a:lvl3pPr>
            <a:lvl4pPr marL="1279525" indent="-228600" algn="l" rtl="0" eaLnBrk="0" fontAlgn="base" hangingPunct="0">
              <a:spcBef>
                <a:spcPct val="20000"/>
              </a:spcBef>
              <a:spcAft>
                <a:spcPct val="0"/>
              </a:spcAft>
              <a:buClr>
                <a:srgbClr val="848058"/>
              </a:buClr>
              <a:buFont typeface="Arial" panose="020B0604020202020204" pitchFamily="34" charset="0"/>
              <a:buChar char="•"/>
              <a:defRPr sz="1600" kern="1200">
                <a:solidFill>
                  <a:schemeClr val="tx2"/>
                </a:solidFill>
                <a:latin typeface="+mn-lt"/>
                <a:ea typeface="MS PGothic" panose="020B0600070205080204" pitchFamily="34" charset="-128"/>
                <a:cs typeface="+mn-cs"/>
              </a:defRPr>
            </a:lvl4pPr>
            <a:lvl5pPr marL="1554163" indent="-228600" algn="l" rtl="0" eaLnBrk="0" fontAlgn="base" hangingPunct="0">
              <a:spcBef>
                <a:spcPct val="20000"/>
              </a:spcBef>
              <a:spcAft>
                <a:spcPct val="0"/>
              </a:spcAft>
              <a:buClr>
                <a:srgbClr val="E8B54D"/>
              </a:buClr>
              <a:buFont typeface="Arial" panose="020B0604020202020204" pitchFamily="34" charset="0"/>
              <a:buChar char="•"/>
              <a:defRPr sz="1600" kern="1200">
                <a:solidFill>
                  <a:schemeClr val="tx2"/>
                </a:solidFill>
                <a:latin typeface="+mn-lt"/>
                <a:ea typeface="MS PGothic" panose="020B0600070205080204" pitchFamily="34" charset="-128"/>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eaLnBrk="1" hangingPunct="1"/>
            <a:r>
              <a:rPr lang="en-US" altLang="en-US" sz="3200" dirty="0" smtClean="0">
                <a:solidFill>
                  <a:schemeClr val="bg1"/>
                </a:solidFill>
              </a:rPr>
              <a:t>HONOR CONCEPT</a:t>
            </a:r>
            <a:r>
              <a:rPr lang="en-US" altLang="en-US" dirty="0" smtClean="0">
                <a:solidFill>
                  <a:schemeClr val="bg1"/>
                </a:solidFill>
              </a:rPr>
              <a:t/>
            </a:r>
            <a:br>
              <a:rPr lang="en-US" altLang="en-US" dirty="0" smtClean="0">
                <a:solidFill>
                  <a:schemeClr val="bg1"/>
                </a:solidFill>
              </a:rPr>
            </a:br>
            <a:r>
              <a:rPr lang="en-US" altLang="en-US" sz="2000" i="1" dirty="0" smtClean="0">
                <a:solidFill>
                  <a:schemeClr val="bg1"/>
                </a:solidFill>
              </a:rPr>
              <a:t>MORE THAN AN HONOR CODE…</a:t>
            </a:r>
            <a:endParaRPr lang="en-US" altLang="en-US" dirty="0" smtClean="0">
              <a:solidFill>
                <a:schemeClr val="bg1"/>
              </a:solidFill>
            </a:endParaRPr>
          </a:p>
        </p:txBody>
      </p:sp>
      <p:sp>
        <p:nvSpPr>
          <p:cNvPr id="7" name="TextBox 6"/>
          <p:cNvSpPr txBox="1"/>
          <p:nvPr/>
        </p:nvSpPr>
        <p:spPr>
          <a:xfrm>
            <a:off x="533400" y="2286000"/>
            <a:ext cx="8382000" cy="4247317"/>
          </a:xfrm>
          <a:prstGeom prst="rect">
            <a:avLst/>
          </a:prstGeom>
          <a:noFill/>
        </p:spPr>
        <p:txBody>
          <a:bodyPr wrap="square" rtlCol="0">
            <a:spAutoFit/>
          </a:bodyPr>
          <a:lstStyle/>
          <a:p>
            <a:r>
              <a:rPr lang="en-US" dirty="0"/>
              <a:t>Rules of thumb</a:t>
            </a:r>
            <a:r>
              <a:rPr lang="en-US" dirty="0" smtClean="0"/>
              <a:t>:</a:t>
            </a:r>
          </a:p>
          <a:p>
            <a:endParaRPr lang="en-US" dirty="0"/>
          </a:p>
          <a:p>
            <a:pPr marL="285750" lvl="0" indent="-285750">
              <a:buFont typeface="Arial" panose="020B0604020202020204" pitchFamily="34" charset="0"/>
              <a:buChar char="•"/>
            </a:pPr>
            <a:r>
              <a:rPr lang="en-US" dirty="0" smtClean="0"/>
              <a:t>Does </a:t>
            </a:r>
            <a:r>
              <a:rPr lang="en-US" dirty="0"/>
              <a:t>this action attempt to deceive anyone or allow anyone to be deceived?  Handing in or using someone else’s work in electronic or any other form is deceiving my instructor.  Grades are assigned to assess </a:t>
            </a:r>
            <a:r>
              <a:rPr lang="en-US" i="1" dirty="0"/>
              <a:t>my</a:t>
            </a:r>
            <a:r>
              <a:rPr lang="en-US" dirty="0"/>
              <a:t> grasp of a concept or skill for future use.  If I choose to evade the evaluation or grading process in this way I will deceive my instructor, but I will also deceive my future employer, the clients who will depend on my engineering expertise, and the general public.</a:t>
            </a:r>
          </a:p>
          <a:p>
            <a:pPr marL="285750" lvl="0" indent="-285750">
              <a:buFont typeface="Arial" panose="020B0604020202020204" pitchFamily="34" charset="0"/>
              <a:buChar char="•"/>
            </a:pPr>
            <a:endParaRPr lang="en-US" dirty="0" smtClean="0"/>
          </a:p>
          <a:p>
            <a:pPr marL="285750" lvl="0" indent="-285750">
              <a:buFont typeface="Arial" panose="020B0604020202020204" pitchFamily="34" charset="0"/>
              <a:buChar char="•"/>
            </a:pPr>
            <a:r>
              <a:rPr lang="en-US" dirty="0" smtClean="0"/>
              <a:t>Does </a:t>
            </a:r>
            <a:r>
              <a:rPr lang="en-US" dirty="0"/>
              <a:t>this action result in an undue advantage to which I would otherwise not be entitled?</a:t>
            </a:r>
          </a:p>
          <a:p>
            <a:pPr marL="285750" lvl="0" indent="-285750">
              <a:buFont typeface="Arial" panose="020B0604020202020204" pitchFamily="34" charset="0"/>
              <a:buChar char="•"/>
            </a:pPr>
            <a:endParaRPr lang="en-US" dirty="0" smtClean="0"/>
          </a:p>
          <a:p>
            <a:pPr marL="285750" lvl="0" indent="-285750">
              <a:buFont typeface="Arial" panose="020B0604020202020204" pitchFamily="34" charset="0"/>
              <a:buChar char="•"/>
            </a:pPr>
            <a:r>
              <a:rPr lang="en-US" dirty="0" smtClean="0"/>
              <a:t>Would </a:t>
            </a:r>
            <a:r>
              <a:rPr lang="en-US" dirty="0"/>
              <a:t>I be satisfied by the outcome if I were on the receiving end of this action?</a:t>
            </a:r>
          </a:p>
          <a:p>
            <a:endParaRPr lang="en-US" dirty="0"/>
          </a:p>
          <a:p>
            <a:endParaRPr lang="en-US" dirty="0"/>
          </a:p>
        </p:txBody>
      </p:sp>
    </p:spTree>
    <p:extLst>
      <p:ext uri="{BB962C8B-B14F-4D97-AF65-F5344CB8AC3E}">
        <p14:creationId xmlns:p14="http://schemas.microsoft.com/office/powerpoint/2010/main" val="26880808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934377601"/>
              </p:ext>
            </p:extLst>
          </p:nvPr>
        </p:nvGraphicFramePr>
        <p:xfrm>
          <a:off x="871538" y="2674938"/>
          <a:ext cx="7408862" cy="3535680"/>
        </p:xfrm>
        <a:graphic>
          <a:graphicData uri="http://schemas.openxmlformats.org/drawingml/2006/table">
            <a:tbl>
              <a:tblPr firstRow="1" bandRow="1">
                <a:tableStyleId>{5C22544A-7EE6-4342-B048-85BDC9FD1C3A}</a:tableStyleId>
              </a:tblPr>
              <a:tblGrid>
                <a:gridCol w="3704431">
                  <a:extLst>
                    <a:ext uri="{9D8B030D-6E8A-4147-A177-3AD203B41FA5}">
                      <a16:colId xmlns:a16="http://schemas.microsoft.com/office/drawing/2014/main" val="744626933"/>
                    </a:ext>
                  </a:extLst>
                </a:gridCol>
                <a:gridCol w="3704431">
                  <a:extLst>
                    <a:ext uri="{9D8B030D-6E8A-4147-A177-3AD203B41FA5}">
                      <a16:colId xmlns:a16="http://schemas.microsoft.com/office/drawing/2014/main" val="1118996007"/>
                    </a:ext>
                  </a:extLst>
                </a:gridCol>
              </a:tblGrid>
              <a:tr h="370840">
                <a:tc>
                  <a:txBody>
                    <a:bodyPr/>
                    <a:lstStyle/>
                    <a:p>
                      <a:r>
                        <a:rPr lang="en-US" sz="2400" dirty="0"/>
                        <a:t>Ryan Aldridge</a:t>
                      </a:r>
                    </a:p>
                    <a:p>
                      <a:r>
                        <a:rPr lang="en-US" sz="1800" dirty="0"/>
                        <a:t>Kennedy Hall Supervisor</a:t>
                      </a:r>
                    </a:p>
                    <a:p>
                      <a:r>
                        <a:rPr lang="en-US" sz="1800" b="1" dirty="0"/>
                        <a:t>Email:</a:t>
                      </a:r>
                      <a:r>
                        <a:rPr lang="en-US" sz="1800" dirty="0"/>
                        <a:t> aldridry@gvsu.edu</a:t>
                      </a:r>
                    </a:p>
                    <a:p>
                      <a:r>
                        <a:rPr lang="en-US" sz="1800" b="1" dirty="0"/>
                        <a:t>Location:</a:t>
                      </a:r>
                      <a:r>
                        <a:rPr lang="en-US" sz="1800" dirty="0"/>
                        <a:t> 217 KEN</a:t>
                      </a:r>
                    </a:p>
                    <a:p>
                      <a:r>
                        <a:rPr lang="en-US" sz="1800" b="1" dirty="0"/>
                        <a:t>Phone:</a:t>
                      </a:r>
                      <a:r>
                        <a:rPr lang="en-US" sz="1800" dirty="0"/>
                        <a:t> 616-331-6766</a:t>
                      </a:r>
                    </a:p>
                  </a:txBody>
                  <a:tcPr/>
                </a:tc>
                <a:tc>
                  <a:txBody>
                    <a:bodyPr/>
                    <a:lstStyle/>
                    <a:p>
                      <a:r>
                        <a:rPr lang="en-US" sz="2400" dirty="0"/>
                        <a:t>Roy Visser</a:t>
                      </a:r>
                    </a:p>
                    <a:p>
                      <a:r>
                        <a:rPr lang="en-US" sz="1800" dirty="0"/>
                        <a:t>Keller Labs Supervisor</a:t>
                      </a:r>
                    </a:p>
                    <a:p>
                      <a:r>
                        <a:rPr lang="en-US" sz="1800" b="1" dirty="0"/>
                        <a:t>Email:</a:t>
                      </a:r>
                      <a:r>
                        <a:rPr lang="en-US" sz="1800" dirty="0"/>
                        <a:t> visserro@gvsu.edu</a:t>
                      </a:r>
                    </a:p>
                    <a:p>
                      <a:r>
                        <a:rPr lang="en-US" sz="1800" b="1" dirty="0"/>
                        <a:t>Location:</a:t>
                      </a:r>
                      <a:r>
                        <a:rPr lang="en-US" sz="1800" dirty="0"/>
                        <a:t> 105 KEB</a:t>
                      </a:r>
                    </a:p>
                    <a:p>
                      <a:r>
                        <a:rPr lang="en-US" sz="1800" b="1" dirty="0"/>
                        <a:t>Phone:</a:t>
                      </a:r>
                      <a:r>
                        <a:rPr lang="en-US" sz="1800" dirty="0"/>
                        <a:t> </a:t>
                      </a:r>
                      <a:r>
                        <a:rPr lang="en-US" sz="1800" dirty="0" smtClean="0"/>
                        <a:t>616-331-7269</a:t>
                      </a:r>
                      <a:endParaRPr lang="en-US" sz="1800" dirty="0"/>
                    </a:p>
                  </a:txBody>
                  <a:tcPr/>
                </a:tc>
                <a:extLst>
                  <a:ext uri="{0D108BD9-81ED-4DB2-BD59-A6C34878D82A}">
                    <a16:rowId xmlns:a16="http://schemas.microsoft.com/office/drawing/2014/main" val="2265286080"/>
                  </a:ext>
                </a:extLst>
              </a:tr>
              <a:tr h="370840">
                <a:tc>
                  <a:txBody>
                    <a:bodyPr/>
                    <a:lstStyle/>
                    <a:p>
                      <a:r>
                        <a:rPr lang="en-US" sz="2800" dirty="0"/>
                        <a:t>Carl Strebel	</a:t>
                      </a:r>
                    </a:p>
                    <a:p>
                      <a:r>
                        <a:rPr lang="en-US" sz="1800" dirty="0"/>
                        <a:t>Network Systems Supervisor</a:t>
                      </a:r>
                    </a:p>
                    <a:p>
                      <a:r>
                        <a:rPr lang="en-US" sz="1800" b="1" dirty="0"/>
                        <a:t>Email:</a:t>
                      </a:r>
                      <a:r>
                        <a:rPr lang="en-US" sz="1800" dirty="0"/>
                        <a:t> strebelc@gvsu.edu</a:t>
                      </a:r>
                    </a:p>
                    <a:p>
                      <a:r>
                        <a:rPr lang="en-US" sz="1800" b="1" dirty="0"/>
                        <a:t>Location:</a:t>
                      </a:r>
                      <a:r>
                        <a:rPr lang="en-US" sz="1800" dirty="0"/>
                        <a:t> 219 KEN</a:t>
                      </a:r>
                    </a:p>
                    <a:p>
                      <a:r>
                        <a:rPr lang="en-US" sz="1800" b="1" dirty="0"/>
                        <a:t>Phone:</a:t>
                      </a:r>
                      <a:r>
                        <a:rPr lang="en-US" sz="1800" dirty="0"/>
                        <a:t> 616-331-2441</a:t>
                      </a:r>
                    </a:p>
                  </a:txBody>
                  <a:tcPr/>
                </a:tc>
                <a:tc>
                  <a:txBody>
                    <a:bodyPr/>
                    <a:lstStyle/>
                    <a:p>
                      <a:r>
                        <a:rPr lang="en-US" sz="2800" dirty="0"/>
                        <a:t>Adrian Mora	</a:t>
                      </a:r>
                    </a:p>
                    <a:p>
                      <a:r>
                        <a:rPr lang="en-US" sz="1800" dirty="0"/>
                        <a:t>Systems Administrator</a:t>
                      </a:r>
                    </a:p>
                    <a:p>
                      <a:r>
                        <a:rPr lang="en-US" sz="1800" b="1" dirty="0"/>
                        <a:t>Email:</a:t>
                      </a:r>
                      <a:r>
                        <a:rPr lang="en-US" sz="1800" dirty="0"/>
                        <a:t> moraadr@gvsu.edu</a:t>
                      </a:r>
                    </a:p>
                    <a:p>
                      <a:r>
                        <a:rPr lang="en-US" sz="1800" b="1" dirty="0"/>
                        <a:t>Location:</a:t>
                      </a:r>
                      <a:r>
                        <a:rPr lang="en-US" sz="1800" dirty="0"/>
                        <a:t> 315c</a:t>
                      </a:r>
                      <a:r>
                        <a:rPr lang="en-US" sz="1800" baseline="0" dirty="0"/>
                        <a:t> Eberhard Center</a:t>
                      </a:r>
                      <a:endParaRPr lang="en-US" sz="1800" dirty="0"/>
                    </a:p>
                    <a:p>
                      <a:r>
                        <a:rPr lang="en-US" sz="1800" b="1" dirty="0"/>
                        <a:t>Phone:</a:t>
                      </a:r>
                      <a:r>
                        <a:rPr lang="en-US" sz="1800" dirty="0"/>
                        <a:t> </a:t>
                      </a:r>
                      <a:r>
                        <a:rPr lang="en-US" sz="1800" dirty="0" smtClean="0"/>
                        <a:t>616-331-6260</a:t>
                      </a:r>
                      <a:endParaRPr lang="en-US" sz="1800" dirty="0"/>
                    </a:p>
                    <a:p>
                      <a:endParaRPr lang="en-US" sz="2400" dirty="0"/>
                    </a:p>
                  </a:txBody>
                  <a:tcPr/>
                </a:tc>
                <a:extLst>
                  <a:ext uri="{0D108BD9-81ED-4DB2-BD59-A6C34878D82A}">
                    <a16:rowId xmlns:a16="http://schemas.microsoft.com/office/drawing/2014/main" val="3361413343"/>
                  </a:ext>
                </a:extLst>
              </a:tr>
            </a:tbl>
          </a:graphicData>
        </a:graphic>
      </p:graphicFrame>
      <p:sp>
        <p:nvSpPr>
          <p:cNvPr id="3" name="Title 2"/>
          <p:cNvSpPr>
            <a:spLocks noGrp="1"/>
          </p:cNvSpPr>
          <p:nvPr>
            <p:ph type="title"/>
          </p:nvPr>
        </p:nvSpPr>
        <p:spPr/>
        <p:txBody>
          <a:bodyPr/>
          <a:lstStyle/>
          <a:p>
            <a:r>
              <a:rPr lang="en-US" dirty="0"/>
              <a:t>Questions</a:t>
            </a:r>
          </a:p>
        </p:txBody>
      </p:sp>
      <p:pic>
        <p:nvPicPr>
          <p:cNvPr id="4" name="Picture 3" descr="compass.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228092"/>
            <a:ext cx="1592006" cy="1473200"/>
          </a:xfrm>
          <a:prstGeom prst="rect">
            <a:avLst/>
          </a:prstGeom>
        </p:spPr>
      </p:pic>
    </p:spTree>
    <p:extLst>
      <p:ext uri="{BB962C8B-B14F-4D97-AF65-F5344CB8AC3E}">
        <p14:creationId xmlns:p14="http://schemas.microsoft.com/office/powerpoint/2010/main" val="3700189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228600" algn="l" rtl="0" eaLnBrk="0" fontAlgn="base" hangingPunct="0">
              <a:spcBef>
                <a:spcPct val="20000"/>
              </a:spcBef>
              <a:spcAft>
                <a:spcPct val="0"/>
              </a:spcAft>
              <a:buClr>
                <a:schemeClr val="accent1"/>
              </a:buClr>
              <a:buFont typeface="Arial" panose="020B0604020202020204" pitchFamily="34" charset="0"/>
              <a:buChar char="•"/>
              <a:defRPr sz="2400" kern="1200">
                <a:solidFill>
                  <a:schemeClr val="tx2"/>
                </a:solidFill>
                <a:latin typeface="+mn-lt"/>
                <a:ea typeface="MS PGothic" panose="020B0600070205080204" pitchFamily="34" charset="-128"/>
                <a:cs typeface="+mn-cs"/>
              </a:defRPr>
            </a:lvl1pPr>
            <a:lvl2pPr marL="639763"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2"/>
                </a:solidFill>
                <a:latin typeface="+mn-lt"/>
                <a:ea typeface="MS PGothic" panose="020B0600070205080204" pitchFamily="34" charset="-128"/>
                <a:cs typeface="+mn-cs"/>
              </a:defRPr>
            </a:lvl2pPr>
            <a:lvl3pPr marL="914400" indent="-228600" algn="l" rtl="0" eaLnBrk="0" fontAlgn="base" hangingPunct="0">
              <a:spcBef>
                <a:spcPct val="20000"/>
              </a:spcBef>
              <a:spcAft>
                <a:spcPct val="0"/>
              </a:spcAft>
              <a:buClr>
                <a:srgbClr val="B5AE53"/>
              </a:buClr>
              <a:buFont typeface="Arial" panose="020B0604020202020204" pitchFamily="34" charset="0"/>
              <a:buChar char="•"/>
              <a:defRPr kern="1200">
                <a:solidFill>
                  <a:schemeClr val="tx2"/>
                </a:solidFill>
                <a:latin typeface="+mn-lt"/>
                <a:ea typeface="MS PGothic" panose="020B0600070205080204" pitchFamily="34" charset="-128"/>
                <a:cs typeface="+mn-cs"/>
              </a:defRPr>
            </a:lvl3pPr>
            <a:lvl4pPr marL="1279525" indent="-228600" algn="l" rtl="0" eaLnBrk="0" fontAlgn="base" hangingPunct="0">
              <a:spcBef>
                <a:spcPct val="20000"/>
              </a:spcBef>
              <a:spcAft>
                <a:spcPct val="0"/>
              </a:spcAft>
              <a:buClr>
                <a:srgbClr val="848058"/>
              </a:buClr>
              <a:buFont typeface="Arial" panose="020B0604020202020204" pitchFamily="34" charset="0"/>
              <a:buChar char="•"/>
              <a:defRPr sz="1600" kern="1200">
                <a:solidFill>
                  <a:schemeClr val="tx2"/>
                </a:solidFill>
                <a:latin typeface="+mn-lt"/>
                <a:ea typeface="MS PGothic" panose="020B0600070205080204" pitchFamily="34" charset="-128"/>
                <a:cs typeface="+mn-cs"/>
              </a:defRPr>
            </a:lvl4pPr>
            <a:lvl5pPr marL="1554163" indent="-228600" algn="l" rtl="0" eaLnBrk="0" fontAlgn="base" hangingPunct="0">
              <a:spcBef>
                <a:spcPct val="20000"/>
              </a:spcBef>
              <a:spcAft>
                <a:spcPct val="0"/>
              </a:spcAft>
              <a:buClr>
                <a:srgbClr val="E8B54D"/>
              </a:buClr>
              <a:buFont typeface="Arial" panose="020B0604020202020204" pitchFamily="34" charset="0"/>
              <a:buChar char="•"/>
              <a:defRPr sz="1600" kern="1200">
                <a:solidFill>
                  <a:schemeClr val="tx2"/>
                </a:solidFill>
                <a:latin typeface="+mn-lt"/>
                <a:ea typeface="MS PGothic" panose="020B0600070205080204" pitchFamily="34" charset="-128"/>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eaLnBrk="1" hangingPunct="1"/>
            <a:r>
              <a:rPr lang="en-US" altLang="en-US" sz="3200" dirty="0" smtClean="0">
                <a:solidFill>
                  <a:schemeClr val="bg1"/>
                </a:solidFill>
              </a:rPr>
              <a:t>Reasons for Submission of Student Work</a:t>
            </a:r>
            <a:r>
              <a:rPr lang="en-US" altLang="en-US" dirty="0" smtClean="0">
                <a:solidFill>
                  <a:schemeClr val="bg1"/>
                </a:solidFill>
              </a:rPr>
              <a:t/>
            </a:r>
            <a:br>
              <a:rPr lang="en-US" altLang="en-US" dirty="0" smtClean="0">
                <a:solidFill>
                  <a:schemeClr val="bg1"/>
                </a:solidFill>
              </a:rPr>
            </a:br>
            <a:r>
              <a:rPr lang="en-US" altLang="en-US" sz="1800" dirty="0" smtClean="0">
                <a:solidFill>
                  <a:schemeClr val="bg1"/>
                </a:solidFill>
              </a:rPr>
              <a:t>(Why homework is required and is handed in to be graded)</a:t>
            </a:r>
          </a:p>
        </p:txBody>
      </p:sp>
      <p:sp>
        <p:nvSpPr>
          <p:cNvPr id="7" name="TextBox 6"/>
          <p:cNvSpPr txBox="1"/>
          <p:nvPr/>
        </p:nvSpPr>
        <p:spPr>
          <a:xfrm>
            <a:off x="533400" y="2590800"/>
            <a:ext cx="8382000" cy="4524315"/>
          </a:xfrm>
          <a:prstGeom prst="rect">
            <a:avLst/>
          </a:prstGeom>
          <a:noFill/>
        </p:spPr>
        <p:txBody>
          <a:bodyPr wrap="square" rtlCol="0">
            <a:spAutoFit/>
          </a:bodyPr>
          <a:lstStyle/>
          <a:p>
            <a:pPr marL="285750" indent="-285750">
              <a:buFont typeface="Arial" panose="020B0604020202020204" pitchFamily="34" charset="0"/>
              <a:buChar char="•"/>
            </a:pPr>
            <a:r>
              <a:rPr lang="en-US" altLang="en-US" sz="2800" dirty="0"/>
              <a:t>Students master knowledge and concepts</a:t>
            </a:r>
          </a:p>
          <a:p>
            <a:pPr marL="285750" indent="-285750">
              <a:buFont typeface="Arial" panose="020B0604020202020204" pitchFamily="34" charset="0"/>
              <a:buChar char="•"/>
            </a:pPr>
            <a:endParaRPr lang="en-US" altLang="en-US" sz="2800" dirty="0" smtClean="0"/>
          </a:p>
          <a:p>
            <a:pPr marL="285750" indent="-285750">
              <a:buFont typeface="Arial" panose="020B0604020202020204" pitchFamily="34" charset="0"/>
              <a:buChar char="•"/>
            </a:pPr>
            <a:r>
              <a:rPr lang="en-US" altLang="en-US" sz="2800" dirty="0" smtClean="0"/>
              <a:t>Students </a:t>
            </a:r>
            <a:r>
              <a:rPr lang="en-US" altLang="en-US" sz="2800" dirty="0"/>
              <a:t>develop problem-solving skills</a:t>
            </a:r>
          </a:p>
          <a:p>
            <a:pPr marL="285750" indent="-285750">
              <a:buFont typeface="Arial" panose="020B0604020202020204" pitchFamily="34" charset="0"/>
              <a:buChar char="•"/>
            </a:pPr>
            <a:endParaRPr lang="en-US" altLang="en-US" sz="2800" dirty="0" smtClean="0"/>
          </a:p>
          <a:p>
            <a:pPr marL="285750" indent="-285750">
              <a:buFont typeface="Arial" panose="020B0604020202020204" pitchFamily="34" charset="0"/>
              <a:buChar char="•"/>
            </a:pPr>
            <a:r>
              <a:rPr lang="en-US" altLang="en-US" sz="2800" dirty="0" smtClean="0"/>
              <a:t>Students </a:t>
            </a:r>
            <a:r>
              <a:rPr lang="en-US" altLang="en-US" sz="2800" dirty="0"/>
              <a:t>develop good study habits</a:t>
            </a:r>
          </a:p>
          <a:p>
            <a:pPr marL="285750" indent="-285750">
              <a:buFont typeface="Arial" panose="020B0604020202020204" pitchFamily="34" charset="0"/>
              <a:buChar char="•"/>
            </a:pPr>
            <a:endParaRPr lang="en-US" altLang="en-US" sz="2800" dirty="0" smtClean="0"/>
          </a:p>
          <a:p>
            <a:pPr marL="285750" indent="-285750">
              <a:buFont typeface="Arial" panose="020B0604020202020204" pitchFamily="34" charset="0"/>
              <a:buChar char="•"/>
            </a:pPr>
            <a:r>
              <a:rPr lang="en-US" altLang="en-US" sz="2800" dirty="0" smtClean="0"/>
              <a:t>Students </a:t>
            </a:r>
            <a:r>
              <a:rPr lang="en-US" altLang="en-US" sz="2800" dirty="0"/>
              <a:t>receive feedback on progress</a:t>
            </a:r>
          </a:p>
          <a:p>
            <a:pPr marL="285750" indent="-285750">
              <a:buFont typeface="Arial" panose="020B0604020202020204" pitchFamily="34" charset="0"/>
              <a:buChar char="•"/>
            </a:pPr>
            <a:endParaRPr lang="en-US" altLang="en-US" sz="2800" dirty="0" smtClean="0"/>
          </a:p>
          <a:p>
            <a:pPr marL="285750" indent="-285750">
              <a:buFont typeface="Arial" panose="020B0604020202020204" pitchFamily="34" charset="0"/>
              <a:buChar char="•"/>
            </a:pPr>
            <a:r>
              <a:rPr lang="en-US" altLang="en-US" sz="2800" dirty="0" smtClean="0"/>
              <a:t>Note </a:t>
            </a:r>
            <a:r>
              <a:rPr lang="en-US" altLang="en-US" sz="2800" dirty="0"/>
              <a:t>student focus in REASONS </a:t>
            </a:r>
          </a:p>
          <a:p>
            <a:endParaRPr lang="en-US" dirty="0"/>
          </a:p>
          <a:p>
            <a:endParaRPr lang="en-US" dirty="0"/>
          </a:p>
        </p:txBody>
      </p:sp>
    </p:spTree>
    <p:extLst>
      <p:ext uri="{BB962C8B-B14F-4D97-AF65-F5344CB8AC3E}">
        <p14:creationId xmlns:p14="http://schemas.microsoft.com/office/powerpoint/2010/main" val="942178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228600" algn="l" rtl="0" eaLnBrk="0" fontAlgn="base" hangingPunct="0">
              <a:spcBef>
                <a:spcPct val="20000"/>
              </a:spcBef>
              <a:spcAft>
                <a:spcPct val="0"/>
              </a:spcAft>
              <a:buClr>
                <a:schemeClr val="accent1"/>
              </a:buClr>
              <a:buFont typeface="Arial" panose="020B0604020202020204" pitchFamily="34" charset="0"/>
              <a:buChar char="•"/>
              <a:defRPr sz="2400" kern="1200">
                <a:solidFill>
                  <a:schemeClr val="tx2"/>
                </a:solidFill>
                <a:latin typeface="+mn-lt"/>
                <a:ea typeface="MS PGothic" panose="020B0600070205080204" pitchFamily="34" charset="-128"/>
                <a:cs typeface="+mn-cs"/>
              </a:defRPr>
            </a:lvl1pPr>
            <a:lvl2pPr marL="639763"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2"/>
                </a:solidFill>
                <a:latin typeface="+mn-lt"/>
                <a:ea typeface="MS PGothic" panose="020B0600070205080204" pitchFamily="34" charset="-128"/>
                <a:cs typeface="+mn-cs"/>
              </a:defRPr>
            </a:lvl2pPr>
            <a:lvl3pPr marL="914400" indent="-228600" algn="l" rtl="0" eaLnBrk="0" fontAlgn="base" hangingPunct="0">
              <a:spcBef>
                <a:spcPct val="20000"/>
              </a:spcBef>
              <a:spcAft>
                <a:spcPct val="0"/>
              </a:spcAft>
              <a:buClr>
                <a:srgbClr val="B5AE53"/>
              </a:buClr>
              <a:buFont typeface="Arial" panose="020B0604020202020204" pitchFamily="34" charset="0"/>
              <a:buChar char="•"/>
              <a:defRPr kern="1200">
                <a:solidFill>
                  <a:schemeClr val="tx2"/>
                </a:solidFill>
                <a:latin typeface="+mn-lt"/>
                <a:ea typeface="MS PGothic" panose="020B0600070205080204" pitchFamily="34" charset="-128"/>
                <a:cs typeface="+mn-cs"/>
              </a:defRPr>
            </a:lvl3pPr>
            <a:lvl4pPr marL="1279525" indent="-228600" algn="l" rtl="0" eaLnBrk="0" fontAlgn="base" hangingPunct="0">
              <a:spcBef>
                <a:spcPct val="20000"/>
              </a:spcBef>
              <a:spcAft>
                <a:spcPct val="0"/>
              </a:spcAft>
              <a:buClr>
                <a:srgbClr val="848058"/>
              </a:buClr>
              <a:buFont typeface="Arial" panose="020B0604020202020204" pitchFamily="34" charset="0"/>
              <a:buChar char="•"/>
              <a:defRPr sz="1600" kern="1200">
                <a:solidFill>
                  <a:schemeClr val="tx2"/>
                </a:solidFill>
                <a:latin typeface="+mn-lt"/>
                <a:ea typeface="MS PGothic" panose="020B0600070205080204" pitchFamily="34" charset="-128"/>
                <a:cs typeface="+mn-cs"/>
              </a:defRPr>
            </a:lvl4pPr>
            <a:lvl5pPr marL="1554163" indent="-228600" algn="l" rtl="0" eaLnBrk="0" fontAlgn="base" hangingPunct="0">
              <a:spcBef>
                <a:spcPct val="20000"/>
              </a:spcBef>
              <a:spcAft>
                <a:spcPct val="0"/>
              </a:spcAft>
              <a:buClr>
                <a:srgbClr val="E8B54D"/>
              </a:buClr>
              <a:buFont typeface="Arial" panose="020B0604020202020204" pitchFamily="34" charset="0"/>
              <a:buChar char="•"/>
              <a:defRPr sz="1600" kern="1200">
                <a:solidFill>
                  <a:schemeClr val="tx2"/>
                </a:solidFill>
                <a:latin typeface="+mn-lt"/>
                <a:ea typeface="MS PGothic" panose="020B0600070205080204" pitchFamily="34" charset="-128"/>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eaLnBrk="1" hangingPunct="1"/>
            <a:r>
              <a:rPr lang="en-US" altLang="en-US" sz="3200" dirty="0" smtClean="0">
                <a:solidFill>
                  <a:schemeClr val="bg1"/>
                </a:solidFill>
              </a:rPr>
              <a:t>Levels of Collaboration - Categories</a:t>
            </a:r>
            <a:endParaRPr lang="en-US" altLang="en-US" sz="1800" dirty="0" smtClean="0">
              <a:solidFill>
                <a:schemeClr val="bg1"/>
              </a:solidFill>
            </a:endParaRPr>
          </a:p>
        </p:txBody>
      </p:sp>
      <p:sp>
        <p:nvSpPr>
          <p:cNvPr id="7" name="TextBox 6"/>
          <p:cNvSpPr txBox="1"/>
          <p:nvPr/>
        </p:nvSpPr>
        <p:spPr>
          <a:xfrm>
            <a:off x="488576" y="2590800"/>
            <a:ext cx="8382000" cy="3108543"/>
          </a:xfrm>
          <a:prstGeom prst="rect">
            <a:avLst/>
          </a:prstGeom>
          <a:noFill/>
        </p:spPr>
        <p:txBody>
          <a:bodyPr wrap="square" rtlCol="0">
            <a:spAutoFit/>
          </a:bodyPr>
          <a:lstStyle/>
          <a:p>
            <a:r>
              <a:rPr lang="en-US" altLang="en-US" sz="3200" dirty="0"/>
              <a:t>Category A: Independent </a:t>
            </a:r>
            <a:r>
              <a:rPr lang="en-US" altLang="en-US" sz="3200" dirty="0" smtClean="0"/>
              <a:t>Work</a:t>
            </a:r>
          </a:p>
          <a:p>
            <a:endParaRPr lang="en-US" altLang="en-US" sz="3200" dirty="0"/>
          </a:p>
          <a:p>
            <a:r>
              <a:rPr lang="en-US" altLang="en-US" sz="3200" dirty="0"/>
              <a:t>Category B: Individual </a:t>
            </a:r>
            <a:r>
              <a:rPr lang="en-US" altLang="en-US" sz="3200" dirty="0" smtClean="0"/>
              <a:t>Work</a:t>
            </a:r>
          </a:p>
          <a:p>
            <a:endParaRPr lang="en-US" altLang="en-US" sz="3200" dirty="0"/>
          </a:p>
          <a:p>
            <a:r>
              <a:rPr lang="en-US" altLang="en-US" sz="3200" dirty="0"/>
              <a:t>Category C: Group Work</a:t>
            </a:r>
          </a:p>
          <a:p>
            <a:endParaRPr lang="en-US" dirty="0"/>
          </a:p>
          <a:p>
            <a:endParaRPr lang="en-US" dirty="0"/>
          </a:p>
        </p:txBody>
      </p:sp>
    </p:spTree>
    <p:extLst>
      <p:ext uri="{BB962C8B-B14F-4D97-AF65-F5344CB8AC3E}">
        <p14:creationId xmlns:p14="http://schemas.microsoft.com/office/powerpoint/2010/main" val="308489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228600" algn="l" rtl="0" eaLnBrk="0" fontAlgn="base" hangingPunct="0">
              <a:spcBef>
                <a:spcPct val="20000"/>
              </a:spcBef>
              <a:spcAft>
                <a:spcPct val="0"/>
              </a:spcAft>
              <a:buClr>
                <a:schemeClr val="accent1"/>
              </a:buClr>
              <a:buFont typeface="Arial" panose="020B0604020202020204" pitchFamily="34" charset="0"/>
              <a:buChar char="•"/>
              <a:defRPr sz="2400" kern="1200">
                <a:solidFill>
                  <a:schemeClr val="tx2"/>
                </a:solidFill>
                <a:latin typeface="+mn-lt"/>
                <a:ea typeface="MS PGothic" panose="020B0600070205080204" pitchFamily="34" charset="-128"/>
                <a:cs typeface="+mn-cs"/>
              </a:defRPr>
            </a:lvl1pPr>
            <a:lvl2pPr marL="639763"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2"/>
                </a:solidFill>
                <a:latin typeface="+mn-lt"/>
                <a:ea typeface="MS PGothic" panose="020B0600070205080204" pitchFamily="34" charset="-128"/>
                <a:cs typeface="+mn-cs"/>
              </a:defRPr>
            </a:lvl2pPr>
            <a:lvl3pPr marL="914400" indent="-228600" algn="l" rtl="0" eaLnBrk="0" fontAlgn="base" hangingPunct="0">
              <a:spcBef>
                <a:spcPct val="20000"/>
              </a:spcBef>
              <a:spcAft>
                <a:spcPct val="0"/>
              </a:spcAft>
              <a:buClr>
                <a:srgbClr val="B5AE53"/>
              </a:buClr>
              <a:buFont typeface="Arial" panose="020B0604020202020204" pitchFamily="34" charset="0"/>
              <a:buChar char="•"/>
              <a:defRPr kern="1200">
                <a:solidFill>
                  <a:schemeClr val="tx2"/>
                </a:solidFill>
                <a:latin typeface="+mn-lt"/>
                <a:ea typeface="MS PGothic" panose="020B0600070205080204" pitchFamily="34" charset="-128"/>
                <a:cs typeface="+mn-cs"/>
              </a:defRPr>
            </a:lvl3pPr>
            <a:lvl4pPr marL="1279525" indent="-228600" algn="l" rtl="0" eaLnBrk="0" fontAlgn="base" hangingPunct="0">
              <a:spcBef>
                <a:spcPct val="20000"/>
              </a:spcBef>
              <a:spcAft>
                <a:spcPct val="0"/>
              </a:spcAft>
              <a:buClr>
                <a:srgbClr val="848058"/>
              </a:buClr>
              <a:buFont typeface="Arial" panose="020B0604020202020204" pitchFamily="34" charset="0"/>
              <a:buChar char="•"/>
              <a:defRPr sz="1600" kern="1200">
                <a:solidFill>
                  <a:schemeClr val="tx2"/>
                </a:solidFill>
                <a:latin typeface="+mn-lt"/>
                <a:ea typeface="MS PGothic" panose="020B0600070205080204" pitchFamily="34" charset="-128"/>
                <a:cs typeface="+mn-cs"/>
              </a:defRPr>
            </a:lvl4pPr>
            <a:lvl5pPr marL="1554163" indent="-228600" algn="l" rtl="0" eaLnBrk="0" fontAlgn="base" hangingPunct="0">
              <a:spcBef>
                <a:spcPct val="20000"/>
              </a:spcBef>
              <a:spcAft>
                <a:spcPct val="0"/>
              </a:spcAft>
              <a:buClr>
                <a:srgbClr val="E8B54D"/>
              </a:buClr>
              <a:buFont typeface="Arial" panose="020B0604020202020204" pitchFamily="34" charset="0"/>
              <a:buChar char="•"/>
              <a:defRPr sz="1600" kern="1200">
                <a:solidFill>
                  <a:schemeClr val="tx2"/>
                </a:solidFill>
                <a:latin typeface="+mn-lt"/>
                <a:ea typeface="MS PGothic" panose="020B0600070205080204" pitchFamily="34" charset="-128"/>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eaLnBrk="1" hangingPunct="1"/>
            <a:r>
              <a:rPr lang="en-US" altLang="en-US" sz="3200" dirty="0" smtClean="0">
                <a:solidFill>
                  <a:schemeClr val="bg1"/>
                </a:solidFill>
              </a:rPr>
              <a:t>Why the Honor Concept for the Engineering School at GVSU?</a:t>
            </a:r>
            <a:endParaRPr lang="en-US" altLang="en-US" sz="1800" dirty="0" smtClean="0">
              <a:solidFill>
                <a:schemeClr val="bg1"/>
              </a:solidFill>
            </a:endParaRPr>
          </a:p>
        </p:txBody>
      </p:sp>
      <p:sp>
        <p:nvSpPr>
          <p:cNvPr id="7" name="TextBox 6"/>
          <p:cNvSpPr txBox="1"/>
          <p:nvPr/>
        </p:nvSpPr>
        <p:spPr>
          <a:xfrm>
            <a:off x="488576" y="2590800"/>
            <a:ext cx="8382000" cy="2616101"/>
          </a:xfrm>
          <a:prstGeom prst="rect">
            <a:avLst/>
          </a:prstGeom>
          <a:noFill/>
        </p:spPr>
        <p:txBody>
          <a:bodyPr wrap="square" rtlCol="0">
            <a:spAutoFit/>
          </a:bodyPr>
          <a:lstStyle/>
          <a:p>
            <a:r>
              <a:rPr lang="en-US" altLang="en-US" sz="3200" dirty="0"/>
              <a:t>To increase </a:t>
            </a:r>
            <a:r>
              <a:rPr lang="en-US" altLang="en-US" sz="3200" i="1" dirty="0" smtClean="0"/>
              <a:t>Professionalism</a:t>
            </a:r>
          </a:p>
          <a:p>
            <a:endParaRPr lang="en-US" altLang="en-US" sz="3200" i="1" dirty="0"/>
          </a:p>
          <a:p>
            <a:r>
              <a:rPr lang="en-US" altLang="en-US" sz="3200" dirty="0"/>
              <a:t>To assure that you have the BEST POSSIBLE preparation to </a:t>
            </a:r>
            <a:r>
              <a:rPr lang="en-US" altLang="en-US" sz="3200" i="1" dirty="0"/>
              <a:t>become an engineer</a:t>
            </a:r>
            <a:endParaRPr lang="en-US" altLang="en-US" sz="3200" dirty="0"/>
          </a:p>
          <a:p>
            <a:endParaRPr lang="en-US" dirty="0"/>
          </a:p>
          <a:p>
            <a:endParaRPr lang="en-US" dirty="0"/>
          </a:p>
        </p:txBody>
      </p:sp>
    </p:spTree>
    <p:extLst>
      <p:ext uri="{BB962C8B-B14F-4D97-AF65-F5344CB8AC3E}">
        <p14:creationId xmlns:p14="http://schemas.microsoft.com/office/powerpoint/2010/main" val="1664492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228600" algn="l" rtl="0" eaLnBrk="0" fontAlgn="base" hangingPunct="0">
              <a:spcBef>
                <a:spcPct val="20000"/>
              </a:spcBef>
              <a:spcAft>
                <a:spcPct val="0"/>
              </a:spcAft>
              <a:buClr>
                <a:schemeClr val="accent1"/>
              </a:buClr>
              <a:buFont typeface="Arial" panose="020B0604020202020204" pitchFamily="34" charset="0"/>
              <a:buChar char="•"/>
              <a:defRPr sz="2400" kern="1200">
                <a:solidFill>
                  <a:schemeClr val="tx2"/>
                </a:solidFill>
                <a:latin typeface="+mn-lt"/>
                <a:ea typeface="MS PGothic" panose="020B0600070205080204" pitchFamily="34" charset="-128"/>
                <a:cs typeface="+mn-cs"/>
              </a:defRPr>
            </a:lvl1pPr>
            <a:lvl2pPr marL="639763"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2"/>
                </a:solidFill>
                <a:latin typeface="+mn-lt"/>
                <a:ea typeface="MS PGothic" panose="020B0600070205080204" pitchFamily="34" charset="-128"/>
                <a:cs typeface="+mn-cs"/>
              </a:defRPr>
            </a:lvl2pPr>
            <a:lvl3pPr marL="914400" indent="-228600" algn="l" rtl="0" eaLnBrk="0" fontAlgn="base" hangingPunct="0">
              <a:spcBef>
                <a:spcPct val="20000"/>
              </a:spcBef>
              <a:spcAft>
                <a:spcPct val="0"/>
              </a:spcAft>
              <a:buClr>
                <a:srgbClr val="B5AE53"/>
              </a:buClr>
              <a:buFont typeface="Arial" panose="020B0604020202020204" pitchFamily="34" charset="0"/>
              <a:buChar char="•"/>
              <a:defRPr kern="1200">
                <a:solidFill>
                  <a:schemeClr val="tx2"/>
                </a:solidFill>
                <a:latin typeface="+mn-lt"/>
                <a:ea typeface="MS PGothic" panose="020B0600070205080204" pitchFamily="34" charset="-128"/>
                <a:cs typeface="+mn-cs"/>
              </a:defRPr>
            </a:lvl3pPr>
            <a:lvl4pPr marL="1279525" indent="-228600" algn="l" rtl="0" eaLnBrk="0" fontAlgn="base" hangingPunct="0">
              <a:spcBef>
                <a:spcPct val="20000"/>
              </a:spcBef>
              <a:spcAft>
                <a:spcPct val="0"/>
              </a:spcAft>
              <a:buClr>
                <a:srgbClr val="848058"/>
              </a:buClr>
              <a:buFont typeface="Arial" panose="020B0604020202020204" pitchFamily="34" charset="0"/>
              <a:buChar char="•"/>
              <a:defRPr sz="1600" kern="1200">
                <a:solidFill>
                  <a:schemeClr val="tx2"/>
                </a:solidFill>
                <a:latin typeface="+mn-lt"/>
                <a:ea typeface="MS PGothic" panose="020B0600070205080204" pitchFamily="34" charset="-128"/>
                <a:cs typeface="+mn-cs"/>
              </a:defRPr>
            </a:lvl4pPr>
            <a:lvl5pPr marL="1554163" indent="-228600" algn="l" rtl="0" eaLnBrk="0" fontAlgn="base" hangingPunct="0">
              <a:spcBef>
                <a:spcPct val="20000"/>
              </a:spcBef>
              <a:spcAft>
                <a:spcPct val="0"/>
              </a:spcAft>
              <a:buClr>
                <a:srgbClr val="E8B54D"/>
              </a:buClr>
              <a:buFont typeface="Arial" panose="020B0604020202020204" pitchFamily="34" charset="0"/>
              <a:buChar char="•"/>
              <a:defRPr sz="1600" kern="1200">
                <a:solidFill>
                  <a:schemeClr val="tx2"/>
                </a:solidFill>
                <a:latin typeface="+mn-lt"/>
                <a:ea typeface="MS PGothic" panose="020B0600070205080204" pitchFamily="34" charset="-128"/>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eaLnBrk="1" hangingPunct="1"/>
            <a:r>
              <a:rPr lang="en-US" altLang="en-US" sz="3200" dirty="0" smtClean="0">
                <a:solidFill>
                  <a:schemeClr val="bg1"/>
                </a:solidFill>
              </a:rPr>
              <a:t>Consequences for Violation</a:t>
            </a:r>
            <a:endParaRPr lang="en-US" altLang="en-US" sz="1800" dirty="0" smtClean="0">
              <a:solidFill>
                <a:schemeClr val="bg1"/>
              </a:solidFill>
            </a:endParaRPr>
          </a:p>
        </p:txBody>
      </p:sp>
      <p:sp>
        <p:nvSpPr>
          <p:cNvPr id="7" name="TextBox 6"/>
          <p:cNvSpPr txBox="1"/>
          <p:nvPr/>
        </p:nvSpPr>
        <p:spPr>
          <a:xfrm>
            <a:off x="488576" y="2590800"/>
            <a:ext cx="8382000" cy="4093428"/>
          </a:xfrm>
          <a:prstGeom prst="rect">
            <a:avLst/>
          </a:prstGeom>
          <a:noFill/>
        </p:spPr>
        <p:txBody>
          <a:bodyPr wrap="square" rtlCol="0">
            <a:spAutoFit/>
          </a:bodyPr>
          <a:lstStyle/>
          <a:p>
            <a:pPr marL="285750" indent="-285750">
              <a:buFont typeface="Arial" panose="020B0604020202020204" pitchFamily="34" charset="0"/>
              <a:buChar char="•"/>
            </a:pPr>
            <a:r>
              <a:rPr lang="en-US" altLang="en-US" sz="2800" dirty="0"/>
              <a:t>First offense: may be a 0 for submission and notification to student, copy to student </a:t>
            </a:r>
            <a:r>
              <a:rPr lang="en-US" altLang="en-US" sz="2800" dirty="0" smtClean="0"/>
              <a:t>file</a:t>
            </a:r>
          </a:p>
          <a:p>
            <a:pPr marL="285750" indent="-285750">
              <a:buFont typeface="Arial" panose="020B0604020202020204" pitchFamily="34" charset="0"/>
              <a:buChar char="•"/>
            </a:pPr>
            <a:endParaRPr lang="en-US" altLang="en-US" sz="2800" dirty="0"/>
          </a:p>
          <a:p>
            <a:pPr marL="285750" indent="-285750">
              <a:buFont typeface="Arial" panose="020B0604020202020204" pitchFamily="34" charset="0"/>
              <a:buChar char="•"/>
            </a:pPr>
            <a:r>
              <a:rPr lang="en-US" altLang="en-US" sz="2800" dirty="0"/>
              <a:t>Second offense: may lead to a course grade of F, letter posted to student record</a:t>
            </a:r>
          </a:p>
          <a:p>
            <a:pPr marL="285750" indent="-285750">
              <a:buFont typeface="Arial" panose="020B0604020202020204" pitchFamily="34" charset="0"/>
              <a:buChar char="•"/>
            </a:pPr>
            <a:endParaRPr lang="en-US" altLang="en-US" sz="2800" dirty="0" smtClean="0"/>
          </a:p>
          <a:p>
            <a:pPr marL="285750" indent="-285750">
              <a:buFont typeface="Arial" panose="020B0604020202020204" pitchFamily="34" charset="0"/>
              <a:buChar char="•"/>
            </a:pPr>
            <a:r>
              <a:rPr lang="en-US" altLang="en-US" sz="2800" dirty="0" smtClean="0"/>
              <a:t>WE </a:t>
            </a:r>
            <a:r>
              <a:rPr lang="en-US" altLang="en-US" sz="2800" dirty="0"/>
              <a:t>REALLY HOPE THAT WE WILL NOT NEED TO INVOKE OFFENSE CONSEQUENCES  !</a:t>
            </a:r>
          </a:p>
          <a:p>
            <a:endParaRPr lang="en-US" dirty="0"/>
          </a:p>
          <a:p>
            <a:endParaRPr lang="en-US" dirty="0"/>
          </a:p>
        </p:txBody>
      </p:sp>
    </p:spTree>
    <p:extLst>
      <p:ext uri="{BB962C8B-B14F-4D97-AF65-F5344CB8AC3E}">
        <p14:creationId xmlns:p14="http://schemas.microsoft.com/office/powerpoint/2010/main" val="1675944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514600"/>
            <a:ext cx="8839200" cy="4525963"/>
          </a:xfrm>
        </p:spPr>
        <p:txBody>
          <a:bodyPr>
            <a:normAutofit/>
          </a:bodyPr>
          <a:lstStyle/>
          <a:p>
            <a:r>
              <a:rPr lang="en-US" b="1" dirty="0"/>
              <a:t>Kennedy Hall of Engineering Supervisor</a:t>
            </a:r>
          </a:p>
          <a:p>
            <a:r>
              <a:rPr lang="en-US" dirty="0"/>
              <a:t>Technical Support Lab (KEN234) EE &amp; CE Support</a:t>
            </a:r>
          </a:p>
          <a:p>
            <a:pPr lvl="1"/>
            <a:r>
              <a:rPr lang="en-US" dirty="0"/>
              <a:t>Laboratory Equipment </a:t>
            </a:r>
          </a:p>
          <a:p>
            <a:pPr lvl="1"/>
            <a:r>
              <a:rPr lang="en-US" dirty="0"/>
              <a:t>Check-out System (KEN234)</a:t>
            </a:r>
          </a:p>
          <a:p>
            <a:pPr lvl="1"/>
            <a:r>
              <a:rPr lang="en-US" dirty="0"/>
              <a:t>Lockers in KEN 2</a:t>
            </a:r>
            <a:r>
              <a:rPr lang="en-US" baseline="30000" dirty="0"/>
              <a:t>nd</a:t>
            </a:r>
            <a:r>
              <a:rPr lang="en-US" dirty="0"/>
              <a:t> &amp; 3</a:t>
            </a:r>
            <a:r>
              <a:rPr lang="en-US" baseline="30000" dirty="0"/>
              <a:t>rd</a:t>
            </a:r>
            <a:r>
              <a:rPr lang="en-US" dirty="0"/>
              <a:t> can be registered for a semester</a:t>
            </a:r>
          </a:p>
          <a:p>
            <a:pPr lvl="1"/>
            <a:r>
              <a:rPr lang="en-US" dirty="0"/>
              <a:t>Report damaged equipment or facilities	</a:t>
            </a:r>
          </a:p>
          <a:p>
            <a:pPr marL="0" indent="0">
              <a:buNone/>
            </a:pPr>
            <a:endParaRPr lang="en-US" dirty="0"/>
          </a:p>
          <a:p>
            <a:endParaRPr lang="en-US" dirty="0"/>
          </a:p>
          <a:p>
            <a:endParaRPr lang="en-US" dirty="0"/>
          </a:p>
        </p:txBody>
      </p:sp>
      <p:sp>
        <p:nvSpPr>
          <p:cNvPr id="2" name="Title 1"/>
          <p:cNvSpPr>
            <a:spLocks noGrp="1"/>
          </p:cNvSpPr>
          <p:nvPr>
            <p:ph type="title"/>
          </p:nvPr>
        </p:nvSpPr>
        <p:spPr>
          <a:xfrm>
            <a:off x="457200" y="381000"/>
            <a:ext cx="8229600" cy="1252728"/>
          </a:xfrm>
        </p:spPr>
        <p:txBody>
          <a:bodyPr>
            <a:normAutofit/>
          </a:bodyPr>
          <a:lstStyle/>
          <a:p>
            <a:r>
              <a:rPr lang="en-US" dirty="0"/>
              <a:t>Ryan Aldridge</a:t>
            </a:r>
            <a:br>
              <a:rPr lang="en-US" dirty="0"/>
            </a:br>
            <a:r>
              <a:rPr lang="en-US" sz="2800" dirty="0"/>
              <a:t>KEN217</a:t>
            </a:r>
            <a:r>
              <a:rPr lang="en-US" sz="3100" dirty="0"/>
              <a:t> – </a:t>
            </a:r>
            <a:r>
              <a:rPr lang="en-US" sz="3100" dirty="0">
                <a:hlinkClick r:id="rId2"/>
              </a:rPr>
              <a:t>aldridry@gvsu.edu</a:t>
            </a:r>
            <a:r>
              <a:rPr lang="en-US" sz="3100" dirty="0"/>
              <a:t> </a:t>
            </a:r>
            <a:r>
              <a:rPr lang="en-US" sz="2800" dirty="0"/>
              <a:t>- 331-6766</a:t>
            </a:r>
          </a:p>
        </p:txBody>
      </p:sp>
      <p:pic>
        <p:nvPicPr>
          <p:cNvPr id="4" name="Picture 3" descr="compass.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304800"/>
            <a:ext cx="1592006" cy="14732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906963"/>
          </a:xfrm>
        </p:spPr>
        <p:txBody>
          <a:bodyPr>
            <a:normAutofit/>
          </a:bodyPr>
          <a:lstStyle/>
          <a:p>
            <a:pPr>
              <a:buNone/>
            </a:pPr>
            <a:endParaRPr lang="en-US" sz="1882" dirty="0" smtClean="0"/>
          </a:p>
          <a:p>
            <a:pPr>
              <a:buNone/>
            </a:pPr>
            <a:r>
              <a:rPr lang="en-US" sz="1882" dirty="0" smtClean="0"/>
              <a:t>Access </a:t>
            </a:r>
            <a:r>
              <a:rPr lang="en-US" sz="1882" dirty="0"/>
              <a:t>Cards </a:t>
            </a:r>
            <a:endParaRPr lang="en-US" sz="1882" dirty="0" smtClean="0"/>
          </a:p>
          <a:p>
            <a:pPr>
              <a:buNone/>
            </a:pPr>
            <a:endParaRPr lang="en-US" b="1" dirty="0"/>
          </a:p>
          <a:p>
            <a:r>
              <a:rPr lang="en-US" dirty="0"/>
              <a:t>For safety purposes</a:t>
            </a:r>
            <a:r>
              <a:rPr lang="en-US" b="1" dirty="0"/>
              <a:t>, all students utilizing an Engineering Building during </a:t>
            </a:r>
            <a:r>
              <a:rPr lang="en-US" b="1" i="1" u="sng" dirty="0"/>
              <a:t>any non-business hours </a:t>
            </a:r>
            <a:r>
              <a:rPr lang="en-US" i="1" dirty="0"/>
              <a:t>(Daily after 5 PM, plus Weekends and Holidays)</a:t>
            </a:r>
            <a:r>
              <a:rPr lang="en-US" dirty="0"/>
              <a:t> are required to use </a:t>
            </a:r>
            <a:r>
              <a:rPr lang="en-US" b="1" dirty="0"/>
              <a:t>the "buddy system" </a:t>
            </a:r>
            <a:r>
              <a:rPr lang="en-US" dirty="0"/>
              <a:t>while in the rooms of any building. </a:t>
            </a:r>
            <a:r>
              <a:rPr lang="en-US" u="sng" dirty="0"/>
              <a:t>This means there must be a minimum of two (2) students within any occupied room</a:t>
            </a:r>
            <a:r>
              <a:rPr lang="en-US" dirty="0"/>
              <a:t> within any School of Engineering building. </a:t>
            </a:r>
            <a:endParaRPr lang="en-US" dirty="0" smtClean="0"/>
          </a:p>
          <a:p>
            <a:pPr marL="0" indent="0">
              <a:buNone/>
            </a:pPr>
            <a:endParaRPr lang="en-US" dirty="0"/>
          </a:p>
          <a:p>
            <a:r>
              <a:rPr lang="en-US" dirty="0" smtClean="0"/>
              <a:t>A “Buddy” can be anyone over the age of 13.</a:t>
            </a:r>
            <a:r>
              <a:rPr lang="en-US" dirty="0"/>
              <a:t>		</a:t>
            </a:r>
          </a:p>
          <a:p>
            <a:pPr lvl="2">
              <a:buNone/>
            </a:pPr>
            <a:endParaRPr lang="en-US" sz="1882" dirty="0"/>
          </a:p>
        </p:txBody>
      </p:sp>
      <p:sp>
        <p:nvSpPr>
          <p:cNvPr id="6" name="Title 1"/>
          <p:cNvSpPr>
            <a:spLocks noGrp="1"/>
          </p:cNvSpPr>
          <p:nvPr>
            <p:ph type="title"/>
          </p:nvPr>
        </p:nvSpPr>
        <p:spPr>
          <a:xfrm>
            <a:off x="-533400" y="304800"/>
            <a:ext cx="8229600" cy="1252728"/>
          </a:xfrm>
        </p:spPr>
        <p:txBody>
          <a:bodyPr/>
          <a:lstStyle/>
          <a:p>
            <a:r>
              <a:rPr lang="en-US" dirty="0"/>
              <a:t>Access Cards</a:t>
            </a:r>
          </a:p>
        </p:txBody>
      </p:sp>
      <p:pic>
        <p:nvPicPr>
          <p:cNvPr id="5" name="Picture 4" descr="accesscar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2009" y="533400"/>
            <a:ext cx="3441700" cy="1389393"/>
          </a:xfrm>
          <a:prstGeom prst="rect">
            <a:avLst/>
          </a:prstGeom>
        </p:spPr>
      </p:pic>
      <p:pic>
        <p:nvPicPr>
          <p:cNvPr id="4" name="Picture 3" descr="compass.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228600"/>
            <a:ext cx="1592006" cy="14732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5913</TotalTime>
  <Words>1505</Words>
  <Application>Microsoft Office PowerPoint</Application>
  <PresentationFormat>On-screen Show (4:3)</PresentationFormat>
  <Paragraphs>240</Paragraphs>
  <Slides>30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MS PGothic</vt:lpstr>
      <vt:lpstr>Arial</vt:lpstr>
      <vt:lpstr>Calibri</vt:lpstr>
      <vt:lpstr>Candara</vt:lpstr>
      <vt:lpstr>Symbol</vt:lpstr>
      <vt:lpstr>Waveform</vt:lpstr>
      <vt:lpstr> EGR- 106    Honor Concept Laboratory  Support &amp; Information Access Card Policies &amp; Procedures Safety &amp; Qualifications Computer Software &amp; Lab Information</vt:lpstr>
      <vt:lpstr>HONOR CONCEPT MORE THAN AN HONOR CODE…</vt:lpstr>
      <vt:lpstr>HONOR CONCEPT MORE THAN AN HONOR CODE…</vt:lpstr>
      <vt:lpstr>Reasons for Submission of Student Work (Why homework is required and is handed in to be graded)</vt:lpstr>
      <vt:lpstr>Levels of Collaboration - Categories</vt:lpstr>
      <vt:lpstr>Why the Honor Concept for the Engineering School at GVSU?</vt:lpstr>
      <vt:lpstr>Consequences for Violation</vt:lpstr>
      <vt:lpstr>Ryan Aldridge KEN217 – aldridry@gvsu.edu - 331-6766</vt:lpstr>
      <vt:lpstr>Access Cards</vt:lpstr>
      <vt:lpstr>Access Cards</vt:lpstr>
      <vt:lpstr>Access Cards</vt:lpstr>
      <vt:lpstr>Access Cards</vt:lpstr>
      <vt:lpstr>Access Cards</vt:lpstr>
      <vt:lpstr>Lab Safety</vt:lpstr>
      <vt:lpstr>Doors</vt:lpstr>
      <vt:lpstr>Respect</vt:lpstr>
      <vt:lpstr>Roy Visser KEB 105 – visserro@gvsu - 331-7269 </vt:lpstr>
      <vt:lpstr>Hands-on Program</vt:lpstr>
      <vt:lpstr>Qualifications</vt:lpstr>
      <vt:lpstr>Carl Strebel / Adrian Mora</vt:lpstr>
      <vt:lpstr>Computer Labs </vt:lpstr>
      <vt:lpstr>Computer Labs </vt:lpstr>
      <vt:lpstr>Computer Software</vt:lpstr>
      <vt:lpstr>Computer Software</vt:lpstr>
      <vt:lpstr>Printing on Windows</vt:lpstr>
      <vt:lpstr>Printing on a Mac</vt:lpstr>
      <vt:lpstr>Printing Etiquette</vt:lpstr>
      <vt:lpstr>Computer Etiquette</vt:lpstr>
      <vt:lpstr>Computer Etiquette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Laboratory Information and Proceedures</dc:title>
  <dc:creator>baasb</dc:creator>
  <cp:lastModifiedBy>Ryan Aldridge</cp:lastModifiedBy>
  <cp:revision>187</cp:revision>
  <cp:lastPrinted>2017-08-28T13:31:30Z</cp:lastPrinted>
  <dcterms:created xsi:type="dcterms:W3CDTF">2011-08-30T12:01:50Z</dcterms:created>
  <dcterms:modified xsi:type="dcterms:W3CDTF">2017-09-11T16:42:36Z</dcterms:modified>
</cp:coreProperties>
</file>