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57" r:id="rId3"/>
    <p:sldId id="258" r:id="rId4"/>
    <p:sldId id="260" r:id="rId5"/>
    <p:sldId id="262" r:id="rId6"/>
    <p:sldId id="261" r:id="rId7"/>
    <p:sldId id="263" r:id="rId8"/>
    <p:sldId id="264" r:id="rId9"/>
    <p:sldId id="265"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230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0" d="100"/>
          <a:sy n="70" d="100"/>
        </p:scale>
        <p:origin x="-49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489098-6FD0-6542-9685-986898F98D8C}" type="datetimeFigureOut">
              <a:rPr lang="en-US" smtClean="0"/>
              <a:t>5/8/12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59E7D-2F77-6742-8E87-5C3E21D9A993}" type="slidenum">
              <a:rPr lang="en-US" smtClean="0"/>
              <a:t>‹#›</a:t>
            </a:fld>
            <a:endParaRPr lang="en-US"/>
          </a:p>
        </p:txBody>
      </p:sp>
    </p:spTree>
    <p:extLst>
      <p:ext uri="{BB962C8B-B14F-4D97-AF65-F5344CB8AC3E}">
        <p14:creationId xmlns:p14="http://schemas.microsoft.com/office/powerpoint/2010/main" val="2664820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489098-6FD0-6542-9685-986898F98D8C}" type="datetimeFigureOut">
              <a:rPr lang="en-US" smtClean="0"/>
              <a:t>5/8/12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59E7D-2F77-6742-8E87-5C3E21D9A993}" type="slidenum">
              <a:rPr lang="en-US" smtClean="0"/>
              <a:t>‹#›</a:t>
            </a:fld>
            <a:endParaRPr lang="en-US"/>
          </a:p>
        </p:txBody>
      </p:sp>
    </p:spTree>
    <p:extLst>
      <p:ext uri="{BB962C8B-B14F-4D97-AF65-F5344CB8AC3E}">
        <p14:creationId xmlns:p14="http://schemas.microsoft.com/office/powerpoint/2010/main" val="1933768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489098-6FD0-6542-9685-986898F98D8C}" type="datetimeFigureOut">
              <a:rPr lang="en-US" smtClean="0"/>
              <a:t>5/8/12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59E7D-2F77-6742-8E87-5C3E21D9A993}" type="slidenum">
              <a:rPr lang="en-US" smtClean="0"/>
              <a:t>‹#›</a:t>
            </a:fld>
            <a:endParaRPr lang="en-US"/>
          </a:p>
        </p:txBody>
      </p:sp>
    </p:spTree>
    <p:extLst>
      <p:ext uri="{BB962C8B-B14F-4D97-AF65-F5344CB8AC3E}">
        <p14:creationId xmlns:p14="http://schemas.microsoft.com/office/powerpoint/2010/main" val="147614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489098-6FD0-6542-9685-986898F98D8C}" type="datetimeFigureOut">
              <a:rPr lang="en-US" smtClean="0"/>
              <a:t>5/8/12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59E7D-2F77-6742-8E87-5C3E21D9A993}" type="slidenum">
              <a:rPr lang="en-US" smtClean="0"/>
              <a:t>‹#›</a:t>
            </a:fld>
            <a:endParaRPr lang="en-US"/>
          </a:p>
        </p:txBody>
      </p:sp>
    </p:spTree>
    <p:extLst>
      <p:ext uri="{BB962C8B-B14F-4D97-AF65-F5344CB8AC3E}">
        <p14:creationId xmlns:p14="http://schemas.microsoft.com/office/powerpoint/2010/main" val="2502866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489098-6FD0-6542-9685-986898F98D8C}" type="datetimeFigureOut">
              <a:rPr lang="en-US" smtClean="0"/>
              <a:t>5/8/12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59E7D-2F77-6742-8E87-5C3E21D9A993}" type="slidenum">
              <a:rPr lang="en-US" smtClean="0"/>
              <a:t>‹#›</a:t>
            </a:fld>
            <a:endParaRPr lang="en-US"/>
          </a:p>
        </p:txBody>
      </p:sp>
    </p:spTree>
    <p:extLst>
      <p:ext uri="{BB962C8B-B14F-4D97-AF65-F5344CB8AC3E}">
        <p14:creationId xmlns:p14="http://schemas.microsoft.com/office/powerpoint/2010/main" val="2041904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489098-6FD0-6542-9685-986898F98D8C}" type="datetimeFigureOut">
              <a:rPr lang="en-US" smtClean="0"/>
              <a:t>5/8/12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59E7D-2F77-6742-8E87-5C3E21D9A993}" type="slidenum">
              <a:rPr lang="en-US" smtClean="0"/>
              <a:t>‹#›</a:t>
            </a:fld>
            <a:endParaRPr lang="en-US"/>
          </a:p>
        </p:txBody>
      </p:sp>
    </p:spTree>
    <p:extLst>
      <p:ext uri="{BB962C8B-B14F-4D97-AF65-F5344CB8AC3E}">
        <p14:creationId xmlns:p14="http://schemas.microsoft.com/office/powerpoint/2010/main" val="221364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489098-6FD0-6542-9685-986898F98D8C}" type="datetimeFigureOut">
              <a:rPr lang="en-US" smtClean="0"/>
              <a:t>5/8/12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A59E7D-2F77-6742-8E87-5C3E21D9A993}" type="slidenum">
              <a:rPr lang="en-US" smtClean="0"/>
              <a:t>‹#›</a:t>
            </a:fld>
            <a:endParaRPr lang="en-US"/>
          </a:p>
        </p:txBody>
      </p:sp>
    </p:spTree>
    <p:extLst>
      <p:ext uri="{BB962C8B-B14F-4D97-AF65-F5344CB8AC3E}">
        <p14:creationId xmlns:p14="http://schemas.microsoft.com/office/powerpoint/2010/main" val="1812817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489098-6FD0-6542-9685-986898F98D8C}" type="datetimeFigureOut">
              <a:rPr lang="en-US" smtClean="0"/>
              <a:t>5/8/12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A59E7D-2F77-6742-8E87-5C3E21D9A993}" type="slidenum">
              <a:rPr lang="en-US" smtClean="0"/>
              <a:t>‹#›</a:t>
            </a:fld>
            <a:endParaRPr lang="en-US"/>
          </a:p>
        </p:txBody>
      </p:sp>
    </p:spTree>
    <p:extLst>
      <p:ext uri="{BB962C8B-B14F-4D97-AF65-F5344CB8AC3E}">
        <p14:creationId xmlns:p14="http://schemas.microsoft.com/office/powerpoint/2010/main" val="944274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89098-6FD0-6542-9685-986898F98D8C}" type="datetimeFigureOut">
              <a:rPr lang="en-US" smtClean="0"/>
              <a:t>5/8/12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A59E7D-2F77-6742-8E87-5C3E21D9A993}" type="slidenum">
              <a:rPr lang="en-US" smtClean="0"/>
              <a:t>‹#›</a:t>
            </a:fld>
            <a:endParaRPr lang="en-US"/>
          </a:p>
        </p:txBody>
      </p:sp>
    </p:spTree>
    <p:extLst>
      <p:ext uri="{BB962C8B-B14F-4D97-AF65-F5344CB8AC3E}">
        <p14:creationId xmlns:p14="http://schemas.microsoft.com/office/powerpoint/2010/main" val="1550015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489098-6FD0-6542-9685-986898F98D8C}" type="datetimeFigureOut">
              <a:rPr lang="en-US" smtClean="0"/>
              <a:t>5/8/12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59E7D-2F77-6742-8E87-5C3E21D9A993}" type="slidenum">
              <a:rPr lang="en-US" smtClean="0"/>
              <a:t>‹#›</a:t>
            </a:fld>
            <a:endParaRPr lang="en-US"/>
          </a:p>
        </p:txBody>
      </p:sp>
    </p:spTree>
    <p:extLst>
      <p:ext uri="{BB962C8B-B14F-4D97-AF65-F5344CB8AC3E}">
        <p14:creationId xmlns:p14="http://schemas.microsoft.com/office/powerpoint/2010/main" val="2931470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489098-6FD0-6542-9685-986898F98D8C}" type="datetimeFigureOut">
              <a:rPr lang="en-US" smtClean="0"/>
              <a:t>5/8/12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59E7D-2F77-6742-8E87-5C3E21D9A993}" type="slidenum">
              <a:rPr lang="en-US" smtClean="0"/>
              <a:t>‹#›</a:t>
            </a:fld>
            <a:endParaRPr lang="en-US"/>
          </a:p>
        </p:txBody>
      </p:sp>
    </p:spTree>
    <p:extLst>
      <p:ext uri="{BB962C8B-B14F-4D97-AF65-F5344CB8AC3E}">
        <p14:creationId xmlns:p14="http://schemas.microsoft.com/office/powerpoint/2010/main" val="394148363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80">
          <a:fgClr>
            <a:schemeClr val="bg2"/>
          </a:fgClr>
          <a:bgClr>
            <a:prstClr val="white"/>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489098-6FD0-6542-9685-986898F98D8C}" type="datetimeFigureOut">
              <a:rPr lang="en-US" smtClean="0"/>
              <a:t>5/8/12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A59E7D-2F77-6742-8E87-5C3E21D9A993}" type="slidenum">
              <a:rPr lang="en-US" smtClean="0"/>
              <a:t>‹#›</a:t>
            </a:fld>
            <a:endParaRPr lang="en-US"/>
          </a:p>
        </p:txBody>
      </p:sp>
    </p:spTree>
    <p:extLst>
      <p:ext uri="{BB962C8B-B14F-4D97-AF65-F5344CB8AC3E}">
        <p14:creationId xmlns:p14="http://schemas.microsoft.com/office/powerpoint/2010/main" val="303235909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eeotrust.org.nz/peoplepower/index.cf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youtu.be/kNqWcsI0IRA"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0" y="1789309"/>
            <a:ext cx="6842125" cy="1077218"/>
          </a:xfrm>
          <a:prstGeom prst="rect">
            <a:avLst/>
          </a:prstGeom>
          <a:noFill/>
        </p:spPr>
        <p:txBody>
          <a:bodyPr wrap="square" rtlCol="0">
            <a:spAutoFit/>
          </a:bodyPr>
          <a:lstStyle/>
          <a:p>
            <a:pPr algn="ctr"/>
            <a:r>
              <a:rPr lang="en-US" sz="3200" dirty="0" smtClean="0">
                <a:solidFill>
                  <a:srgbClr val="4B2303"/>
                </a:solidFill>
              </a:rPr>
              <a:t>Challenges of working in an increasingly diverse workforce</a:t>
            </a:r>
            <a:endParaRPr lang="en-US" sz="3200" dirty="0">
              <a:solidFill>
                <a:srgbClr val="4B2303"/>
              </a:solidFill>
            </a:endParaRPr>
          </a:p>
        </p:txBody>
      </p:sp>
      <p:sp>
        <p:nvSpPr>
          <p:cNvPr id="5" name="TextBox 4"/>
          <p:cNvSpPr txBox="1"/>
          <p:nvPr/>
        </p:nvSpPr>
        <p:spPr>
          <a:xfrm>
            <a:off x="4492625" y="5264328"/>
            <a:ext cx="4186212" cy="1200328"/>
          </a:xfrm>
          <a:prstGeom prst="rect">
            <a:avLst/>
          </a:prstGeom>
          <a:noFill/>
        </p:spPr>
        <p:txBody>
          <a:bodyPr wrap="none" rtlCol="0">
            <a:spAutoFit/>
          </a:bodyPr>
          <a:lstStyle/>
          <a:p>
            <a:r>
              <a:rPr lang="en-US" sz="2400" dirty="0" smtClean="0">
                <a:solidFill>
                  <a:srgbClr val="4B2303"/>
                </a:solidFill>
              </a:rPr>
              <a:t>Dr. Regina McClinton</a:t>
            </a:r>
          </a:p>
          <a:p>
            <a:r>
              <a:rPr lang="en-US" sz="2400" dirty="0" smtClean="0">
                <a:solidFill>
                  <a:srgbClr val="4B2303"/>
                </a:solidFill>
              </a:rPr>
              <a:t>Intercultural Training Certificate</a:t>
            </a:r>
          </a:p>
          <a:p>
            <a:r>
              <a:rPr lang="en-US" sz="2400" dirty="0" smtClean="0">
                <a:solidFill>
                  <a:srgbClr val="4B2303"/>
                </a:solidFill>
              </a:rPr>
              <a:t>Grand Valley State University</a:t>
            </a:r>
            <a:endParaRPr lang="en-US" sz="2400" dirty="0">
              <a:solidFill>
                <a:srgbClr val="4B2303"/>
              </a:solidFill>
            </a:endParaRPr>
          </a:p>
        </p:txBody>
      </p:sp>
    </p:spTree>
    <p:extLst>
      <p:ext uri="{BB962C8B-B14F-4D97-AF65-F5344CB8AC3E}">
        <p14:creationId xmlns:p14="http://schemas.microsoft.com/office/powerpoint/2010/main" val="3865940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4964" y="666750"/>
            <a:ext cx="1949572" cy="584776"/>
          </a:xfrm>
          <a:prstGeom prst="rect">
            <a:avLst/>
          </a:prstGeom>
          <a:noFill/>
        </p:spPr>
        <p:txBody>
          <a:bodyPr wrap="none" rtlCol="0">
            <a:spAutoFit/>
          </a:bodyPr>
          <a:lstStyle/>
          <a:p>
            <a:r>
              <a:rPr lang="en-US" sz="3200" dirty="0" smtClean="0">
                <a:solidFill>
                  <a:srgbClr val="4B2303"/>
                </a:solidFill>
              </a:rPr>
              <a:t>For Today:</a:t>
            </a:r>
            <a:endParaRPr lang="en-US" sz="3200" dirty="0">
              <a:solidFill>
                <a:srgbClr val="4B2303"/>
              </a:solidFill>
            </a:endParaRPr>
          </a:p>
        </p:txBody>
      </p:sp>
      <p:sp>
        <p:nvSpPr>
          <p:cNvPr id="4" name="TextBox 3"/>
          <p:cNvSpPr txBox="1"/>
          <p:nvPr/>
        </p:nvSpPr>
        <p:spPr>
          <a:xfrm>
            <a:off x="834964" y="2095500"/>
            <a:ext cx="4467890" cy="2985433"/>
          </a:xfrm>
          <a:prstGeom prst="rect">
            <a:avLst/>
          </a:prstGeom>
          <a:noFill/>
        </p:spPr>
        <p:txBody>
          <a:bodyPr wrap="none" rtlCol="0">
            <a:spAutoFit/>
          </a:bodyPr>
          <a:lstStyle/>
          <a:p>
            <a:pPr marL="342900" indent="-342900">
              <a:lnSpc>
                <a:spcPct val="200000"/>
              </a:lnSpc>
              <a:buFont typeface="+mj-lt"/>
              <a:buAutoNum type="arabicPeriod"/>
            </a:pPr>
            <a:r>
              <a:rPr lang="en-US" sz="2400" dirty="0" smtClean="0">
                <a:solidFill>
                  <a:srgbClr val="4B2303"/>
                </a:solidFill>
              </a:rPr>
              <a:t>What do we mean by diversity?</a:t>
            </a:r>
          </a:p>
          <a:p>
            <a:pPr marL="342900" indent="-342900">
              <a:lnSpc>
                <a:spcPct val="200000"/>
              </a:lnSpc>
              <a:buFont typeface="+mj-lt"/>
              <a:buAutoNum type="arabicPeriod"/>
            </a:pPr>
            <a:r>
              <a:rPr lang="en-US" sz="2400" dirty="0" smtClean="0">
                <a:solidFill>
                  <a:srgbClr val="4B2303"/>
                </a:solidFill>
              </a:rPr>
              <a:t>Benefits of diversity</a:t>
            </a:r>
          </a:p>
          <a:p>
            <a:pPr marL="342900" indent="-342900">
              <a:lnSpc>
                <a:spcPct val="200000"/>
              </a:lnSpc>
              <a:buFont typeface="+mj-lt"/>
              <a:buAutoNum type="arabicPeriod"/>
            </a:pPr>
            <a:r>
              <a:rPr lang="en-US" sz="2400" dirty="0" smtClean="0">
                <a:solidFill>
                  <a:srgbClr val="4B2303"/>
                </a:solidFill>
              </a:rPr>
              <a:t>Challenges of diversity</a:t>
            </a:r>
          </a:p>
          <a:p>
            <a:pPr marL="342900" indent="-342900">
              <a:lnSpc>
                <a:spcPct val="200000"/>
              </a:lnSpc>
              <a:buFont typeface="+mj-lt"/>
              <a:buAutoNum type="arabicPeriod"/>
            </a:pPr>
            <a:r>
              <a:rPr lang="en-US" sz="2400" dirty="0" smtClean="0">
                <a:solidFill>
                  <a:srgbClr val="4B2303"/>
                </a:solidFill>
              </a:rPr>
              <a:t>Group exercise</a:t>
            </a:r>
            <a:endParaRPr lang="en-US" sz="2400" dirty="0">
              <a:solidFill>
                <a:srgbClr val="4B2303"/>
              </a:solidFill>
            </a:endParaRPr>
          </a:p>
        </p:txBody>
      </p:sp>
    </p:spTree>
    <p:extLst>
      <p:ext uri="{BB962C8B-B14F-4D97-AF65-F5344CB8AC3E}">
        <p14:creationId xmlns:p14="http://schemas.microsoft.com/office/powerpoint/2010/main" val="355854096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31875" y="1174750"/>
            <a:ext cx="3562168" cy="646331"/>
          </a:xfrm>
          <a:prstGeom prst="rect">
            <a:avLst/>
          </a:prstGeom>
          <a:noFill/>
        </p:spPr>
        <p:txBody>
          <a:bodyPr wrap="none" rtlCol="0">
            <a:spAutoFit/>
          </a:bodyPr>
          <a:lstStyle/>
          <a:p>
            <a:r>
              <a:rPr lang="en-US" sz="3600" dirty="0" smtClean="0">
                <a:solidFill>
                  <a:srgbClr val="4B2303"/>
                </a:solidFill>
              </a:rPr>
              <a:t>What is Diversity?</a:t>
            </a:r>
            <a:endParaRPr lang="en-US" sz="3600" dirty="0">
              <a:solidFill>
                <a:srgbClr val="4B2303"/>
              </a:solidFill>
            </a:endParaRPr>
          </a:p>
        </p:txBody>
      </p:sp>
    </p:spTree>
    <p:extLst>
      <p:ext uri="{BB962C8B-B14F-4D97-AF65-F5344CB8AC3E}">
        <p14:creationId xmlns:p14="http://schemas.microsoft.com/office/powerpoint/2010/main" val="308021259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73580" y="518913"/>
            <a:ext cx="3121367" cy="523220"/>
          </a:xfrm>
          <a:prstGeom prst="rect">
            <a:avLst/>
          </a:prstGeom>
          <a:noFill/>
        </p:spPr>
        <p:txBody>
          <a:bodyPr wrap="none" rtlCol="0">
            <a:spAutoFit/>
          </a:bodyPr>
          <a:lstStyle/>
          <a:p>
            <a:r>
              <a:rPr lang="en-US" sz="2800" dirty="0" smtClean="0">
                <a:solidFill>
                  <a:srgbClr val="4B2303"/>
                </a:solidFill>
              </a:rPr>
              <a:t>Benefits of Diversity</a:t>
            </a:r>
            <a:endParaRPr lang="en-US" sz="2800" dirty="0">
              <a:solidFill>
                <a:srgbClr val="4B2303"/>
              </a:solidFill>
            </a:endParaRPr>
          </a:p>
        </p:txBody>
      </p:sp>
      <p:sp>
        <p:nvSpPr>
          <p:cNvPr id="6" name="TextBox 5"/>
          <p:cNvSpPr txBox="1"/>
          <p:nvPr/>
        </p:nvSpPr>
        <p:spPr>
          <a:xfrm>
            <a:off x="447817" y="3643393"/>
            <a:ext cx="1746091" cy="400110"/>
          </a:xfrm>
          <a:prstGeom prst="rect">
            <a:avLst/>
          </a:prstGeom>
          <a:noFill/>
        </p:spPr>
        <p:txBody>
          <a:bodyPr wrap="none" rtlCol="0">
            <a:spAutoFit/>
          </a:bodyPr>
          <a:lstStyle/>
          <a:p>
            <a:pPr algn="dist"/>
            <a:r>
              <a:rPr lang="en-US" sz="2000" dirty="0" smtClean="0">
                <a:solidFill>
                  <a:srgbClr val="4B2303"/>
                </a:solidFill>
              </a:rPr>
              <a:t>Language Skills</a:t>
            </a:r>
            <a:endParaRPr lang="en-US" sz="2000" dirty="0">
              <a:solidFill>
                <a:srgbClr val="4B2303"/>
              </a:solidFill>
            </a:endParaRPr>
          </a:p>
        </p:txBody>
      </p:sp>
      <p:sp>
        <p:nvSpPr>
          <p:cNvPr id="7" name="TextBox 6"/>
          <p:cNvSpPr txBox="1"/>
          <p:nvPr/>
        </p:nvSpPr>
        <p:spPr>
          <a:xfrm>
            <a:off x="447817" y="2687691"/>
            <a:ext cx="2122045" cy="400110"/>
          </a:xfrm>
          <a:prstGeom prst="rect">
            <a:avLst/>
          </a:prstGeom>
          <a:noFill/>
        </p:spPr>
        <p:txBody>
          <a:bodyPr wrap="none" rtlCol="0">
            <a:spAutoFit/>
          </a:bodyPr>
          <a:lstStyle/>
          <a:p>
            <a:pPr algn="dist"/>
            <a:r>
              <a:rPr lang="en-US" sz="2000" dirty="0" smtClean="0">
                <a:solidFill>
                  <a:srgbClr val="4B2303"/>
                </a:solidFill>
              </a:rPr>
              <a:t>Global Perspective</a:t>
            </a:r>
            <a:endParaRPr lang="en-US" sz="2000" dirty="0">
              <a:solidFill>
                <a:srgbClr val="4B2303"/>
              </a:solidFill>
            </a:endParaRPr>
          </a:p>
        </p:txBody>
      </p:sp>
      <p:sp>
        <p:nvSpPr>
          <p:cNvPr id="9" name="TextBox 8"/>
          <p:cNvSpPr txBox="1"/>
          <p:nvPr/>
        </p:nvSpPr>
        <p:spPr>
          <a:xfrm>
            <a:off x="5860902" y="1697892"/>
            <a:ext cx="2518638" cy="400110"/>
          </a:xfrm>
          <a:prstGeom prst="rect">
            <a:avLst/>
          </a:prstGeom>
          <a:noFill/>
        </p:spPr>
        <p:txBody>
          <a:bodyPr wrap="none" rtlCol="0">
            <a:spAutoFit/>
          </a:bodyPr>
          <a:lstStyle/>
          <a:p>
            <a:pPr algn="dist"/>
            <a:r>
              <a:rPr lang="en-US" sz="2000" dirty="0" smtClean="0">
                <a:solidFill>
                  <a:srgbClr val="4B2303"/>
                </a:solidFill>
              </a:rPr>
              <a:t>Increased Adaptability</a:t>
            </a:r>
            <a:endParaRPr lang="en-US" sz="2000" dirty="0">
              <a:solidFill>
                <a:srgbClr val="4B2303"/>
              </a:solidFill>
            </a:endParaRPr>
          </a:p>
        </p:txBody>
      </p:sp>
      <p:sp>
        <p:nvSpPr>
          <p:cNvPr id="10" name="TextBox 9"/>
          <p:cNvSpPr txBox="1"/>
          <p:nvPr/>
        </p:nvSpPr>
        <p:spPr>
          <a:xfrm>
            <a:off x="447817" y="1695347"/>
            <a:ext cx="2530310" cy="400110"/>
          </a:xfrm>
          <a:prstGeom prst="rect">
            <a:avLst/>
          </a:prstGeom>
          <a:noFill/>
        </p:spPr>
        <p:txBody>
          <a:bodyPr wrap="none" rtlCol="0">
            <a:spAutoFit/>
          </a:bodyPr>
          <a:lstStyle/>
          <a:p>
            <a:pPr algn="dist"/>
            <a:r>
              <a:rPr lang="en-US" sz="2000" dirty="0" smtClean="0">
                <a:solidFill>
                  <a:srgbClr val="4B2303"/>
                </a:solidFill>
              </a:rPr>
              <a:t>Broader Service Range</a:t>
            </a:r>
            <a:endParaRPr lang="en-US" sz="2000" dirty="0">
              <a:solidFill>
                <a:srgbClr val="4B2303"/>
              </a:solidFill>
            </a:endParaRPr>
          </a:p>
        </p:txBody>
      </p:sp>
      <p:sp>
        <p:nvSpPr>
          <p:cNvPr id="11" name="TextBox 10"/>
          <p:cNvSpPr txBox="1"/>
          <p:nvPr/>
        </p:nvSpPr>
        <p:spPr>
          <a:xfrm>
            <a:off x="5860902" y="2653594"/>
            <a:ext cx="2425614" cy="400110"/>
          </a:xfrm>
          <a:prstGeom prst="rect">
            <a:avLst/>
          </a:prstGeom>
          <a:noFill/>
        </p:spPr>
        <p:txBody>
          <a:bodyPr wrap="none" rtlCol="0">
            <a:spAutoFit/>
          </a:bodyPr>
          <a:lstStyle/>
          <a:p>
            <a:pPr algn="dist"/>
            <a:r>
              <a:rPr lang="en-US" sz="2000" dirty="0" smtClean="0">
                <a:solidFill>
                  <a:srgbClr val="4B2303"/>
                </a:solidFill>
              </a:rPr>
              <a:t>Variety of Viewpoints</a:t>
            </a:r>
            <a:endParaRPr lang="en-US" sz="2000" dirty="0">
              <a:solidFill>
                <a:srgbClr val="4B2303"/>
              </a:solidFill>
            </a:endParaRPr>
          </a:p>
        </p:txBody>
      </p:sp>
      <p:sp>
        <p:nvSpPr>
          <p:cNvPr id="12" name="TextBox 11"/>
          <p:cNvSpPr txBox="1"/>
          <p:nvPr/>
        </p:nvSpPr>
        <p:spPr>
          <a:xfrm>
            <a:off x="5860902" y="3670922"/>
            <a:ext cx="2789546" cy="400110"/>
          </a:xfrm>
          <a:prstGeom prst="rect">
            <a:avLst/>
          </a:prstGeom>
          <a:noFill/>
        </p:spPr>
        <p:txBody>
          <a:bodyPr wrap="none" rtlCol="0">
            <a:spAutoFit/>
          </a:bodyPr>
          <a:lstStyle/>
          <a:p>
            <a:pPr algn="dist"/>
            <a:r>
              <a:rPr lang="en-US" sz="2000" dirty="0" smtClean="0">
                <a:solidFill>
                  <a:srgbClr val="4B2303"/>
                </a:solidFill>
              </a:rPr>
              <a:t>More Effective Execution</a:t>
            </a:r>
            <a:endParaRPr lang="en-US" sz="2000" dirty="0">
              <a:solidFill>
                <a:srgbClr val="4B2303"/>
              </a:solidFill>
            </a:endParaRPr>
          </a:p>
        </p:txBody>
      </p:sp>
    </p:spTree>
    <p:extLst>
      <p:ext uri="{BB962C8B-B14F-4D97-AF65-F5344CB8AC3E}">
        <p14:creationId xmlns:p14="http://schemas.microsoft.com/office/powerpoint/2010/main" val="66763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18647" y="640834"/>
            <a:ext cx="3929281" cy="584776"/>
          </a:xfrm>
          <a:prstGeom prst="rect">
            <a:avLst/>
          </a:prstGeom>
          <a:noFill/>
        </p:spPr>
        <p:txBody>
          <a:bodyPr wrap="none" rtlCol="0">
            <a:spAutoFit/>
          </a:bodyPr>
          <a:lstStyle/>
          <a:p>
            <a:r>
              <a:rPr lang="en-US" sz="3200" dirty="0" smtClean="0">
                <a:solidFill>
                  <a:srgbClr val="4B2303"/>
                </a:solidFill>
              </a:rPr>
              <a:t>Challenges of diversity</a:t>
            </a:r>
            <a:endParaRPr lang="en-US" sz="3200" dirty="0">
              <a:solidFill>
                <a:srgbClr val="4B2303"/>
              </a:solidFill>
            </a:endParaRPr>
          </a:p>
        </p:txBody>
      </p:sp>
      <p:sp>
        <p:nvSpPr>
          <p:cNvPr id="3" name="TextBox 2"/>
          <p:cNvSpPr txBox="1"/>
          <p:nvPr/>
        </p:nvSpPr>
        <p:spPr>
          <a:xfrm>
            <a:off x="745067" y="1979599"/>
            <a:ext cx="2169885" cy="461665"/>
          </a:xfrm>
          <a:prstGeom prst="rect">
            <a:avLst/>
          </a:prstGeom>
          <a:noFill/>
        </p:spPr>
        <p:txBody>
          <a:bodyPr wrap="none" rtlCol="0">
            <a:spAutoFit/>
          </a:bodyPr>
          <a:lstStyle/>
          <a:p>
            <a:r>
              <a:rPr lang="en-US" sz="2400" dirty="0" smtClean="0">
                <a:solidFill>
                  <a:srgbClr val="4B2303"/>
                </a:solidFill>
              </a:rPr>
              <a:t>Communication</a:t>
            </a:r>
            <a:endParaRPr lang="en-US" sz="2400" dirty="0">
              <a:solidFill>
                <a:srgbClr val="4B2303"/>
              </a:solidFill>
            </a:endParaRPr>
          </a:p>
        </p:txBody>
      </p:sp>
      <p:sp>
        <p:nvSpPr>
          <p:cNvPr id="4" name="TextBox 3"/>
          <p:cNvSpPr txBox="1"/>
          <p:nvPr/>
        </p:nvSpPr>
        <p:spPr>
          <a:xfrm>
            <a:off x="745067" y="3599869"/>
            <a:ext cx="2849308" cy="461665"/>
          </a:xfrm>
          <a:prstGeom prst="rect">
            <a:avLst/>
          </a:prstGeom>
          <a:noFill/>
        </p:spPr>
        <p:txBody>
          <a:bodyPr wrap="none" rtlCol="0">
            <a:spAutoFit/>
          </a:bodyPr>
          <a:lstStyle/>
          <a:p>
            <a:r>
              <a:rPr lang="en-US" sz="2400" dirty="0" smtClean="0">
                <a:solidFill>
                  <a:srgbClr val="4B2303"/>
                </a:solidFill>
              </a:rPr>
              <a:t>Resistance to Change</a:t>
            </a:r>
            <a:endParaRPr lang="en-US" sz="2400" dirty="0">
              <a:solidFill>
                <a:srgbClr val="4B2303"/>
              </a:solidFill>
            </a:endParaRPr>
          </a:p>
        </p:txBody>
      </p:sp>
      <p:sp>
        <p:nvSpPr>
          <p:cNvPr id="5" name="TextBox 4"/>
          <p:cNvSpPr txBox="1"/>
          <p:nvPr/>
        </p:nvSpPr>
        <p:spPr>
          <a:xfrm>
            <a:off x="5317398" y="1978239"/>
            <a:ext cx="3532488" cy="461665"/>
          </a:xfrm>
          <a:prstGeom prst="rect">
            <a:avLst/>
          </a:prstGeom>
          <a:noFill/>
        </p:spPr>
        <p:txBody>
          <a:bodyPr wrap="none" rtlCol="0">
            <a:spAutoFit/>
          </a:bodyPr>
          <a:lstStyle/>
          <a:p>
            <a:r>
              <a:rPr lang="en-US" sz="2400" dirty="0" smtClean="0">
                <a:solidFill>
                  <a:srgbClr val="4B2303"/>
                </a:solidFill>
              </a:rPr>
              <a:t>Implementation of Policies</a:t>
            </a:r>
            <a:endParaRPr lang="en-US" sz="2400" dirty="0">
              <a:solidFill>
                <a:srgbClr val="4B2303"/>
              </a:solidFill>
            </a:endParaRPr>
          </a:p>
        </p:txBody>
      </p:sp>
      <p:sp>
        <p:nvSpPr>
          <p:cNvPr id="6" name="TextBox 5"/>
          <p:cNvSpPr txBox="1"/>
          <p:nvPr/>
        </p:nvSpPr>
        <p:spPr>
          <a:xfrm>
            <a:off x="5317398" y="3599869"/>
            <a:ext cx="3219301" cy="461665"/>
          </a:xfrm>
          <a:prstGeom prst="rect">
            <a:avLst/>
          </a:prstGeom>
          <a:noFill/>
        </p:spPr>
        <p:txBody>
          <a:bodyPr wrap="none" rtlCol="0">
            <a:spAutoFit/>
          </a:bodyPr>
          <a:lstStyle/>
          <a:p>
            <a:r>
              <a:rPr lang="en-US" sz="2400" dirty="0" smtClean="0">
                <a:solidFill>
                  <a:srgbClr val="4B2303"/>
                </a:solidFill>
              </a:rPr>
              <a:t>Successful Management</a:t>
            </a:r>
            <a:endParaRPr lang="en-US" sz="2400" dirty="0">
              <a:solidFill>
                <a:srgbClr val="4B2303"/>
              </a:solidFill>
            </a:endParaRPr>
          </a:p>
        </p:txBody>
      </p:sp>
    </p:spTree>
    <p:extLst>
      <p:ext uri="{BB962C8B-B14F-4D97-AF65-F5344CB8AC3E}">
        <p14:creationId xmlns:p14="http://schemas.microsoft.com/office/powerpoint/2010/main" val="145415318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7578" y="531336"/>
            <a:ext cx="6389489" cy="584776"/>
          </a:xfrm>
          <a:prstGeom prst="rect">
            <a:avLst/>
          </a:prstGeom>
          <a:noFill/>
        </p:spPr>
        <p:txBody>
          <a:bodyPr wrap="none" rtlCol="0">
            <a:spAutoFit/>
          </a:bodyPr>
          <a:lstStyle/>
          <a:p>
            <a:r>
              <a:rPr lang="en-US" sz="3200" dirty="0" smtClean="0">
                <a:solidFill>
                  <a:srgbClr val="4B2303"/>
                </a:solidFill>
              </a:rPr>
              <a:t>Challenges of diversity- Management</a:t>
            </a:r>
            <a:endParaRPr lang="en-US" sz="3200" dirty="0">
              <a:solidFill>
                <a:srgbClr val="4B2303"/>
              </a:solidFill>
            </a:endParaRPr>
          </a:p>
        </p:txBody>
      </p:sp>
      <p:sp>
        <p:nvSpPr>
          <p:cNvPr id="3" name="TextBox 2"/>
          <p:cNvSpPr txBox="1"/>
          <p:nvPr/>
        </p:nvSpPr>
        <p:spPr>
          <a:xfrm>
            <a:off x="745067" y="1911350"/>
            <a:ext cx="3425036" cy="461665"/>
          </a:xfrm>
          <a:prstGeom prst="rect">
            <a:avLst/>
          </a:prstGeom>
          <a:noFill/>
        </p:spPr>
        <p:txBody>
          <a:bodyPr wrap="none" rtlCol="0">
            <a:spAutoFit/>
          </a:bodyPr>
          <a:lstStyle/>
          <a:p>
            <a:r>
              <a:rPr lang="en-US" sz="2400" dirty="0" smtClean="0">
                <a:solidFill>
                  <a:srgbClr val="4B2303"/>
                </a:solidFill>
              </a:rPr>
              <a:t>Changed Power Dynamics</a:t>
            </a:r>
            <a:endParaRPr lang="en-US" sz="2400" dirty="0">
              <a:solidFill>
                <a:srgbClr val="4B2303"/>
              </a:solidFill>
            </a:endParaRPr>
          </a:p>
        </p:txBody>
      </p:sp>
      <p:sp>
        <p:nvSpPr>
          <p:cNvPr id="4" name="TextBox 3"/>
          <p:cNvSpPr txBox="1"/>
          <p:nvPr/>
        </p:nvSpPr>
        <p:spPr>
          <a:xfrm>
            <a:off x="745067" y="3125774"/>
            <a:ext cx="2785739" cy="461665"/>
          </a:xfrm>
          <a:prstGeom prst="rect">
            <a:avLst/>
          </a:prstGeom>
          <a:noFill/>
        </p:spPr>
        <p:txBody>
          <a:bodyPr wrap="none" rtlCol="0">
            <a:spAutoFit/>
          </a:bodyPr>
          <a:lstStyle/>
          <a:p>
            <a:r>
              <a:rPr lang="en-US" sz="2400" dirty="0" smtClean="0">
                <a:solidFill>
                  <a:srgbClr val="4B2303"/>
                </a:solidFill>
              </a:rPr>
              <a:t>Diversity of Opinions</a:t>
            </a:r>
            <a:endParaRPr lang="en-US" sz="2400" dirty="0">
              <a:solidFill>
                <a:srgbClr val="4B2303"/>
              </a:solidFill>
            </a:endParaRPr>
          </a:p>
        </p:txBody>
      </p:sp>
      <p:sp>
        <p:nvSpPr>
          <p:cNvPr id="6" name="TextBox 5"/>
          <p:cNvSpPr txBox="1"/>
          <p:nvPr/>
        </p:nvSpPr>
        <p:spPr>
          <a:xfrm>
            <a:off x="3911664" y="4155992"/>
            <a:ext cx="1388571" cy="461665"/>
          </a:xfrm>
          <a:prstGeom prst="rect">
            <a:avLst/>
          </a:prstGeom>
          <a:noFill/>
        </p:spPr>
        <p:txBody>
          <a:bodyPr wrap="none" rtlCol="0">
            <a:spAutoFit/>
          </a:bodyPr>
          <a:lstStyle/>
          <a:p>
            <a:r>
              <a:rPr lang="en-US" sz="2400" dirty="0" smtClean="0">
                <a:solidFill>
                  <a:srgbClr val="4B2303"/>
                </a:solidFill>
              </a:rPr>
              <a:t>Tokenism</a:t>
            </a:r>
            <a:endParaRPr lang="en-US" sz="2400" dirty="0">
              <a:solidFill>
                <a:srgbClr val="4B2303"/>
              </a:solidFill>
            </a:endParaRPr>
          </a:p>
        </p:txBody>
      </p:sp>
      <p:sp>
        <p:nvSpPr>
          <p:cNvPr id="7" name="TextBox 6"/>
          <p:cNvSpPr txBox="1"/>
          <p:nvPr/>
        </p:nvSpPr>
        <p:spPr>
          <a:xfrm>
            <a:off x="5544521" y="1911350"/>
            <a:ext cx="1775246" cy="461665"/>
          </a:xfrm>
          <a:prstGeom prst="rect">
            <a:avLst/>
          </a:prstGeom>
          <a:noFill/>
        </p:spPr>
        <p:txBody>
          <a:bodyPr wrap="none" rtlCol="0">
            <a:spAutoFit/>
          </a:bodyPr>
          <a:lstStyle/>
          <a:p>
            <a:r>
              <a:rPr lang="en-US" sz="2400" dirty="0" smtClean="0">
                <a:solidFill>
                  <a:srgbClr val="4B2303"/>
                </a:solidFill>
              </a:rPr>
              <a:t>Participation</a:t>
            </a:r>
            <a:endParaRPr lang="en-US" sz="2400" dirty="0">
              <a:solidFill>
                <a:srgbClr val="4B2303"/>
              </a:solidFill>
            </a:endParaRPr>
          </a:p>
        </p:txBody>
      </p:sp>
      <p:sp>
        <p:nvSpPr>
          <p:cNvPr id="8" name="TextBox 7"/>
          <p:cNvSpPr txBox="1"/>
          <p:nvPr/>
        </p:nvSpPr>
        <p:spPr>
          <a:xfrm>
            <a:off x="5544521" y="3125774"/>
            <a:ext cx="2591575" cy="461665"/>
          </a:xfrm>
          <a:prstGeom prst="rect">
            <a:avLst/>
          </a:prstGeom>
          <a:noFill/>
        </p:spPr>
        <p:txBody>
          <a:bodyPr wrap="none" rtlCol="0">
            <a:spAutoFit/>
          </a:bodyPr>
          <a:lstStyle/>
          <a:p>
            <a:r>
              <a:rPr lang="en-US" sz="2400" dirty="0" smtClean="0">
                <a:solidFill>
                  <a:srgbClr val="4B2303"/>
                </a:solidFill>
              </a:rPr>
              <a:t>Overcoming Inertia</a:t>
            </a:r>
            <a:endParaRPr lang="en-US" sz="2400" dirty="0">
              <a:solidFill>
                <a:srgbClr val="4B2303"/>
              </a:solidFill>
            </a:endParaRPr>
          </a:p>
        </p:txBody>
      </p:sp>
    </p:spTree>
    <p:extLst>
      <p:ext uri="{BB962C8B-B14F-4D97-AF65-F5344CB8AC3E}">
        <p14:creationId xmlns:p14="http://schemas.microsoft.com/office/powerpoint/2010/main" val="513224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23179" y="564862"/>
            <a:ext cx="4103607" cy="584776"/>
          </a:xfrm>
          <a:prstGeom prst="rect">
            <a:avLst/>
          </a:prstGeom>
          <a:noFill/>
        </p:spPr>
        <p:txBody>
          <a:bodyPr wrap="none" rtlCol="0">
            <a:spAutoFit/>
          </a:bodyPr>
          <a:lstStyle/>
          <a:p>
            <a:r>
              <a:rPr lang="en-US" sz="3200" dirty="0" smtClean="0">
                <a:solidFill>
                  <a:srgbClr val="4B2303"/>
                </a:solidFill>
              </a:rPr>
              <a:t>How global is diversity?</a:t>
            </a:r>
            <a:endParaRPr lang="en-US" sz="3200" dirty="0">
              <a:solidFill>
                <a:srgbClr val="4B2303"/>
              </a:solidFill>
            </a:endParaRPr>
          </a:p>
        </p:txBody>
      </p:sp>
      <p:sp>
        <p:nvSpPr>
          <p:cNvPr id="3" name="TextBox 2"/>
          <p:cNvSpPr txBox="1"/>
          <p:nvPr/>
        </p:nvSpPr>
        <p:spPr>
          <a:xfrm>
            <a:off x="1939569" y="1818860"/>
            <a:ext cx="5154664" cy="369332"/>
          </a:xfrm>
          <a:prstGeom prst="rect">
            <a:avLst/>
          </a:prstGeom>
          <a:noFill/>
        </p:spPr>
        <p:txBody>
          <a:bodyPr wrap="none" rtlCol="0">
            <a:spAutoFit/>
          </a:bodyPr>
          <a:lstStyle/>
          <a:p>
            <a:r>
              <a:rPr lang="en-US" dirty="0" smtClean="0">
                <a:hlinkClick r:id="rId2"/>
              </a:rPr>
              <a:t>http://www.eeotrust.org.nz/peoplepower/index.cfm</a:t>
            </a:r>
            <a:endParaRPr lang="en-US" dirty="0"/>
          </a:p>
        </p:txBody>
      </p:sp>
    </p:spTree>
    <p:extLst>
      <p:ext uri="{BB962C8B-B14F-4D97-AF65-F5344CB8AC3E}">
        <p14:creationId xmlns:p14="http://schemas.microsoft.com/office/powerpoint/2010/main" val="109436708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951138" y="2812534"/>
            <a:ext cx="3004022" cy="369332"/>
          </a:xfrm>
          <a:prstGeom prst="rect">
            <a:avLst/>
          </a:prstGeom>
          <a:noFill/>
        </p:spPr>
        <p:txBody>
          <a:bodyPr wrap="none" rtlCol="0">
            <a:spAutoFit/>
          </a:bodyPr>
          <a:lstStyle/>
          <a:p>
            <a:r>
              <a:rPr lang="en-US" dirty="0" smtClean="0">
                <a:hlinkClick r:id="rId2"/>
              </a:rPr>
              <a:t>http://youtu.be/kNqWcsI0IRA</a:t>
            </a:r>
            <a:endParaRPr lang="en-US" dirty="0"/>
          </a:p>
        </p:txBody>
      </p:sp>
      <p:sp>
        <p:nvSpPr>
          <p:cNvPr id="4" name="TextBox 3"/>
          <p:cNvSpPr txBox="1"/>
          <p:nvPr/>
        </p:nvSpPr>
        <p:spPr>
          <a:xfrm>
            <a:off x="2212054" y="682625"/>
            <a:ext cx="4103607" cy="584776"/>
          </a:xfrm>
          <a:prstGeom prst="rect">
            <a:avLst/>
          </a:prstGeom>
          <a:noFill/>
        </p:spPr>
        <p:txBody>
          <a:bodyPr wrap="none" rtlCol="0">
            <a:spAutoFit/>
          </a:bodyPr>
          <a:lstStyle/>
          <a:p>
            <a:r>
              <a:rPr lang="en-US" sz="3200" dirty="0" smtClean="0">
                <a:solidFill>
                  <a:srgbClr val="4B2303"/>
                </a:solidFill>
              </a:rPr>
              <a:t>How global is diversity?</a:t>
            </a:r>
            <a:endParaRPr lang="en-US" sz="3200" dirty="0">
              <a:solidFill>
                <a:srgbClr val="4B2303"/>
              </a:solidFill>
            </a:endParaRPr>
          </a:p>
        </p:txBody>
      </p:sp>
      <p:sp>
        <p:nvSpPr>
          <p:cNvPr id="5" name="TextBox 4"/>
          <p:cNvSpPr txBox="1"/>
          <p:nvPr/>
        </p:nvSpPr>
        <p:spPr>
          <a:xfrm>
            <a:off x="1418304" y="3839230"/>
            <a:ext cx="6393397" cy="523220"/>
          </a:xfrm>
          <a:prstGeom prst="rect">
            <a:avLst/>
          </a:prstGeom>
          <a:noFill/>
        </p:spPr>
        <p:txBody>
          <a:bodyPr wrap="none" rtlCol="0">
            <a:spAutoFit/>
          </a:bodyPr>
          <a:lstStyle/>
          <a:p>
            <a:r>
              <a:rPr lang="en-US" sz="2800" dirty="0" smtClean="0">
                <a:solidFill>
                  <a:srgbClr val="4B2303"/>
                </a:solidFill>
              </a:rPr>
              <a:t>But “diversity” is different in each country.</a:t>
            </a:r>
            <a:endParaRPr lang="en-US" sz="2800" dirty="0">
              <a:solidFill>
                <a:srgbClr val="4B2303"/>
              </a:solidFill>
            </a:endParaRPr>
          </a:p>
        </p:txBody>
      </p:sp>
    </p:spTree>
    <p:extLst>
      <p:ext uri="{BB962C8B-B14F-4D97-AF65-F5344CB8AC3E}">
        <p14:creationId xmlns:p14="http://schemas.microsoft.com/office/powerpoint/2010/main" val="342379959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90527" y="336589"/>
            <a:ext cx="2367330" cy="523220"/>
          </a:xfrm>
          <a:prstGeom prst="rect">
            <a:avLst/>
          </a:prstGeom>
          <a:noFill/>
        </p:spPr>
        <p:txBody>
          <a:bodyPr wrap="none" rtlCol="0">
            <a:spAutoFit/>
          </a:bodyPr>
          <a:lstStyle/>
          <a:p>
            <a:r>
              <a:rPr lang="en-US" sz="2800" dirty="0" smtClean="0">
                <a:solidFill>
                  <a:srgbClr val="4B2303"/>
                </a:solidFill>
              </a:rPr>
              <a:t>Group Activity:</a:t>
            </a:r>
          </a:p>
        </p:txBody>
      </p:sp>
      <p:sp>
        <p:nvSpPr>
          <p:cNvPr id="4" name="TextBox 3"/>
          <p:cNvSpPr txBox="1"/>
          <p:nvPr/>
        </p:nvSpPr>
        <p:spPr>
          <a:xfrm>
            <a:off x="290528" y="935588"/>
            <a:ext cx="8329598" cy="2375009"/>
          </a:xfrm>
          <a:prstGeom prst="rect">
            <a:avLst/>
          </a:prstGeom>
          <a:noFill/>
        </p:spPr>
        <p:txBody>
          <a:bodyPr wrap="square" rtlCol="0">
            <a:spAutoFit/>
          </a:bodyPr>
          <a:lstStyle/>
          <a:p>
            <a:pPr>
              <a:lnSpc>
                <a:spcPct val="150000"/>
              </a:lnSpc>
            </a:pPr>
            <a:r>
              <a:rPr lang="en-US" sz="2000" dirty="0" smtClean="0">
                <a:solidFill>
                  <a:srgbClr val="4B2303"/>
                </a:solidFill>
              </a:rPr>
              <a:t>You are all employees of PACES Inc., a young company that is rapidly expanding.  The president and CEO of PACES is committed to diversity, and has charged you all to address the eight Key Systems that will assist PACES to achieve its diversity goals.  Each of you will be assigned a system and you are to suggest strategies and tasks to help PACES achieve its diversity goals.</a:t>
            </a:r>
            <a:endParaRPr lang="en-US" sz="2000" dirty="0">
              <a:solidFill>
                <a:srgbClr val="4B2303"/>
              </a:solidFill>
            </a:endParaRPr>
          </a:p>
        </p:txBody>
      </p:sp>
      <p:sp>
        <p:nvSpPr>
          <p:cNvPr id="5" name="TextBox 4"/>
          <p:cNvSpPr txBox="1"/>
          <p:nvPr/>
        </p:nvSpPr>
        <p:spPr>
          <a:xfrm>
            <a:off x="3830652" y="3508375"/>
            <a:ext cx="905391" cy="400110"/>
          </a:xfrm>
          <a:prstGeom prst="rect">
            <a:avLst/>
          </a:prstGeom>
          <a:noFill/>
        </p:spPr>
        <p:txBody>
          <a:bodyPr wrap="none" rtlCol="0">
            <a:spAutoFit/>
          </a:bodyPr>
          <a:lstStyle/>
          <a:p>
            <a:r>
              <a:rPr lang="en-US" sz="2000" i="1" dirty="0" smtClean="0">
                <a:solidFill>
                  <a:srgbClr val="4B2303"/>
                </a:solidFill>
              </a:rPr>
              <a:t>Areas:</a:t>
            </a:r>
          </a:p>
        </p:txBody>
      </p:sp>
      <p:sp>
        <p:nvSpPr>
          <p:cNvPr id="6" name="TextBox 5"/>
          <p:cNvSpPr txBox="1"/>
          <p:nvPr/>
        </p:nvSpPr>
        <p:spPr>
          <a:xfrm>
            <a:off x="640084" y="4131643"/>
            <a:ext cx="8281666" cy="2375009"/>
          </a:xfrm>
          <a:prstGeom prst="rect">
            <a:avLst/>
          </a:prstGeom>
          <a:noFill/>
        </p:spPr>
        <p:txBody>
          <a:bodyPr wrap="square" rtlCol="0">
            <a:spAutoFit/>
          </a:bodyPr>
          <a:lstStyle/>
          <a:p>
            <a:pPr>
              <a:lnSpc>
                <a:spcPct val="150000"/>
              </a:lnSpc>
            </a:pPr>
            <a:r>
              <a:rPr lang="en-US" sz="2000" dirty="0" smtClean="0">
                <a:solidFill>
                  <a:srgbClr val="4B2303"/>
                </a:solidFill>
              </a:rPr>
              <a:t>Recruitment								Coaching</a:t>
            </a:r>
          </a:p>
          <a:p>
            <a:pPr>
              <a:lnSpc>
                <a:spcPct val="150000"/>
              </a:lnSpc>
            </a:pPr>
            <a:r>
              <a:rPr lang="en-US" sz="2000" dirty="0" smtClean="0">
                <a:solidFill>
                  <a:srgbClr val="4B2303"/>
                </a:solidFill>
              </a:rPr>
              <a:t>Hiring 									Mentoring</a:t>
            </a:r>
          </a:p>
          <a:p>
            <a:pPr>
              <a:lnSpc>
                <a:spcPct val="150000"/>
              </a:lnSpc>
            </a:pPr>
            <a:r>
              <a:rPr lang="en-US" sz="2000" dirty="0" smtClean="0">
                <a:solidFill>
                  <a:srgbClr val="4B2303"/>
                </a:solidFill>
              </a:rPr>
              <a:t>Performance Management 				Flexible </a:t>
            </a:r>
            <a:r>
              <a:rPr lang="en-US" sz="2000" dirty="0">
                <a:solidFill>
                  <a:srgbClr val="4B2303"/>
                </a:solidFill>
              </a:rPr>
              <a:t>Work </a:t>
            </a:r>
            <a:r>
              <a:rPr lang="en-US" sz="2000" dirty="0" smtClean="0">
                <a:solidFill>
                  <a:srgbClr val="4B2303"/>
                </a:solidFill>
              </a:rPr>
              <a:t>Arrangements</a:t>
            </a:r>
          </a:p>
          <a:p>
            <a:pPr>
              <a:lnSpc>
                <a:spcPct val="150000"/>
              </a:lnSpc>
            </a:pPr>
            <a:r>
              <a:rPr lang="en-US" sz="2000" dirty="0" smtClean="0">
                <a:solidFill>
                  <a:srgbClr val="4B2303"/>
                </a:solidFill>
              </a:rPr>
              <a:t>Career Development 						Training</a:t>
            </a:r>
          </a:p>
          <a:p>
            <a:pPr>
              <a:lnSpc>
                <a:spcPct val="150000"/>
              </a:lnSpc>
            </a:pPr>
            <a:r>
              <a:rPr lang="en-US" sz="2000" dirty="0" smtClean="0">
                <a:solidFill>
                  <a:srgbClr val="4B2303"/>
                </a:solidFill>
              </a:rPr>
              <a:t>						Education</a:t>
            </a:r>
            <a:endParaRPr lang="en-US" sz="2000" dirty="0">
              <a:solidFill>
                <a:srgbClr val="4B2303"/>
              </a:solidFill>
            </a:endParaRPr>
          </a:p>
        </p:txBody>
      </p:sp>
    </p:spTree>
    <p:extLst>
      <p:ext uri="{BB962C8B-B14F-4D97-AF65-F5344CB8AC3E}">
        <p14:creationId xmlns:p14="http://schemas.microsoft.com/office/powerpoint/2010/main" val="54544623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240</TotalTime>
  <Words>201</Words>
  <Application>Microsoft Macintosh PowerPoint</Application>
  <PresentationFormat>On-screen Show (4:3)</PresentationFormat>
  <Paragraphs>41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GVSU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Regina McClinton</dc:creator>
  <cp:lastModifiedBy>Regina McClinton</cp:lastModifiedBy>
  <cp:revision>17</cp:revision>
  <dcterms:created xsi:type="dcterms:W3CDTF">2012-05-07T17:26:50Z</dcterms:created>
  <dcterms:modified xsi:type="dcterms:W3CDTF">2012-05-08T14:33:28Z</dcterms:modified>
</cp:coreProperties>
</file>