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7" r:id="rId9"/>
    <p:sldId id="268" r:id="rId10"/>
    <p:sldId id="284" r:id="rId11"/>
    <p:sldId id="271" r:id="rId12"/>
    <p:sldId id="269" r:id="rId13"/>
    <p:sldId id="263" r:id="rId14"/>
    <p:sldId id="264" r:id="rId15"/>
    <p:sldId id="265" r:id="rId16"/>
    <p:sldId id="266" r:id="rId17"/>
    <p:sldId id="270" r:id="rId18"/>
    <p:sldId id="272" r:id="rId19"/>
    <p:sldId id="276" r:id="rId20"/>
    <p:sldId id="274" r:id="rId21"/>
    <p:sldId id="280" r:id="rId22"/>
    <p:sldId id="285" r:id="rId23"/>
    <p:sldId id="286" r:id="rId24"/>
    <p:sldId id="293" r:id="rId25"/>
    <p:sldId id="292" r:id="rId26"/>
    <p:sldId id="294" r:id="rId27"/>
    <p:sldId id="291" r:id="rId28"/>
    <p:sldId id="295" r:id="rId29"/>
    <p:sldId id="296" r:id="rId30"/>
    <p:sldId id="290" r:id="rId31"/>
    <p:sldId id="297" r:id="rId32"/>
    <p:sldId id="298" r:id="rId33"/>
    <p:sldId id="289" r:id="rId34"/>
    <p:sldId id="277" r:id="rId35"/>
    <p:sldId id="279" r:id="rId36"/>
    <p:sldId id="278" r:id="rId37"/>
    <p:sldId id="283" r:id="rId38"/>
    <p:sldId id="281" r:id="rId39"/>
    <p:sldId id="282" r:id="rId40"/>
    <p:sldId id="299"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CF36E-33DD-486F-BE62-8A6E84E95C2E}"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3C003-2CC7-4BF4-8049-70A1B30A2851}" type="slidenum">
              <a:rPr lang="en-US" smtClean="0"/>
              <a:t>‹#›</a:t>
            </a:fld>
            <a:endParaRPr lang="en-US"/>
          </a:p>
        </p:txBody>
      </p:sp>
    </p:spTree>
    <p:extLst>
      <p:ext uri="{BB962C8B-B14F-4D97-AF65-F5344CB8AC3E}">
        <p14:creationId xmlns:p14="http://schemas.microsoft.com/office/powerpoint/2010/main" val="163495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5</a:t>
            </a:fld>
            <a:endParaRPr lang="en-US"/>
          </a:p>
        </p:txBody>
      </p:sp>
    </p:spTree>
    <p:extLst>
      <p:ext uri="{BB962C8B-B14F-4D97-AF65-F5344CB8AC3E}">
        <p14:creationId xmlns:p14="http://schemas.microsoft.com/office/powerpoint/2010/main" val="232159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6</a:t>
            </a:fld>
            <a:endParaRPr lang="en-US"/>
          </a:p>
        </p:txBody>
      </p:sp>
    </p:spTree>
    <p:extLst>
      <p:ext uri="{BB962C8B-B14F-4D97-AF65-F5344CB8AC3E}">
        <p14:creationId xmlns:p14="http://schemas.microsoft.com/office/powerpoint/2010/main" val="134626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19</a:t>
            </a:fld>
            <a:endParaRPr lang="en-US"/>
          </a:p>
        </p:txBody>
      </p:sp>
    </p:spTree>
    <p:extLst>
      <p:ext uri="{BB962C8B-B14F-4D97-AF65-F5344CB8AC3E}">
        <p14:creationId xmlns:p14="http://schemas.microsoft.com/office/powerpoint/2010/main" val="394608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10148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82552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423305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52416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AE4B6-7E00-47F0-ACC4-5A8F3897CD5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20126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AE4B6-7E00-47F0-ACC4-5A8F3897CD5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12854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AE4B6-7E00-47F0-ACC4-5A8F3897CD55}"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43896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AE4B6-7E00-47F0-ACC4-5A8F3897CD55}"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00030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AE4B6-7E00-47F0-ACC4-5A8F3897CD55}"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1140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AE4B6-7E00-47F0-ACC4-5A8F3897CD5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93558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AE4B6-7E00-47F0-ACC4-5A8F3897CD5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39075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AE4B6-7E00-47F0-ACC4-5A8F3897CD55}"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C17EE-6570-4DEA-B5D5-91805E0BF4A3}" type="slidenum">
              <a:rPr lang="en-US" smtClean="0"/>
              <a:t>‹#›</a:t>
            </a:fld>
            <a:endParaRPr lang="en-US"/>
          </a:p>
        </p:txBody>
      </p:sp>
    </p:spTree>
    <p:extLst>
      <p:ext uri="{BB962C8B-B14F-4D97-AF65-F5344CB8AC3E}">
        <p14:creationId xmlns:p14="http://schemas.microsoft.com/office/powerpoint/2010/main" val="20342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0lMX2I9g7Z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rants.gov/web/grants/hom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http://www.gvsu.edu/library/databases.htm?type=name&amp;view=F"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gvsu.edu/library/databases.htm?type=name&amp;view=F" TargetMode="External"/><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rrotary.org/Foundation/GrantFundin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nccsdataweb.urban.org/PubApps/profileDrillDown.php?state=US&amp;rpt=P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nccsdataweb.urban.org/PubApps/profileDrillDown.php?state=US&amp;rpt=CO" TargetMode="External"/><Relationship Id="rId4" Type="http://schemas.openxmlformats.org/officeDocument/2006/relationships/hyperlink" Target="http://nccsdataweb.urban.org/PubApps/profileDrillDown.php?state=US&amp;rpt=P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5" y="814200"/>
            <a:ext cx="8839200" cy="1470025"/>
          </a:xfrm>
        </p:spPr>
        <p:txBody>
          <a:bodyPr>
            <a:normAutofit/>
          </a:bodyPr>
          <a:lstStyle/>
          <a:p>
            <a:r>
              <a:rPr lang="en-US" sz="4000" dirty="0" err="1" smtClean="0"/>
              <a:t>Grantsmanship</a:t>
            </a:r>
            <a:r>
              <a:rPr lang="en-US" sz="4000" dirty="0" smtClean="0"/>
              <a:t> for Graduate Students</a:t>
            </a:r>
            <a:endParaRPr lang="en-US" sz="4000" dirty="0"/>
          </a:p>
        </p:txBody>
      </p:sp>
      <p:sp>
        <p:nvSpPr>
          <p:cNvPr id="3" name="Subtitle 2"/>
          <p:cNvSpPr>
            <a:spLocks noGrp="1"/>
          </p:cNvSpPr>
          <p:nvPr>
            <p:ph type="subTitle" idx="1"/>
          </p:nvPr>
        </p:nvSpPr>
        <p:spPr>
          <a:xfrm>
            <a:off x="609600" y="2133600"/>
            <a:ext cx="7772400" cy="3733800"/>
          </a:xfrm>
        </p:spPr>
        <p:txBody>
          <a:bodyPr/>
          <a:lstStyle/>
          <a:p>
            <a:r>
              <a:rPr lang="en-US" b="1" dirty="0" smtClean="0"/>
              <a:t>PACES Professional Development Program</a:t>
            </a:r>
          </a:p>
          <a:p>
            <a:r>
              <a:rPr lang="en-US" dirty="0" smtClean="0"/>
              <a:t>1/17/15</a:t>
            </a:r>
          </a:p>
          <a:p>
            <a:endParaRPr lang="en-US" sz="2400" dirty="0" smtClean="0"/>
          </a:p>
          <a:p>
            <a:r>
              <a:rPr lang="en-US" dirty="0" smtClean="0"/>
              <a:t>Salvatore Alaimo, PhD - Assistant Professor</a:t>
            </a:r>
            <a:endParaRPr lang="en-US" dirty="0"/>
          </a:p>
        </p:txBody>
      </p:sp>
      <p:pic>
        <p:nvPicPr>
          <p:cNvPr id="1026" name="Picture 2" descr="C:\Users\alaimos\AppData\Local\Temp\Log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00482"/>
            <a:ext cx="3429000" cy="2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2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pic>
        <p:nvPicPr>
          <p:cNvPr id="17410" name="Picture 2" descr="http://1.bp.blogspot.com/-bRbPgnR6id4/TeUqtufeDNI/AAAAAAAAAa8/gn6Cily9lvw/s1600/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32" y="1219200"/>
            <a:ext cx="670370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84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u="sng" dirty="0" smtClean="0"/>
              <a:t>Tips</a:t>
            </a:r>
          </a:p>
          <a:p>
            <a:pPr marL="514350" indent="-514350">
              <a:buFont typeface="+mj-lt"/>
              <a:buAutoNum type="arabicPeriod"/>
            </a:pPr>
            <a:r>
              <a:rPr lang="en-US" dirty="0"/>
              <a:t>L</a:t>
            </a:r>
            <a:r>
              <a:rPr lang="en-US" dirty="0" smtClean="0"/>
              <a:t>ogic </a:t>
            </a:r>
          </a:p>
          <a:p>
            <a:pPr marL="514350" indent="-514350">
              <a:buFont typeface="+mj-lt"/>
              <a:buAutoNum type="arabicPeriod"/>
            </a:pPr>
            <a:r>
              <a:rPr lang="en-US" dirty="0" smtClean="0"/>
              <a:t>Reasonable / feasible</a:t>
            </a:r>
          </a:p>
          <a:p>
            <a:pPr marL="514350" indent="-514350">
              <a:buFont typeface="+mj-lt"/>
              <a:buAutoNum type="arabicPeriod"/>
            </a:pPr>
            <a:r>
              <a:rPr lang="en-US" dirty="0" smtClean="0"/>
              <a:t>Sensible</a:t>
            </a:r>
          </a:p>
          <a:p>
            <a:pPr marL="514350" indent="-514350">
              <a:buFont typeface="+mj-lt"/>
              <a:buAutoNum type="arabicPeriod"/>
            </a:pPr>
            <a:r>
              <a:rPr lang="en-US" dirty="0" smtClean="0"/>
              <a:t>Desirable</a:t>
            </a:r>
            <a:endParaRPr lang="en-US" dirty="0" smtClean="0"/>
          </a:p>
          <a:p>
            <a:pPr marL="514350" indent="-514350">
              <a:buFont typeface="+mj-lt"/>
              <a:buAutoNum type="arabicPeriod"/>
            </a:pPr>
            <a:endParaRPr lang="en-US" dirty="0" smtClean="0"/>
          </a:p>
          <a:p>
            <a:pPr marL="0" indent="0">
              <a:buNone/>
            </a:pPr>
            <a:endParaRPr lang="en-US" dirty="0" smtClean="0"/>
          </a:p>
        </p:txBody>
      </p:sp>
    </p:spTree>
    <p:extLst>
      <p:ext uri="{BB962C8B-B14F-4D97-AF65-F5344CB8AC3E}">
        <p14:creationId xmlns:p14="http://schemas.microsoft.com/office/powerpoint/2010/main" val="157325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pic>
        <p:nvPicPr>
          <p:cNvPr id="3074" name="Picture 2" descr="https://encrypted-tbn1.gstatic.com/images?q=tbn:ANd9GcTPSY0XpXIPs5luKlbC85RuRN0lv0X_A1vBVUGJKnQrh6VLXNcv1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4" y="2209801"/>
            <a:ext cx="4610096"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1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155575" y="1219200"/>
            <a:ext cx="8763000" cy="4876800"/>
          </a:xfrm>
        </p:spPr>
        <p:txBody>
          <a:bodyPr/>
          <a:lstStyle/>
          <a:p>
            <a:r>
              <a:rPr lang="en-US" i="1" dirty="0" smtClean="0"/>
              <a:t>Capital</a:t>
            </a:r>
            <a:r>
              <a:rPr lang="en-US" dirty="0" smtClean="0"/>
              <a:t> – endowments, buildings, equipment</a:t>
            </a:r>
          </a:p>
          <a:p>
            <a:endParaRPr lang="en-US" dirty="0"/>
          </a:p>
          <a:p>
            <a:endParaRPr lang="en-US" dirty="0" smtClean="0"/>
          </a:p>
          <a:p>
            <a:endParaRPr lang="en-US" dirty="0" smtClean="0"/>
          </a:p>
          <a:p>
            <a:endParaRPr lang="en-US" dirty="0" smtClean="0"/>
          </a:p>
          <a:p>
            <a:r>
              <a:rPr lang="en-US" i="1" dirty="0" smtClean="0"/>
              <a:t>General operating</a:t>
            </a:r>
            <a:r>
              <a:rPr lang="en-US" dirty="0" smtClean="0"/>
              <a:t> – everyday operations</a:t>
            </a:r>
          </a:p>
          <a:p>
            <a:endParaRPr lang="en-US" dirty="0"/>
          </a:p>
        </p:txBody>
      </p:sp>
      <p:pic>
        <p:nvPicPr>
          <p:cNvPr id="7170" name="Picture 2" descr="http://2.bp.blogspot.com/-xlambHyo0rI/UGNtFU8e28I/AAAAAAAAAt8/DAxk8dJHtFE/s1600/DeVos+Children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920009"/>
            <a:ext cx="3505200" cy="23368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155575" y="-20272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307975" y="-18748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460375" y="-17224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8" name="Picture 10" descr="http://farm4.static.flickr.com/3465/3963306049_ce2df2c02a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229099"/>
            <a:ext cx="1752600" cy="26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fade">
                                      <p:cBhvr>
                                        <p:cTn id="12" dur="1000"/>
                                        <p:tgtEl>
                                          <p:spTgt spid="7178"/>
                                        </p:tgtEl>
                                      </p:cBhvr>
                                    </p:animEffect>
                                    <p:anim calcmode="lin" valueType="num">
                                      <p:cBhvr>
                                        <p:cTn id="13" dur="1000" fill="hold"/>
                                        <p:tgtEl>
                                          <p:spTgt spid="7178"/>
                                        </p:tgtEl>
                                        <p:attrNameLst>
                                          <p:attrName>ppt_x</p:attrName>
                                        </p:attrNameLst>
                                      </p:cBhvr>
                                      <p:tavLst>
                                        <p:tav tm="0">
                                          <p:val>
                                            <p:strVal val="#ppt_x"/>
                                          </p:val>
                                        </p:tav>
                                        <p:tav tm="100000">
                                          <p:val>
                                            <p:strVal val="#ppt_x"/>
                                          </p:val>
                                        </p:tav>
                                      </p:tavLst>
                                    </p:anim>
                                    <p:anim calcmode="lin" valueType="num">
                                      <p:cBhvr>
                                        <p:cTn id="14"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304800" y="1295400"/>
            <a:ext cx="8610600" cy="5181600"/>
          </a:xfrm>
        </p:spPr>
        <p:txBody>
          <a:bodyPr/>
          <a:lstStyle/>
          <a:p>
            <a:r>
              <a:rPr lang="en-US" i="1" dirty="0" smtClean="0"/>
              <a:t>Program/project grants</a:t>
            </a:r>
            <a:r>
              <a:rPr lang="en-US" dirty="0" smtClean="0"/>
              <a:t> – specific activity or plan hat is time limited</a:t>
            </a:r>
          </a:p>
          <a:p>
            <a:endParaRPr lang="en-US" dirty="0"/>
          </a:p>
          <a:p>
            <a:endParaRPr lang="en-US" dirty="0" smtClean="0"/>
          </a:p>
          <a:p>
            <a:endParaRPr lang="en-US" dirty="0" smtClean="0"/>
          </a:p>
          <a:p>
            <a:r>
              <a:rPr lang="en-US" i="1" dirty="0" smtClean="0"/>
              <a:t>Start-up</a:t>
            </a:r>
            <a:r>
              <a:rPr lang="en-US" dirty="0" smtClean="0"/>
              <a:t> – costs of a new project or organization</a:t>
            </a:r>
          </a:p>
          <a:p>
            <a:pPr marL="0" indent="0">
              <a:buNone/>
            </a:pPr>
            <a:endParaRPr lang="en-US" dirty="0"/>
          </a:p>
        </p:txBody>
      </p:sp>
      <p:pic>
        <p:nvPicPr>
          <p:cNvPr id="8194" name="Picture 2" descr="http://www.berkshiretaconic.org/Portals/0/Uploads/Images/Receive/Nonprofit_Learning_Program_Tino_Galuzzo_and_Mary_ONe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94894"/>
            <a:ext cx="3221182" cy="22011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udemy.com/blog/wp-content/uploads/2013/07/shutterstock_111656618-620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4596631"/>
            <a:ext cx="3643744" cy="238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228600" y="1600200"/>
            <a:ext cx="8610600" cy="4876800"/>
          </a:xfrm>
        </p:spPr>
        <p:txBody>
          <a:bodyPr/>
          <a:lstStyle/>
          <a:p>
            <a:r>
              <a:rPr lang="en-US" i="1" dirty="0" smtClean="0"/>
              <a:t>Technical assistance </a:t>
            </a:r>
            <a:r>
              <a:rPr lang="en-US" dirty="0" smtClean="0"/>
              <a:t>– training, development or infrastructure needs</a:t>
            </a:r>
          </a:p>
          <a:p>
            <a:endParaRPr lang="en-US" dirty="0"/>
          </a:p>
          <a:p>
            <a:endParaRPr lang="en-US" dirty="0" smtClean="0"/>
          </a:p>
          <a:p>
            <a:endParaRPr lang="en-US" sz="1600" dirty="0" smtClean="0"/>
          </a:p>
          <a:p>
            <a:r>
              <a:rPr lang="en-US" i="1" dirty="0" smtClean="0"/>
              <a:t>Planning</a:t>
            </a:r>
            <a:r>
              <a:rPr lang="en-US" dirty="0" smtClean="0"/>
              <a:t> – the planning stages of a project </a:t>
            </a:r>
          </a:p>
          <a:p>
            <a:endParaRPr lang="en-US" dirty="0"/>
          </a:p>
        </p:txBody>
      </p:sp>
      <p:pic>
        <p:nvPicPr>
          <p:cNvPr id="9218" name="Picture 2" descr="http://ctace.browardschools.com/Portals/0/images/flash/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876800" cy="19334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hQUFBUWFRgVFBUXFBUYGBcXFxcXFxQWFhgYHCggGB0lHBUVIjEhJSkrMC4uGB80ODMsNygtLisBCgoKDg0OGhAQGiwfHyQsLCwsLCwsLCwsLCwsLCwsLCwtLCwsLCwsLCwsLCwsLCwsLCwsLCwsLCwsLCwsLCwsLP/AABEIAKMBNAMBIgACEQEDEQH/xAAcAAAABwEBAAAAAAAAAAAAAAAAAQIDBAUGBwj/xABBEAABAwIEAgcFBQcDBAMAAAABAAIRAyEEBRIxQVEGEyJhcYGRBzKhscFCUmLR8BQjcpKi4fEzgtJUssLiJENT/8QAGQEBAQEBAQEAAAAAAAAAAAAAAAECAwQF/8QAJhEBAQACAgIBAwQDAAAAAAAAAAECEQMhEjEEE0FRImGRsTKBof/aAAwDAQACEQMRAD8A7YjCJGEBhGEQQQGgiRoAggggCCCCCPjmS3wVSSO8+v0V64SFSVQ4EiYhQJLjwAHw/uoGaZpSw7ddeppHDmTyG5Pon61VrfeJPwXFummdGviXke406WDk0HfzifNWyz2s7dHZ05whMAuH4nMJH1j0Wiw1brWh7HhzTsW3B815/Fay1nQXNXNf1YeW6pLb21C9x3ifgmPd7XLH8OuNp93qVc0K4IFxMXWBpZ047m/H+yfpZse9dvpOfk3oQVJkmZag0OPvWHjwHorpcrNVZRyhKJIq1Q27iB4qKiZvVgAczPoqsuHEEd4SM/zDQ6X9loFtUXHNYrGdOmMfDIABgkzCm2pLW6YeRB+CcFbyWRwHS2lUjXAnZzStHRxIcBDg4Hg4bhQssWLMSQpNPGqrtxBb37hLa08CCqi6ZiAU60yqfDMJcAZ7/BW7RAgbcEQpBBBUBBBBAEEEEAQQQQBBBBA0gCgggNBEjQGgiRoAjRIOMIDQSKVUOmOBgpaBL3QCeQJ9FkMfm2ok2E8lr6rZBHMEeq5ZUxEm3G4+q68UlZyLzTHEtMLlmYYVzXOngSPQrpFUzIVNnGXa6cD3pLh4xt5p8j9OMydeCeV8WJd7qsMgp6q1MXjVcjuBP0Vc6k+dGl2qY0xdbjo5lWincDW0F7jyJgR6WXntm5Py7Y43u+tLhp7XGE+1yjtS6zw1hJ2AJPgF9B4kyjjSG0o4vYfXUuj4DEdZTa/n8wYPyXHsDVJDHG2kCB4CxPlK6B0NzRrx1TSXQzUSPdaQQC2eJv8ABc+XHra43tpMTiG02ue9wa1oLnOJgADckrjHSb2nmtVc2h2aQMMJHad+K+3OFTe1/plUr4urhWOIoUHaC0Gz3tAL3O5w4kAfh71zovXGYzXbW+2zznPqjmjW4ucRPjqg/kmqWGpig2rWMl5JDb3IsCe4KI3KauIa2uxssa4U6hBks0taZLeAgyo2eY8VKljDGgMYPwiw9d/NcY9VuvZdLGtuGgjjck/RdF6H9JCabG1SNJ1ASCRILdz9nc8Oa5RhX9rffdaPA9IGMimIaG8SJExe/pdTK/gkl9u34fEiJBIHMHU1TGPm8A97VzHo10nYHtYHag9wAImziYG+4uOC3tKt+tlvvXbhlNXppMsbMnyVgoOVPBZxmTMgi/nvaFOVZBBBBAEEEEAQQQQBBBEgNBEggaQRBKQBHKJAIDRok1WrhqBx7wAq3F47gFFxmMJVTi8W1jS+q7SwervBRVzgMZB/DNyrsFccxntDa2pDaUsHu9qI7yFeZR7TqIaG1mub910t0/wk8EXxro65B0hoOw+Jqsg6depng64Hxj/C6VlPSCjiTppu7YElhs6OY5+SxXtDpPOJBDQR1bb2nc7jiF24b+rTnkpKNcOEifAggg8iClPAO/8AhVVSo9jg4RH22uMAjuPMcJU7D4plRoc0ggr0Wb6qS2ehZli20GanmBZoMXJOwtZJ6L5j2q1MkO1h2l3OxLfy9EMzw7a9J9J1tQ7J5OF2nyMLH5JUqNkXbUY6PBw+i804ceO7n3dsubLkkmX2b8Ov5qr6VYwtouaww50Nb4uMfASfJS8LXlocdywOPiRJHzWeqgY2txLKbuyAQBqFi4u5Dbxler24HcLRqPZ24OnhLwDz7JAE+q1+R5gcJluMxznGWMNKgIGkOsGw1vOo5g8lRV2Na28NH8Tr9zRKb9rbm4fLsvwlN4c2oXVnFh7Dw1rY2NxNUR/DO6xzXrRj7cmLiSSSSTckm5JuSTxJSWOM9yAkzHASfCw+ZCKiuDo3HsrxlYY1tKmQWVGuNZpEjSwEhw5EEgf7l0DOuh+FxL5dh3NdxdTOifEDf0VH7CsrviMSR92gz4PqR/R6LrmIs0SYESSdgOa55cW7v064cvjNWbefPaDlmHwD6dCg1wqlvWVXF7nFrTIY2+xME90DmsYH/BWfSjNP2rF168yHvOj+Adln9IB8yomU5Y/E1NDbAXe8iQ0eHEngFZJGMsrT+T1T19IN3NRgHiXABeleri5ERfmuddFehWCpvp1P3j6lNzXgufbU0yOyBG66a4ggBoO9x3C4+MJn2zFlkJd1ZLjubDlxI+Ks5TOFpaWAd1/HinVAcoSiQQKlRf2jtxNv1KaxWK4DzKiMMFTYuZQKj4etIT6oCCCCAIIIIGglJKMIg0ElzgN1AxWPHBFSMTig0KnxWKlN1KpcYFz8hzPIJkvj3TLvtPOzfBRSapgiRLjszl3uXMOn2dOdiDTLgWssY21QJ9NvJb3GYmxDJg7v+0/w7lyPp3DcQb3ME+gJUynTeHtAfWIIIEnfxSsU6lVadJLHH3mEdmebTwUGjig6x34Jb6U32PzUdF/kWZ1Ghr2uLKlOAHA8hYieBC3FXOqWa0WMrFtDFskU3lxayrNjT1fZJIFjadt1zTAUnGm59wJjx0wXD4keal4DFNqsI3mbeP8AnddsL93HKdrrA4GQQ4gEEtcLmCLOBJvY2+gSMdhH0WudQvYkt2k8x3peAdUP76pdpd1ZdsC8NntiLktg6uN5vKv2t1ix+UL143ccb0q+jvQ/H1mh1V/UtcJ7RLnEfwA28yFtcu6A0GEueX1HOiZOkSABMNvw4kp/onjP/peRqElg4lggGOcEgeYWlxeIbSpue8w1okn9ceC8udsuq3P2VT+j2GDNPVtAiLEi3eZlYDK6lEOMFtMucYZGlovZrXe7HAbSnc86VVsVqY0ilSNiGyXOHEF/0EeaV0OyMYqsNQ/d0oce+/ZHwXGfIsusXrnxZMLlydJ+X4AVsTTaRMS5x5NbuPM2WK9uGInMGUgIbSw7ABwl7nuMeWn0Xe6WCY1xcGtDiILgACRyJ4rkXS/oI7E43FVq9Yt1EGkGdoCmGNDA4OFjINh9V15OWe682HHcrqMh7NOibMwOKbVc9gaxjQ5kSC55dxBn/THqp+eeyHGUZdhnsxTReAOrqfyuOl3k7yW79kXRyrg6Fbrm6XVK0tuDNNrQGOMExPaMLfhnJXTO3NvZdiqVKgMMX6K4JdVoVQadRryZdDXXcNrjkrv2g4uo3A4ostFF1/K59CT5K46RZBhsazRiqTX/AHX7PYebHi7fkuF+0LoxWy50MxjqtGp2Qx1YiqBBs+nPabH2gI7gnl+RiKr+AXR+hODazCsd9qrLnHzIA9AFkcn6Muq9qo402Wvplxm9ht6rf5VTZRpMpy4Na0DtXO5Ju3xXK8kldcePKrjLK3VvE3H0Wny/GkPdTcbt7TT95h/KVlRgGEyKh9RYRNj5hT6z3UX0KpdqaHCm53NjzEHwPzWsc5l6ZzwuLoeX5jYA3HPkpGIzRjLTJ5BZui/S7Tw4fRW+XV26rgTtMX9UrB9levU91oY3m7+/5JWOqPa1suF7GGkee6nPqgeeyp8wql48OCzaomP5+DvzThE24jbvCg0Kvw+I4hS2HYDxafoop+k+FY0XyFVTx579xUmhVhWIsEETXSjVAQRIIGkaII0BVaYcIcARYwe4yPiqbMsHpuLNPHl3K6RPYHAg7FTRKyz3QN9LeJ+05V+OxMAAiB9mmNz3v5D9FWGdUTRMm4PuuOw/usjmGLvuYJ7R4kd/IdyjR7GYs7nePIdy5z0lwvWuc4e91hM8wWtstfnOLDQ70CyrnS5dbOtE9svluVVKtUUqekPMxrMbfT1W8yjoWSWiu8niQxu/PtEz6BRMqc2lXpYhgl1M6hyIgtI8wSut5FWw1UOxNLsuc3TUEwGx2u00nSDv2huuNwyv307TPDGetuW5lDXOadLWU5YA33WtaTYfUm5JWbyjDaWzJ2vFo5Cyt+kuLGLxVWowN6kv7AAs6ABrIO8kSpvRvKTiK9OjMNJl8CIaLuPdy8SF3k1HG3d26B0P6Ptdl4p1B/rTUNrguuw34gBqo6WU1KFZ9PQXuYwva0GG1Pe0AeJbBjaV07D0g0ACwAAA8E4+nPipjnZ0zfbkGUdIagqaqjj1tM9lhbpp6dnMgDsHv7rq36UZ112GfoDxJZ1lN0S3tAB7DPOAfFR+lNLRjahDQ2Q3hEjSJPrN1J6LYYPxAApHQGzO4JAg6pmbGPJeXzvlcH0fpY+M5P8AbM0rtAHgABsTYNH3nfrx6t0LyU4ah2xD3nU/u5N8h8ZUbCdGaeHqCrTZqa0nsR7g5s7xdaim4EAi4Oy3hxXG7rh8j5Eznjj6GVkc5fNZx+zAafEi3xt59y1rlnM/wRLagZZ1Rrg08Q6LfruWuSbjnwXWRVGrpDHzDfcqDgJ918ePwKtTZU/RnC1BQ04jeC10mZEmDPhChZlmr2N6psFwOk1HOGnT9l28mRG3Hkuk5NYbrN4beS44p+e48imWsjW7s2g6Ad3+QmBzhcSzDo1Tw1cudUfXdGqagBMkmC4/bMR53XR8TiYADbuNr7knu4DxWS6cZVUw9am98ubUaDMSA4btHwK895Msr+z0Xhw4533VaMVJl2o7AD5kX4g/CFMo4oe67Y+7y7oVRTqC95i99u9STVtDbny+K56blSnNe2+1wd99uXMAeqsmZgXYWoxxJfebe64AvbHgWqrpY3YGLCOF/VNVMWIeGti5ES4y4gARP8R2WsP8ozya1XTMFiutoUqoO7RPlsVa4epsVmuj1TTRZTMWaB5gK6wdXgvXY8K5OJ7N+HwRVHSNQ24+HNMU3qM3FdU7S73Cd+X9lixS6o0mR4/38lJo1J8z6H8ik1aXDhu38kxSMGDty+niFlpZtdx8nD6pQsfkmKTuO5G/e3mnwOHDdp+iImYaqpcqnY+D81Y4etIViH0ESCoYq1Q0SdrcCdzHBLVdmFW0KHhsycCRu0bz9CptdL2UJUbDY1r9jB+6d1S9MOltLAMv26rhLKc/1PP2W/Pgqh3pViWUaeusZaHWaXFoNoImd4Jje8LBY7McFWFSlQrsc57HBgIcxxcWmB2gJPgsB0j6SVcbUL6tSRJDRsxvcxv19SqVwZB1drle3+6NksjUlW1fNS7RrsYhwPBws74j0ITWNzJrG3uSLD9fNVlTHNd9mZ3tN/E/qyRWqNcIbyv/AGV8l0vsDndN7RqIYfgPHkrfo/mJOIAYC+jH70tcIdcFreR7/RYjKcCKlZrXaS3ckm1uf5LqeROoACnTI1bd5PkuXLy3HqPRwcMz7y9NickwOMbDWCnV5tAY8d5A7L/ik9G+izsFUqPDxVkAadMOiSTxidvHuUnLMuqsvFO8RJdPfMBWbKda16Q/nK7YbuP6nm5PGZWY+llh6gcJFx+txwTwCrqeHqB2rUyeQDgHfxSfiFLp1uMX4tPDv8FLNMGswy2nWEVGB3iPkdx5JWCwLKbQ1jQ0DYBSmyXX2jf6J3SkXd1ohrUqISkl7ZTaEPYZsfI7f2TdRmq2x3E8x8x+aeEzdLITYjvafJZLOKLDUe1pLQzTr0iBqcCdM8DEG0bg8VrsQ1wadEEwYDufC/JVuKydga7QCCSXntOMuJkkyTdTOeWOnTiy8c5WRw2XdURUb2tFw0m08TzJ7yTsoXTXpEH0m0mtE1JL9QnSB92eJPHhC0dSW2cCPFUOf5GMQw6TDxdp7+XgV58b43Ve3kw+pNz25/VoidQOm23fzS8Nh61Y9gFwFiRG8bIqGCq1cR+zwWuntO4BvMc10zL8qZRYKbB2QBE98yvRlxTXk8c5bOnMcPhHGo+k46XsALhHBw7MHY7FSstwoc/U7Zvuzz5qy6X46nQrAPY5pqNaDVDRpgF253OnUTA5p+lQDAANuH5phjJTLO2J+Dr3Ei3NXmHddUWHKuMMbrrXJb0KsJjNDITJq6SAmcXUkLGlXGTVutpBpPabae8bJ6tTkTxG/jzVRkFaH6fvC38Q/RWjeJv6rFVFw9T1G31CmNjyPwKh1KcGQpeEGs/NRTgpknv+amUsI0QTc/D0TtKmG7JaumdjQRIKjOYurMkqK9tgzie0/uHEfROTck7NufHgPqoWIeYgWdU/pZ/iT5hYaVGf5uKNN9YmL6aYmJjl5/JcgzrM6uIqOfUeXPce0TvyAHcFoen2citW6ph/d0eyO9wsT5beqxlR3aH63XTGagRXrX0iOzHmeKbL4v57D0SDZ07Iqm/NZjVO1MQXHtHh6JJr2TBCB/wEEzAO1OhwkH5jYrufRHC0cLl9OuKbHVHDUX6WkgvMNBcYIaLCAVwSk9rXM1kgam643DZ7Ud8L0L0RyJtGhoD3VqT+03VFg4C1rRx24rU9JvvsML0nqkEltN4buWaifQTC0uU5i2sJAg2t4+MEeYVXVyVrXTSZo1bjZpI5RsVaZZhXU5kAk/i/ssYefl36dc7xXDc9rPQg5pJbHC5ceA5DvKVSkm4A85+ifaulrzFBGiRrICJGggCJGkuQE91klyJ3HwRkLYyXSDNZLqTG32c48PBUlPFmkG6jqbtJ3HId8m3mrTN2Q+qSCQCTAFyZtCbyTLeug1GQwi7SePAHv8F5e8uTt9TWPHw7n4/6xmb4XrnGp7r9wRaPAjbxTOD6X18PIxDetY2AXD/UAJseT9xyPettm/RQtl1C7eLDuPA8VlMVg4JBbBmCCOQ4+QXsfMTsdi8Ji6LtRFRhAltw8F3uwDBae9M4SkC0NaQwMAZpiSIAiDtEQqzAYNorCwkM/wDJ35q/6mb3B5jePkfNZ1oE3DBtyXedgnWZg1vu3hVOeVqdFuqtVeR9mm2A555AC/nIChZPnDKoEN6v8O8fU+KovqmYu4RJ8SkU3F16jyfwgQPBN1QYtE8PzKXTJa2BE96C1yvDue/U0xpgiecyPAWK2Y58Dusl0dxMB5cCIIAMWO8wrmm2pX90Q3mZDf8A2XNTuJxrWyGw7vnsg+PHyUnK+sMRS0njVcQJEkw1ovHjHmpOBypjIJ7buZ2H8I2CsEQEEEEQJQREoIMtVbcM4DtPPPu8zZZvpTm3U0Klb7bhop9wOx9b+AV/XbbTxdd/cP1bzXM/abi5NIcDqIHcIaD/AN3osxthqrtzuoNQ3Uio5QqhO5sF2rI6l49VKweTYiq3VTpVHtn3msJFuRG6rjVhScJmVWlPVVatOd9FRzJ8dJE+axZ+Gpl+RYjCuYYqAsMTDrGOB0m8W5JNepTY2Gy953d7rWj8I3ce8wO7ipWbZvVxIZ1xD3MaWh+kB7mkyGvI96DMW+0VTEqaPI4wSvS3s8xTquAwzzBJpgHxb2D8Wlea2H0Xob2QMIyyjPOoR4Go4hak2y3Ig7hLpmCBBIPG1vGT8kzTsn21Dxv+avjr0m0pqMlRuuHheAlgnUONifSPz+CzYHgUoJuSSnFAaCCIlAETiic5NuJBBCugZ5KA/AH/APWtzjWO/u7/AIKcTN9kvStSindkgcZdUqOtF3A/RKpZJpENrVgOQc3/AIq4hCFNru61tVHKD/1Ff+Zn/BRMT0YY8HU97nGIc7TLY8AJ81oIQhTdRz2v0SrNqS0BzQLEGDfex8AqPp1Xr4GhScxjddVxZLr6IbqnTxK69CwftZwwfSw45VXH+mE2rkWCwb6jtdVznudu5xkn8h3BX+GwAERY8wpOGwsLQZJkL60H3WfePHw5re9CFl7HvIYGlx/DA9VNxWR1adRjqtqIu5uqSbgAHxlbjLsvZRbDG+JO58U9Woh4hwBHeFjyGOZVdVqBtIaW6gGze0jyXQgIsFRYDIW06wqNPZEkNN4PceSvQlBhGSiQUBopQRSgNBFKCDIYo2PN9yeTf8fNcn9pB/fs5dWIHIanQPSD5rqmJdMzx/7RsPMrn3tLy/8AdUq3EPLHf7xLZ82H1WZ7bc3eUxXbNlLqMTD11YQX0QiNvVSXBNuaoEdaEw7dAlTckwratdjKmrSZnSQHWBIgkGL9xUtWS26htrZXoz2UGctw/g4ej3BYnIejOFFam39nplrjfrXVKjttoLgw/wAq67lmCpYdgp0WNpsEkNa0NAkkmALC5KvHlMpuNcnHcLrI/Xa8wGFoI3JBPoAoeLpCm0urVnxOzYbJOwEbqa6sGySQBEknYLBZ/nv7RW0sJ6tlgeDncSs83J4TbXx+H6mWvssKWfU21dLaUm7tYJOjTBhzjbUdQstjl9cPGtuxAjw3PzjyXNKOGhtoE3MCNl0bIqOmiwfhB9bn5rjxclytld/k8OOElk1VmEaJGuzxAkOKUU08SrBW55nNPC0+tqBxbqDYaJJJ27hssHmntIqEHqWNpD7z+0Rw290fFF7YsbUY3Dsa4tY81C8C0lugsk90uXKq1ZxF3EjkSVMsM8vV1Hv+L8j4vFjbycfnl9t3r+G1p9Ja7qrKzqzqmh4dGrsmDcQLbSPNdpweNZUALHAyAbEbESJ5Ly4w7i8cpWy9lFfRmDQPt03tPfbX/wCCuHDcd7u1+d8/D5Mw1xzGz8ev4072jSaZkJSPnggjRhQEsN7Sqo/cNJAgPcZ/2gfIrdFYjOclqYnMOsqmMPRawU2QJqVBLy4/gBc23EhFVuA6POlhJEhwJbuI5H4LaYWlpaBy3SaNKFJaEA0pTWoJQQKCUCkIwUC5RpMoSgMokESA0ElBBk+rLv16BQ+k2RHFYWrQEanN1NJ4PaQ5nxAHmVaUM0pg9ppbezgC5p7zFx4X8VZUdLgSwh08QZHhZZ1WtvLPWuYS1wgglrmncEGCDyIKSXArs/T/ANnAxTjXw5DK8S9pHYqkCxkXa/vuDxjdcSq0b8iLEHcHiCOBW5doDx4po2UhjAec8vy/KU3UomVRDdTsrjo2W0nio+BHE7BV5amYWcsdzTWGXjdt+OmVAVGl9M1mDdoAM/zWTea+0XEPP/xW/sjeGl73OjvBPVjw0+axNNqdYmGExnS8nJc7uu6sxf7VlWExMucR+7r3J7Y7DnO59tv9YS8s6P1KkOa2G+UnvEkfMKl9hmZ6mYnCEBzS5tYTcCRoeI8WsPmux0qQaIC5Z8Myz3XXD5WWGHjiy2FyNoEObV1GwlogTaSWEgeZWspsAEDZHCC6TGT1HDLPLL/K7KQSUpVgTk05u6fRFWUct9tDf3WHMbVXD1ZP0XJS1d69pfR2rjaFJlAN1NrBx1OgBuh7Tw5lq5fnXQbE4VgfV0aS7T2STBgkTIHIrpM5J21hxZcmUxxm7WVa1aT2fO05jhTzeW/zMcPqpGU9BcTXu1jg37zhob5E3PkFuMh9lvU1KdWpXdrpva8NYBplpBgudczEbK3kxs6Xk4M+O6z/ALl/quisTiII1xYHCCCCoBNlV7knmpuKfaOajAKKMBKCII0CkElGgVKMFJQlAqUYKQjBQLlEiCEoBKCSjQZ/OsIynpLGhs7xt6bKriCXNlp5tJB9QggpfSrvIMS6rQLqh1O1ETAFvILLe0/JqD8LUrOptNRg7LxZ3gSPeHcZQQVz9rHA6ik4Z2pp1XhEgtIi4jYplvHz+iJBEPsXRvY3kmHxNas6vSbVNMNLA+7RO507HzBQQSju+Dw7WCGta0RsAAPgpKCCgCVCCCgEII0EARIIIhJTGMYC0yAbg3E3kQUaCLPaYAkvQQQJCUEEEQaJBBUQa3vFEESCijRokEARhBBAoIFBBAEYQQQKRIIIElBBB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QUEhQUFBUWFRgVFBUXFBUYGBcXFxcXFxQWFhgYHCggGB0lHBUVIjEhJSkrMC4uGB80ODMsNygtLisBCgoKDg0OGhAQGiwfHyQsLCwsLCwsLCwsLCwsLCwsLCwtLCwsLCwsLCwsLCwsLCwsLCwsLCwsLCwsLCwsLCwsLP/AABEIAKMBNAMBIgACEQEDEQH/xAAcAAAABwEBAAAAAAAAAAAAAAAAAQIDBAUGBwj/xABBEAABAwIEAgcFBQcDBAMAAAABAAIRAyEEBRIxQVEGEyJhcYGRBzKhscFCUmLR8BQjcpKi4fEzgtJUssLiJENT/8QAGQEBAQEBAQEAAAAAAAAAAAAAAAECAwQF/8QAJhEBAQACAgIBAwQDAAAAAAAAAAECEQMhEjEEE0FRImGRsTKBof/aAAwDAQACEQMRAD8A7YjCJGEBhGEQQQGgiRoAggggCCCCCPjmS3wVSSO8+v0V64SFSVQ4EiYhQJLjwAHw/uoGaZpSw7ddeppHDmTyG5Pon61VrfeJPwXFummdGviXke406WDk0HfzifNWyz2s7dHZ05whMAuH4nMJH1j0Wiw1brWh7HhzTsW3B815/Fay1nQXNXNf1YeW6pLb21C9x3ifgmPd7XLH8OuNp93qVc0K4IFxMXWBpZ047m/H+yfpZse9dvpOfk3oQVJkmZag0OPvWHjwHorpcrNVZRyhKJIq1Q27iB4qKiZvVgAczPoqsuHEEd4SM/zDQ6X9loFtUXHNYrGdOmMfDIABgkzCm2pLW6YeRB+CcFbyWRwHS2lUjXAnZzStHRxIcBDg4Hg4bhQssWLMSQpNPGqrtxBb37hLa08CCqi6ZiAU60yqfDMJcAZ7/BW7RAgbcEQpBBBUBBBBAEEEEAQQQQBBBBA0gCgggNBEjQGgiRoAjRIOMIDQSKVUOmOBgpaBL3QCeQJ9FkMfm2ok2E8lr6rZBHMEeq5ZUxEm3G4+q68UlZyLzTHEtMLlmYYVzXOngSPQrpFUzIVNnGXa6cD3pLh4xt5p8j9OMydeCeV8WJd7qsMgp6q1MXjVcjuBP0Vc6k+dGl2qY0xdbjo5lWincDW0F7jyJgR6WXntm5Py7Y43u+tLhp7XGE+1yjtS6zw1hJ2AJPgF9B4kyjjSG0o4vYfXUuj4DEdZTa/n8wYPyXHsDVJDHG2kCB4CxPlK6B0NzRrx1TSXQzUSPdaQQC2eJv8ABc+XHra43tpMTiG02ue9wa1oLnOJgADckrjHSb2nmtVc2h2aQMMJHad+K+3OFTe1/plUr4urhWOIoUHaC0Gz3tAL3O5w4kAfh71zovXGYzXbW+2zznPqjmjW4ucRPjqg/kmqWGpig2rWMl5JDb3IsCe4KI3KauIa2uxssa4U6hBks0taZLeAgyo2eY8VKljDGgMYPwiw9d/NcY9VuvZdLGtuGgjjck/RdF6H9JCabG1SNJ1ASCRILdz9nc8Oa5RhX9rffdaPA9IGMimIaG8SJExe/pdTK/gkl9u34fEiJBIHMHU1TGPm8A97VzHo10nYHtYHag9wAImziYG+4uOC3tKt+tlvvXbhlNXppMsbMnyVgoOVPBZxmTMgi/nvaFOVZBBBBAEEEEAQQQQBBBEgNBEggaQRBKQBHKJAIDRok1WrhqBx7wAq3F47gFFxmMJVTi8W1jS+q7SwervBRVzgMZB/DNyrsFccxntDa2pDaUsHu9qI7yFeZR7TqIaG1mub910t0/wk8EXxro65B0hoOw+Jqsg6depng64Hxj/C6VlPSCjiTppu7YElhs6OY5+SxXtDpPOJBDQR1bb2nc7jiF24b+rTnkpKNcOEifAggg8iClPAO/8AhVVSo9jg4RH22uMAjuPMcJU7D4plRoc0ggr0Wb6qS2ehZli20GanmBZoMXJOwtZJ6L5j2q1MkO1h2l3OxLfy9EMzw7a9J9J1tQ7J5OF2nyMLH5JUqNkXbUY6PBw+i804ceO7n3dsubLkkmX2b8Ov5qr6VYwtouaww50Nb4uMfASfJS8LXlocdywOPiRJHzWeqgY2txLKbuyAQBqFi4u5Dbxler24HcLRqPZ24OnhLwDz7JAE+q1+R5gcJluMxznGWMNKgIGkOsGw1vOo5g8lRV2Na28NH8Tr9zRKb9rbm4fLsvwlN4c2oXVnFh7Dw1rY2NxNUR/DO6xzXrRj7cmLiSSSSTckm5JuSTxJSWOM9yAkzHASfCw+ZCKiuDo3HsrxlYY1tKmQWVGuNZpEjSwEhw5EEgf7l0DOuh+FxL5dh3NdxdTOifEDf0VH7CsrviMSR92gz4PqR/R6LrmIs0SYESSdgOa55cW7v064cvjNWbefPaDlmHwD6dCg1wqlvWVXF7nFrTIY2+xME90DmsYH/BWfSjNP2rF168yHvOj+Adln9IB8yomU5Y/E1NDbAXe8iQ0eHEngFZJGMsrT+T1T19IN3NRgHiXABeleri5ERfmuddFehWCpvp1P3j6lNzXgufbU0yOyBG66a4ggBoO9x3C4+MJn2zFlkJd1ZLjubDlxI+Ks5TOFpaWAd1/HinVAcoSiQQKlRf2jtxNv1KaxWK4DzKiMMFTYuZQKj4etIT6oCCCCAIIIIGglJKMIg0ElzgN1AxWPHBFSMTig0KnxWKlN1KpcYFz8hzPIJkvj3TLvtPOzfBRSapgiRLjszl3uXMOn2dOdiDTLgWssY21QJ9NvJb3GYmxDJg7v+0/w7lyPp3DcQb3ME+gJUynTeHtAfWIIIEnfxSsU6lVadJLHH3mEdmebTwUGjig6x34Jb6U32PzUdF/kWZ1Ghr2uLKlOAHA8hYieBC3FXOqWa0WMrFtDFskU3lxayrNjT1fZJIFjadt1zTAUnGm59wJjx0wXD4keal4DFNqsI3mbeP8AnddsL93HKdrrA4GQQ4gEEtcLmCLOBJvY2+gSMdhH0WudQvYkt2k8x3peAdUP76pdpd1ZdsC8NntiLktg6uN5vKv2t1ix+UL143ccb0q+jvQ/H1mh1V/UtcJ7RLnEfwA28yFtcu6A0GEueX1HOiZOkSABMNvw4kp/onjP/peRqElg4lggGOcEgeYWlxeIbSpue8w1okn9ceC8udsuq3P2VT+j2GDNPVtAiLEi3eZlYDK6lEOMFtMucYZGlovZrXe7HAbSnc86VVsVqY0ilSNiGyXOHEF/0EeaV0OyMYqsNQ/d0oce+/ZHwXGfIsusXrnxZMLlydJ+X4AVsTTaRMS5x5NbuPM2WK9uGInMGUgIbSw7ABwl7nuMeWn0Xe6WCY1xcGtDiILgACRyJ4rkXS/oI7E43FVq9Yt1EGkGdoCmGNDA4OFjINh9V15OWe682HHcrqMh7NOibMwOKbVc9gaxjQ5kSC55dxBn/THqp+eeyHGUZdhnsxTReAOrqfyuOl3k7yW79kXRyrg6Fbrm6XVK0tuDNNrQGOMExPaMLfhnJXTO3NvZdiqVKgMMX6K4JdVoVQadRryZdDXXcNrjkrv2g4uo3A4ostFF1/K59CT5K46RZBhsazRiqTX/AHX7PYebHi7fkuF+0LoxWy50MxjqtGp2Qx1YiqBBs+nPabH2gI7gnl+RiKr+AXR+hODazCsd9qrLnHzIA9AFkcn6Muq9qo402Wvplxm9ht6rf5VTZRpMpy4Na0DtXO5Ju3xXK8kldcePKrjLK3VvE3H0Wny/GkPdTcbt7TT95h/KVlRgGEyKh9RYRNj5hT6z3UX0KpdqaHCm53NjzEHwPzWsc5l6ZzwuLoeX5jYA3HPkpGIzRjLTJ5BZui/S7Tw4fRW+XV26rgTtMX9UrB9levU91oY3m7+/5JWOqPa1suF7GGkee6nPqgeeyp8wql48OCzaomP5+DvzThE24jbvCg0Kvw+I4hS2HYDxafoop+k+FY0XyFVTx579xUmhVhWIsEETXSjVAQRIIGkaII0BVaYcIcARYwe4yPiqbMsHpuLNPHl3K6RPYHAg7FTRKyz3QN9LeJ+05V+OxMAAiB9mmNz3v5D9FWGdUTRMm4PuuOw/usjmGLvuYJ7R4kd/IdyjR7GYs7nePIdy5z0lwvWuc4e91hM8wWtstfnOLDQ70CyrnS5dbOtE9svluVVKtUUqekPMxrMbfT1W8yjoWSWiu8niQxu/PtEz6BRMqc2lXpYhgl1M6hyIgtI8wSut5FWw1UOxNLsuc3TUEwGx2u00nSDv2huuNwyv307TPDGetuW5lDXOadLWU5YA33WtaTYfUm5JWbyjDaWzJ2vFo5Cyt+kuLGLxVWowN6kv7AAs6ABrIO8kSpvRvKTiK9OjMNJl8CIaLuPdy8SF3k1HG3d26B0P6Ptdl4p1B/rTUNrguuw34gBqo6WU1KFZ9PQXuYwva0GG1Pe0AeJbBjaV07D0g0ACwAAA8E4+nPipjnZ0zfbkGUdIagqaqjj1tM9lhbpp6dnMgDsHv7rq36UZ112GfoDxJZ1lN0S3tAB7DPOAfFR+lNLRjahDQ2Q3hEjSJPrN1J6LYYPxAApHQGzO4JAg6pmbGPJeXzvlcH0fpY+M5P8AbM0rtAHgABsTYNH3nfrx6t0LyU4ah2xD3nU/u5N8h8ZUbCdGaeHqCrTZqa0nsR7g5s7xdaim4EAi4Oy3hxXG7rh8j5Eznjj6GVkc5fNZx+zAafEi3xt59y1rlnM/wRLagZZ1Rrg08Q6LfruWuSbjnwXWRVGrpDHzDfcqDgJ918ePwKtTZU/RnC1BQ04jeC10mZEmDPhChZlmr2N6psFwOk1HOGnT9l28mRG3Hkuk5NYbrN4beS44p+e48imWsjW7s2g6Ad3+QmBzhcSzDo1Tw1cudUfXdGqagBMkmC4/bMR53XR8TiYADbuNr7knu4DxWS6cZVUw9am98ubUaDMSA4btHwK895Msr+z0Xhw4533VaMVJl2o7AD5kX4g/CFMo4oe67Y+7y7oVRTqC95i99u9STVtDbny+K56blSnNe2+1wd99uXMAeqsmZgXYWoxxJfebe64AvbHgWqrpY3YGLCOF/VNVMWIeGti5ES4y4gARP8R2WsP8ozya1XTMFiutoUqoO7RPlsVa4epsVmuj1TTRZTMWaB5gK6wdXgvXY8K5OJ7N+HwRVHSNQ24+HNMU3qM3FdU7S73Cd+X9lixS6o0mR4/38lJo1J8z6H8ik1aXDhu38kxSMGDty+niFlpZtdx8nD6pQsfkmKTuO5G/e3mnwOHDdp+iImYaqpcqnY+D81Y4etIViH0ESCoYq1Q0SdrcCdzHBLVdmFW0KHhsycCRu0bz9CptdL2UJUbDY1r9jB+6d1S9MOltLAMv26rhLKc/1PP2W/Pgqh3pViWUaeusZaHWaXFoNoImd4Jje8LBY7McFWFSlQrsc57HBgIcxxcWmB2gJPgsB0j6SVcbUL6tSRJDRsxvcxv19SqVwZB1drle3+6NksjUlW1fNS7RrsYhwPBws74j0ITWNzJrG3uSLD9fNVlTHNd9mZ3tN/E/qyRWqNcIbyv/AGV8l0vsDndN7RqIYfgPHkrfo/mJOIAYC+jH70tcIdcFreR7/RYjKcCKlZrXaS3ckm1uf5LqeROoACnTI1bd5PkuXLy3HqPRwcMz7y9NickwOMbDWCnV5tAY8d5A7L/ik9G+izsFUqPDxVkAadMOiSTxidvHuUnLMuqsvFO8RJdPfMBWbKda16Q/nK7YbuP6nm5PGZWY+llh6gcJFx+txwTwCrqeHqB2rUyeQDgHfxSfiFLp1uMX4tPDv8FLNMGswy2nWEVGB3iPkdx5JWCwLKbQ1jQ0DYBSmyXX2jf6J3SkXd1ohrUqISkl7ZTaEPYZsfI7f2TdRmq2x3E8x8x+aeEzdLITYjvafJZLOKLDUe1pLQzTr0iBqcCdM8DEG0bg8VrsQ1wadEEwYDufC/JVuKydga7QCCSXntOMuJkkyTdTOeWOnTiy8c5WRw2XdURUb2tFw0m08TzJ7yTsoXTXpEH0m0mtE1JL9QnSB92eJPHhC0dSW2cCPFUOf5GMQw6TDxdp7+XgV58b43Ve3kw+pNz25/VoidQOm23fzS8Nh61Y9gFwFiRG8bIqGCq1cR+zwWuntO4BvMc10zL8qZRYKbB2QBE98yvRlxTXk8c5bOnMcPhHGo+k46XsALhHBw7MHY7FSstwoc/U7Zvuzz5qy6X46nQrAPY5pqNaDVDRpgF253OnUTA5p+lQDAANuH5phjJTLO2J+Dr3Ei3NXmHddUWHKuMMbrrXJb0KsJjNDITJq6SAmcXUkLGlXGTVutpBpPabae8bJ6tTkTxG/jzVRkFaH6fvC38Q/RWjeJv6rFVFw9T1G31CmNjyPwKh1KcGQpeEGs/NRTgpknv+amUsI0QTc/D0TtKmG7JaumdjQRIKjOYurMkqK9tgzie0/uHEfROTck7NufHgPqoWIeYgWdU/pZ/iT5hYaVGf5uKNN9YmL6aYmJjl5/JcgzrM6uIqOfUeXPce0TvyAHcFoen2citW6ph/d0eyO9wsT5beqxlR3aH63XTGagRXrX0iOzHmeKbL4v57D0SDZ07Iqm/NZjVO1MQXHtHh6JJr2TBCB/wEEzAO1OhwkH5jYrufRHC0cLl9OuKbHVHDUX6WkgvMNBcYIaLCAVwSk9rXM1kgam643DZ7Ud8L0L0RyJtGhoD3VqT+03VFg4C1rRx24rU9JvvsML0nqkEltN4buWaifQTC0uU5i2sJAg2t4+MEeYVXVyVrXTSZo1bjZpI5RsVaZZhXU5kAk/i/ssYefl36dc7xXDc9rPQg5pJbHC5ceA5DvKVSkm4A85+ifaulrzFBGiRrICJGggCJGkuQE91klyJ3HwRkLYyXSDNZLqTG32c48PBUlPFmkG6jqbtJ3HId8m3mrTN2Q+qSCQCTAFyZtCbyTLeug1GQwi7SePAHv8F5e8uTt9TWPHw7n4/6xmb4XrnGp7r9wRaPAjbxTOD6X18PIxDetY2AXD/UAJseT9xyPettm/RQtl1C7eLDuPA8VlMVg4JBbBmCCOQ4+QXsfMTsdi8Ji6LtRFRhAltw8F3uwDBae9M4SkC0NaQwMAZpiSIAiDtEQqzAYNorCwkM/wDJ35q/6mb3B5jePkfNZ1oE3DBtyXedgnWZg1vu3hVOeVqdFuqtVeR9mm2A555AC/nIChZPnDKoEN6v8O8fU+KovqmYu4RJ8SkU3F16jyfwgQPBN1QYtE8PzKXTJa2BE96C1yvDue/U0xpgiecyPAWK2Y58Dusl0dxMB5cCIIAMWO8wrmm2pX90Q3mZDf8A2XNTuJxrWyGw7vnsg+PHyUnK+sMRS0njVcQJEkw1ovHjHmpOBypjIJ7buZ2H8I2CsEQEEEEQJQREoIMtVbcM4DtPPPu8zZZvpTm3U0Klb7bhop9wOx9b+AV/XbbTxdd/cP1bzXM/abi5NIcDqIHcIaD/AN3osxthqrtzuoNQ3Uio5QqhO5sF2rI6l49VKweTYiq3VTpVHtn3msJFuRG6rjVhScJmVWlPVVatOd9FRzJ8dJE+axZ+Gpl+RYjCuYYqAsMTDrGOB0m8W5JNepTY2Gy953d7rWj8I3ce8wO7ipWbZvVxIZ1xD3MaWh+kB7mkyGvI96DMW+0VTEqaPI4wSvS3s8xTquAwzzBJpgHxb2D8Wlea2H0Xob2QMIyyjPOoR4Go4hak2y3Ig7hLpmCBBIPG1vGT8kzTsn21Dxv+avjr0m0pqMlRuuHheAlgnUONifSPz+CzYHgUoJuSSnFAaCCIlAETiic5NuJBBCugZ5KA/AH/APWtzjWO/u7/AIKcTN9kvStSindkgcZdUqOtF3A/RKpZJpENrVgOQc3/AIq4hCFNru61tVHKD/1Ff+Zn/BRMT0YY8HU97nGIc7TLY8AJ81oIQhTdRz2v0SrNqS0BzQLEGDfex8AqPp1Xr4GhScxjddVxZLr6IbqnTxK69CwftZwwfSw45VXH+mE2rkWCwb6jtdVznudu5xkn8h3BX+GwAERY8wpOGwsLQZJkL60H3WfePHw5re9CFl7HvIYGlx/DA9VNxWR1adRjqtqIu5uqSbgAHxlbjLsvZRbDG+JO58U9Woh4hwBHeFjyGOZVdVqBtIaW6gGze0jyXQgIsFRYDIW06wqNPZEkNN4PceSvQlBhGSiQUBopQRSgNBFKCDIYo2PN9yeTf8fNcn9pB/fs5dWIHIanQPSD5rqmJdMzx/7RsPMrn3tLy/8AdUq3EPLHf7xLZ82H1WZ7bc3eUxXbNlLqMTD11YQX0QiNvVSXBNuaoEdaEw7dAlTckwratdjKmrSZnSQHWBIgkGL9xUtWS26htrZXoz2UGctw/g4ej3BYnIejOFFam39nplrjfrXVKjttoLgw/wAq67lmCpYdgp0WNpsEkNa0NAkkmALC5KvHlMpuNcnHcLrI/Xa8wGFoI3JBPoAoeLpCm0urVnxOzYbJOwEbqa6sGySQBEknYLBZ/nv7RW0sJ6tlgeDncSs83J4TbXx+H6mWvssKWfU21dLaUm7tYJOjTBhzjbUdQstjl9cPGtuxAjw3PzjyXNKOGhtoE3MCNl0bIqOmiwfhB9bn5rjxclytld/k8OOElk1VmEaJGuzxAkOKUU08SrBW55nNPC0+tqBxbqDYaJJJ27hssHmntIqEHqWNpD7z+0Rw290fFF7YsbUY3Dsa4tY81C8C0lugsk90uXKq1ZxF3EjkSVMsM8vV1Hv+L8j4vFjbycfnl9t3r+G1p9Ja7qrKzqzqmh4dGrsmDcQLbSPNdpweNZUALHAyAbEbESJ5Ly4w7i8cpWy9lFfRmDQPt03tPfbX/wCCuHDcd7u1+d8/D5Mw1xzGz8ev4072jSaZkJSPnggjRhQEsN7Sqo/cNJAgPcZ/2gfIrdFYjOclqYnMOsqmMPRawU2QJqVBLy4/gBc23EhFVuA6POlhJEhwJbuI5H4LaYWlpaBy3SaNKFJaEA0pTWoJQQKCUCkIwUC5RpMoSgMokESA0ElBBk+rLv16BQ+k2RHFYWrQEanN1NJ4PaQ5nxAHmVaUM0pg9ppbezgC5p7zFx4X8VZUdLgSwh08QZHhZZ1WtvLPWuYS1wgglrmncEGCDyIKSXArs/T/ANnAxTjXw5DK8S9pHYqkCxkXa/vuDxjdcSq0b8iLEHcHiCOBW5doDx4po2UhjAec8vy/KU3UomVRDdTsrjo2W0nio+BHE7BV5amYWcsdzTWGXjdt+OmVAVGl9M1mDdoAM/zWTea+0XEPP/xW/sjeGl73OjvBPVjw0+axNNqdYmGExnS8nJc7uu6sxf7VlWExMucR+7r3J7Y7DnO59tv9YS8s6P1KkOa2G+UnvEkfMKl9hmZ6mYnCEBzS5tYTcCRoeI8WsPmux0qQaIC5Z8Myz3XXD5WWGHjiy2FyNoEObV1GwlogTaSWEgeZWspsAEDZHCC6TGT1HDLPLL/K7KQSUpVgTk05u6fRFWUct9tDf3WHMbVXD1ZP0XJS1d69pfR2rjaFJlAN1NrBx1OgBuh7Tw5lq5fnXQbE4VgfV0aS7T2STBgkTIHIrpM5J21hxZcmUxxm7WVa1aT2fO05jhTzeW/zMcPqpGU9BcTXu1jg37zhob5E3PkFuMh9lvU1KdWpXdrpva8NYBplpBgudczEbK3kxs6Xk4M+O6z/ALl/quisTiII1xYHCCCCoBNlV7knmpuKfaOajAKKMBKCII0CkElGgVKMFJQlAqUYKQjBQLlEiCEoBKCSjQZ/OsIynpLGhs7xt6bKriCXNlp5tJB9QggpfSrvIMS6rQLqh1O1ETAFvILLe0/JqD8LUrOptNRg7LxZ3gSPeHcZQQVz9rHA6ik4Z2pp1XhEgtIi4jYplvHz+iJBEPsXRvY3kmHxNas6vSbVNMNLA+7RO507HzBQQSju+Dw7WCGta0RsAAPgpKCCgCVCCCgEII0EARIIIhJTGMYC0yAbg3E3kQUaCLPaYAkvQQQJCUEEEQaJBBUQa3vFEESCijRokEARhBBAoIFBBAEYQQQKRIIIElBBB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www.sydneycool.com.au/wp-content/uploads/2011/12/Business-People-Laptop-Meeting-Pla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9150"/>
            <a:ext cx="3733800" cy="20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fade">
                                      <p:cBhvr>
                                        <p:cTn id="12" dur="1000"/>
                                        <p:tgtEl>
                                          <p:spTgt spid="9224"/>
                                        </p:tgtEl>
                                      </p:cBhvr>
                                    </p:animEffect>
                                    <p:anim calcmode="lin" valueType="num">
                                      <p:cBhvr>
                                        <p:cTn id="13" dur="1000" fill="hold"/>
                                        <p:tgtEl>
                                          <p:spTgt spid="9224"/>
                                        </p:tgtEl>
                                        <p:attrNameLst>
                                          <p:attrName>ppt_x</p:attrName>
                                        </p:attrNameLst>
                                      </p:cBhvr>
                                      <p:tavLst>
                                        <p:tav tm="0">
                                          <p:val>
                                            <p:strVal val="#ppt_x"/>
                                          </p:val>
                                        </p:tav>
                                        <p:tav tm="100000">
                                          <p:val>
                                            <p:strVal val="#ppt_x"/>
                                          </p:val>
                                        </p:tav>
                                      </p:tavLst>
                                    </p:anim>
                                    <p:anim calcmode="lin" valueType="num">
                                      <p:cBhvr>
                                        <p:cTn id="1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t>Matching</a:t>
            </a:r>
            <a:r>
              <a:rPr lang="en-US" dirty="0" smtClean="0"/>
              <a:t> – </a:t>
            </a:r>
            <a:r>
              <a:rPr lang="en-US" dirty="0" smtClean="0"/>
              <a:t>to another grant or #volunteers hours</a:t>
            </a:r>
          </a:p>
          <a:p>
            <a:endParaRPr lang="en-US" dirty="0"/>
          </a:p>
          <a:p>
            <a:endParaRPr lang="en-US" dirty="0" smtClean="0"/>
          </a:p>
          <a:p>
            <a:endParaRPr lang="en-US" dirty="0"/>
          </a:p>
          <a:p>
            <a:endParaRPr lang="en-US" sz="2400" dirty="0" smtClean="0"/>
          </a:p>
          <a:p>
            <a:r>
              <a:rPr lang="en-US" i="1" dirty="0" smtClean="0"/>
              <a:t>Scholarships</a:t>
            </a:r>
            <a:r>
              <a:rPr lang="en-US" dirty="0" smtClean="0"/>
              <a:t> </a:t>
            </a:r>
            <a:r>
              <a:rPr lang="en-US" dirty="0" smtClean="0"/>
              <a:t>– financial assistance fo</a:t>
            </a:r>
            <a:r>
              <a:rPr lang="en-US" dirty="0" smtClean="0"/>
              <a:t>r students</a:t>
            </a:r>
            <a:endParaRPr lang="en-US" dirty="0" smtClean="0"/>
          </a:p>
          <a:p>
            <a:endParaRPr lang="en-US" i="1" dirty="0"/>
          </a:p>
          <a:p>
            <a:endParaRPr lang="en-US" dirty="0"/>
          </a:p>
        </p:txBody>
      </p:sp>
      <p:pic>
        <p:nvPicPr>
          <p:cNvPr id="1026" name="Picture 2" descr="http://www.de-staffing.com/wp-content/uploads/2013/11/matching-puzzle-pieces-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42647"/>
            <a:ext cx="4010025" cy="2306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balancedbrain.com/wp-content/uploads/2013/10/graduation-row-of-fa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035" y="4730750"/>
            <a:ext cx="3190875"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r>
              <a:rPr lang="en-US" dirty="0" smtClean="0"/>
              <a:t>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i="1" dirty="0" smtClean="0">
                <a:hlinkClick r:id="rId2"/>
              </a:rPr>
              <a:t>Government</a:t>
            </a:r>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4098" name="Picture 2" descr="http://www.facaa.org/wp/wp-content/uploads/2014/02/ne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00200"/>
            <a:ext cx="3071446" cy="506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8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r>
              <a:rPr lang="en-US" dirty="0" smtClean="0"/>
              <a:t>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i="1" dirty="0" smtClean="0">
                <a:hlinkClick r:id="rId2"/>
              </a:rPr>
              <a:t>Foundations</a:t>
            </a:r>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8194" name="Picture 2" descr="http://d1jrw5jterzxwu.cloudfront.net/sites/default/files/default/files/uploads/w._k._kellogg_found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5" y="2134733"/>
            <a:ext cx="364616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lowforwater.org/wp-content/uploads/2014/02/park-foundation-logo-with-image-535x1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03691"/>
            <a:ext cx="3657600" cy="13604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re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226" y="5081948"/>
            <a:ext cx="3106625" cy="12426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http://consumersforhealthcare.org/sites/default/files/Nokomi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55264"/>
            <a:ext cx="4490212" cy="97879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www.gvsu.edu/cms3/assets/F5B05B98-B6D8-9801-381E62B0B0407514/cmsspotlights/B0638305-F6F5-F908-AD72ECD1A23AABB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85" y="5214707"/>
            <a:ext cx="2311843" cy="1568752"/>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http://www.utdallas.edu/uteach/files/TIFound_Two-color-New-Logo-e13137740121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447800"/>
            <a:ext cx="3697299" cy="1314707"/>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1909" y="4384964"/>
            <a:ext cx="211953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20" descr="http://media.bestofmicro.com/N/S/287272/gallery/amazon-cover_w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484" y="1253203"/>
            <a:ext cx="3086100" cy="2314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Sources </a:t>
            </a:r>
            <a:r>
              <a:rPr lang="en-US" dirty="0" smtClean="0"/>
              <a:t>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hlinkClick r:id="rId4"/>
              </a:rPr>
              <a:t>Corporations</a:t>
            </a:r>
            <a:endParaRPr lang="en-US" i="1" dirty="0"/>
          </a:p>
          <a:p>
            <a:endParaRPr lang="en-US" dirty="0" smtClean="0"/>
          </a:p>
          <a:p>
            <a:endParaRPr lang="en-US" dirty="0"/>
          </a:p>
          <a:p>
            <a:endParaRPr lang="en-US" sz="2400" dirty="0" smtClean="0"/>
          </a:p>
          <a:p>
            <a:endParaRPr lang="en-US" i="1" dirty="0"/>
          </a:p>
          <a:p>
            <a:endParaRPr lang="en-US" dirty="0"/>
          </a:p>
        </p:txBody>
      </p:sp>
      <p:sp>
        <p:nvSpPr>
          <p:cNvPr id="4" name="AutoShape 2" descr="data:image/jpeg;base64,/9j/4AAQSkZJRgABAQAAAQABAAD/2wCEAAkGBxQTEhQUEhQWFhUXGRkbGBgWGRsWGhsaHR0gHBsbHBkYHCggHBwlHBwXIjElJykrMC4uGh8zODMsNygwLisBCgoKDg0OGxAQGywlICY0LTQ0LCw0LCwsLCwsLywsLCwsLCwsLCwsLCwsLCwsLCwsLCwsLCwsLCwsLCwsLCwsLP/AABEIALsBDQMBEQACEQEDEQH/xAAcAAEAAgIDAQAAAAAAAAAAAAAABgcEBQECAwj/xABREAACAQMBBAQGDQkGBgEFAQABAgMABBESBQYhMQcTQVEiMmFxgZIUFhczNFNUcnORobGyFSM1QlKCs9LTYnSiwdHwJUODwuHxJiQ2RGOjCP/EABsBAQACAwEBAAAAAAAAAAAAAAADBAECBQYH/8QAPBEAAgIBAQUFBgYBAwIHAAAAAAECAxEEEhMhMVEUMkFx8AUiM2GB0SNSkaGxweE0QvFDUxUkRGKissL/2gAMAwEAAhEDEQA/AJZ0mb93Gz5oo4EhYOhY9YrE51Y4aXHCrWmojYm2V7rXDGCHe7LffFWvqSf1as9ir6v19C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R62vTDes6qYrbBIHBJP6tOxV9WZ7VLobv3Sbr4uD1X/nrXscOrM9pl0Huk3XxcHqv/PTscOrHaZdB7pN18XB6r/z07HDqx2mXQe6TdfFweq/89Oxw6sdpl0Huk3XxcHqv/PTscOrHaZdB7pN18XB6r/z07HDqx2mXQe6TdfFweq/89Oxw6sdpl0Huk3XxcHqv/PTscOrHaZdB7pN18XB6r/z07HDqx2mXQe6TdfFweq/89Oxw6sdpl0Huk3XxcHqv/PTscOrHaZdB7pN18XB6r/z07HDqx2mXQe6TdfFweq/89Oxw6sdpl0LG2BfNNbxSuAGdAxC8snuyTVCyKjJpFuD2oplQ9PXwq2+hP4zV/Q8mVNV4FYVeKgoDmgOKAUAoBQCgPVLdyrOEYovjMFJVfOwGB6axlcjKi2snlWTAoBQCgFAKAUBlpsucgEQykHiCI3II7wcVrtx6o32JdDHljKkqwKkcwwII84PEVsnnkatNcGeuz/fU+cPvo+QXMllRmwoBQCgOUUkgAEk8gBknzAUygbq13RvZOK27gf28J9jkH7Khd9a8SRVTfgZvtAvceInm1ite1Vm24mYl1ufex8TAxH9gq/2KSfsrZait+Jh0zXgaSSMqSrAqw5hgQR5weNTJp8iPGDrQwKAUAoC79z/AIDbfRrXIu+JLzOlT3EVX09fCrb6E/jNXdDyZV1XgY3RNPs9i1veQxvNJIOpMkXWZBAGgNg6eIJ44HGttUrF70XwGncOT5libyWGyLGIS3NpbqrNpXTbqxZsFgo0rw4KeJwPLVSuV1jxFv8AUsyUIrLRVvRlfWAnlS+hjYTFBDrj60K2php5HGdS8cY8HjiruojZspwfLmVKJQy8ls7c2Nsq0haa4tLZY1IBIt1biTgDCoTzqjCds3sxb/UtyjCKy0fPO15keeZ4l0RtI5RQMaULEqMDlgY4V1oJqKT5nNm05NoxK2NQDQHNAXluNvfs+LZcaSSRoY0IlibGp246iE5vr58M88HlXMupsdraX1OhXZDYKOkIySBgZOBzwO7NdNFB8+Bct9uVa2+xJJeqVp+oVzK3hMHIBOnPigZwMYrmq+crks8Ml7dRVZTFdIoCgANAKAE0B9BdE29TXluY2jCm2WJNQbOsYIBxjwT4PHiedcnU07uWV4nRos2ljoVJ0m/pS7+ev8Nav6b4SKl/fZoNn++p84ffU75ES5ksqM2FAKAl2w9zCVE14xhjPJP+Y3oI8H6ifNzqhqvaFdCy36+XUuafRzueEiRwX0cA02kKxD9ojU585P8AnmvL6n21bY/c/V/bwPQaf2VXDv8A7Hg95LIfHdj3An7hXMd99r7zfl9kdBU01rkkcexJfi5PVb/Sm5v57Mv0Y3tPLaj+qOVupYz4zqe4kj7DRXX1Pm1+v9h002eCZ7y7RSYaLuJJl78YceYjl6MV0dN7Ztrfv8fLn9mUdR7Krmvd/f1kj+2dy8qZbJjKg8aM++L5v2vNz89en0ntKu9c/XzPP6nRTqeGiHV0iiKAUBd+5/wG2+jWuRd8SXmdKnuIqvp6+FW30J/Gau6HkyrqvAiG4H6Ss/plqxqPhyIaO+i0enr4Db/3lf4UtUtF335f2i5qe4U7sD4Vb/TRfjFdCzuPyZRr7yL26Zv0XL8+L8YrmaT4qOhf3GRroqh2ZdQJBLbxPdoHZ9ceSy6+DayMHAZBjOeHLFS6l2wltJvBFRsOOPE2u1NgbH2dcNc3OgdZjqoCutUwACyxKDnJ45IwM8MVpCy62OzH9Tdxrg9pm+2lsSy2nZ5jSNlkQmKVVCsrcQCDgEYYYKnuIIqKM51TNnGM4nz/ALr3MMd1A90geAN+cUjUMEEcV7cEg48ldW1ScGo8yhW1GXEvrZe72yrqAT29rbtGwbS3U6fFJU8GUEcQa5crLoSw2/1OglCSyim+jnaFjFK/5RjV42jGkvGZQrA/sgE8RnjjsroaiNkl+GU6pRjJ7Rfu057UWbPMFNr1YJBUsvV4GPAAyRjHDFcuKltYXMvNrGSlukbaeypIo12dGiuH1O6RGLwQpGkllBOSQf3a6OnhanmZTulCSSiTHdfdK02bZ+zNoKrS6Qza11iPV4qInIvxAzzyTxxVey2ds9iBNXXGEcs2ezptl7ailRYcMmM6kWOVM50srLnhkHt7OI48dJK2hp5Nk67VwKXv93JY75rEeFJ1ojU8gdWNLHuBUhj3DNdGNqde2UXW1PZLvFhs3Y1splVOJCl2TrJZHxx7CcczgYArm7Vl8uBfxCtGduZtKwuDNLYqqsdAmwhjORq0ErgAni3Ec+3lWlsLI4UzMJRlxiUh0m/pS7+ev8Na6em+FEo3980Gz/fU+cPvqd8iJcyWVGbCgJ3ursJII1urlcu3GCI9nc7Dv7R3cO0jHH9p+0Y0Qwv+X9jp6DRO6XH/AINg7yXEnazHkByA/wAhXjZSt1VnV+v0PURVWnh0Rnm1gg9+PWSfsLyHn/8AP1Vc3On03xfel0XJevn+hV31+o+H7sep3i2pO/CCMKvZpXP2nh9lbR1mpsWKIYXyX9vgay0ung83Ty/m/TPTRf8APJ+uOt8e0efH/wCJrnQcvudJdp3CDE0YZe3UvD6xwrWWr1VfC6GV81/fIytNprH+FLD+T9M81t4Lj3v81J+yfFPm/wDH1VoqtNqfh+5Lo+T8v8G281Gn7/vR6+KMDEkEnajj6iP8xVP8bS2dGv3+6Lf4Woh1Xr9GYm82xFu42ubddM68ZYx+uP2lH7X3+fn6/wBme0o3Rw/+P8HmdfoZVSyvX+Sv67ZyhQF37n/Abb6Na5F3xJeZ0qe4iq+nr4VbfQn8Zq7oeTKuq8CIbgfpKz+mWrN/w5ENHfRaPT18Bt/7yv8AClqjou+/L+y3qe4U7sD4Vb/TRfjFdCzuPyZSr7yL26Zv0XL8+L8YrmaT4qL9/cZXXQgf+JH6CT8SVb1vw/qVtL3jI6dvh0P93X+JJWNF3H5mdV3kT/od/RUHzpv4r1U1fxWWKfho+en5nzmuuuRznzPobon/AERB/wBb+K9cjVfFf0/g6NHw0fOieKPNXY8TnvvH0bvX+g5P7qn4VrjVfGXmdGXw/oUPu1biS8tUbk08SnzF1B+yurY8Qb+TOfDvI+jt8d20v4BDJI8ahw+U05OAQAdQPDjn0CuPVY65ZSOlZBSWGavc3cGHZ0ryxTSOXTQVfRjmDnwVBzw+01JdqJWJJo0hUoPgyP7TtAd57cj4nWfOElUfctSReNM/P7GrX4yZqun6Q9bZr2BJTjykoP8AKpNDyl9CPVeBldAHi3vnh+6StddziZ0vJkF6Tf0pd/PX+GtWtN8KJBf3zQbP99T5w++p3yIlzJZUZsSHcjY63E+qT3mEa5M8j+yp85BPmU1W1V26rbJ6K3ZNIld7ctPLnHEnCr3DsFfP77Z6m3K8eCXyPaU1x09WOnNmxuJPYy9VFxmbGthxIzyUeX/fbV6ya0kdzV33zf8AS/opwj2mW9s7i5L+zqtpHbgPP4ch4iPOfS3f/vnWqpq0y27+Mn/t+/ryMu6zUPZp4RXj9jLjF3MMjESdg8Xh9/3VZXbdRxXuL19f4IH2Sng/efr6fyc/kOT5S2f3v56z/wCG3f8Aeefr9x26r/tLH0+xw6XcPHIlXtHjH6jx+01hx1tHHO2vX1/dhPSXcMbL9fT+DFNtFcAtCOrlHEp2Hzf7847aruqrVJyq92a8Ovl68yfe26Z4s96PU5tZuvXqJuEgzoc88jsP++PnrNVi1MdxdwkuTMWQ7PLfVd180a23meCXOMMpww7x2j0/6VRrnPTXZ8Vz8i5OENRV8mRrfvZCxTCWL3qcF1xyDfrL9oPpI7K99o71dWmjxupqdc8MjNWysXfuf8Btvo1rkXfEl5nSp7iKr6evhVt9Cfxmruh5Mq6rwIDu5fCC7t5mOFjljZj/AGQw1f4c1bsjtQaK9bxJMvrpS2BJe2OmAapI3WRFBA1YBUgE8M6XJHmrlaaxVzyzoXQ244RVO52417Jdwl4JIo0kR3eRSgwjBiBqxqJxgYzz7qv26iCg8PJUqpltcUWH0434SwWLPhSyrgf2UyxPmB0D94VU0cc2Z6FjUSxDBDeg+zk9nGXq36sRSKZNJ0asodOrGNWOOKsa2S2MeJDpk85O3Tv8Oh/u6/xJKaLuPzGq7yJ/0OfoqD5038Vqqav4rLFPw0UHd7PlSXqnikWQngjIwc5PDCkZOezvrqxknHKZQlF7WMH0J0Z2ckWyoY5UdHHW5R1KsMyORlTxGQQfTXJ1ElKxtF+lNQwz52u7CWEhJo3ifSDpkUocd+GHLgePkrsKSlxTKEk1LifRO2bdp9issILs9qhULxLeACAO8nsrjQajdl9TotZhw6FDw281lcW8s8MsWiRJAJEZCwRgxxqAz/5FdVyjZFqLyUFFwkm0Xh0obBbaFgvsfDujLKgBHhjSQQCeHitkd+PLXM01irnxL1sXOPApG33PvnbStlcZ/tRMg9ZwB9tdJ3Vr/ciiqrH4G36Oi1rteBJlMbB2jZW4EM6FVHpYr9daajE6m0b05jZhk66b9gzTLbzQxvJ1etHCKWYBtJVsDjjKkHziqujsUW0/En1EHJLB6dCGyJ4I7l5onjEhj0awVJ0hsnSeOPCHHHGsaycZNJMaeDinkgnSxs2WPaNxK0biKRk0SFToY9WuQGxgnIbh5DVrSyTrSzxINRF7WSKbP99T5w++rL5EC5ksqM2LF2Hb9Rs5Ox7hi7fNHi+jGk/vGvL+39RiOwvHh+nM7/sanMtt+HpGz2GoRZJ2HiDC/OP/ALA9NcjQJVxnqJf7eXmdPWtzlGiPjz8jtsoaVkupOJBIXPax5n/L6620vuRlqrOL8Pm/XA11Pvyjpq+C8fL1xDSiGF72dTI3AovlJwpPcM48wqfTVNRequ4t8kYa31q0tLwvF/z68TI3W3sW6BRgEmGTpzwYd6k93aK6Gn1St4PgyHX+zJaVqS4w69PP+irp5ZuvJYv7I1eXXr7h28+Qrjyc9vj3j1sIU7nCS2MfTBaW8m9AtI0BAedlHgZ4DvZschnOO/6yOxfqVUkucjyOh9nPVTbXCC8f6Xz/AIMSGYXUC3kKmORSdYHaV5kHt8/bxB41z9RVvYdppWJL9/X7lhrs1z0tr2ovk/Pkdtp4kjS5TgwID47GHI/Xj6xVfVYurjqYcHyfn1M6fNVj08uXh5HG2gJI4pxzPgv84f8Ao/ZWNbi2uGoXjwfmZ0earJUPzXka7aUHX7PnQ+NBiVPIBnV9mv666nsDUf8ATfh/D/yc/wBs0/714/1/grevVnnS79z/AIDbfRrXIu+JLzOlT3EVX09fCrb6E/jNXdDyZV1XgVhV4qFg7p9Kk9rGsM0YnjUAKS2h1HYNWCGAHLIB8tVLdJGTzF4LMNS0sMkV101pp/N2jFv7cgUfYpJ+yoVoX4sleqXQrPebeOe+m624YZAwqqMIi9yjP1k5J9AxdrqjWsRKs7HN5ZJN1OkuWxtkt0t43CljqLMCdTFuIA7M49FQ26VWS2myWGo2Y4waTfTel9oTJM8axlUCYUkjAZmzx+dUlNKqWEyO2zbeTd7qdJktjbJbpAjhCx1MzAnUxbkB5ajt0qsltZJIajZjjBi7S3/kmv7e+MCBoF0hNRIbx+JOM8NZ+qsx0yUHDPMw78zUsEh92qf5LF67f6VF2GPU37V8iJb7b3vtF4neJYzGrL4JJyCQeOe7H2mrFNKqTwyK23b8CS7ndKzWtulvPCZVjGlHVgrBR4qlSMHA4A55AcO2oLdHty2oskr1OFhmq6Qd/fyisaCARLGxYMX1scjGMBQAPr5CpKNPu3nJrddtrGD23L6TJ7KMQyIJ4V8QFtDoO4Ng5XuBHDvA4DF2ljN7S4MzXqHFYZJL7pr4fmbTj3yScB+6q8frFQx0PVkj1S8EVhtnbEtzcPcyECVyCSg0gFQAuntGABxznhzq7CChHZXIqym5S2iyNjdMzLGFubfrHAxrRwurylSPBPfg+gVTlosv3WWY6rhxRgP0xXXX9YIoxFpKiHJPEkHWZMZLDBHAAYY8O2tuxRxjPEx2p55Gv3u6SJL+3MDwRoCytqVmJBU9xHorerSquW0maWX7ccYIds/31PnD76tPkQLmStjUZsWntlNAgiHKOFB9mP8AIV4T21PavS+X8s9f7Khilv5/0e114NnEP22LH0Z/8fVUdvuaKC/M8m9fv6ub6I9r+LwbWDsOC3nOMn7WqS+HuUUdef1xn+yOmfvXXdOXr9CTSQKylWAKkYKkZGOWMd1d/ZWMeBx1Jp7SfEq7ezdp7NxNAW6rVkEeNG3YCe7uPoPl4+p0zpe1Dl/B632d7Qhq47q7G1/9l9/SM1N/h1OTCDcgYEmF0/OP637vLyipO3e7y97r4EEvYb3uFP8AD6cc+X+TXbs7vyX0plmZur1eG55uf2VP2EjlyHkioolfLaly/nyLWu11eirVVSW14LwXzf8Ann4lq29uqIERQqqMBQMADuxXYUUlhHkJzlOTlJ5b8SObPgw91B2EEjyY5fev1VxNPWlO6jw9fdHVvm3Cq7x9fYxtnHVazr+zhx/v92q+m9/SWRfhx9foT3+7qq5Lx4ev1Om7q6pGQ8njZT6cf+a29kTcdR9PsY9pxzTn5lUrXvjxpeG5/wABtvo1rkXfEl5nSp7iKr6evhVt9Cfxmruh5Mq6rwKwq8VBQCgFAKAUAoCzt1+ipLu1huPZZXrFyVEYYKckEZ18cEEVSt1bhNxxyLcNMpRzkhu+e7xsLp7fXrACsrY05DDPLJ5HI59lWKbd5DaILa9iWCUbk9GXs61W4a4MepnCqI9XBTpzksO0H6qgu1W7nspE1enUo5yV/dRGNnRvGQsrDyqcH7RVtPKyV3Fp4LbtuhUFFLXbBiASBEOBxxHj1QeueeRbWlWOZVG0LcRyyxhtQR3QNy1BWKhsZOMgZ5nnV+LykypJYeDHrJqKAUAoBQGRs/31PnD76PkZXMlbcjUZsWtvE2ZEbsaNCPtrwPtdY1H0X8s9l7Meafr9jttLja25+cP9/VWuq46Sp+ZnT8NTYvIzL1x11o/YVX/L+YVavkt/RPwaXr9yvSs1XQ8cv1+xJhXbOSec0KupVgCpGCDxBB5g1hpNYZmMnFprgyj7iyAumhBOkTGMHtxr0g+fFeecFvNn54/fB76FzemVr57Of2yXfa26xoqIAqqAAB2AV6GMVFYR4Kc5Tk5SeWz1rJqRyzf/AOruH7FU59Gn/Q1xaWnrLZ+CX2+x1LVjS1x8W/uYGxxi3uT/AGQPTx/1FU9Fw090vl9y1quN9S+f2ON2ffwe5WNPZazqF5P+jPtF4o+qKpznj319BPFl37n/AAG2+jWuRd8SXmdKnuIqvp6+FW30J/Gau6HkyrqvArCrxUFAKAUAoBQCgLC6FNpMm0BEXOiSOQBMnTrGHzp5Z0q3GqmsgnDJZ00vewZXTxaabuCX9uHT6UYn7nFa6F+60baqPFMtXcuy6iwtYyMMIk1D+0Rqb/ETVC2W1NstQWIpFIb0bGH5ceDHgy3MZ84mKu3o8Jvqrp1T/A2vkUpx/FwWP027TaKyjRGKtLKAdJKnQoLHl2Z0D01T0cVKeWWNRLZjwINux0U3F1EkzyxwxyKGTgZGKkZB0ggDIx+tnvAq1ZrIweEskENM5LLNjtToYmRC0FykzAZ0MnVZ8gbWwz58DyitI65N8Vg2elwuDIjujufNfySxxskbRAFhLqB54xgAnII45qxdeq0nzyQ10ubaPTfLcmfZwiMrI6yagDHq4FccDqA5g8PMaxTqI25wZtpcDB3U3ckv5+oiKq2hnJfOAq4HYCebKPTW9tqrjlmtdbm8I2m+O4U2z4kllkicO+gBNWc6WbPhKOGFP1io6dQrHhI3socFnJGtn++p84ffVh8iFcyWVGbFlJN1tlaS9ydW3nXh/wBpPprx3t6lxmpfT9eR6f2NbmLibXZ1o01qY8YIcFC2QDnn2fO+uq+monfpHXyw+DZNfbGnUqfPhxwYe0t6dnWqpFczrJJH+rGGcg9xCZAxw4MeyuxR7Mcq4RktrZ5Pkcy3XYnKUXjaObXpT2a5CmZkz2vG4HpIBA9NXnpbV4FVXwfiS6yvI5UDxOsiHkyMGU+YjhUDTTwyRPJT91C35RYaTn2UTjB5GXIP1ca4Eovf8vH+z3Fc49hXFdz/APJaW8G8VvZRiS5kCA8FHNmPcqjifuHbXoYVym8RR4aU1FZZrZd/rBYIrh5wqS50Aqxc6WKt+bUFsBgRnGOHOt1RY5OKXI13scZye1vaA2zvbP1onAZWyBlD5fMT3c641milTXZGvjKXX9zpR1UbbIOfBR6GDcoYbQIww8rZIPMAf+l+uufbF6fR7EuDk/X8F6uSu1W2uUUYdtN1VvdT8tMZVfnNwH26frqz7CpcrXL6f2yD2vbswUfr/RWIr2p5Uu/c/wCA230a1yLviS8zpU9xFV9PXwq2+hP4zV3Q8mVdV4FYVeKgoBQCgFAKAUBvNxrzqdoWj/8A7kU+ZzoP2MaivWa5IlpeJotnpi2P7IOzxjxrkQnzS4z9iVQ0s9na8i5fHODe7xba6raOzbccpTMW8gEeE+tj9lRQhtVyl0wbyeJJGi3g2Pq3hsZMeC0TMfPEH4/W0VSwn/5eS9cf+DSUfxUyM9PN9qureH4uJnPnkbH14j+2p9FH3WyHVPikQ/Zu8O0Ci29vPcFVHgpDqJA8mgasVPKurO1JL6kMZ2NYRbnRFcXxjnS+E+FKGNrgOGOrVqAaTiQML5s1Q1SrynDH0LdDnj3ist79oS2m17uS2cxuJCcqcZ1BWYMBzUtxIq7VFTpSkV7JbFjaLN6UoFvNkLcR8QvVzr81hg/Urk/u1S0z2Ldl+RZuW1Xk0nQJs7hdXBHMrEp8w1v+KP6ql1suKiR6WPBsgm/28Ml3dzZkYwpIwiQnwVA8HIHLwtOfTVnT1qEFw4kF03KXyNFs/wB9T5w++p3yIlzJZUZsTzow2mup7aTBDHXHniNQHhDj24AP7pqhraVNKTWS3prHF4TIV0gb9Xc801uCYIY3dNCEqzBTp/ONzOcHgMDBxx51Zo08IxUubIrrpNtEEAq0VhQG03f3guLOTrLaQof1l5o/kZOR8/MdhFR2VRsWJI3hZKHIt7ZPSvDNCQ2i3useD12owFu8ugJUduDjuyedc+WjlF5XFfLmXY6hSXRld7zbD2hMzXUuLpT/AM23dZ4wO4BOKKPmgdvPNW67KorZXDzK9kJt7XMjDXGtw0hJHAeDgeCOSr2KMcBwwO48qsYwuBDnL4m3h2tcTzIevMCRAaSpZY4I1wBoQHjgYAHEsSAck1E4RjF8Mt/q2SKcpPmTe76XHlnVEtEaAuF0vkzMCcAgg6VY92D3ZqlZ7OrnW1Zx/gs16ycZpw4G96SLtIkS0i4DPWScc+RQftPoWo/Z2lhTF7KwjfW6iVr958SA10ygXfuf8Btvo1rkXfEl5nSp7iKr6evhVt9Cfxmruh5Mq6rwKwq8VBQCgFAKAUAoDskhUhl4MpBHnHEfbRrKwZTwz6q6pLlLeXmAUmXt4lDj8Wa4XGOUdXngp/pJ2zp25AwPC2NuD63WN9auBXQ08PwH88lW2X4qLmmsFaaOY+NGsir5nKE/gFc5Sey0W8ccnz7v7IbvbEqK3jTJAp5gEaYz/j1GutR7lOfqULfftwWtvDtCDYdinseEElgijOnU2CS8jAZJwp+wcByoVxlfP3mWpNVR4I8ejDfOfaJuevSJRF1enqww8fXnOpznxRyx21nU0RqxjxMU2uzOSpekr9KXf0g/AtdDTfCiVL++y0eiu4W82S9tIc6OshbP7DjKnzANpHzKo6pbFu0vMtUvahg7bFVtl7ALuNMwjdznslkOEB82UHorE/xb+Bsvw6yhgK6pzTI2f76nzh99HyMrmSyozY9LedkdXQlWUgqR2Ecqw0msMym1xRtd99jDaEX5QtE/PKALuFeJ4DhIo5ngMduRjtU5r1S3Ut3Ll4MmnHeLaXMrIVdKooCUQbGsJ1AgvWhlx4l4mlCfpo8qo84zUDssjzjlfL7E6hCXJmt27u5c2mDPHpRvEkBDxt3aXU44jjg4PkreFsJ91mkqpR5mHs3aMtvIJYJGjcfrKceg9jDyHIraUIy4SWTEZyjyJF0ixL1ttPoEclzbRzTIowBI2QWA7NWM4789pqHTt4a8EyS9cU+pE6sEBZW4mwVs4xtK8Xwv/wAWE8C7EcJCOwY5dw8L9mqd1jse7h9WWq4qC25fQ197dPLI0khy7nLHy/6DkPIKnjFRWEQttvLPGsmC79z/AIDbfRrXIu+JLzOlT3EVX09fCrb6E/jNXdDyZV1XgVhV4qCgFAKAUAoBQCgPoTo/3stfydarLcwRukYQrJKiMNBKDIY54gA+muTfTPePCOlXZHZWWUhvbfeyLy6lyCHlk0kdqAlU/wAIWulVHZgkUbJZm2fQOyd9LNraKSS6gVzEjMplQOG0gspXOdWcjFcqVM9p8GX1bHHM+dY9pOLgXOBrEomweWrXr++uvse7s/LBQ2/f2j6DvEsttWYXrMrkMNLASROB2g5wcEggjBB8xrkpzonnBfezZE1m69zsrZkrWkdwvWOpeWWR1xlThUZ+ChvCYhR2A54kZ3sVtq22jWDrr91EM6XrWxZhdWtxHJNLIFlSOVZBgJgPpUkrjQo7vCqxpHYvckuBBqNh8U+J5dCG1uqvXgJ8GdCB8+PLL/hMn2VnWwzDa6DTSxLBJOnjaumG3tlPvjGR/mpwUHyFmz+5UOihmTl0JNTLEcFL10iiZGz/AH1PnD76PkZXMllRmwoDN2RtSS2lEsTYYcx2MO1WHaK0nBTWGbRk4vKNjtXdi22nmWyK292eL27nEbntZCBwJ58Bx7QM5qFWTp4T4rqTOMbeK4Mrra2yZrZ+ruInifuYc/KpHBh5QSKtwnGSzFleUJR5mHWxobXYu8lzagrDKQh5xth4z35jcFePeADUc6oT5okjbKJto980HhHZtgZBxDCIqM9hKBsE581R7h/neCRX/wDtRqpDdbSuWYK887niFHIcgO5FA4ccCpPcqjjkjTErHknOyd0rbZ2JtoMs1wOKWqHUoPYZCef3d2qq0rZ3e7DgupMoRr4y5mFtva8l1KZJTx5Ko8VR3Af7zU1dcYLCIpzcnlmBW5oKAu/c/wCA230a1yLviS8zpU9xFV9PXwq2+hP4zV3Q8mVdV4FYVeKgoBQCgFAKAUAoBQCgFAKA4ZQeYoZy0c0MEh3Q3Pn2iZBAY1EYBZpCwGWzpA0qePA1DbdGvGSWupz5FjdH3RlNa3a3F00R6sHq1jZmyxGnUSyrgAE4HHiRyxxqajVRnHZiWqqNl5ZAukzbQu9oSuhzHHiJCO0JnJ8xcuR5MVa00NitFa+W1IitTkJkbP8AfU+cPvo+RlcyWVGbCgFAAccRzHKgJFab4TBOquFjuou1J1DH1u3zkGoJaeOcx4P5EyukuD4nlNDsabi9pNAx7YHyo8ylsD0LWMXx5STM7VT5ox/a3sXn1995sJ/SrO3qOiMbNPzPaG32PDxS1nnYcjM+lT5wrYPpWsYvfOSRnaqXJGRcb4ShOqtkjtYv2YVAPrY+0AGkdPHOZcWYd0vDgR1mJJJJJPEk8ST3k1YITigNn+Q5DwVo2PVtLhWz4AOM8RzJ4AdtR71fPob7DMS8s2j0a8DWiyLxz4LZxnuPA8K2jJSzg1cWuZc+5/wG2+jWuVd8SXmdGnuIqvp6+FW30J/Gau6HusrarwKwq8UxQCgFAKAUAoBQCgFAKAUAoBQGx2Lty4tGL20rRMeB04IPdlWBU9vMdprScIzWJI3hOUeRu9qdIu0J4zG8+lSMN1aqhYdxYDI9GKijpq4vOCR3zawROrBCKGDI2f76nzh99YfIyuZLK0NhQCgFAKAUAoBQCgFAKAzYdqSKVKkAqgQHH6quJB6dQFaOtNYNlJo8769eVgz4yARwGOBZn+9z6MVmMFFYQcm+Zc25/wABtvo1rlXfEl5nQp7iPba27trcsGuII5WUYBdc4HPA9NYjZKPdZlxT5mD7RtnfI4PUFbb+z8zMbuPQe0bZ3yOD1BTf2fmY3ceg9o2zvkcHqCm/s/Mxu49B7RtnfI4PUFN/Z+Zjdx6D2jbO+RweoKb+z8zG7j0HtG2d8jg9QU39n5mN3HoPaNs75HB6gpv7PzMbuPQe0bZ3yOD1BTf2fmY3ceg9o2zvkcHqCm/s/Mxu49B7RtnfI4PUFN/Z+Zjdx6D2jbO+RweoKb+z8zG7j0HtG2d8jg9QU39n5mN3HoPaNs75HB6gpv7PzMbuPQe0bZ3yOD1BTf2fmY3ceg9o2zvkcHqCm/s/Mxu49B7RtnfI4PUFN/Z+Zjdx6D2jbO+RweoKb+z8zG7j0HtG2d8jg9QU39n5mN3Hodk3I2eCCLOEEcvAFN/Z+Zjdx6Hv7VLP5NF6tN9Z1ZjdQ6D2qWfyaL1ab6zqxuodB7VLP5NF6tN9Z1Y3UOg9qln8mi9Wm+s6sbqHQe1Sz+TRerTfWdWN1DoPapZ/JovVpvrOrG6h0HtUs/k0Xq031nVjdQ6D2qWfyaL1ab6zqxuodB7VLP5NF6tN9Z1Y3UOg9qln8mi9Wm+s6sbqHQe1Sz+TRerTfWdWN1DoPapZ/JovVpvrOrG6h0HtUs/k0Xq031nVjdQ6G0trdY1VEUKqjAA5AdwqNtt5Zuljgj1rBkwb3a8ELxxyzRo8hxGrMFZySBhQeZyQOHeK2UJNZSMNpDaO2IICizzRxmQ4QOwUsRgYXJ48SPrFIwlLkg2kZ1amRQCgFACaA6o4IBBBB5EcQaA7UAoCMbW3+sbef2PLMetyAQqO+CeQJRTx4jhzqaNFko7SXA0dkU8G52ptmC2Cm4mjiDZCmRggJHEgZqOMJS5I2bSOdp7Xgt1DXE0cSscAyMFBOM4BPbgGkYylwSDaRxe7YghjWWWaOONsaXdgqnIyMMTg5GTRRlJ4SGUZcModQykFWAII4gg8QR5MVqZO9AKA6s4GMkceXl81AdqA1p2/a9d7H9kRdfnHVa115xnGnOc441tsSxtY4GNpZwdtq7ct7bT7Inii1Z09Y4TOMZxk8cZH10jCUu6shtLmeW3N4re0hWeeQLGxAUgF9RIyMBQSeAJ4dgNZhXKbxFGHJJZZsbeZXVXQhlYBlI5EEZBHkIrTkbHS+u0hjeWRtKIpZmOThQMk8OPKspNvCD4GPsTa8V3Cs0Dao2LAHBXOklTwYA8weyszg4PEuZiMlJZR57wbfgsoxLcvoQsFBwzEscnAVQSeAJ9FZhXKbxExKSiss2EEyuqupBVgCpHIgjII9FacjY70AoBQCgFAKAUBUvTBdLFtDZkr8EjYO2OPgrLGx4dvAGr2lTcJpeuZVveJRZpukDe62v7jZ/sZmbqpDq1KV8Zo8c+fimpKKZVxltdDW2alKOCwd8d8JILiGztIlluphkBzhFXjxOMEnwWPMYCk9wqrVSpRc5PCRPOzD2VzOu6u+E009xZ3UCx3cC6tMbZRxgcifF8ZOZPBuzBpZSoxU4vgxCxtuLXE0e1N+9qQxeypNnJFbZAxI/5zjwGeIK5PDilSR09UnsqWWaSsnHjjgbjfLflrS3s7iKIOlwVJDZ1BSofAA5sVJHPgcc6jpoU5OLfI2sscUmiNdIO0Noy7Mla6t44EaZRpDanEfglMkMQxL5B4DlyqbTxrVqUXn7kdsp7DbRNOjhrj2FCLhIkQRRCHqySTGI1wz54Bjw4Dy1Wv2dt7LJq87KyeG/G+TWjwW9vEJrmc4RCcKoJ0gt5zkDiOTEkY47U07acm8JGLLNlpLmzG3e3znN4bC/hSK4K6o2jbUj8C2OJJHggkcT4rDgRxzOmOxtweUI2Pa2ZLiQ7o/a8O0r4pFAXMw9k62YiMGVi/VdrcQ2M/srVi/Y3cct8uBDVnblwJb007O63ZrPjJhdH9BPVt6MPn0VBo5Ysx1Jb1mBAt/dqNeQ7MiU5cWjzuO8qh1en8zL9dWqIquUm+uPX6kFr2kkhtq+N3s/YtoCcyMUbvGhuoX/CzH0UhHYnOXrjxEntQiifbY3uuPZn5P2bBHJJEmZGlJCKABwABHLUgznmcY5mqsKY7G8m8Jk7m9rZihsfpED2d3NPDomtDpliU5BYkquG7AWBU88YPOk9PiajF8GI2+62/Ax92t6dq3QinW1tmtpH0+DIVdF1aWZiWOccTgLk45Cs2VVQysvJiE5y444Ed3glu/bChijiaZEbqFdiEMeiTixHENgvy7hUsFDs7y+HiaSct6i4oNWldeNWBqxyz24z2ZqgWj513lu2Xal1eLnFveIDj+yWx6D1JHprrVrNSh1Xr+ShPO8cujNp0u3pur1xGcpawIT++yZPp62IeitNKtiHHxZnUPafDwJXvXtNF2FZyywR3GpLfwZNQAbqj4QKEHPAjgRwJFQVQbvaTxzJ5vFab4m53r3y9g29qsUQeedVEUY8FBwUdnZllAXt7+BqOqneNtvgjadmyljmYt5ebRfZ+0l2hBFHptpSjxNkNmNsjTqbxe05HkB51lKtWRcH4mMzw9pEP3V3m2habMV7e1jNtEzF5ZDktqkOQqKykAFgCeP2VZtrrnbiT4v7EMLJxrykSjfzeCOTY9vdSW0colaMiOQthGKschlwTjBHZkE+aoKK2rnFPBLZJbGWjYbz74taLZwW8CyT3CqI0zojUeCB9pAAyAADkjHHSunb2m3wRtOzZSSXM1Em++01uRYta2y3TjMbGRurIwWzjj2K3aOXLvk3FWzt5eDTeT2tlribbbm8W1FllS12epSIAtJI/gv4IY6OKZ544Z5ccHhUcK6sJykbSnPwQ2Rv40+yp75Yl6yHUGj1HSSoVshsZwUYHz8PLWZ6fZtUM8zKszDaI7c9Jt+ttFd+woxbkhWdmI1vxzoGcouVIBIblUq0sHJw2uJHvpYUscC1raYOiuOTKGHpGaovmWUetAKAqrpUx+VNkA44ypz+mjq7pvhz9dSvcsyiefTNGq3Gy8ALmR+QAz4cNNI3sz8jF696Jh9Kezlj2pDc3IlFo6KryRcCpGoY1DODxRsdo1AZrbTSzU4xxkxcvfTfIyN247ENdzbJN1Ncx20hSSRWaMsRwXwlBL5CYBxnszg4xY7MRjbhLJtBRy3Egs9zbzWLvJPPLtAyElWLsqxqcs3LGNOc5PDjwAFWkpRnwSUSu8OHHOSW7/XCvsvY7Ly/NjiCOUYB5+UHjyPMcKrUrFk/qTWcYRJr0wwM2y5tIJ0tGxwM4UOMnzDme4VBpWlaskt6zBmV0b7fgubOFIX1PBDCkowRpbRjGSMHip4jI4VrqK5Rm8+OTNck4pIinSXC1ttSy2g6sbdAiyMBkJpdjxxyyHyO/San072qpV+JFasTUvA8dmTjaW3o7u2DNbW6ANIVKgnQ4AGoA5LScjxwpNZkt1Q4S5sJ7dmVyM3ozP/Fds/TH+LLWuo+FD10M1d6XmT/b+z/ZFtPCf+ZG6ellIB+vFVYS2ZJk0llYKV6HLT2Tdt1nFYbZ0A7usYjB9Dy10dXLZhw8WVKItvieHRdYO+1IoZDn2H1xI7ipKH/+jg+is6mSVWV44FUXt4fgZu82zobfbE7bQM8dtNlo5osjLEKcZUEkAh1IHHxTjFa1ycqUoYbXgZlHFjcuRvt3jsyK0v5oI7ueAhEl1qT1oyeMZwORZskkFcZOOBqKe9c4xk0n/BJFQSeCHXhtUmgOwZ7k3DvxiwwA7skqNQzzBLDGckDnYW2098ljqRNJNbGSW72bRSz3gt7m5ykPU416WI8WRTjAJOCVyBxGoGoKoudDjHnkkn7tqbLUtbhZESRDlXUMp5ZUjIPHyGqLWHgsJ5KP2Ns03drt1k4sZVkXtz1byS4HlIJHpFdKU9iVZUUXJSPLdbZxk2RtS6kJYsqorH9mHS5we7xR+5WbZYthBesiuLdcmzO3lug+7Nm2eUir6nWJ/wBtaVrGpZtLjUjO6TIHjbZV7oZ4oRGZCozp0sjjPdqAYAnhkAZ4itdM01OGeLM2p8JG+2nvtbX1ntGO26xglpKxcoVTijDTk8mHA4OM5OM4OI40yrnFy6km2pJ4I/stv/i0v/U/j1LL/VL6fwRL4J4b4sPa3Y+eL8D1mr/US+osX4SNj0p2Mr29g0FtLJIigiaEOzxYCEDSnE5IyCeRThjNaaWSUpZf0fiZujlLBjblXNmu0Ea59n+zXGmJr5AoyQV8EAkgkalGeHHA4ms3Ke793GPkIbO1xzn5mo2vtGOTaF8u1pp0WMuLeJC4U8SIxhQea6SDwzkkmpIxari60vmzST957ZlblyAbB2pGQQ6NIWBBGMxoMZI5gqcjmOGeYrFyzfB+X8ma/htHXbjf/GLT6X/vlpX/AKlh/BRcmyPeIfo0/CK575lpcjLrBkUB5ySKCAxUE8skZ9FDHASyKvjFR3ZIH30Q4HZlBGCMg9h40MhIwowoAHcBgUBgWl1bPLKkbQtKnCVVKlxnscDj9dbNSSTfIwsGeEGAMDA5CtTJ2oDrHGF4AAeYYoDDv9qwRPHHNLGjS8EV2ClzkDCg8zllGPKK2UZPikYbRl4VR2KB5gBWpk4WRcagRjvBGPLxoYOUlUjIYEd4IIpgzk6wshyUKnvK4/yo/mYWPA7hAOIAzQyJIwwwwBHcRn76A5VQBgcB5KA6JAoJIUAnmQACaGMHaSMNzAPnGaGTtQHAWgGKAaRQAigOEjAGAAB3AYFAc6aAaRQEN303PmuLiC8tJliuIBpXWupCMk9xx4zA8DkHsxU9VyjFxkspkU4NvKZgWe5N5PdwXW0rmNzAQY44VIGQdQ8Ihf1gCeBzgcRW7vhGDjWuZqq5OW1MnslujEMyqWHIkAkeY9lVssmwjusYGcADJyeHM95rBk50igOaAUAoCqelUf8AFNkfSp/Gjq7pvhz9dSva/fic/wD+gFBt7bPxj/grGi7z8hqHhIk2+G/KbPmgieF5BKCdSEZGOACr+sxbSMZHjc+yoqqHYm0+RvOxQwjx3W3+9lXbWk1rLbShSyhzkkDB8IFVKkgg9o58azZRsx2k8oQt2nhrBqd2ri3TaG1XtbRzPEJCfzuesbWSyounCanUHJJ9FbWKTrhtPgawxtSwjA6H9uXUjyq8csyySEvO8pYRYTITDZJ444AgeFUmrrgsYa8uprTOT5o2130nnVM1tZSXFvAcSzhwoAHMquk6hzPMcOPAcajWl4LalhvwN990WTfX2/FrHYpfEsYnwEUY1s/EaME41Aq2eOBpNRxom57HibOxKO0VpvPvFJeX2ymktZbbTMhXrM4dXliIZSVX9nj5xVyqtQhPDzw/pkEpuUo5WC49uWAuLaaA8pY3T1lIz9tc+MtmSZaksopXYW3Or3fvoW4MsnVheWFmxqH2TH0V0ZwUtRFlSE2q2jtuZtQ2mzdrwP4LRgYHc8o6n7CErF0FOyEl4/0K5NQkmSPc/an5M2Va6baWaW6Z3VIV5sfF1EcR+bVeQPI91Q2x3tr44S6kkJbEFw4m83a3+a5uJLWa0e3uFQuqM2oNgA4JKqVJBB5EY7ajs0+zFSTyjaNuXhoztyt9Ev7eWfq+q6piGUtrOkKGDZAHME8P7JrW6l1yS55Nq7NtZPXcXek7RhabqDCofSuptRbABJ4AcBkDt4g91Lqt28ZyZrntrJJKhNxQCgFAKAUAoBQCgFAKAUAoBQCgFAKAUBVHTGxivNmXLA9VHICxHesiPp85VWx34NXtJxjOPj/yVr+DTNX0q7x2+0RaW9k5mcueSsOLAKo8IA5OT5sccVtpqpVbUp8DW6anhR4m76Sv0tsj6Rf4sdR6f4Uze3vxPSL/AO52/u//AGLT/wBN9R/1jp0d/pja3zz/ABGpf8GAr78jA6Gr2NYbq2eREneVgiMwDE6MHSDxOCrZxyxW2ri24y8MGtD4NeJGNzLOLqbi3utoSWJViskJIVXBUK2QSAzcCpHcB31PdJ5Uox2vmaVrmm8GdvtsuNNj2ZtJWuLYSynWV08XzjUP1cMGXjjicdtaUybultLDM2xxWtnkbDfneO2u77ZBtpA4SVS+ARp1Sw4ByOfgtw7MVimuUIT2l64m05xlKOC565xaPnTefZrLtSexAOi4u4m9D6iMeQCdvVrrVyzUp9EyhNYs2TJ6TIHi2ldQxjhdiAgd5yuMf9RT9ta6dp1qT8MmbcqeOpMekfa01l+T7K3m9jRMAjzADIRSicCeQUHUcYPLiO2vp4RntTkssmtk44SNLujJEm3wq3ZugYyqzO+suxQHSG5HHEDHdipLcuju44mkMK3nkwN7Z22bc7TtowQl5GjRgZ5O/hAAeQ3CjzLW9SVsISfh6+xifuSaXiXDufsf2JZwQcMog147XPhOfWJrn2z25uRahHZikbmtDYUAoBQCgFAKAUAoBQCgFAKAUAoBQCgFAeN1apKpSRFdG5q4DKfODwNZTa4ow1kwtnbv2sDa4LaGJuWpI1Vsd2QM4rMpylwbCilyMi62ZDI6SSRRu8ZyjuisyHOcqxGV4gHh3VhSa4JhpM5GzYet67qo+uxjrNC68csa8aseTNNp4xngMLOTi22ZDG7yRxRpJJ47qiqz9vhMBluPfRybWGwkkeI2DbCbrxbw9dnPW9WuvPLOrGc47aztyxs54DZXM6bQ3dtJ31z20Mj8tTxqxx2AkjiKzGycVhNmHFPjgzntIynVlFMZGkoVBXT3aeWPJWuXnJnCxg10O69kgAW0twAwYYiTgw5MPB5jvrZ2zfizGyuht60NjBm2NbtKJ2giaZcYkKKXGOWHIyMeettuWMZ4GMIXexreWRZZYInkTGl3RWddJ1LpYjIwckY7aKcksJjCzk52nsmC4UJcRJKoOQHUNg94zyPlFIylF5TDinzPG03ftYjG0VvEhj1BCqKCurxsEDt7ay7JPmzGyiG3mwLq+2pHNcwJDbWjHQdSu0xDZU5HHTkK2CMDiOJJqeNka6movLf7ETg5Ty1yLFqqTigFAKAUAoBQCgFAKAUAoBQCgFAKAUAoBQCgFAKAUAoBQCgFAKAUAoBQCgFA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hUXGRkbGBgWGRsWGhsaHR0gHBsbHBkYHCggHBwlHBwXIjElJykrMC4uGh8zODMsNygwLisBCgoKDg0OGxAQGywlICY0LTQ0LCw0LCwsLCwsLywsLCwsLCwsLCwsLCwsLCwsLCwsLCwsLCwsLCwsLCwsLCwsLP/AABEIALsBDQMBEQACEQEDEQH/xAAcAAEAAgIDAQAAAAAAAAAAAAAABgcEBQECAwj/xABREAACAQMBBAQGDQkGBgEFAQABAgMABBESBQYhMQcTQVEiMmFxgZIUFhczNFNUcnORobGyFSM1QlKCs9LTYnSiwdHwJUODwuHxJiQ2RGOjCP/EABsBAQACAwEBAAAAAAAAAAAAAAADBAECBQYH/8QAPBEAAgIBAQUFBgYBAwIHAAAAAAECAxEEEhMhMVEUMkFx8AUiM2GB0SNSkaGxweE0QvFDUxUkRGKissL/2gAMAwEAAhEDEQA/AJZ0mb93Gz5oo4EhYOhY9YrE51Y4aXHCrWmojYm2V7rXDGCHe7LffFWvqSf1as9ir6v19C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R62vTDes6qYrbBIHBJP6tOxV9WZ7VLobv3Sbr4uD1X/nrXscOrM9pl0Huk3XxcHqv/PTscOrHaZdB7pN18XB6r/z07HDqx2mXQe6TdfFweq/89Oxw6sdpl0Huk3XxcHqv/PTscOrHaZdB7pN18XB6r/z07HDqx2mXQe6TdfFweq/89Oxw6sdpl0Huk3XxcHqv/PTscOrHaZdB7pN18XB6r/z07HDqx2mXQe6TdfFweq/89Oxw6sdpl0Huk3XxcHqv/PTscOrHaZdB7pN18XB6r/z07HDqx2mXQe6TdfFweq/89Oxw6sdpl0LG2BfNNbxSuAGdAxC8snuyTVCyKjJpFuD2oplQ9PXwq2+hP4zV/Q8mVNV4FYVeKgoDmgOKAUAoBQCgPVLdyrOEYovjMFJVfOwGB6axlcjKi2snlWTAoBQCgFAKAUBlpsucgEQykHiCI3II7wcVrtx6o32JdDHljKkqwKkcwwII84PEVsnnkatNcGeuz/fU+cPvo+QXMllRmwoBQCgOUUkgAEk8gBknzAUygbq13RvZOK27gf28J9jkH7Khd9a8SRVTfgZvtAvceInm1ite1Vm24mYl1ufex8TAxH9gq/2KSfsrZait+Jh0zXgaSSMqSrAqw5hgQR5weNTJp8iPGDrQwKAUAoC79z/AIDbfRrXIu+JLzOlT3EVX09fCrb6E/jNXdDyZV1XgY3RNPs9i1veQxvNJIOpMkXWZBAGgNg6eIJ44HGttUrF70XwGncOT5libyWGyLGIS3NpbqrNpXTbqxZsFgo0rw4KeJwPLVSuV1jxFv8AUsyUIrLRVvRlfWAnlS+hjYTFBDrj60K2php5HGdS8cY8HjiruojZspwfLmVKJQy8ls7c2Nsq0haa4tLZY1IBIt1biTgDCoTzqjCds3sxb/UtyjCKy0fPO15keeZ4l0RtI5RQMaULEqMDlgY4V1oJqKT5nNm05NoxK2NQDQHNAXluNvfs+LZcaSSRoY0IlibGp246iE5vr58M88HlXMupsdraX1OhXZDYKOkIySBgZOBzwO7NdNFB8+Bct9uVa2+xJJeqVp+oVzK3hMHIBOnPigZwMYrmq+crks8Ml7dRVZTFdIoCgANAKAE0B9BdE29TXluY2jCm2WJNQbOsYIBxjwT4PHiedcnU07uWV4nRos2ljoVJ0m/pS7+ev8Nav6b4SKl/fZoNn++p84ffU75ES5ksqM2FAKAl2w9zCVE14xhjPJP+Y3oI8H6ifNzqhqvaFdCy36+XUuafRzueEiRwX0cA02kKxD9ojU585P8AnmvL6n21bY/c/V/bwPQaf2VXDv8A7Hg95LIfHdj3An7hXMd99r7zfl9kdBU01rkkcexJfi5PVb/Sm5v57Mv0Y3tPLaj+qOVupYz4zqe4kj7DRXX1Pm1+v9h002eCZ7y7RSYaLuJJl78YceYjl6MV0dN7Ztrfv8fLn9mUdR7Krmvd/f1kj+2dy8qZbJjKg8aM++L5v2vNz89en0ntKu9c/XzPP6nRTqeGiHV0iiKAUBd+5/wG2+jWuRd8SXmdKnuIqvp6+FW30J/Gau6HkyrqvAiG4H6Ss/plqxqPhyIaO+i0enr4Db/3lf4UtUtF335f2i5qe4U7sD4Vb/TRfjFdCzuPyZRr7yL26Zv0XL8+L8YrmaT4qOhf3GRroqh2ZdQJBLbxPdoHZ9ceSy6+DayMHAZBjOeHLFS6l2wltJvBFRsOOPE2u1NgbH2dcNc3OgdZjqoCutUwACyxKDnJ45IwM8MVpCy62OzH9Tdxrg9pm+2lsSy2nZ5jSNlkQmKVVCsrcQCDgEYYYKnuIIqKM51TNnGM4nz/ALr3MMd1A90geAN+cUjUMEEcV7cEg48ldW1ScGo8yhW1GXEvrZe72yrqAT29rbtGwbS3U6fFJU8GUEcQa5crLoSw2/1OglCSyim+jnaFjFK/5RjV42jGkvGZQrA/sgE8RnjjsroaiNkl+GU6pRjJ7Rfu057UWbPMFNr1YJBUsvV4GPAAyRjHDFcuKltYXMvNrGSlukbaeypIo12dGiuH1O6RGLwQpGkllBOSQf3a6OnhanmZTulCSSiTHdfdK02bZ+zNoKrS6Qza11iPV4qInIvxAzzyTxxVey2ds9iBNXXGEcs2ezptl7ailRYcMmM6kWOVM50srLnhkHt7OI48dJK2hp5Nk67VwKXv93JY75rEeFJ1ojU8gdWNLHuBUhj3DNdGNqde2UXW1PZLvFhs3Y1splVOJCl2TrJZHxx7CcczgYArm7Vl8uBfxCtGduZtKwuDNLYqqsdAmwhjORq0ErgAni3Ec+3lWlsLI4UzMJRlxiUh0m/pS7+ev8Na6em+FEo3980Gz/fU+cPvqd8iJcyWVGbCgJ3ursJII1urlcu3GCI9nc7Dv7R3cO0jHH9p+0Y0Qwv+X9jp6DRO6XH/AINg7yXEnazHkByA/wAhXjZSt1VnV+v0PURVWnh0Rnm1gg9+PWSfsLyHn/8AP1Vc3On03xfel0XJevn+hV31+o+H7sep3i2pO/CCMKvZpXP2nh9lbR1mpsWKIYXyX9vgay0ung83Ty/m/TPTRf8APJ+uOt8e0efH/wCJrnQcvudJdp3CDE0YZe3UvD6xwrWWr1VfC6GV81/fIytNprH+FLD+T9M81t4Lj3v81J+yfFPm/wDH1VoqtNqfh+5Lo+T8v8G281Gn7/vR6+KMDEkEnajj6iP8xVP8bS2dGv3+6Lf4Woh1Xr9GYm82xFu42ubddM68ZYx+uP2lH7X3+fn6/wBme0o3Rw/+P8HmdfoZVSyvX+Sv67ZyhQF37n/Abb6Na5F3xJeZ0qe4iq+nr4VbfQn8Zq7oeTKuq8CIbgfpKz+mWrN/w5ENHfRaPT18Bt/7yv8AClqjou+/L+y3qe4U7sD4Vb/TRfjFdCzuPyZSr7yL26Zv0XL8+L8YrmaT4qL9/cZXXQgf+JH6CT8SVb1vw/qVtL3jI6dvh0P93X+JJWNF3H5mdV3kT/od/RUHzpv4r1U1fxWWKfho+en5nzmuuuRznzPobon/AERB/wBb+K9cjVfFf0/g6NHw0fOieKPNXY8TnvvH0bvX+g5P7qn4VrjVfGXmdGXw/oUPu1biS8tUbk08SnzF1B+yurY8Qb+TOfDvI+jt8d20v4BDJI8ahw+U05OAQAdQPDjn0CuPVY65ZSOlZBSWGavc3cGHZ0ryxTSOXTQVfRjmDnwVBzw+01JdqJWJJo0hUoPgyP7TtAd57cj4nWfOElUfctSReNM/P7GrX4yZqun6Q9bZr2BJTjykoP8AKpNDyl9CPVeBldAHi3vnh+6StddziZ0vJkF6Tf0pd/PX+GtWtN8KJBf3zQbP99T5w++p3yIlzJZUZsSHcjY63E+qT3mEa5M8j+yp85BPmU1W1V26rbJ6K3ZNIld7ctPLnHEnCr3DsFfP77Z6m3K8eCXyPaU1x09WOnNmxuJPYy9VFxmbGthxIzyUeX/fbV6ya0kdzV33zf8AS/opwj2mW9s7i5L+zqtpHbgPP4ch4iPOfS3f/vnWqpq0y27+Mn/t+/ryMu6zUPZp4RXj9jLjF3MMjESdg8Xh9/3VZXbdRxXuL19f4IH2Sng/efr6fyc/kOT5S2f3v56z/wCG3f8Aeefr9x26r/tLH0+xw6XcPHIlXtHjH6jx+01hx1tHHO2vX1/dhPSXcMbL9fT+DFNtFcAtCOrlHEp2Hzf7847aruqrVJyq92a8Ovl68yfe26Z4s96PU5tZuvXqJuEgzoc88jsP++PnrNVi1MdxdwkuTMWQ7PLfVd180a23meCXOMMpww7x2j0/6VRrnPTXZ8Vz8i5OENRV8mRrfvZCxTCWL3qcF1xyDfrL9oPpI7K99o71dWmjxupqdc8MjNWysXfuf8Btvo1rkXfEl5nSp7iKr6evhVt9Cfxmruh5Mq6rwIDu5fCC7t5mOFjljZj/AGQw1f4c1bsjtQaK9bxJMvrpS2BJe2OmAapI3WRFBA1YBUgE8M6XJHmrlaaxVzyzoXQ244RVO52417Jdwl4JIo0kR3eRSgwjBiBqxqJxgYzz7qv26iCg8PJUqpltcUWH0434SwWLPhSyrgf2UyxPmB0D94VU0cc2Z6FjUSxDBDeg+zk9nGXq36sRSKZNJ0asodOrGNWOOKsa2S2MeJDpk85O3Tv8Oh/u6/xJKaLuPzGq7yJ/0OfoqD5038Vqqav4rLFPw0UHd7PlSXqnikWQngjIwc5PDCkZOezvrqxknHKZQlF7WMH0J0Z2ckWyoY5UdHHW5R1KsMyORlTxGQQfTXJ1ElKxtF+lNQwz52u7CWEhJo3ifSDpkUocd+GHLgePkrsKSlxTKEk1LifRO2bdp9issILs9qhULxLeACAO8nsrjQajdl9TotZhw6FDw281lcW8s8MsWiRJAJEZCwRgxxqAz/5FdVyjZFqLyUFFwkm0Xh0obBbaFgvsfDujLKgBHhjSQQCeHitkd+PLXM01irnxL1sXOPApG33PvnbStlcZ/tRMg9ZwB9tdJ3Vr/ciiqrH4G36Oi1rteBJlMbB2jZW4EM6FVHpYr9daajE6m0b05jZhk66b9gzTLbzQxvJ1etHCKWYBtJVsDjjKkHziqujsUW0/En1EHJLB6dCGyJ4I7l5onjEhj0awVJ0hsnSeOPCHHHGsaycZNJMaeDinkgnSxs2WPaNxK0biKRk0SFToY9WuQGxgnIbh5DVrSyTrSzxINRF7WSKbP99T5w++rL5EC5ksqM2LF2Hb9Rs5Ox7hi7fNHi+jGk/vGvL+39RiOwvHh+nM7/sanMtt+HpGz2GoRZJ2HiDC/OP/ALA9NcjQJVxnqJf7eXmdPWtzlGiPjz8jtsoaVkupOJBIXPax5n/L6620vuRlqrOL8Pm/XA11Pvyjpq+C8fL1xDSiGF72dTI3AovlJwpPcM48wqfTVNRequ4t8kYa31q0tLwvF/z68TI3W3sW6BRgEmGTpzwYd6k93aK6Gn1St4PgyHX+zJaVqS4w69PP+irp5ZuvJYv7I1eXXr7h28+Qrjyc9vj3j1sIU7nCS2MfTBaW8m9AtI0BAedlHgZ4DvZschnOO/6yOxfqVUkucjyOh9nPVTbXCC8f6Xz/AIMSGYXUC3kKmORSdYHaV5kHt8/bxB41z9RVvYdppWJL9/X7lhrs1z0tr2ovk/Pkdtp4kjS5TgwID47GHI/Xj6xVfVYurjqYcHyfn1M6fNVj08uXh5HG2gJI4pxzPgv84f8Ao/ZWNbi2uGoXjwfmZ0earJUPzXka7aUHX7PnQ+NBiVPIBnV9mv666nsDUf8ATfh/D/yc/wBs0/714/1/grevVnnS79z/AIDbfRrXIu+JLzOlT3EVX09fCrb6E/jNXdDyZV1XgVhV4qFg7p9Kk9rGsM0YnjUAKS2h1HYNWCGAHLIB8tVLdJGTzF4LMNS0sMkV101pp/N2jFv7cgUfYpJ+yoVoX4sleqXQrPebeOe+m624YZAwqqMIi9yjP1k5J9AxdrqjWsRKs7HN5ZJN1OkuWxtkt0t43CljqLMCdTFuIA7M49FQ26VWS2myWGo2Y4waTfTel9oTJM8axlUCYUkjAZmzx+dUlNKqWEyO2zbeTd7qdJktjbJbpAjhCx1MzAnUxbkB5ajt0qsltZJIajZjjBi7S3/kmv7e+MCBoF0hNRIbx+JOM8NZ+qsx0yUHDPMw78zUsEh92qf5LF67f6VF2GPU37V8iJb7b3vtF4neJYzGrL4JJyCQeOe7H2mrFNKqTwyK23b8CS7ndKzWtulvPCZVjGlHVgrBR4qlSMHA4A55AcO2oLdHty2oskr1OFhmq6Qd/fyisaCARLGxYMX1scjGMBQAPr5CpKNPu3nJrddtrGD23L6TJ7KMQyIJ4V8QFtDoO4Ng5XuBHDvA4DF2ljN7S4MzXqHFYZJL7pr4fmbTj3yScB+6q8frFQx0PVkj1S8EVhtnbEtzcPcyECVyCSg0gFQAuntGABxznhzq7CChHZXIqym5S2iyNjdMzLGFubfrHAxrRwurylSPBPfg+gVTlosv3WWY6rhxRgP0xXXX9YIoxFpKiHJPEkHWZMZLDBHAAYY8O2tuxRxjPEx2p55Gv3u6SJL+3MDwRoCytqVmJBU9xHorerSquW0maWX7ccYIds/31PnD76tPkQLmStjUZsWntlNAgiHKOFB9mP8AIV4T21PavS+X8s9f7Khilv5/0e114NnEP22LH0Z/8fVUdvuaKC/M8m9fv6ub6I9r+LwbWDsOC3nOMn7WqS+HuUUdef1xn+yOmfvXXdOXr9CTSQKylWAKkYKkZGOWMd1d/ZWMeBx1Jp7SfEq7ezdp7NxNAW6rVkEeNG3YCe7uPoPl4+p0zpe1Dl/B632d7Qhq47q7G1/9l9/SM1N/h1OTCDcgYEmF0/OP637vLyipO3e7y97r4EEvYb3uFP8AD6cc+X+TXbs7vyX0plmZur1eG55uf2VP2EjlyHkioolfLaly/nyLWu11eirVVSW14LwXzf8Ann4lq29uqIERQqqMBQMADuxXYUUlhHkJzlOTlJ5b8SObPgw91B2EEjyY5fev1VxNPWlO6jw9fdHVvm3Cq7x9fYxtnHVazr+zhx/v92q+m9/SWRfhx9foT3+7qq5Lx4ev1Om7q6pGQ8njZT6cf+a29kTcdR9PsY9pxzTn5lUrXvjxpeG5/wABtvo1rkXfEl5nSp7iKr6evhVt9Cfxmruh5Mq6rwKwq8VBQCgFAKAUAoCzt1+ipLu1huPZZXrFyVEYYKckEZ18cEEVSt1bhNxxyLcNMpRzkhu+e7xsLp7fXrACsrY05DDPLJ5HI59lWKbd5DaILa9iWCUbk9GXs61W4a4MepnCqI9XBTpzksO0H6qgu1W7nspE1enUo5yV/dRGNnRvGQsrDyqcH7RVtPKyV3Fp4LbtuhUFFLXbBiASBEOBxxHj1QeueeRbWlWOZVG0LcRyyxhtQR3QNy1BWKhsZOMgZ5nnV+LykypJYeDHrJqKAUAoBQGRs/31PnD76PkZXMlbcjUZsWtvE2ZEbsaNCPtrwPtdY1H0X8s9l7Meafr9jttLja25+cP9/VWuq46Sp+ZnT8NTYvIzL1x11o/YVX/L+YVavkt/RPwaXr9yvSs1XQ8cv1+xJhXbOSec0KupVgCpGCDxBB5g1hpNYZmMnFprgyj7iyAumhBOkTGMHtxr0g+fFeecFvNn54/fB76FzemVr57Of2yXfa26xoqIAqqAAB2AV6GMVFYR4Kc5Tk5SeWz1rJqRyzf/AOruH7FU59Gn/Q1xaWnrLZ+CX2+x1LVjS1x8W/uYGxxi3uT/AGQPTx/1FU9Fw090vl9y1quN9S+f2ON2ffwe5WNPZazqF5P+jPtF4o+qKpznj319BPFl37n/AAG2+jWuRd8SXmdKnuIqvp6+FW30J/Gau6HkyrqvArCrxUFAKAUAoBQCgLC6FNpMm0BEXOiSOQBMnTrGHzp5Z0q3GqmsgnDJZ00vewZXTxaabuCX9uHT6UYn7nFa6F+60baqPFMtXcuy6iwtYyMMIk1D+0Rqb/ETVC2W1NstQWIpFIb0bGH5ceDHgy3MZ84mKu3o8Jvqrp1T/A2vkUpx/FwWP027TaKyjRGKtLKAdJKnQoLHl2Z0D01T0cVKeWWNRLZjwINux0U3F1EkzyxwxyKGTgZGKkZB0ggDIx+tnvAq1ZrIweEskENM5LLNjtToYmRC0FykzAZ0MnVZ8gbWwz58DyitI65N8Vg2elwuDIjujufNfySxxskbRAFhLqB54xgAnII45qxdeq0nzyQ10ubaPTfLcmfZwiMrI6yagDHq4FccDqA5g8PMaxTqI25wZtpcDB3U3ckv5+oiKq2hnJfOAq4HYCebKPTW9tqrjlmtdbm8I2m+O4U2z4kllkicO+gBNWc6WbPhKOGFP1io6dQrHhI3socFnJGtn++p84ffVh8iFcyWVGbFlJN1tlaS9ydW3nXh/wBpPprx3t6lxmpfT9eR6f2NbmLibXZ1o01qY8YIcFC2QDnn2fO+uq+monfpHXyw+DZNfbGnUqfPhxwYe0t6dnWqpFczrJJH+rGGcg9xCZAxw4MeyuxR7Mcq4RktrZ5Pkcy3XYnKUXjaObXpT2a5CmZkz2vG4HpIBA9NXnpbV4FVXwfiS6yvI5UDxOsiHkyMGU+YjhUDTTwyRPJT91C35RYaTn2UTjB5GXIP1ca4Eovf8vH+z3Fc49hXFdz/APJaW8G8VvZRiS5kCA8FHNmPcqjifuHbXoYVym8RR4aU1FZZrZd/rBYIrh5wqS50Aqxc6WKt+bUFsBgRnGOHOt1RY5OKXI13scZye1vaA2zvbP1onAZWyBlD5fMT3c641milTXZGvjKXX9zpR1UbbIOfBR6GDcoYbQIww8rZIPMAf+l+uufbF6fR7EuDk/X8F6uSu1W2uUUYdtN1VvdT8tMZVfnNwH26frqz7CpcrXL6f2yD2vbswUfr/RWIr2p5Uu/c/wCA230a1yLviS8zpU9xFV9PXwq2+hP4zV3Q8mVdV4FYVeKgoBQCgFAKAUBvNxrzqdoWj/8A7kU+ZzoP2MaivWa5IlpeJotnpi2P7IOzxjxrkQnzS4z9iVQ0s9na8i5fHODe7xba6raOzbccpTMW8gEeE+tj9lRQhtVyl0wbyeJJGi3g2Pq3hsZMeC0TMfPEH4/W0VSwn/5eS9cf+DSUfxUyM9PN9qureH4uJnPnkbH14j+2p9FH3WyHVPikQ/Zu8O0Ci29vPcFVHgpDqJA8mgasVPKurO1JL6kMZ2NYRbnRFcXxjnS+E+FKGNrgOGOrVqAaTiQML5s1Q1SrynDH0LdDnj3ist79oS2m17uS2cxuJCcqcZ1BWYMBzUtxIq7VFTpSkV7JbFjaLN6UoFvNkLcR8QvVzr81hg/Urk/u1S0z2Ldl+RZuW1Xk0nQJs7hdXBHMrEp8w1v+KP6ql1suKiR6WPBsgm/28Ml3dzZkYwpIwiQnwVA8HIHLwtOfTVnT1qEFw4kF03KXyNFs/wB9T5w++p3yIlzJZUZsTzow2mup7aTBDHXHniNQHhDj24AP7pqhraVNKTWS3prHF4TIV0gb9Xc801uCYIY3dNCEqzBTp/ONzOcHgMDBxx51Zo08IxUubIrrpNtEEAq0VhQG03f3guLOTrLaQof1l5o/kZOR8/MdhFR2VRsWJI3hZKHIt7ZPSvDNCQ2i3useD12owFu8ugJUduDjuyedc+WjlF5XFfLmXY6hSXRld7zbD2hMzXUuLpT/AM23dZ4wO4BOKKPmgdvPNW67KorZXDzK9kJt7XMjDXGtw0hJHAeDgeCOSr2KMcBwwO48qsYwuBDnL4m3h2tcTzIevMCRAaSpZY4I1wBoQHjgYAHEsSAck1E4RjF8Mt/q2SKcpPmTe76XHlnVEtEaAuF0vkzMCcAgg6VY92D3ZqlZ7OrnW1Zx/gs16ycZpw4G96SLtIkS0i4DPWScc+RQftPoWo/Z2lhTF7KwjfW6iVr958SA10ygXfuf8Btvo1rkXfEl5nSp7iKr6evhVt9Cfxmruh5Mq6rwKwq8VBQCgFAKAUAoDskhUhl4MpBHnHEfbRrKwZTwz6q6pLlLeXmAUmXt4lDj8Wa4XGOUdXngp/pJ2zp25AwPC2NuD63WN9auBXQ08PwH88lW2X4qLmmsFaaOY+NGsir5nKE/gFc5Sey0W8ccnz7v7IbvbEqK3jTJAp5gEaYz/j1GutR7lOfqULfftwWtvDtCDYdinseEElgijOnU2CS8jAZJwp+wcByoVxlfP3mWpNVR4I8ejDfOfaJuevSJRF1enqww8fXnOpznxRyx21nU0RqxjxMU2uzOSpekr9KXf0g/AtdDTfCiVL++y0eiu4W82S9tIc6OshbP7DjKnzANpHzKo6pbFu0vMtUvahg7bFVtl7ALuNMwjdznslkOEB82UHorE/xb+Bsvw6yhgK6pzTI2f76nzh99HyMrmSyozY9LedkdXQlWUgqR2Ecqw0msMym1xRtd99jDaEX5QtE/PKALuFeJ4DhIo5ngMduRjtU5r1S3Ut3Ll4MmnHeLaXMrIVdKooCUQbGsJ1AgvWhlx4l4mlCfpo8qo84zUDssjzjlfL7E6hCXJmt27u5c2mDPHpRvEkBDxt3aXU44jjg4PkreFsJ91mkqpR5mHs3aMtvIJYJGjcfrKceg9jDyHIraUIy4SWTEZyjyJF0ixL1ttPoEclzbRzTIowBI2QWA7NWM4789pqHTt4a8EyS9cU+pE6sEBZW4mwVs4xtK8Xwv/wAWE8C7EcJCOwY5dw8L9mqd1jse7h9WWq4qC25fQ197dPLI0khy7nLHy/6DkPIKnjFRWEQttvLPGsmC79z/AIDbfRrXIu+JLzOlT3EVX09fCrb6E/jNXdDyZV1XgVhV4qCgFAKAUAoBQCgPoTo/3stfydarLcwRukYQrJKiMNBKDIY54gA+muTfTPePCOlXZHZWWUhvbfeyLy6lyCHlk0kdqAlU/wAIWulVHZgkUbJZm2fQOyd9LNraKSS6gVzEjMplQOG0gspXOdWcjFcqVM9p8GX1bHHM+dY9pOLgXOBrEomweWrXr++uvse7s/LBQ2/f2j6DvEsttWYXrMrkMNLASROB2g5wcEggjBB8xrkpzonnBfezZE1m69zsrZkrWkdwvWOpeWWR1xlThUZ+ChvCYhR2A54kZ3sVtq22jWDrr91EM6XrWxZhdWtxHJNLIFlSOVZBgJgPpUkrjQo7vCqxpHYvckuBBqNh8U+J5dCG1uqvXgJ8GdCB8+PLL/hMn2VnWwzDa6DTSxLBJOnjaumG3tlPvjGR/mpwUHyFmz+5UOihmTl0JNTLEcFL10iiZGz/AH1PnD76PkZXMllRmwoDN2RtSS2lEsTYYcx2MO1WHaK0nBTWGbRk4vKNjtXdi22nmWyK292eL27nEbntZCBwJ58Bx7QM5qFWTp4T4rqTOMbeK4Mrra2yZrZ+ruInifuYc/KpHBh5QSKtwnGSzFleUJR5mHWxobXYu8lzagrDKQh5xth4z35jcFePeADUc6oT5okjbKJto980HhHZtgZBxDCIqM9hKBsE581R7h/neCRX/wDtRqpDdbSuWYK887niFHIcgO5FA4ccCpPcqjjkjTErHknOyd0rbZ2JtoMs1wOKWqHUoPYZCef3d2qq0rZ3e7DgupMoRr4y5mFtva8l1KZJTx5Ko8VR3Af7zU1dcYLCIpzcnlmBW5oKAu/c/wCA230a1yLviS8zpU9xFV9PXwq2+hP4zV3Q8mVdV4FYVeKgoBQCgFAKAUAoBQCgFAKA4ZQeYoZy0c0MEh3Q3Pn2iZBAY1EYBZpCwGWzpA0qePA1DbdGvGSWupz5FjdH3RlNa3a3F00R6sHq1jZmyxGnUSyrgAE4HHiRyxxqajVRnHZiWqqNl5ZAukzbQu9oSuhzHHiJCO0JnJ8xcuR5MVa00NitFa+W1IitTkJkbP8AfU+cPvo+RlcyWVGbCgFAAccRzHKgJFab4TBOquFjuou1J1DH1u3zkGoJaeOcx4P5EyukuD4nlNDsabi9pNAx7YHyo8ylsD0LWMXx5STM7VT5ox/a3sXn1995sJ/SrO3qOiMbNPzPaG32PDxS1nnYcjM+lT5wrYPpWsYvfOSRnaqXJGRcb4ShOqtkjtYv2YVAPrY+0AGkdPHOZcWYd0vDgR1mJJJJJPEk8ST3k1YITigNn+Q5DwVo2PVtLhWz4AOM8RzJ4AdtR71fPob7DMS8s2j0a8DWiyLxz4LZxnuPA8K2jJSzg1cWuZc+5/wG2+jWuVd8SXmdGnuIqvp6+FW30J/Gau6HusrarwKwq8UxQCgFAKAUAoBQCgFAKAUAoBQGx2Lty4tGL20rRMeB04IPdlWBU9vMdprScIzWJI3hOUeRu9qdIu0J4zG8+lSMN1aqhYdxYDI9GKijpq4vOCR3zawROrBCKGDI2f76nzh99YfIyuZLK0NhQCgFAKAUAoBQCgFAKAzYdqSKVKkAqgQHH6quJB6dQFaOtNYNlJo8769eVgz4yARwGOBZn+9z6MVmMFFYQcm+Zc25/wABtvo1rlXfEl5nQp7iPba27trcsGuII5WUYBdc4HPA9NYjZKPdZlxT5mD7RtnfI4PUFbb+z8zMbuPQe0bZ3yOD1BTf2fmY3ceg9o2zvkcHqCm/s/Mxu49B7RtnfI4PUFN/Z+Zjdx6D2jbO+RweoKb+z8zG7j0HtG2d8jg9QU39n5mN3HoPaNs75HB6gpv7PzMbuPQe0bZ3yOD1BTf2fmY3ceg9o2zvkcHqCm/s/Mxu49B7RtnfI4PUFN/Z+Zjdx6D2jbO+RweoKb+z8zG7j0HtG2d8jg9QU39n5mN3HoPaNs75HB6gpv7PzMbuPQe0bZ3yOD1BTf2fmY3ceg9o2zvkcHqCm/s/Mxu49B7RtnfI4PUFN/Z+Zjdx6D2jbO+RweoKb+z8zG7j0HtG2d8jg9QU39n5mN3Hodk3I2eCCLOEEcvAFN/Z+Zjdx6Hv7VLP5NF6tN9Z1ZjdQ6D2qWfyaL1ab6zqxuodB7VLP5NF6tN9Z1Y3UOg9qln8mi9Wm+s6sbqHQe1Sz+TRerTfWdWN1DoPapZ/JovVpvrOrG6h0HtUs/k0Xq031nVjdQ6D2qWfyaL1ab6zqxuodB7VLP5NF6tN9Z1Y3UOg9qln8mi9Wm+s6sbqHQe1Sz+TRerTfWdWN1DoPapZ/JovVpvrOrG6h0HtUs/k0Xq031nVjdQ6G0trdY1VEUKqjAA5AdwqNtt5Zuljgj1rBkwb3a8ELxxyzRo8hxGrMFZySBhQeZyQOHeK2UJNZSMNpDaO2IICizzRxmQ4QOwUsRgYXJ48SPrFIwlLkg2kZ1amRQCgFACaA6o4IBBBB5EcQaA7UAoCMbW3+sbef2PLMetyAQqO+CeQJRTx4jhzqaNFko7SXA0dkU8G52ptmC2Cm4mjiDZCmRggJHEgZqOMJS5I2bSOdp7Xgt1DXE0cSscAyMFBOM4BPbgGkYylwSDaRxe7YghjWWWaOONsaXdgqnIyMMTg5GTRRlJ4SGUZcModQykFWAII4gg8QR5MVqZO9AKA6s4GMkceXl81AdqA1p2/a9d7H9kRdfnHVa115xnGnOc441tsSxtY4GNpZwdtq7ct7bT7Inii1Z09Y4TOMZxk8cZH10jCUu6shtLmeW3N4re0hWeeQLGxAUgF9RIyMBQSeAJ4dgNZhXKbxFGHJJZZsbeZXVXQhlYBlI5EEZBHkIrTkbHS+u0hjeWRtKIpZmOThQMk8OPKspNvCD4GPsTa8V3Cs0Dao2LAHBXOklTwYA8weyszg4PEuZiMlJZR57wbfgsoxLcvoQsFBwzEscnAVQSeAJ9FZhXKbxExKSiss2EEyuqupBVgCpHIgjII9FacjY70AoBQCgFAKAUBUvTBdLFtDZkr8EjYO2OPgrLGx4dvAGr2lTcJpeuZVveJRZpukDe62v7jZ/sZmbqpDq1KV8Zo8c+fimpKKZVxltdDW2alKOCwd8d8JILiGztIlluphkBzhFXjxOMEnwWPMYCk9wqrVSpRc5PCRPOzD2VzOu6u+E009xZ3UCx3cC6tMbZRxgcifF8ZOZPBuzBpZSoxU4vgxCxtuLXE0e1N+9qQxeypNnJFbZAxI/5zjwGeIK5PDilSR09UnsqWWaSsnHjjgbjfLflrS3s7iKIOlwVJDZ1BSofAA5sVJHPgcc6jpoU5OLfI2sscUmiNdIO0Noy7Mla6t44EaZRpDanEfglMkMQxL5B4DlyqbTxrVqUXn7kdsp7DbRNOjhrj2FCLhIkQRRCHqySTGI1wz54Bjw4Dy1Wv2dt7LJq87KyeG/G+TWjwW9vEJrmc4RCcKoJ0gt5zkDiOTEkY47U07acm8JGLLNlpLmzG3e3znN4bC/hSK4K6o2jbUj8C2OJJHggkcT4rDgRxzOmOxtweUI2Pa2ZLiQ7o/a8O0r4pFAXMw9k62YiMGVi/VdrcQ2M/srVi/Y3cct8uBDVnblwJb007O63ZrPjJhdH9BPVt6MPn0VBo5Ysx1Jb1mBAt/dqNeQ7MiU5cWjzuO8qh1en8zL9dWqIquUm+uPX6kFr2kkhtq+N3s/YtoCcyMUbvGhuoX/CzH0UhHYnOXrjxEntQiifbY3uuPZn5P2bBHJJEmZGlJCKABwABHLUgznmcY5mqsKY7G8m8Jk7m9rZihsfpED2d3NPDomtDpliU5BYkquG7AWBU88YPOk9PiajF8GI2+62/Ax92t6dq3QinW1tmtpH0+DIVdF1aWZiWOccTgLk45Cs2VVQysvJiE5y444Ed3glu/bChijiaZEbqFdiEMeiTixHENgvy7hUsFDs7y+HiaSct6i4oNWldeNWBqxyz24z2ZqgWj513lu2Xal1eLnFveIDj+yWx6D1JHprrVrNSh1Xr+ShPO8cujNp0u3pur1xGcpawIT++yZPp62IeitNKtiHHxZnUPafDwJXvXtNF2FZyywR3GpLfwZNQAbqj4QKEHPAjgRwJFQVQbvaTxzJ5vFab4m53r3y9g29qsUQeedVEUY8FBwUdnZllAXt7+BqOqneNtvgjadmyljmYt5ebRfZ+0l2hBFHptpSjxNkNmNsjTqbxe05HkB51lKtWRcH4mMzw9pEP3V3m2habMV7e1jNtEzF5ZDktqkOQqKykAFgCeP2VZtrrnbiT4v7EMLJxrykSjfzeCOTY9vdSW0colaMiOQthGKschlwTjBHZkE+aoKK2rnFPBLZJbGWjYbz74taLZwW8CyT3CqI0zojUeCB9pAAyAADkjHHSunb2m3wRtOzZSSXM1Em++01uRYta2y3TjMbGRurIwWzjj2K3aOXLvk3FWzt5eDTeT2tlribbbm8W1FllS12epSIAtJI/gv4IY6OKZ544Z5ccHhUcK6sJykbSnPwQ2Rv40+yp75Yl6yHUGj1HSSoVshsZwUYHz8PLWZ6fZtUM8zKszDaI7c9Jt+ttFd+woxbkhWdmI1vxzoGcouVIBIblUq0sHJw2uJHvpYUscC1raYOiuOTKGHpGaovmWUetAKAqrpUx+VNkA44ypz+mjq7pvhz9dSvcsyiefTNGq3Gy8ALmR+QAz4cNNI3sz8jF696Jh9Kezlj2pDc3IlFo6KryRcCpGoY1DODxRsdo1AZrbTSzU4xxkxcvfTfIyN247ENdzbJN1Ncx20hSSRWaMsRwXwlBL5CYBxnszg4xY7MRjbhLJtBRy3Egs9zbzWLvJPPLtAyElWLsqxqcs3LGNOc5PDjwAFWkpRnwSUSu8OHHOSW7/XCvsvY7Ly/NjiCOUYB5+UHjyPMcKrUrFk/qTWcYRJr0wwM2y5tIJ0tGxwM4UOMnzDme4VBpWlaskt6zBmV0b7fgubOFIX1PBDCkowRpbRjGSMHip4jI4VrqK5Rm8+OTNck4pIinSXC1ttSy2g6sbdAiyMBkJpdjxxyyHyO/San072qpV+JFasTUvA8dmTjaW3o7u2DNbW6ANIVKgnQ4AGoA5LScjxwpNZkt1Q4S5sJ7dmVyM3ozP/Fds/TH+LLWuo+FD10M1d6XmT/b+z/ZFtPCf+ZG6ellIB+vFVYS2ZJk0llYKV6HLT2Tdt1nFYbZ0A7usYjB9Dy10dXLZhw8WVKItvieHRdYO+1IoZDn2H1xI7ipKH/+jg+is6mSVWV44FUXt4fgZu82zobfbE7bQM8dtNlo5osjLEKcZUEkAh1IHHxTjFa1ycqUoYbXgZlHFjcuRvt3jsyK0v5oI7ueAhEl1qT1oyeMZwORZskkFcZOOBqKe9c4xk0n/BJFQSeCHXhtUmgOwZ7k3DvxiwwA7skqNQzzBLDGckDnYW2098ljqRNJNbGSW72bRSz3gt7m5ykPU416WI8WRTjAJOCVyBxGoGoKoudDjHnkkn7tqbLUtbhZESRDlXUMp5ZUjIPHyGqLWHgsJ5KP2Ns03drt1k4sZVkXtz1byS4HlIJHpFdKU9iVZUUXJSPLdbZxk2RtS6kJYsqorH9mHS5we7xR+5WbZYthBesiuLdcmzO3lug+7Nm2eUir6nWJ/wBtaVrGpZtLjUjO6TIHjbZV7oZ4oRGZCozp0sjjPdqAYAnhkAZ4itdM01OGeLM2p8JG+2nvtbX1ntGO26xglpKxcoVTijDTk8mHA4OM5OM4OI40yrnFy6km2pJ4I/stv/i0v/U/j1LL/VL6fwRL4J4b4sPa3Y+eL8D1mr/US+osX4SNj0p2Mr29g0FtLJIigiaEOzxYCEDSnE5IyCeRThjNaaWSUpZf0fiZujlLBjblXNmu0Ea59n+zXGmJr5AoyQV8EAkgkalGeHHA4ms3Ke793GPkIbO1xzn5mo2vtGOTaF8u1pp0WMuLeJC4U8SIxhQea6SDwzkkmpIxari60vmzST957ZlblyAbB2pGQQ6NIWBBGMxoMZI5gqcjmOGeYrFyzfB+X8ma/htHXbjf/GLT6X/vlpX/AKlh/BRcmyPeIfo0/CK575lpcjLrBkUB5ySKCAxUE8skZ9FDHASyKvjFR3ZIH30Q4HZlBGCMg9h40MhIwowoAHcBgUBgWl1bPLKkbQtKnCVVKlxnscDj9dbNSSTfIwsGeEGAMDA5CtTJ2oDrHGF4AAeYYoDDv9qwRPHHNLGjS8EV2ClzkDCg8zllGPKK2UZPikYbRl4VR2KB5gBWpk4WRcagRjvBGPLxoYOUlUjIYEd4IIpgzk6wshyUKnvK4/yo/mYWPA7hAOIAzQyJIwwwwBHcRn76A5VQBgcB5KA6JAoJIUAnmQACaGMHaSMNzAPnGaGTtQHAWgGKAaRQAigOEjAGAAB3AYFAc6aAaRQEN303PmuLiC8tJliuIBpXWupCMk9xx4zA8DkHsxU9VyjFxkspkU4NvKZgWe5N5PdwXW0rmNzAQY44VIGQdQ8Ihf1gCeBzgcRW7vhGDjWuZqq5OW1MnslujEMyqWHIkAkeY9lVssmwjusYGcADJyeHM95rBk50igOaAUAoCqelUf8AFNkfSp/Gjq7pvhz9dSva/fic/wD+gFBt7bPxj/grGi7z8hqHhIk2+G/KbPmgieF5BKCdSEZGOACr+sxbSMZHjc+yoqqHYm0+RvOxQwjx3W3+9lXbWk1rLbShSyhzkkDB8IFVKkgg9o58azZRsx2k8oQt2nhrBqd2ri3TaG1XtbRzPEJCfzuesbWSyounCanUHJJ9FbWKTrhtPgawxtSwjA6H9uXUjyq8csyySEvO8pYRYTITDZJ444AgeFUmrrgsYa8uprTOT5o2130nnVM1tZSXFvAcSzhwoAHMquk6hzPMcOPAcajWl4LalhvwN990WTfX2/FrHYpfEsYnwEUY1s/EaME41Aq2eOBpNRxom57HibOxKO0VpvPvFJeX2ymktZbbTMhXrM4dXliIZSVX9nj5xVyqtQhPDzw/pkEpuUo5WC49uWAuLaaA8pY3T1lIz9tc+MtmSZaksopXYW3Or3fvoW4MsnVheWFmxqH2TH0V0ZwUtRFlSE2q2jtuZtQ2mzdrwP4LRgYHc8o6n7CErF0FOyEl4/0K5NQkmSPc/an5M2Va6baWaW6Z3VIV5sfF1EcR+bVeQPI91Q2x3tr44S6kkJbEFw4m83a3+a5uJLWa0e3uFQuqM2oNgA4JKqVJBB5EY7ajs0+zFSTyjaNuXhoztyt9Ev7eWfq+q6piGUtrOkKGDZAHME8P7JrW6l1yS55Nq7NtZPXcXek7RhabqDCofSuptRbABJ4AcBkDt4g91Lqt28ZyZrntrJJKhNxQCgFAKAUAoBQCgFAKAUAoBQCgFAKAUBVHTGxivNmXLA9VHICxHesiPp85VWx34NXtJxjOPj/yVr+DTNX0q7x2+0RaW9k5mcueSsOLAKo8IA5OT5sccVtpqpVbUp8DW6anhR4m76Sv0tsj6Rf4sdR6f4Uze3vxPSL/AO52/u//AGLT/wBN9R/1jp0d/pja3zz/ABGpf8GAr78jA6Gr2NYbq2eREneVgiMwDE6MHSDxOCrZxyxW2ri24y8MGtD4NeJGNzLOLqbi3utoSWJViskJIVXBUK2QSAzcCpHcB31PdJ5Uox2vmaVrmm8GdvtsuNNj2ZtJWuLYSynWV08XzjUP1cMGXjjicdtaUybultLDM2xxWtnkbDfneO2u77ZBtpA4SVS+ARp1Sw4ByOfgtw7MVimuUIT2l64m05xlKOC565xaPnTefZrLtSexAOi4u4m9D6iMeQCdvVrrVyzUp9EyhNYs2TJ6TIHi2ldQxjhdiAgd5yuMf9RT9ta6dp1qT8MmbcqeOpMekfa01l+T7K3m9jRMAjzADIRSicCeQUHUcYPLiO2vp4RntTkssmtk44SNLujJEm3wq3ZugYyqzO+suxQHSG5HHEDHdipLcuju44mkMK3nkwN7Z22bc7TtowQl5GjRgZ5O/hAAeQ3CjzLW9SVsISfh6+xifuSaXiXDufsf2JZwQcMog147XPhOfWJrn2z25uRahHZikbmtDYUAoBQCgFAKAUAoBQCgFAKAUAoBQCgFAeN1apKpSRFdG5q4DKfODwNZTa4ow1kwtnbv2sDa4LaGJuWpI1Vsd2QM4rMpylwbCilyMi62ZDI6SSRRu8ZyjuisyHOcqxGV4gHh3VhSa4JhpM5GzYet67qo+uxjrNC68csa8aseTNNp4xngMLOTi22ZDG7yRxRpJJ47qiqz9vhMBluPfRybWGwkkeI2DbCbrxbw9dnPW9WuvPLOrGc47aztyxs54DZXM6bQ3dtJ31z20Mj8tTxqxx2AkjiKzGycVhNmHFPjgzntIynVlFMZGkoVBXT3aeWPJWuXnJnCxg10O69kgAW0twAwYYiTgw5MPB5jvrZ2zfizGyuht60NjBm2NbtKJ2giaZcYkKKXGOWHIyMeettuWMZ4GMIXexreWRZZYInkTGl3RWddJ1LpYjIwckY7aKcksJjCzk52nsmC4UJcRJKoOQHUNg94zyPlFIylF5TDinzPG03ftYjG0VvEhj1BCqKCurxsEDt7ay7JPmzGyiG3mwLq+2pHNcwJDbWjHQdSu0xDZU5HHTkK2CMDiOJJqeNka6movLf7ETg5Ty1yLFqqTigFAKAUAoBQCgFAKAUAoBQCgFAKAUAoBQCgFAKAUAoBQCgFAKAUAoBQCgFAKAUAoBQCgFAKAUAoBQCgFAKAUAoBQCgFAKAUAoBQCgFAKAUAoBQCgFAKAUAoBQCgFAKAUAoBQCgFAKAUAoBQCgFAKAUAoBQC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data:image/png;base64,iVBORw0KGgoAAAANSUhEUgAAAMMAAAEDCAMAAAC/PkCYAAAAjVBMVEX////MAADJAAD12trQLi7abGz99/f019f//PzrtbXwycnnp6fZZ2fkl5f45OTHAAD67OzUR0f56uruwMD23t778fHoq6vgiIjfg4PXWlrmoaHSPj7bcnLXXV3jk5PtvLzdenrVT0/wyMjOHh7RNTXPKCjWVFTOGxvNDAzef3/TQkLPJSXOHBzz0dHROjpAYz5+AAANh0lEQVR4nO1da3uqOhOVaL1rW6+VqtXWtrbd9v//vFcIIGCyZhIC7n1e1ofznLphkkVuk8wljUaNGjVq1KhRo0aNGjVq1CiM+azfW4y2T19nLLejRa8/m9+6Tmx0O73l6lMk8LzL/79tlr1O99Y1xJgt1p+y3jqETNaL2a1rqsbDYghrn2MyXDzcusY5zEYtbv0vPFqjv6c5JqM3UwIxjZ/RX9EaL492BGIa+5cbE5hvixCIaHjbG86643VxBrIx1uMbMdg4IRDRGN6AxWTokIFkMamWQffLMYOQxVeVS/jCzTi4IiEWVTGYtUphELJoVbPsPZXGIGTxVD6DzrFUCmcSx07JFLYlMwhZLMtkMP+tgMKZxG95C3e/EgYhi9eSKFTRjxIS21IouFQtGCRW7hm0y1sUNCTe244pTKolIOFWDZxV3AgSoumQwukmFM4kTv88hTOJ/j9PwRmJzg0pOOpORYZz+sTSWkZxbfzB8uRIiON+vRwNFr3eYjBarvdHWyqi6B61e7Sp/8d2qpjbx9PthxWPgovdszGBRx/O6k3f/EzttxCFO6Pizg3QY3yzdm9vRkMMC1AYmBQljj5b7Z/7RiyEb02haVCO+DZU+afPJtJt96ddgzL2FoWcHg1YWI7rDzaDg+VCdOIr9HurAriDQXg9OwYBemzTkc2QmHCFrwudMHbX3HIsdhO/PMleYX2mz+PgHYwl83qS2BRlcEaXt1M37k1zntiBAwpn+LzSDG13K45Qz9lekaffm81NrNOwH4encfM3RoFiaiLykyHw2x2DAJxl+2ggjzGgxYdbCo3GnlGowbBmSCvhGO6DUSx7LRqRwty3QgC6JdjH+l36exTblWhxoBuCqfvRzfBZDgXGzpfbEHSLluYoQitpvBFBLpoOTxCvQC5MYsQR40aKLWhDDUPIlBLyWCaFRuOb+oSM3cqekuHatJEDqW3Sc+KYEMH5DMXQo2pAHl4uCQmlLG5ZPBIcSE8C/L4nDHXVh1mzOTOciqkjXkG8T8xtJnNSf7Q6xsfex83IYEIm+gKlgq+JduBWY5p3dg1cWtnqP1EJ4uiS+AK8Ad0deUo5whvx9M4FUQ34MtGVeHrSSH9mJJg7AFgLojNh3yRWM5ywc5A4cgYG0RBr9C4xIzBKpx39xBdDDCEDvIkXOEY/aB8Yu2JxoJd6rP8j4zveR9NaBtsjgjSxYY0Dfc0hLPiOKpjSU1KVIA9PN/B9oC3gcqnBaGJCJbdRr7ghtO8R35Eo1cDkEoBaKSwHBNQYSVWLUNXyoLYhO8hB68wLVweqK9EnCTl5hOqFO5N2hYBbKEJb5I/nRCAxrqHAltVbhKJlaow/4xlLhEfvui8K5xXCnZzchatEYj0Wnq/oGhEqfMQOkHP0foU/UCS0Sej4Q0ULDwebZiAbAlZHs1LD7ROeCvc2FCih0Kq5U7+DNA28Otg5OVGuSXCF0GgbaGrBQ5pnE1RIhZow1EB/1O/A0uAKZ7hEXwDtYXCV04xP+ApqdYbBQicWaU1w2VS/2baeluydR2Hz4gopFV+8xCEORq5aWbFwQJgvctAJ9B2V9WVLQTtFSiCrkNorC3qNwcHHcypQAh7fIvOcuhfCXg1NubQpUAut/hkATXfqaBvIAfrHmPvAJoCWf+TIpuYAVT7IwZ4C3uBCDkpd67/QDvbjoWXPQaMySOwRB2VQAdTXoesQKosA1FyR4qrmANcH6ExHGS0A4Lkb2lip1wdso0dlmR5ppGoCDzfM95XwiBPqGna7uFAs3MmZ60v4FWRL5DkwGtREAnYMzQE2fAX6c1udCASAhiU4UWo6BpoiBcxGQhm1tVKhJw8+OlW/g1Q3HEdrG7qFW9fmjAKq0NihmOGHqQK2UUK/f82kjHf2sDi7XRBhHINdSdMv4BRJGD3sOECReDutMdHChRoPaqtljji9x0NaN5JgPQiLrDkFyrAENRitffMdvUX4Kb+Y2x+I5FF2/DFzwuRhvKkmPJVxUJjWGgJnF8rCbmhSJI2KcITphxJequD2vWEWTcfwaIP6CwirxvZUyi5uMiSowUCEPAOXBXj2S6ftILxd0rLIREvYgwdsyYhZniq3sbjnUbinc0XhZgC6Ij78JdufMiongujQUuwgCrMM4CowIgYmb7T/0hsjMB0flUAlBTvOsJzVKScsVqIrwicPntISPr6s4K4ZStIkflkpDrDTN54RoNmC2rMkeNV5k4kDL8iaMMoQjsJEvDHhnpCgs75KfnD+Yc0NsiYO0omoNqIzGUTZvT61RAqHJ36cO7FYUosLaR5kVyTAbLrwt1t/MTXL80FUgfQrvCPeLzVnmwSVAJCMFaZsnDah2GagksMwVkjqiAJaF13gh6gAoztTfgtl9yZyjWSEL5CjuszQMobGxYpHIj22TWNRTEAfP0N/9Ri0Iw+1oysAeCwRfkDenEJMr56bTAhKrMjvxyyadvMsK8kqI/CAu1piDTwUVUq8JSMhJrsHMFKcFMgmpAXDG81ghd3dggTnyJY1KUkQ2whJwnF2Uo4tyShWleNkKHYuKXBS5xiOQo5hR9jlRFKhy0onZZJeo8F10Ts6UmLHLK8V47yPvIxwbiKRmeeDxtnhmMfYYlg4Rz0zdZFN8DnbgcEokY19OYxTxmtw8wuKVQE99oGRoEWWYpdnkO0eZr9UGDgY2BXAz3rKDcfNwSBZonVqYwPLufB8w8GtC7JWi7fXbEzuCxHiy+AUabYzSVhZaMNCbquyRR0GrOE9HxgmPH8rQMHYu0qIb59ojZn/bHwtVbEcPWbGTknDGw7UF6y1T4OhZ55I1zppaAwrX70gG8XqyX85NceTh4fJuNl/8Z9Wnl1CY6vFLQvr4AaRg60YF5ste89PF3C01bL11nNCwdUJyu1IODwEuhUJp+fTtkF8BSm4PcWiEjuVAYZHhBmqu1cnhrO7Hy4YV82hDKNZ2ySpeFGI55JSt5Vx8Z2Gwq4cBg0b50lLCmXe1znn5PUpzOBQ8l2d5V+aVdJVWWnM3ktlId4ruY2wTEW23ISeKTzQpj9LBqsKrxDu0257Fgze3K/MEAuD0yEeA6+yy0Uv8F2yEF4JRkoOBq5YCM9R8n8b9FyseeJw42u0OwXvoDbwVCwR3cW3LQ0hvhdV3nWMMPF/LY7vxLP/V9won2Dey2dsxfUXw94Nb2HXo+Nv6PPI4IEhvhfs1phMR8M31eGk/O1nOJpWfGe5LSannr9cbx5/345nvP0+btZLv3f6R2pfo0aNGjVq1KhRo0aN/wNMmjokxr1uJ/w7f5bSyb8wU+91Jou7Q+D6s19mo6LaVwIu5Y61tVKV8XWfd3SJkSTC6MlH7rMerW3Vi6srr9fXywmOyJ5MdjQlB+mJVrpK3avyruj9GRLP0jhlQja7hzrQQLQyH+oh55Sevh9WlxIjKEYbEqN0g6A5JOEp2eAyXbBEOnRHYaG/T5qiSg6JKS7rFqUN+Lik652q8j0kUtxx0EbLJl7Kl58yMaMxhyuPscTIPLsMBOFdHPruO5BDeO+k1p9d6RW0GN5JxJlz4r+Ho6v+kPH6jTiIeArp9OL7KWNP+eS1bdC92skt5p8ZDn/WdxkMA/voNqlFJCN+aIgtLlGd8j+nmjXzEdrXz0euQpGpPOqlYp/0rcgqGUVPRByIqBZNrfDTOYeJKBb2z5UoBYcoW6a0NMd9LV3HiNZ3mgNOHK8qxZiDDBYRMsgmnVdAJV1+aHmbUWwKzhzSpztbdRxkroVhFFGQcsBWSZcuW3LukC/krqrehuva/WulHMbx95czbOpfVdKlU2xY77Gy8Hk/xKRSDrIHi3iiTH1WlXR5ZUDo5BwFLIEwkso4yA68a8QJqi5LhEJ6PIyD///Kc9ZxOLz0Msj6kTngMI1GdCMZr4kmcS29KWnKqVNmTkHOefEal1PqssZSBxw2lw8bjYxkiYg/+t1QYhNdICdkSkmZhegScHsapJHmkEUupUpxDu3UPBPXKs8hX4dIoYnaJNFil+mP7VXIwU/3Hz+7RKg5HGKTZ55D1omrQg4yb0eUjDvSweMlQtMOP9EGQa4rl+Gj51DueGhm55bHzANXemtUvXs5jOVIuiRYWeo4PDa6GWQrVZhDlJ32aRTCl2kdY0oxh5Nctl57cSi0SNX54h822K8C/Co4IBTmkNL/Ux+6pZMeL80hyRd1DSMtqjIOGrfWqI8rpL+ktOkotCsfW7WquB32Sgrx7KmSnv4punZop6pSZRz0yVu00jepbx+FHWQjxJYVc4i67n54QbTMveqkb9PrScw4dViT7Gur4nC8fnuaWiJU0uMNU/hHPJwugfuXsJYMh25XP7sW43BSKc+pZ1TSIxUxWhRid1hxXL6c+r2nlBtgisNVQN19+hirGIe1l65PBHlAEM6eKunRjjX+8Emmi8zcnOeQh3DGoat8OepMLY30SLeNT8Ha1yHxYlchh2ha2akfmqmlR8ST9DDdfa6eYislVMNBTu9XScjuEm1cKT368JcfMn7JIuhlhzI5fLYCHCWHsRf+dZW+qy+f+gk6inw+88/Ln/C39O5t8RyOheA/u3n8SPAPTSngCscMB/kQ7ybyEtF+9ZdfXyN+4soaNWrUqFGjRo0aNWrUqJHH/wDWisW4u8UIM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png;base64,iVBORw0KGgoAAAANSUhEUgAAAMMAAAEDCAMAAAC/PkCYAAAAjVBMVEX////MAADJAAD12trQLi7abGz99/f019f//PzrtbXwycnnp6fZZ2fkl5f45OTHAAD67OzUR0f56uruwMD23t778fHoq6vgiIjfg4PXWlrmoaHSPj7bcnLXXV3jk5PtvLzdenrVT0/wyMjOHh7RNTXPKCjWVFTOGxvNDAzef3/TQkLPJSXOHBzz0dHROjpAYz5+AAANh0lEQVR4nO1da3uqOhOVaL1rW6+VqtXWtrbd9v//vFcIIGCyZhIC7n1e1ofznLphkkVuk8wljUaNGjVq1KhRo0aNGjVq1CiM+azfW4y2T19nLLejRa8/m9+6Tmx0O73l6lMk8LzL/79tlr1O99Y1xJgt1p+y3jqETNaL2a1rqsbDYghrn2MyXDzcusY5zEYtbv0vPFqjv6c5JqM3UwIxjZ/RX9EaL492BGIa+5cbE5hvixCIaHjbG86643VxBrIx1uMbMdg4IRDRGN6AxWTokIFkMamWQffLMYOQxVeVS/jCzTi4IiEWVTGYtUphELJoVbPsPZXGIGTxVD6DzrFUCmcSx07JFLYlMwhZLMtkMP+tgMKZxG95C3e/EgYhi9eSKFTRjxIS21IouFQtGCRW7hm0y1sUNCTe244pTKolIOFWDZxV3AgSoumQwukmFM4kTv88hTOJ/j9PwRmJzg0pOOpORYZz+sTSWkZxbfzB8uRIiON+vRwNFr3eYjBarvdHWyqi6B61e7Sp/8d2qpjbx9PthxWPgovdszGBRx/O6k3f/EzttxCFO6Pizg3QY3yzdm9vRkMMC1AYmBQljj5b7Z/7RiyEb02haVCO+DZU+afPJtJt96ddgzL2FoWcHg1YWI7rDzaDg+VCdOIr9HurAriDQXg9OwYBemzTkc2QmHCFrwudMHbX3HIsdhO/PMleYX2mz+PgHYwl83qS2BRlcEaXt1M37k1zntiBAwpn+LzSDG13K45Qz9lekaffm81NrNOwH4encfM3RoFiaiLykyHw2x2DAJxl+2ggjzGgxYdbCo3GnlGowbBmSCvhGO6DUSx7LRqRwty3QgC6JdjH+l36exTblWhxoBuCqfvRzfBZDgXGzpfbEHSLluYoQitpvBFBLpoOTxCvQC5MYsQR40aKLWhDDUPIlBLyWCaFRuOb+oSM3cqekuHatJEDqW3Sc+KYEMH5DMXQo2pAHl4uCQmlLG5ZPBIcSE8C/L4nDHXVh1mzOTOciqkjXkG8T8xtJnNSf7Q6xsfex83IYEIm+gKlgq+JduBWY5p3dg1cWtnqP1EJ4uiS+AK8Ad0deUo5whvx9M4FUQ34MtGVeHrSSH9mJJg7AFgLojNh3yRWM5ywc5A4cgYG0RBr9C4xIzBKpx39xBdDDCEDvIkXOEY/aB8Yu2JxoJd6rP8j4zveR9NaBtsjgjSxYY0Dfc0hLPiOKpjSU1KVIA9PN/B9oC3gcqnBaGJCJbdRr7ghtO8R35Eo1cDkEoBaKSwHBNQYSVWLUNXyoLYhO8hB68wLVweqK9EnCTl5hOqFO5N2hYBbKEJb5I/nRCAxrqHAltVbhKJlaow/4xlLhEfvui8K5xXCnZzchatEYj0Wnq/oGhEqfMQOkHP0foU/UCS0Sej4Q0ULDwebZiAbAlZHs1LD7ROeCvc2FCih0Kq5U7+DNA28Otg5OVGuSXCF0GgbaGrBQ5pnE1RIhZow1EB/1O/A0uAKZ7hEXwDtYXCV04xP+ApqdYbBQicWaU1w2VS/2baeluydR2Hz4gopFV+8xCEORq5aWbFwQJgvctAJ9B2V9WVLQTtFSiCrkNorC3qNwcHHcypQAh7fIvOcuhfCXg1NubQpUAut/hkATXfqaBvIAfrHmPvAJoCWf+TIpuYAVT7IwZ4C3uBCDkpd67/QDvbjoWXPQaMySOwRB2VQAdTXoesQKosA1FyR4qrmANcH6ExHGS0A4Lkb2lip1wdso0dlmR5ppGoCDzfM95XwiBPqGna7uFAs3MmZ60v4FWRL5DkwGtREAnYMzQE2fAX6c1udCASAhiU4UWo6BpoiBcxGQhm1tVKhJw8+OlW/g1Q3HEdrG7qFW9fmjAKq0NihmOGHqQK2UUK/f82kjHf2sDi7XRBhHINdSdMv4BRJGD3sOECReDutMdHChRoPaqtljji9x0NaN5JgPQiLrDkFyrAENRitffMdvUX4Kb+Y2x+I5FF2/DFzwuRhvKkmPJVxUJjWGgJnF8rCbmhSJI2KcITphxJequD2vWEWTcfwaIP6CwirxvZUyi5uMiSowUCEPAOXBXj2S6ftILxd0rLIREvYgwdsyYhZniq3sbjnUbinc0XhZgC6Ij78JdufMiongujQUuwgCrMM4CowIgYmb7T/0hsjMB0flUAlBTvOsJzVKScsVqIrwicPntISPr6s4K4ZStIkflkpDrDTN54RoNmC2rMkeNV5k4kDL8iaMMoQjsJEvDHhnpCgs75KfnD+Yc0NsiYO0omoNqIzGUTZvT61RAqHJ36cO7FYUosLaR5kVyTAbLrwt1t/MTXL80FUgfQrvCPeLzVnmwSVAJCMFaZsnDah2GagksMwVkjqiAJaF13gh6gAoztTfgtl9yZyjWSEL5CjuszQMobGxYpHIj22TWNRTEAfP0N/9Ri0Iw+1oysAeCwRfkDenEJMr56bTAhKrMjvxyyadvMsK8kqI/CAu1piDTwUVUq8JSMhJrsHMFKcFMgmpAXDG81ghd3dggTnyJY1KUkQ2whJwnF2Uo4tyShWleNkKHYuKXBS5xiOQo5hR9jlRFKhy0onZZJeo8F10Ts6UmLHLK8V47yPvIxwbiKRmeeDxtnhmMfYYlg4Rz0zdZFN8DnbgcEokY19OYxTxmtw8wuKVQE99oGRoEWWYpdnkO0eZr9UGDgY2BXAz3rKDcfNwSBZonVqYwPLufB8w8GtC7JWi7fXbEzuCxHiy+AUabYzSVhZaMNCbquyRR0GrOE9HxgmPH8rQMHYu0qIb59ojZn/bHwtVbEcPWbGTknDGw7UF6y1T4OhZ55I1zppaAwrX70gG8XqyX85NceTh4fJuNl/8Z9Wnl1CY6vFLQvr4AaRg60YF5ste89PF3C01bL11nNCwdUJyu1IODwEuhUJp+fTtkF8BSm4PcWiEjuVAYZHhBmqu1cnhrO7Hy4YV82hDKNZ2ySpeFGI55JSt5Vx8Z2Gwq4cBg0b50lLCmXe1znn5PUpzOBQ8l2d5V+aVdJVWWnM3ktlId4ruY2wTEW23ISeKTzQpj9LBqsKrxDu0257Fgze3K/MEAuD0yEeA6+yy0Uv8F2yEF4JRkoOBq5YCM9R8n8b9FyseeJw42u0OwXvoDbwVCwR3cW3LQ0hvhdV3nWMMPF/LY7vxLP/V9won2Dey2dsxfUXw94Nb2HXo+Nv6PPI4IEhvhfs1phMR8M31eGk/O1nOJpWfGe5LSannr9cbx5/345nvP0+btZLv3f6R2pfo0aNGjVq1KhRo0aN/wNMmjokxr1uJ/w7f5bSyb8wU+91Jou7Q+D6s19mo6LaVwIu5Y61tVKV8XWfd3SJkSTC6MlH7rMerW3Vi6srr9fXywmOyJ5MdjQlB+mJVrpK3avyruj9GRLP0jhlQja7hzrQQLQyH+oh55Sevh9WlxIjKEYbEqN0g6A5JOEp2eAyXbBEOnRHYaG/T5qiSg6JKS7rFqUN+Lik652q8j0kUtxx0EbLJl7Kl58yMaMxhyuPscTIPLsMBOFdHPruO5BDeO+k1p9d6RW0GN5JxJlz4r+Ho6v+kPH6jTiIeArp9OL7KWNP+eS1bdC92skt5p8ZDn/WdxkMA/voNqlFJCN+aIgtLlGd8j+nmjXzEdrXz0euQpGpPOqlYp/0rcgqGUVPRByIqBZNrfDTOYeJKBb2z5UoBYcoW6a0NMd9LV3HiNZ3mgNOHK8qxZiDDBYRMsgmnVdAJV1+aHmbUWwKzhzSpztbdRxkroVhFFGQcsBWSZcuW3LukC/krqrehuva/WulHMbx95czbOpfVdKlU2xY77Gy8Hk/xKRSDrIHi3iiTH1WlXR5ZUDo5BwFLIEwkso4yA68a8QJqi5LhEJ6PIyD///Kc9ZxOLz0Msj6kTngMI1GdCMZr4kmcS29KWnKqVNmTkHOefEal1PqssZSBxw2lw8bjYxkiYg/+t1QYhNdICdkSkmZhegScHsapJHmkEUupUpxDu3UPBPXKs8hX4dIoYnaJNFil+mP7VXIwU/3Hz+7RKg5HGKTZ55D1omrQg4yb0eUjDvSweMlQtMOP9EGQa4rl+Gj51DueGhm55bHzANXemtUvXs5jOVIuiRYWeo4PDa6GWQrVZhDlJ32aRTCl2kdY0oxh5Nctl57cSi0SNX54h822K8C/Co4IBTmkNL/Ux+6pZMeL80hyRd1DSMtqjIOGrfWqI8rpL+ktOkotCsfW7WquB32Sgrx7KmSnv4punZop6pSZRz0yVu00jepbx+FHWQjxJYVc4i67n54QbTMveqkb9PrScw4dViT7Gur4nC8fnuaWiJU0uMNU/hHPJwugfuXsJYMh25XP7sW43BSKc+pZ1TSIxUxWhRid1hxXL6c+r2nlBtgisNVQN19+hirGIe1l65PBHlAEM6eKunRjjX+8Emmi8zcnOeQh3DGoat8OepMLY30SLeNT8Ha1yHxYlchh2ha2akfmqmlR8ST9DDdfa6eYislVMNBTu9XScjuEm1cKT368JcfMn7JIuhlhzI5fLYCHCWHsRf+dZW+qy+f+gk6inw+88/Ln/C39O5t8RyOheA/u3n8SPAPTSngCscMB/kQ7ybyEtF+9ZdfXyN+4soaNWrUqFGjRo0aNWrUqJHH/wDWisW4u8UIM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msuibo.com/wp-content/uploads/2013/02/Steelcase_logo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5844872"/>
            <a:ext cx="4187825" cy="79306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png;base64,iVBORw0KGgoAAAANSUhEUgAAAgMAAABiCAMAAAD6MiCzAAAAllBMVEX////pGB7oAADpExrpEhnpDRXpDBToAAroAAjoAAnoAA7///77z9HoAAP//f3sLDH+9/f84uP4vr/+8vL2pqf97e3tRkrwbG/tTE/72Nj3trfqIyj83t/2rK3/8PDqHSP5xcb0lJbuWl3sNTr0lZfsPEDzjY/yfX/yhoj3srT1np/uVFftSU36zM3wcXTvX2PxeHvvZmndcZAOAAAZ10lEQVR4nO1dZ3vquBKGkQtxKC6Y7uDQbCAY+P9/7kpy0ciWDYHz7J69j+fDbg4xssronXeKlE6nlVZaaaWVVlpppZVWWmmllVZaaaWVVlpppZVWWmmllVZaaaWVVt4Uz+Hy9W/3o5V/Q4bz8W1iQSbmPjn17X+7T638gzIMb2sASyfdTIhG1UG7u39CDfz+8RQlSRLtgovDPvj8A4228mfF243AKpZfCDFgHTnvte3sJhrAwKJiDqiabaPQbtCC1e691zHxgvnrX3b6VQlDd7EIgtPp+xB/v9+/v1CG3xZo+arrdKlMSwACMeHmv972ZQMDHWsXw5floaZFZ7eH9esv42If7yb0X//+CBpk0IPzm/37KyXsQrpIOt2m61kSxXF0Oy/piI30cxPGLzX82fGvYFTRpUsGEHuVx+ffWxhoZvTOWPzjlXUbhi+3YIOiw0h6h3f693fKMEo1gOL1bHdB+9PrjzcW6HzN4FxdsifENay6qRxoLn7Sd6MlVQD6C3DrWnskdv80Aa5z+ht7dfVAB17v318r9gxSDdieUrbmOat5f+V4fCd5x59UC6zl6vdtj0FBMXL5SMSD3swEM3sWXqUfuy6kfX1vry4e6cCb9OjvE3tv8oEtF+xfl911q6eGzxhtDtwnuPzwldT1X9Os5tnE9sUVyqKNXh0K0UXb4auNdDqHXqMKkN7rTf+lMmMqoAHj4v0bpTyGlq0GIcYHwJUB38Lg+Kr/khnOmzcUIJ3aiXm3kvoWG8VHr4OXLFcqVxWBEfKOmfk7JWITZyzpclwmKufQgOWRTi+3F/r2V00Pt3qlObyfNKRSGzHvELw4FFfogLZ/sQ0mowb7ReXj/4sSfnYuXAW2fsdLoGbFNPihTGDKHoRfee7fJRiguDLoWVrRLlonG807vOrZfwssMeMX2+jIcKISWLze9l8pe7rw2tLvONtB/agNxoQ3FvMOfmENfCko0NWhez+cDskWskgExnxHvJ2sX41LIgyH44ttULlIOkDKosEL3PhvlpDv7j5dr0YbSKgS2F26pINf4OBOmkvYh9nnznjLCSCmhKF49mVzO/wTWEIlwP0mo4rsX488/JUypZubhWT2zTSIKoHDzS0ZPb9JuxgGQALnxfKDfnQRHyAYf9ncOmLtyPKNdbqhiIY+eb2d/4h8sjAgXd7xAxNIgfva6Ww1jhlPSh+3aZa4vjcFgqk7poSvRmAQlhjvUPcfxIust0KW/wlhETF91vnca91HQjVlN5ABvFm+EcEg3YqrtgNM3dcEv+g1Qe7lOxEiD/XlLV7xT2dGX3wf2zrmAaNovQ4E/OnnkRptbSVNjzfi5z8C45gShi+2IfflPV6Rie303XFh9pwg2kzG+LdzN/gl8tVM0Is6wEz84PQolpPOxo4/9nQ+Z4jpgHJNUhdjSAV79ga3GkNb4h22cwkOyfW8388203hcrkBgbQwl99Ljn5bBx3djngj7GG0Olzpig2ObhNSGmrxVOI55l87X5BD0qw6TdzpMZ6Mej7lmsxbOACwDTvTHyykufpuRDjuM9ibANpYcDye4sz6PElHHYQdHLkE4PB5TjfgKXvVY2dz3dg+TJHxaT9zCP+14f0nbqZZFHNaMai/F8pHRZL/djpbdoqHwcF4OAHqWoVMxLDpN1v6A5mnF25AiO5MJbWPUC/GrwqsBH9xfJcTo1VZFHD5EMzWhJn8RT9as0CrvEl1KbXYqqcE3fFg64b1KTcr8nIZgOBkmYBrZb9M59Q9rMFn3tB4IsA03PZ67Zfn2dY4fHh1wF+i0JTZk22sHr0bY2apSN93TmiNj2VZmThPX4WfEeU4HJgZ3utGzRNc0jRizbLh05/T0cvcInadpsYRHKLfR1VgbBHvyl0meB8/bMEFZC3J+RAn7W0gXS+6SDoNYwpY7sk3UpHwe8iQ6QykUEOFBp+HOGogCLrilTVCtQRaVwFWYgQDYf78sMuX/HJHfxXCFeMzd04fcRWwWsh5yg/s0a5fcgtrwr72u0b6PDG/qs06mmXclNmv6bBRTZquioAQ2CoOwxDZM1e+orksERhjFBTARYnecff41ja0Wsn5dqqrzrZxg5dTbjsqlF3AtWh/zAokviLjdu3wkr+pAZ6JzNXxMCulssIeI9WygUOIY+k/NU7VWKA3Ifjbl8EhO2s81Qe482vTZWY3UUdDeT4Vf4Q2qpoR1r2NvRMiDQs76hOpy8S2D7dwdCox2h0FZQ4nudebLaqeFUo6B6e8XuKOADjCZ7l7Otp6A5Wpt/v8mgTvFNgoWxvVxm9lcylHCGh/rWKsD2WRuGoJXGdbXYknGXT47fatu2aCSo3QfUcLa1zHRlwWyoHCFFeM6igEzp8iJ0Tff1SoLGC9A4bCLGF2uA5fdnlU+Xb5f1gGPGSHGWuPmTP95mC7X806XJ0fdzYvyKUzApOezpIHdmMNLSUMtiOXJnblqNvNnygNCG1QdJWwm0CIeirYVkZIx/JWYviwVek6WqgJfZItzHQh9cDrHQefwsg50Dnk6cFyXNmSJwxvLpJDfxd+20sQTdbatFsYzSvjASHGG7dbqQIrkfhf1ROPOmPigsswYeJSVDM11McTKoeOO2ZzULf9xbrL0FdSlnKUWtqAzOXR+4nd0YDhiq8AY8upHrQU6bEM2cpJmDZ6WSOaZlOtWgXVYN9TcBc3WlxhZUa8l72g+I3WUgVhpGxO0GLAPVl/OYi/2Zdll0R5Rwux1Wn4Up7RfC13f1oAP71b4UAdqpNBZoQPH5YoaxTd0gAIlz+Hd6QK551IROB3pB501ulZx+tRvqjsqw+wtK1DgpOeZ8Bizmc0eZbkk8gGj6did9+dhEG0lXOczcuZfkNYhldS5PyBMLuofkkJvPuSAh7RBlS4tgy6KJvsoCOfzvjueLiVrnmuvX+OspJRqV6J7mtkzFNuBWL2SipF8qYUO2B8/dKTv6ECGbSarFuqsvvdUvc008mFSz3wbs2kIt/wZ+F1hRmWPa7Ap4Yh9PLpu/yCmS7/OL667OB4z6rMxLFjGc8TeLyOMsSP6m0uwcC8XNOWW2w9pG+kpE2y+hT0aFru0ZAwkzS1wfchCkZ7v0F7ZS82E/QkNxA7wOhn3rJ91O53nMu4SBTBgH3/fe2XgILBOdtFIgjmSk85ToQOdhO3N+K1DGQHXYwJ7Tjf8y/iQnCeT8zQ+hXyk4Szde79UATkPnw82UnjksbAa5RCUBdOw9LQ9EnPFdYALWupiq/Bo8lldpFZ0rsT9d3jG1/fr+fyz347W7NwFlSODrl5c9hjnplCCnDIpPS0WyuKsTqK6MOOE2RnJttgyxnx0Ujyi0IFLzH5ps76s2EkN96XDWbbvrFYr56sTpmERHUhcPmJq9w/djCboQeeLf8F/toRgouC7g27VQUDJ2jL6uopwxAUT7lwHkMJJTA49bE3R5wLzZY5T2qAMEVnEMV0yxubshSJlgxY8x4FpefBaD0AfLXsVSlikYh2JQcE1n+eZhHx1s/1bcdzDZtvlrGagL2eTvJLYhPVmt+g7vkeBr7/YbdbQy3+3PS/T3WCS0TlePMEOHZWJ06CcefwSfhIxKrxRkQ0TmW6tAHLEQKX0tnA8iCHpk9ABrHafyybnf1Y3UrSmOXEfychOmfXh4rPUlk+HFCoNlKQ3uS51ZPv0VrGskNVhMoAPVEKOeSAx2Dpbus4UROIpRMvXimg65Qr7CiRW5KI8YcIitHhlUUTxubIdsVf1Iv88QViC+oXaLmW7hA6E6NNGX3RQD7dbUnrIl7kcNbQYPnDsQBdqjyNmKKqGCzOfD9I1yGICvcaS77Rnj5NImcvQKKHS3RxMpFPH4+omahaxXYp19cSUS/UqkaCKcinoUOgAzoA0+mwNxQTCEcyak9IlRK7H/sQbXkNxfimJIF5mI3D6A2cdj+tiVYhusMPghv5E0jDrLv8GtZH5FzSwxk0VHyxQr5pUc4K/hSbkubLtmV55Hk05zk2guG4JYlZqHSj7bFhQCqostlDBjF7g6jxNL3GgIarbsm7icwwPSJOlHOO7Zx1XswycqXsD68lmmkTJ/by1AKdVrUHmG9If0PgpD9jOrkmSTDeTJf1HOgoC2+YCQ/umCtQCGjjmyOqy7RwybH/ujr+Tc7f6/EmN+Whb92Qgd9W2oCk9YUw7FbEpa2KlIsUYc96eCH5CrDJ++MiPwOwFfQmrLHYz3z3rGPTSEZqwjRZOwe6HXn98JQU+HE7RfTabna/R6ZQtjwbG+dT3RCbWceNtxhZ1dRZeiLtW7C2kzr7wxohWs9OGfnia/rByGuih/A/p5oO4q7EkxpGHZEplQ+VMRycMOEb4xvSEXEpJ5+D7vmeVJJRbiS4ZGUNBlLCaY8GGAlPSGnhAmPKbum6VRFkcAHIyZzsO9fTSnz13liarSbfolJOeFTNgf8ye8plvmIHU6jBIUQXuzZVsdlRlBcgK4nLgjfL7i9sWpEtyinUt0hd4yhGW4HitTq0Y9/W4qGtYGykhWi0/mC4ZZa6a0cxeD5FtqnoT2FCgZLyHomo4loGK3d+khNM0Hmjs2F5bjdl5nyzgPYu5G766ctgm+R6d86UjcGZjZxVdeRwXRvcTV6NxusWhmoWXZTWpOAiC9iITrCI87qaSJSikgH0HYQmqSX2cmWG0CN2/dpSZXEmyhu1gD6Bye/m4KpRQUYWLSnawrzdXU0Ks4L23rsHhyWECCV1t53uL55VQT886s+hsuO3xhziF8fkT1poVOrlXHVd0aZQdLFnlo51iS+9hOjEgpUolwdwajxYEI+UtJvnzOezjmlS0U2rjtUhEmKkjVySRJYuIzYsLiS4pvnjfpD7DWqAKClkpSicQPGGSgTQQB0o81Km3KOExVQGKME6S3vYhz4QBy9OwY3Ow0NZUUYY8ygdn+uNxq1B7YsJ1zm6xyfOOzeKfS+sB+fZDTZdPM873DZn/LoJ9dEwJ75THR2dK9gdFGWpgd7FuulWDzmP6GILvqkeJ/X1MMjB7Qc6NBA9v3AvFa0XIx4Ux6LrqO07xOVywQ0X80DAz9c5P3UIYrPjEIVo60Efl7Ym8ILlG46MFpbRHQ0lD1kb+5AxFiELRQPSwTFKGamyQu4OKXlPAuDVqgGAoQpkEby1EooTIbUQaiClhgOHhwSQ3SdRL3zc8NwxCYxkbrgRw8RnrtzYMZpvAeOt3/A+SV/Q0y11SvjxsggAQhUeZHEq7WDN4Nb6YqIJt2djXQhGiB5dJpM8jN0KqgVSVTF3lLhHdKuWts0y0Z9TFJZiM1Rt7aKng4RNrspo0Pyc+W3na7vCn+ZoVtjAswm5cGbqyQkO3WfGNkZ+dXVbXimGxpVh8flglqksaymlHykD2U5bKGIpMc0EJ0dpJORV8hM4qM7xcnJpXKmD3JlFGC4yf5OTO/c6kHCVEHVKEPm9qSihluZHHiODhnSgh0zx931AWXbw7TLtCsgE5D7Cva83S0MYzF8hI5jlHO3XS8DNV2+Lh3uboZNxNcMhiC9clDZHSGfF4HATHxcINw3CO7p7E1hrFaFSeuBRIBi3Jk5pDEVnPNAqBm6LuBlFCnMvERWogXj7EH79BCdm80Rl7fKaMbf08dst0dPPQotIxMq155pigo9ABHOgn+JbsGwpSwg1tVjTh+fphBoanXFObiFrBuT7FNQjoah0NdqKzYgOzsxpMoiZKiK8/xNCHKCFOIkiU8PUoIUNhotlPHCVhmpar+2D3zGFUdosYo2RPdE+qys4wEvEjKS2Ka0IGYUcEjIXPz05upIIwX5pylPmynoivSXdTVmEXbW59hEcrPNNccQS4Ea1y/bu0qKH4HNXXYjTDHqP+eBB1ws7+MW7y4LKlbGnyWaYmXlEKVBFqN5naP0EIhpgQZHOMYRwnEWJRdC4DoADkgm2htRNlvUwEDhDjCR2QwgnV9BXi+pqk8MIzzQbl1aaqSkMWHnIdJZQw5Z0b0diqUtLtPZERpl5x3hnqfTel0Yr+9tOLCR6n/DwMQxlo39S1H4g/WnKq5lR0SUUJNenE1eh3OCCVf1UwHCFT6RKGa5mhYEpY5UloUbE3XEcJkd/7zo1oTAf0TXqj0ANhqmIWs/Do+FH2GNsIGNUC9UUV8j5Lh1lTR4YeLS2GyDQXATjsXkoKgwtLnrCk2FRWgUNcr0SW8u/EtGZBq2OtujBBi4q9YUwJTeGT2JjUvHEjGiNezGnaPy4eya4ZyN74TBk8pFk7vFRTVRH6p1yrlzJf7C9iZ0wAULmADlVr5FFCRKbkeHpNNlGILWkGNpXVTI8oTi3tbQ8px7DcoaqJRLUG6bGz6ijwmCV4eOdGNEaaaANPbGu6X3K0pSA8NB8iB32KU04LcZ+JDnHVTZDOA2XltzhKiOt/xOqVQrZ9xW68qkuHpdMnylrA1TJA4U0pw0R5USnwKTTElCFZzGo1SoidvEyeoIQYzXCUcPlO4piVVFHz6S0f3Ts0SFIPiQWAWRHmQ61h5z6PIHMf3yBd2FcKsKUKu2yxkFtANKQDgunLpMoXIxCrit0CCXql2qwqEJxA2liy+19GMnRHg1yZiMxWZq+RzVXcvYwxvydwCDtN2GNEhKm+pvUZ4f0E/yG2G1TTWCSHbFllzEeU3WbcILS7vOAfTz5fWF1y6vNTDLnkC76oIULCUycmUg0b3aFXrAS2J3K4Ge9sYpVQOdyDJm0s6WhB5YiRU4Mpcw1pYOrBIPguhb+ZYMxfovYfJxHeuXy1kzIBFtMPGuN+1tqnA2Bh5VMaAHY73r7JNSCsUJyd25Lc4Ay+TNgsMhOfX0tZSC+LoEpld/t0tftDub5MbAp/hFhbsbE9DDDZMjhOeQJZX4U22YsJ6CVfS8ouVGJK0hoJjLuYCFoz4okUW3Fty7ladFT6EqmrK3nvklyOiqyKz9Vr40SEJYqdpZ6SYjZ9hA7WvterjcEQM00w4mq9IuTKygxm9zu7B0o2QsUopfCx3t25i9NWs6VwKtHyGT8amNMWOC6fcofk6Ab3bLrk+MbAmgaX+Woeju86Tz1JG2uIi47wDk3FRzluPdPWji3dHJDba0wJw3I7GPMxg30mSvjmJbk86MtuXPDv6kQgAePEWBKvGjhmgM4rYo81KXMdzqssu6dL97fiVA3RUR2yGE2+PeRFIgOAgclIID6Truk7x/Oc8V62JkVOtnSbEksOWdmOlNNU4vhytp5SeYePAa9aPyoFuIzR0fe+5t9y1XS+rVHnq4knCU9C8XmNx4gp4csXOecj5Ifw4Yf26XKGytUnFugHiuYLfvQgvZxjl1adnNifPOtWbrXXAWZ0BF/X9CmsoY9DUVZhUBUEhcfaYnw3BVUNopX7LHB8WD3lXZxDbK4ikUIPUlcUx0mwXWEHj6my9eSB5uFl8bEiuCsxIBQGeIISvv13E9Iz5gacqMvjnGbszBivsOQXq3UTdgxmteHPDLJ3TdPlZRfXd1z2pw8HVnEgGSa7FZ9iq4sqEPM3Nc07G8y6MLaKhARvrHyvRHHEqfgE4Xi1TEBM16yphABqzv4oE3Tlaw6yLim4CKKE1Xy/FAYQG7vOY0T6/SYl5H+pYJCWiC4D9mavP47uG1ZCnnwv+C6eT1MjAee8Z2kVqg5Tvl2cxXdyZWXZ92h8YYtoByOuM1qJqzyq4DLWyGGYVMJWHMbVWEI0wRXRS6tZDZHw8RtIsC6d3ZMjWNWwolq1teWy/CWkv4p8/0xNCY9qeMBc5517c4tBLLkKarCOKpd0OuMfvqVZ1anYHOnNExT0fsblOfHCqJsSPat8krjZ9+j2to70cOnX7BK8Tlb4VP4VuPtyWJb3pXJ1D1KQS31JopXgOJBECbudqlTVld1BFVaAHwFGFU6eooRiBfp/kBJyocabd4Ba/+71sJizY7BDbxWekn1ubS05NrIYpOaIWv/JbRw6HvuG318cNiRjCARmFdpztOqrlTS4y/o3Kfkp2ebwexVFMswLqtEC1EZFkfA2Dq06T0gKKEmHRJV36am4y9YXIaJ8W+NC6QqcSKFfpCETNSWUys7+zN9NOGrZHiVpbV7plh8DrqUF9ae5F6HhYqz8QDIBTXXs9CuqsM5sbmFU3hle6URiDp/lq58ITBwUk5PDh7G82XFQ9bPjb1SeEN0IU6yN8lX7StNbrsLSIMG3+uXHS4QDoQjuSqFLoSG4WAgXs97Up8/ekuFuXVesS0zYKM4O9jdQlzTQoftd4674u8o5DKIPYKIwafaNKkymUkw1xeVrUoDHYmT5BB+DTA3lVVosIT/0w272LVGx8Cx3hp2o0G4ytJ7AHAwKJVeb3gRbOS3V5w308q/llFA0VA3uxmCZ+RfQGdY5/djMvxWKx0cDq2jtz/0pBfv4ozglo5mUJdQcrZ5HSzDLRpW52rOgyWGdn/gd4T3T4tdMgzbb1byAuilLPk5rdD4InLjsqb0hXfznkd0o3p0CdolRWIrj2e59m3r/60kSVArHnPF1JJCvO4nc8iPHOP4+nYK08bBmYMGaTh1hVzb0YDvm1yic4sNpHBwXrntJl9ThfUzbqTLLcRLF3ztW2eiGSAnn91vazrFoh0uSZK3RxysFSe/I6rTR5HvAe6O4bthM7DBiM5g6k+xAMgDZVGiiJJxs2Y57OkTJNIpPi3ljQZ/tr+Zzx5ct3jBMRlrPJNvIfSY6MvSd+Xzl171n6M/DxZFOct95prawpp/BdWlQ9jw59P/zf9XInru723U2m/1sprHq8v2K+P1xPKXO5Gx2jXbu6p+aAc9/+vqjf0o8/4uP/p/+OyWttNJKK6200korrbTSSiuttNJKK6200korrbTSSiuttNJKK6200korv5H/AbJDruFmUA3eAAAAAElFTkSuQmC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descr="https://consumeraffairs.global.ssl.fastly.net/files/logos/state-farm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3775" y="3270841"/>
            <a:ext cx="5410200" cy="103191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blogs-images.forbes.com/marketshare/files/2012/05/General_Mills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7189" y="1253203"/>
            <a:ext cx="2162175" cy="1841288"/>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cmofitness.com/wp-content/uploads/2014/06/starbuck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 y="2368494"/>
            <a:ext cx="2791691" cy="283661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media4.popsugar-assets.com/files/users/3/32431/28_2007/ga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717472"/>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8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Improve lives and communities</a:t>
            </a:r>
          </a:p>
          <a:p>
            <a:endParaRPr lang="en-US" dirty="0" smtClean="0"/>
          </a:p>
        </p:txBody>
      </p:sp>
      <p:pic>
        <p:nvPicPr>
          <p:cNvPr id="2052" name="Picture 4" descr="http://media.nj.com/star-ledger/photo/2014/08/05/-f8a508f4faa5e5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8710"/>
            <a:ext cx="6705600" cy="46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84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r>
              <a:rPr lang="en-US" dirty="0" smtClean="0"/>
              <a:t>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hlinkClick r:id="rId2"/>
              </a:rPr>
              <a:t>Local organizations</a:t>
            </a:r>
            <a:endParaRPr lang="en-US" i="1"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5" name="Picture 6" descr="http://www.growbusiness.org/Portals/0/grow%20website/HWMUW%20LOGO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06000"/>
            <a:ext cx="3810000" cy="2652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grrotary.org/images/template/h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7" y="2743200"/>
            <a:ext cx="86772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ser-content.givegab-cdn.com/uploads/group/logo/91838/dashboard_cd2ce701-68cf-4ee1-b18c-68ce3d8eecbc.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 y="4648200"/>
            <a:ext cx="210185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robcottingham.ca/cartoon/wp-content/webcomic/noise-to-signal/2008-06-20-fai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30" y="0"/>
            <a:ext cx="75270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3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fontScale="92500" lnSpcReduction="10000"/>
          </a:bodyPr>
          <a:lstStyle/>
          <a:p>
            <a:pPr marL="514350" indent="-514350">
              <a:buFont typeface="+mj-lt"/>
              <a:buAutoNum type="arabicPeriod"/>
            </a:pPr>
            <a:r>
              <a:rPr lang="en-US" dirty="0" smtClean="0"/>
              <a:t>Identify the problem/issue/need</a:t>
            </a:r>
          </a:p>
          <a:p>
            <a:pPr marL="514350" indent="-514350">
              <a:buFont typeface="+mj-lt"/>
              <a:buAutoNum type="arabicPeriod"/>
            </a:pPr>
            <a:r>
              <a:rPr lang="en-US" dirty="0" smtClean="0"/>
              <a:t>Objectives – </a:t>
            </a:r>
          </a:p>
          <a:p>
            <a:pPr marL="914400" lvl="1" indent="-514350">
              <a:buFont typeface="+mj-lt"/>
              <a:buAutoNum type="arabicPeriod"/>
            </a:pPr>
            <a:r>
              <a:rPr lang="en-US" dirty="0" smtClean="0"/>
              <a:t>your intent to address the problem/issue/need </a:t>
            </a:r>
          </a:p>
          <a:p>
            <a:pPr marL="914400" lvl="1" indent="-514350">
              <a:buFont typeface="+mj-lt"/>
              <a:buAutoNum type="arabicPeriod"/>
            </a:pPr>
            <a:r>
              <a:rPr lang="en-US" dirty="0" smtClean="0"/>
              <a:t>measures of success</a:t>
            </a:r>
          </a:p>
          <a:p>
            <a:pPr marL="514350" indent="-514350">
              <a:buFont typeface="+mj-lt"/>
              <a:buAutoNum type="arabicPeriod"/>
            </a:pPr>
            <a:r>
              <a:rPr lang="en-US" dirty="0" smtClean="0"/>
              <a:t>Activities – steps to be reach objectives</a:t>
            </a:r>
          </a:p>
          <a:p>
            <a:pPr marL="514350" indent="-514350">
              <a:buFont typeface="+mj-lt"/>
              <a:buAutoNum type="arabicPeriod"/>
            </a:pPr>
            <a:r>
              <a:rPr lang="en-US" dirty="0" smtClean="0"/>
              <a:t>Personnel – who will carry out activities</a:t>
            </a:r>
          </a:p>
          <a:p>
            <a:pPr marL="514350" indent="-514350">
              <a:buFont typeface="+mj-lt"/>
              <a:buAutoNum type="arabicPeriod"/>
            </a:pPr>
            <a:r>
              <a:rPr lang="en-US" dirty="0" smtClean="0"/>
              <a:t>Evaluation - measuring success in meeting objectives</a:t>
            </a:r>
          </a:p>
          <a:p>
            <a:pPr marL="514350" indent="-514350">
              <a:buFont typeface="+mj-lt"/>
              <a:buAutoNum type="arabicPeriod"/>
            </a:pPr>
            <a:r>
              <a:rPr lang="en-US" dirty="0" smtClean="0"/>
              <a:t>Budget – estimation of funding needed</a:t>
            </a:r>
            <a:r>
              <a:rPr lang="en-US" dirty="0" smtClean="0"/>
              <a:t> to complete project</a:t>
            </a:r>
          </a:p>
          <a:p>
            <a:pPr marL="914400" lvl="1" indent="-514350">
              <a:buFont typeface="+mj-lt"/>
              <a:buAutoNum type="arabicPeriod"/>
            </a:pPr>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1089936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Objectives</a:t>
            </a:r>
          </a:p>
          <a:p>
            <a:pPr marL="971550" lvl="1" indent="-571500"/>
            <a:r>
              <a:rPr lang="en-US" sz="3600" dirty="0" smtClean="0"/>
              <a:t>What the project will achieve</a:t>
            </a:r>
          </a:p>
          <a:p>
            <a:pPr marL="971550" lvl="1" indent="-571500"/>
            <a:r>
              <a:rPr lang="en-US" sz="3600" dirty="0" smtClean="0"/>
              <a:t>Time required</a:t>
            </a:r>
          </a:p>
          <a:p>
            <a:pPr marL="971550" lvl="1" indent="-571500"/>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24580" name="Picture 4" descr="http://www.raymondcooper.co.uk/wp-content/uploads/2013/06/time-pas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71800"/>
            <a:ext cx="36195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Objectives</a:t>
            </a:r>
          </a:p>
          <a:p>
            <a:pPr marL="971550" lvl="1" indent="-571500"/>
            <a:r>
              <a:rPr lang="en-US" sz="3600" b="1" dirty="0" smtClean="0">
                <a:solidFill>
                  <a:schemeClr val="tx2">
                    <a:lumMod val="75000"/>
                  </a:schemeClr>
                </a:solidFill>
              </a:rPr>
              <a:t>S</a:t>
            </a:r>
            <a:r>
              <a:rPr lang="en-US" sz="3600" dirty="0" smtClean="0"/>
              <a:t>trategic, specific</a:t>
            </a:r>
          </a:p>
          <a:p>
            <a:pPr marL="971550" lvl="1" indent="-571500"/>
            <a:r>
              <a:rPr lang="en-US" sz="3600" b="1" dirty="0" smtClean="0">
                <a:solidFill>
                  <a:schemeClr val="tx2">
                    <a:lumMod val="75000"/>
                  </a:schemeClr>
                </a:solidFill>
              </a:rPr>
              <a:t>M</a:t>
            </a:r>
            <a:r>
              <a:rPr lang="en-US" sz="3600" dirty="0" smtClean="0"/>
              <a:t>easurable</a:t>
            </a:r>
          </a:p>
          <a:p>
            <a:pPr marL="971550" lvl="1" indent="-571500"/>
            <a:r>
              <a:rPr lang="en-US" sz="3600" b="1" dirty="0" smtClean="0">
                <a:solidFill>
                  <a:schemeClr val="tx2">
                    <a:lumMod val="75000"/>
                  </a:schemeClr>
                </a:solidFill>
              </a:rPr>
              <a:t>A</a:t>
            </a:r>
            <a:r>
              <a:rPr lang="en-US" sz="3600" dirty="0" smtClean="0"/>
              <a:t>ttainable</a:t>
            </a:r>
          </a:p>
          <a:p>
            <a:pPr marL="971550" lvl="1" indent="-571500"/>
            <a:r>
              <a:rPr lang="en-US" sz="3600" b="1" dirty="0" smtClean="0">
                <a:solidFill>
                  <a:schemeClr val="tx2">
                    <a:lumMod val="75000"/>
                  </a:schemeClr>
                </a:solidFill>
              </a:rPr>
              <a:t>R</a:t>
            </a:r>
            <a:r>
              <a:rPr lang="en-US" sz="3600" dirty="0" smtClean="0"/>
              <a:t>elevant</a:t>
            </a:r>
          </a:p>
          <a:p>
            <a:pPr marL="971550" lvl="1" indent="-571500"/>
            <a:r>
              <a:rPr lang="en-US" sz="3600" b="1" dirty="0" smtClean="0">
                <a:solidFill>
                  <a:schemeClr val="tx2">
                    <a:lumMod val="75000"/>
                  </a:schemeClr>
                </a:solidFill>
              </a:rPr>
              <a:t>T</a:t>
            </a:r>
            <a:r>
              <a:rPr lang="en-US" sz="3600" dirty="0" smtClean="0"/>
              <a:t>imely</a:t>
            </a:r>
          </a:p>
          <a:p>
            <a:pPr marL="971550" lvl="1" indent="-571500"/>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5" name="Picture 2" descr="http://thecampuscareercoach.files.wordpress.com/2012/10/career-objective-res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42673"/>
            <a:ext cx="55626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Activities</a:t>
            </a:r>
            <a:r>
              <a:rPr lang="en-US" b="1" dirty="0" smtClean="0"/>
              <a:t> </a:t>
            </a:r>
          </a:p>
          <a:p>
            <a:pPr lvl="1"/>
            <a:r>
              <a:rPr lang="en-US" dirty="0" smtClean="0"/>
              <a:t>How the project will reach its objectives</a:t>
            </a:r>
          </a:p>
          <a:p>
            <a:pPr lvl="1"/>
            <a:r>
              <a:rPr lang="en-US" dirty="0" smtClean="0"/>
              <a:t>Focus on the aspects of the project that will help resolve or prevent the problem/issue/need</a:t>
            </a:r>
          </a:p>
          <a:p>
            <a:pPr lvl="1"/>
            <a:r>
              <a:rPr lang="en-US" dirty="0"/>
              <a:t>Describe completely in detail</a:t>
            </a:r>
          </a:p>
          <a:p>
            <a:pPr lvl="1"/>
            <a:endParaRPr lang="en-US" dirty="0" smtClean="0"/>
          </a:p>
          <a:p>
            <a:pPr lvl="1"/>
            <a:endParaRPr lang="en-US" dirty="0" smtClean="0"/>
          </a:p>
          <a:p>
            <a:pPr marL="400050" lvl="1" indent="0">
              <a:buNone/>
            </a:pPr>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18436" name="Picture 4" descr="http://www.southcarolinaparks.com/files/State%20Parks%20Photos/Special%20Projects/jr.-ranger-program.jpg?height=201&amp;widt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3976255"/>
            <a:ext cx="432179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Activities</a:t>
            </a:r>
          </a:p>
          <a:p>
            <a:pPr marL="971550" lvl="1" indent="-571500"/>
            <a:r>
              <a:rPr lang="en-US" sz="3600" dirty="0" smtClean="0"/>
              <a:t>Program description</a:t>
            </a:r>
          </a:p>
          <a:p>
            <a:pPr marL="971550" lvl="1" indent="-571500"/>
            <a:r>
              <a:rPr lang="en-US" sz="3600" dirty="0" smtClean="0"/>
              <a:t>Management plan</a:t>
            </a:r>
          </a:p>
          <a:p>
            <a:pPr marL="971550" lvl="1" indent="-571500"/>
            <a:r>
              <a:rPr lang="en-US" sz="3600" dirty="0" smtClean="0"/>
              <a:t>Use of resources</a:t>
            </a:r>
          </a:p>
          <a:p>
            <a:pPr marL="971550" lvl="1" indent="-571500"/>
            <a:r>
              <a:rPr lang="en-US" sz="3600" dirty="0" smtClean="0"/>
              <a:t>Training</a:t>
            </a:r>
          </a:p>
          <a:p>
            <a:pPr marL="971550" lvl="1" indent="-571500"/>
            <a:r>
              <a:rPr lang="en-US" sz="3600" dirty="0" smtClean="0"/>
              <a:t>Facilities</a:t>
            </a:r>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7190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Personnel </a:t>
            </a:r>
          </a:p>
          <a:p>
            <a:pPr lvl="1"/>
            <a:r>
              <a:rPr lang="en-US" dirty="0" smtClean="0"/>
              <a:t>Show that the people implementing project activities have the necessary skills and experience</a:t>
            </a:r>
          </a:p>
          <a:p>
            <a:endParaRPr lang="en-US" i="1" dirty="0"/>
          </a:p>
          <a:p>
            <a:endParaRPr lang="en-US" dirty="0"/>
          </a:p>
        </p:txBody>
      </p:sp>
      <p:pic>
        <p:nvPicPr>
          <p:cNvPr id="19458" name="Picture 2" descr="http://thumbs.dreamstime.com/t/jobs-skills-experience-concept-work-life-words-blocks-being-put-place-little-men-44158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161" y="3733800"/>
            <a:ext cx="554545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257800"/>
          </a:xfrm>
        </p:spPr>
        <p:txBody>
          <a:bodyPr>
            <a:normAutofit lnSpcReduction="10000"/>
          </a:bodyPr>
          <a:lstStyle/>
          <a:p>
            <a:pPr marL="0" indent="0">
              <a:buNone/>
            </a:pPr>
            <a:r>
              <a:rPr lang="en-US" b="1" u="sng" dirty="0" smtClean="0"/>
              <a:t>Personnel </a:t>
            </a:r>
          </a:p>
          <a:p>
            <a:pPr lvl="1"/>
            <a:r>
              <a:rPr lang="en-US" dirty="0" smtClean="0"/>
              <a:t>Summarize project director’s qualifications</a:t>
            </a:r>
          </a:p>
          <a:p>
            <a:pPr marL="914400" lvl="2" indent="0">
              <a:buNone/>
            </a:pPr>
            <a:r>
              <a:rPr lang="en-US" sz="2800" dirty="0" smtClean="0"/>
              <a:t>“JoAnn </a:t>
            </a:r>
            <a:r>
              <a:rPr lang="en-US" sz="2800" dirty="0" err="1" smtClean="0"/>
              <a:t>Szabynski</a:t>
            </a:r>
            <a:r>
              <a:rPr lang="en-US" sz="2800" dirty="0" smtClean="0"/>
              <a:t> will be project director.  Ms. </a:t>
            </a:r>
            <a:r>
              <a:rPr lang="en-US" sz="2800" dirty="0" err="1" smtClean="0"/>
              <a:t>Szabynski</a:t>
            </a:r>
            <a:r>
              <a:rPr lang="en-US" sz="2800" dirty="0" smtClean="0"/>
              <a:t> earned her B.A. in Psychology from Arizona State University and her MSW from Grand Valley State University. She is also  certified in addictions counseling (CAC).  JoAnn has taught for 16 years in the Kent Intermediate School District and has been a counselor at City High School for the past four years.  She has vast experience directing successful counseling programs including pilot testing many techniques used in this program.”</a:t>
            </a:r>
            <a:endParaRPr lang="en-US" sz="2800" dirty="0"/>
          </a:p>
          <a:p>
            <a:endParaRPr lang="en-US" sz="2800" i="1" dirty="0"/>
          </a:p>
          <a:p>
            <a:endParaRPr lang="en-US" dirty="0"/>
          </a:p>
        </p:txBody>
      </p:sp>
    </p:spTree>
    <p:extLst>
      <p:ext uri="{BB962C8B-B14F-4D97-AF65-F5344CB8AC3E}">
        <p14:creationId xmlns:p14="http://schemas.microsoft.com/office/powerpoint/2010/main" val="252533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Personnel </a:t>
            </a:r>
          </a:p>
          <a:p>
            <a:pPr lvl="1"/>
            <a:r>
              <a:rPr lang="en-US" dirty="0" smtClean="0"/>
              <a:t>Outline the job descriptions for any personnel that need to be hired</a:t>
            </a:r>
          </a:p>
          <a:p>
            <a:endParaRPr lang="en-US" i="1" dirty="0"/>
          </a:p>
          <a:p>
            <a:endParaRPr lang="en-US" dirty="0"/>
          </a:p>
        </p:txBody>
      </p:sp>
      <p:pic>
        <p:nvPicPr>
          <p:cNvPr id="29698" name="Picture 2" descr="http://www.onlinehumanresources.net/images/hiring-disabled-employe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62717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0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Build capacity</a:t>
            </a:r>
          </a:p>
          <a:p>
            <a:r>
              <a:rPr lang="en-US" dirty="0" smtClean="0"/>
              <a:t>Organizational</a:t>
            </a:r>
          </a:p>
          <a:p>
            <a:r>
              <a:rPr lang="en-US" dirty="0" smtClean="0"/>
              <a:t>Individual</a:t>
            </a:r>
          </a:p>
          <a:p>
            <a:endParaRPr lang="en-US" dirty="0" smtClean="0"/>
          </a:p>
        </p:txBody>
      </p:sp>
      <p:pic>
        <p:nvPicPr>
          <p:cNvPr id="5122" name="Picture 2" descr="https://encrypted-tbn3.gstatic.com/images?q=tbn:ANd9GcRydNV6Wt_UMP0OsGqEBcaST-fy-wNOwXANNdaVw2S5OtC99MMq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7324"/>
            <a:ext cx="4329536" cy="17367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amilyresourcecenters.net/wp-content/uploads/2013/03/Puzzle-Pie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535" y="1551715"/>
            <a:ext cx="480780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Evaluation</a:t>
            </a:r>
          </a:p>
          <a:p>
            <a:pPr lvl="1"/>
            <a:r>
              <a:rPr lang="en-US" dirty="0" smtClean="0"/>
              <a:t>Involve the evaluator in the application process</a:t>
            </a:r>
          </a:p>
          <a:p>
            <a:pPr lvl="1"/>
            <a:r>
              <a:rPr lang="en-US" dirty="0" smtClean="0"/>
              <a:t>Alignment of outcomes</a:t>
            </a:r>
          </a:p>
          <a:p>
            <a:pPr lvl="1"/>
            <a:r>
              <a:rPr lang="en-US" dirty="0" smtClean="0"/>
              <a:t>Evaluation plan</a:t>
            </a:r>
          </a:p>
          <a:p>
            <a:pPr lvl="2"/>
            <a:r>
              <a:rPr lang="en-US" dirty="0" smtClean="0"/>
              <a:t>Formative, summative and/or process evaluation</a:t>
            </a:r>
          </a:p>
          <a:p>
            <a:pPr lvl="2"/>
            <a:r>
              <a:rPr lang="en-US" dirty="0" smtClean="0"/>
              <a:t>Methods</a:t>
            </a:r>
          </a:p>
          <a:p>
            <a:pPr lvl="2"/>
            <a:r>
              <a:rPr lang="en-US" dirty="0" smtClean="0"/>
              <a:t>Tools</a:t>
            </a:r>
          </a:p>
          <a:p>
            <a:pPr lvl="2"/>
            <a:r>
              <a:rPr lang="en-US" dirty="0" smtClean="0"/>
              <a:t>Data collection</a:t>
            </a:r>
          </a:p>
          <a:p>
            <a:pPr lvl="2"/>
            <a:r>
              <a:rPr lang="en-US" dirty="0" smtClean="0"/>
              <a:t>Data analysis</a:t>
            </a:r>
          </a:p>
          <a:p>
            <a:pPr lvl="1"/>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20482" name="Picture 2" descr="http://www.greatsampleresume.com/images/Evaluator-Resume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Evaluation</a:t>
            </a:r>
          </a:p>
          <a:p>
            <a:pPr lvl="1"/>
            <a:r>
              <a:rPr lang="en-US" dirty="0" smtClean="0"/>
              <a:t>Who pays the cost?</a:t>
            </a:r>
          </a:p>
          <a:p>
            <a:pPr lvl="1"/>
            <a:r>
              <a:rPr lang="en-US" dirty="0" smtClean="0"/>
              <a:t>Standards</a:t>
            </a:r>
            <a:endParaRPr lang="en-US" dirty="0" smtClean="0"/>
          </a:p>
          <a:p>
            <a:pPr lvl="2"/>
            <a:r>
              <a:rPr lang="en-US" dirty="0" smtClean="0"/>
              <a:t>Utility</a:t>
            </a:r>
          </a:p>
          <a:p>
            <a:pPr lvl="2"/>
            <a:r>
              <a:rPr lang="en-US" dirty="0" smtClean="0"/>
              <a:t>Feasibility</a:t>
            </a:r>
          </a:p>
          <a:p>
            <a:pPr lvl="2"/>
            <a:r>
              <a:rPr lang="en-US" dirty="0" smtClean="0"/>
              <a:t>Propriety</a:t>
            </a:r>
          </a:p>
          <a:p>
            <a:pPr lvl="2"/>
            <a:r>
              <a:rPr lang="en-US" dirty="0" smtClean="0"/>
              <a:t>Accuracy</a:t>
            </a:r>
          </a:p>
          <a:p>
            <a:pPr lvl="1"/>
            <a:r>
              <a:rPr lang="en-US" dirty="0" smtClean="0"/>
              <a:t>Guiding Principles according to American Evaluation Association</a:t>
            </a:r>
            <a:endParaRPr lang="en-US" dirty="0" smtClean="0"/>
          </a:p>
          <a:p>
            <a:pPr lvl="1"/>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30722" name="Picture 2" descr="http://3.bp.blogspot.com/-DrWumYXVlAM/T4sT-oMscyI/AAAAAAAACds/IAWpFlFry60/s1600/IrishProverb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43592"/>
            <a:ext cx="41148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152395" y="1371600"/>
            <a:ext cx="8839200" cy="5105400"/>
          </a:xfrm>
        </p:spPr>
        <p:txBody>
          <a:bodyPr>
            <a:normAutofit lnSpcReduction="10000"/>
          </a:bodyPr>
          <a:lstStyle/>
          <a:p>
            <a:pPr marL="0" indent="0">
              <a:buNone/>
            </a:pPr>
            <a:r>
              <a:rPr lang="en-US" u="sng" dirty="0" smtClean="0"/>
              <a:t>Budget</a:t>
            </a:r>
            <a:endParaRPr lang="en-US" u="sng" dirty="0" smtClean="0"/>
          </a:p>
          <a:p>
            <a:pPr lvl="1"/>
            <a:r>
              <a:rPr lang="en-US" dirty="0" smtClean="0"/>
              <a:t>MUST REFLECT THE COSTS OF THE ITEMS AND ACTIVITIES IN THE PROJECT DESCRIPTION!!!</a:t>
            </a:r>
          </a:p>
          <a:p>
            <a:pPr lvl="1"/>
            <a:r>
              <a:rPr lang="en-US" dirty="0" smtClean="0"/>
              <a:t>Brief explanations of each item</a:t>
            </a:r>
          </a:p>
          <a:p>
            <a:pPr lvl="1"/>
            <a:r>
              <a:rPr lang="en-US" dirty="0" smtClean="0"/>
              <a:t>Basis for each cost</a:t>
            </a:r>
          </a:p>
          <a:p>
            <a:pPr lvl="2"/>
            <a:r>
              <a:rPr lang="en-US" dirty="0" smtClean="0"/>
              <a:t>Salary</a:t>
            </a:r>
          </a:p>
          <a:p>
            <a:pPr lvl="2"/>
            <a:r>
              <a:rPr lang="en-US" dirty="0" smtClean="0"/>
              <a:t>Vendor</a:t>
            </a:r>
          </a:p>
          <a:p>
            <a:pPr lvl="2"/>
            <a:r>
              <a:rPr lang="en-US" dirty="0" smtClean="0"/>
              <a:t>Bidding process</a:t>
            </a:r>
          </a:p>
          <a:p>
            <a:pPr lvl="2"/>
            <a:r>
              <a:rPr lang="en-US" dirty="0" smtClean="0"/>
              <a:t>Average cost</a:t>
            </a:r>
          </a:p>
          <a:p>
            <a:pPr lvl="2"/>
            <a:r>
              <a:rPr lang="en-US" dirty="0" smtClean="0"/>
              <a:t>Contract</a:t>
            </a:r>
          </a:p>
          <a:p>
            <a:pPr lvl="2"/>
            <a:r>
              <a:rPr lang="en-US" dirty="0" smtClean="0"/>
              <a:t>Quantity</a:t>
            </a:r>
            <a:r>
              <a:rPr lang="en-US" dirty="0" smtClean="0"/>
              <a:t> </a:t>
            </a:r>
          </a:p>
          <a:p>
            <a:endParaRPr lang="en-US" dirty="0"/>
          </a:p>
          <a:p>
            <a:endParaRPr lang="en-US" dirty="0" smtClean="0"/>
          </a:p>
          <a:p>
            <a:endParaRPr lang="en-US" dirty="0"/>
          </a:p>
          <a:p>
            <a:endParaRPr lang="en-US" sz="2400" dirty="0" smtClean="0"/>
          </a:p>
          <a:p>
            <a:endParaRPr lang="en-US" i="1" dirty="0"/>
          </a:p>
          <a:p>
            <a:endParaRPr lang="en-US" dirty="0"/>
          </a:p>
        </p:txBody>
      </p:sp>
      <p:pic>
        <p:nvPicPr>
          <p:cNvPr id="31746" name="Picture 2" descr="http://www.scu.edu/finance/budget_office/images/budge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485" y="3345875"/>
            <a:ext cx="527366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Budget</a:t>
            </a:r>
            <a:endParaRPr lang="en-US" u="sng" dirty="0" smtClean="0"/>
          </a:p>
          <a:p>
            <a:pPr lvl="1"/>
            <a:r>
              <a:rPr lang="en-US" dirty="0" smtClean="0"/>
              <a:t>Personnel</a:t>
            </a:r>
          </a:p>
          <a:p>
            <a:pPr lvl="1"/>
            <a:r>
              <a:rPr lang="en-US" dirty="0" smtClean="0"/>
              <a:t>Travel</a:t>
            </a:r>
          </a:p>
          <a:p>
            <a:pPr lvl="1"/>
            <a:r>
              <a:rPr lang="en-US" dirty="0" smtClean="0"/>
              <a:t>Supplies</a:t>
            </a:r>
          </a:p>
          <a:p>
            <a:pPr lvl="1"/>
            <a:r>
              <a:rPr lang="en-US" dirty="0" smtClean="0"/>
              <a:t>Contracted services</a:t>
            </a:r>
          </a:p>
          <a:p>
            <a:pPr lvl="1"/>
            <a:r>
              <a:rPr lang="en-US" dirty="0" smtClean="0"/>
              <a:t>Equipment</a:t>
            </a:r>
          </a:p>
          <a:p>
            <a:endParaRPr lang="en-US" dirty="0"/>
          </a:p>
          <a:p>
            <a:endParaRPr lang="en-US" dirty="0" smtClean="0"/>
          </a:p>
          <a:p>
            <a:endParaRPr lang="en-US" dirty="0"/>
          </a:p>
          <a:p>
            <a:endParaRPr lang="en-US" sz="2400" dirty="0" smtClean="0"/>
          </a:p>
          <a:p>
            <a:endParaRPr lang="en-US" i="1" dirty="0"/>
          </a:p>
          <a:p>
            <a:endParaRPr lang="en-US" dirty="0"/>
          </a:p>
        </p:txBody>
      </p:sp>
      <p:pic>
        <p:nvPicPr>
          <p:cNvPr id="21506" name="Picture 2" descr="http://blog.legacyremodel.com/hs-fs/hub/405049/file-1745123829-jpg/5_Ways_to_Budget_for_Home_Improve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214" y="3505200"/>
            <a:ext cx="503678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297873" y="1219200"/>
            <a:ext cx="8839200" cy="5105400"/>
          </a:xfrm>
        </p:spPr>
        <p:txBody>
          <a:bodyPr>
            <a:normAutofit/>
          </a:bodyPr>
          <a:lstStyle/>
          <a:p>
            <a:r>
              <a:rPr lang="en-US" dirty="0" smtClean="0"/>
              <a:t>Do as I say, not as I do</a:t>
            </a:r>
          </a:p>
          <a:p>
            <a:endParaRPr lang="en-US" dirty="0" smtClean="0"/>
          </a:p>
          <a:p>
            <a:endParaRPr lang="en-US" dirty="0"/>
          </a:p>
          <a:p>
            <a:endParaRPr lang="en-US" dirty="0" smtClean="0"/>
          </a:p>
          <a:p>
            <a:endParaRPr lang="en-US" dirty="0"/>
          </a:p>
          <a:p>
            <a:endParaRPr lang="en-US" dirty="0" smtClean="0"/>
          </a:p>
          <a:p>
            <a:r>
              <a:rPr lang="en-US" dirty="0" smtClean="0"/>
              <a:t>5% - maximum or minimum</a:t>
            </a:r>
          </a:p>
          <a:p>
            <a:r>
              <a:rPr lang="en-US" dirty="0" smtClean="0"/>
              <a:t>Innovation, creativity, impact or relationships</a:t>
            </a:r>
          </a:p>
          <a:p>
            <a:endParaRPr lang="en-US" dirty="0" smtClean="0"/>
          </a:p>
          <a:p>
            <a:endParaRPr lang="en-US" dirty="0"/>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1266" name="Picture 2" descr="http://wemeantwell.com/blog/wp-content/uploads/2012/04/hypocri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3051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297873" y="1219200"/>
            <a:ext cx="8839200" cy="5105400"/>
          </a:xfrm>
        </p:spPr>
        <p:txBody>
          <a:bodyPr>
            <a:normAutofit/>
          </a:bodyPr>
          <a:lstStyle/>
          <a:p>
            <a:pPr marL="0" indent="0">
              <a:buNone/>
            </a:pPr>
            <a:endParaRPr lang="en-US" sz="1200" dirty="0" smtClean="0"/>
          </a:p>
          <a:p>
            <a:pPr marL="0" indent="0">
              <a:buNone/>
            </a:pPr>
            <a:r>
              <a:rPr lang="en-US" dirty="0" smtClean="0"/>
              <a:t>“Creating reason from someone else’s nonsense is as much a political exercise as an intellectual one.” </a:t>
            </a:r>
          </a:p>
          <a:p>
            <a:pPr marL="0" indent="0">
              <a:buNone/>
            </a:pPr>
            <a:r>
              <a:rPr lang="en-US" sz="2400" dirty="0" smtClean="0"/>
              <a:t>– (Ward, 2012)</a:t>
            </a:r>
          </a:p>
          <a:p>
            <a:endParaRPr lang="en-US" dirty="0"/>
          </a:p>
          <a:p>
            <a:endParaRPr lang="en-US" dirty="0" smtClean="0"/>
          </a:p>
          <a:p>
            <a:endParaRPr lang="en-US" dirty="0"/>
          </a:p>
          <a:p>
            <a:endParaRPr lang="en-US" sz="2400" dirty="0" smtClean="0"/>
          </a:p>
          <a:p>
            <a:endParaRPr lang="en-US" i="1" dirty="0"/>
          </a:p>
          <a:p>
            <a:endParaRPr lang="en-US" dirty="0"/>
          </a:p>
        </p:txBody>
      </p:sp>
      <p:pic>
        <p:nvPicPr>
          <p:cNvPr id="12292" name="Picture 4" descr="http://www.calwatchdog.com/wp-content/uploads/2013/05/Spock-logic-30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504824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4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dirty="0" smtClean="0"/>
              <a:t>Personalities</a:t>
            </a:r>
          </a:p>
          <a:p>
            <a:r>
              <a:rPr lang="en-US" dirty="0" smtClean="0"/>
              <a:t>Conflicting values</a:t>
            </a:r>
          </a:p>
          <a:p>
            <a:r>
              <a:rPr lang="en-US" dirty="0" smtClean="0"/>
              <a:t>Traditions</a:t>
            </a:r>
          </a:p>
          <a:p>
            <a:r>
              <a:rPr lang="en-US" dirty="0" smtClean="0"/>
              <a:t>Protocols</a:t>
            </a:r>
          </a:p>
          <a:p>
            <a:r>
              <a:rPr lang="en-US" dirty="0" smtClean="0"/>
              <a:t>Prestige</a:t>
            </a:r>
          </a:p>
          <a:p>
            <a:r>
              <a:rPr lang="en-US" dirty="0" smtClean="0"/>
              <a:t>Self-interest</a:t>
            </a:r>
          </a:p>
          <a:p>
            <a:r>
              <a:rPr lang="en-US" dirty="0" smtClean="0"/>
              <a:t>Corrupt review processes</a:t>
            </a:r>
            <a:endParaRPr lang="en-US" dirty="0" smtClean="0"/>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0242" name="Picture 2" descr="http://a.tgcdn.net/images/products/additional/large/e732_star_wars_coffee_in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87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pic>
        <p:nvPicPr>
          <p:cNvPr id="15362" name="Picture 2" descr="http://1.bp.blogspot.com/_qG7e3riAnFQ/TC4B5Iv0pkI/AAAAAAAAAVM/L-Nvxwgi7TQ/s1600/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83832"/>
            <a:ext cx="6403042" cy="547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6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dirty="0" smtClean="0"/>
              <a:t>Resource Dependency</a:t>
            </a:r>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4338" name="Picture 2" descr="http://scholasticadministrator.typepad.com/.a/6a00e54f8c25c98834011571226a1d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15" y="1981200"/>
            <a:ext cx="5227466" cy="48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68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Tips</a:t>
            </a:r>
          </a:p>
          <a:p>
            <a:r>
              <a:rPr lang="en-US" dirty="0" smtClean="0"/>
              <a:t>Stick to your mission</a:t>
            </a:r>
          </a:p>
          <a:p>
            <a:r>
              <a:rPr lang="en-US" dirty="0" smtClean="0"/>
              <a:t>Know when to say NO</a:t>
            </a:r>
          </a:p>
          <a:p>
            <a:r>
              <a:rPr lang="en-US" dirty="0" smtClean="0"/>
              <a:t>Assess risks</a:t>
            </a:r>
          </a:p>
          <a:p>
            <a:r>
              <a:rPr lang="en-US" dirty="0" smtClean="0"/>
              <a:t>Be accountable</a:t>
            </a:r>
          </a:p>
          <a:p>
            <a:r>
              <a:rPr lang="en-US" dirty="0" smtClean="0"/>
              <a:t>Maintain integrity</a:t>
            </a:r>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6386" name="Picture 2" descr="http://blogs-images.forbes.com/amyanderson/files/2012/12/integ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76596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logs.nature.com/naturejobs/files/2012/10/122279910_integri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1" y="3409947"/>
            <a:ext cx="5172080" cy="344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386"/>
                                        </p:tgtEl>
                                        <p:attrNameLst>
                                          <p:attrName>style.visibility</p:attrName>
                                        </p:attrNameLst>
                                      </p:cBhvr>
                                      <p:to>
                                        <p:strVal val="visible"/>
                                      </p:to>
                                    </p:set>
                                    <p:animEffect transition="in" filter="fade">
                                      <p:cBhvr>
                                        <p:cTn id="33" dur="1000"/>
                                        <p:tgtEl>
                                          <p:spTgt spid="16386"/>
                                        </p:tgtEl>
                                      </p:cBhvr>
                                    </p:animEffect>
                                    <p:anim calcmode="lin" valueType="num">
                                      <p:cBhvr>
                                        <p:cTn id="34" dur="1000" fill="hold"/>
                                        <p:tgtEl>
                                          <p:spTgt spid="16386"/>
                                        </p:tgtEl>
                                        <p:attrNameLst>
                                          <p:attrName>ppt_x</p:attrName>
                                        </p:attrNameLst>
                                      </p:cBhvr>
                                      <p:tavLst>
                                        <p:tav tm="0">
                                          <p:val>
                                            <p:strVal val="#ppt_x"/>
                                          </p:val>
                                        </p:tav>
                                        <p:tav tm="100000">
                                          <p:val>
                                            <p:strVal val="#ppt_x"/>
                                          </p:val>
                                        </p:tav>
                                      </p:tavLst>
                                    </p:anim>
                                    <p:anim calcmode="lin" valueType="num">
                                      <p:cBhvr>
                                        <p:cTn id="35" dur="1000" fill="hold"/>
                                        <p:tgtEl>
                                          <p:spTgt spid="1638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388"/>
                                        </p:tgtEl>
                                        <p:attrNameLst>
                                          <p:attrName>style.visibility</p:attrName>
                                        </p:attrNameLst>
                                      </p:cBhvr>
                                      <p:to>
                                        <p:strVal val="visible"/>
                                      </p:to>
                                    </p:set>
                                    <p:animEffect transition="in" filter="fade">
                                      <p:cBhvr>
                                        <p:cTn id="38" dur="1000"/>
                                        <p:tgtEl>
                                          <p:spTgt spid="16388"/>
                                        </p:tgtEl>
                                      </p:cBhvr>
                                    </p:animEffect>
                                    <p:anim calcmode="lin" valueType="num">
                                      <p:cBhvr>
                                        <p:cTn id="39" dur="1000" fill="hold"/>
                                        <p:tgtEl>
                                          <p:spTgt spid="16388"/>
                                        </p:tgtEl>
                                        <p:attrNameLst>
                                          <p:attrName>ppt_x</p:attrName>
                                        </p:attrNameLst>
                                      </p:cBhvr>
                                      <p:tavLst>
                                        <p:tav tm="0">
                                          <p:val>
                                            <p:strVal val="#ppt_x"/>
                                          </p:val>
                                        </p:tav>
                                        <p:tav tm="100000">
                                          <p:val>
                                            <p:strVal val="#ppt_x"/>
                                          </p:val>
                                        </p:tav>
                                      </p:tavLst>
                                    </p:anim>
                                    <p:anim calcmode="lin" valueType="num">
                                      <p:cBhvr>
                                        <p:cTn id="40"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Contribute to sustainability</a:t>
            </a:r>
          </a:p>
          <a:p>
            <a:endParaRPr lang="en-US" dirty="0" smtClean="0"/>
          </a:p>
        </p:txBody>
      </p:sp>
      <p:pic>
        <p:nvPicPr>
          <p:cNvPr id="4098" name="Picture 2" descr="http://www.ifmaoregon.org/associations/5994/files/triplebottom-linegraphic-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438400"/>
            <a:ext cx="44005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Tips</a:t>
            </a:r>
          </a:p>
          <a:p>
            <a:r>
              <a:rPr lang="en-US" dirty="0" smtClean="0"/>
              <a:t>Don’t go it alone</a:t>
            </a:r>
          </a:p>
          <a:p>
            <a:r>
              <a:rPr lang="en-US" dirty="0" smtClean="0"/>
              <a:t>Use color, visuals</a:t>
            </a:r>
          </a:p>
          <a:p>
            <a:r>
              <a:rPr lang="en-US" dirty="0" smtClean="0"/>
              <a:t>Take advantage of technology</a:t>
            </a:r>
          </a:p>
          <a:p>
            <a:r>
              <a:rPr lang="en-US" dirty="0" smtClean="0"/>
              <a:t>Serve on grant review panels</a:t>
            </a:r>
          </a:p>
          <a:p>
            <a:r>
              <a:rPr lang="en-US" dirty="0" smtClean="0"/>
              <a:t>Communicate regularly, clearly and consistently</a:t>
            </a:r>
          </a:p>
          <a:p>
            <a:r>
              <a:rPr lang="en-US" dirty="0" smtClean="0"/>
              <a:t>Balance numbers with stories</a:t>
            </a:r>
          </a:p>
          <a:p>
            <a:r>
              <a:rPr lang="en-US" dirty="0" smtClean="0"/>
              <a:t>Research, research, research</a:t>
            </a:r>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201803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5" y="814200"/>
            <a:ext cx="8839200" cy="1470025"/>
          </a:xfrm>
        </p:spPr>
        <p:txBody>
          <a:bodyPr>
            <a:normAutofit/>
          </a:bodyPr>
          <a:lstStyle/>
          <a:p>
            <a:r>
              <a:rPr lang="en-US" sz="8000" dirty="0" smtClean="0"/>
              <a:t>THANK YOU!!</a:t>
            </a:r>
            <a:endParaRPr lang="en-US" sz="8000" dirty="0"/>
          </a:p>
        </p:txBody>
      </p:sp>
      <p:sp>
        <p:nvSpPr>
          <p:cNvPr id="3" name="Subtitle 2"/>
          <p:cNvSpPr>
            <a:spLocks noGrp="1"/>
          </p:cNvSpPr>
          <p:nvPr>
            <p:ph type="subTitle" idx="1"/>
          </p:nvPr>
        </p:nvSpPr>
        <p:spPr>
          <a:xfrm>
            <a:off x="609600" y="2133600"/>
            <a:ext cx="7772400" cy="3733800"/>
          </a:xfrm>
        </p:spPr>
        <p:txBody>
          <a:bodyPr/>
          <a:lstStyle/>
          <a:p>
            <a:endParaRPr lang="en-US" sz="2400" dirty="0" smtClean="0"/>
          </a:p>
          <a:p>
            <a:endParaRPr lang="en-US" sz="2400" dirty="0"/>
          </a:p>
          <a:p>
            <a:endParaRPr lang="en-US" sz="2400" dirty="0" smtClean="0"/>
          </a:p>
          <a:p>
            <a:r>
              <a:rPr lang="en-US" dirty="0" smtClean="0"/>
              <a:t>Salvatore Alaimo, PhD - Assistant Professor</a:t>
            </a:r>
            <a:endParaRPr lang="en-US" dirty="0"/>
          </a:p>
        </p:txBody>
      </p:sp>
      <p:pic>
        <p:nvPicPr>
          <p:cNvPr id="1026" name="Picture 2" descr="C:\Users\alaimos\AppData\Local\Temp\Log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00482"/>
            <a:ext cx="3429000" cy="2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295400"/>
            <a:ext cx="8229600" cy="5029200"/>
          </a:xfrm>
        </p:spPr>
        <p:txBody>
          <a:bodyPr/>
          <a:lstStyle/>
          <a:p>
            <a:pPr marL="0" indent="0">
              <a:buNone/>
            </a:pPr>
            <a:r>
              <a:rPr lang="en-US" dirty="0" smtClean="0"/>
              <a:t>Increasing competitive environment</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472285940"/>
              </p:ext>
            </p:extLst>
          </p:nvPr>
        </p:nvGraphicFramePr>
        <p:xfrm>
          <a:off x="152400" y="1905000"/>
          <a:ext cx="8839201" cy="4601418"/>
        </p:xfrm>
        <a:graphic>
          <a:graphicData uri="http://schemas.openxmlformats.org/drawingml/2006/table">
            <a:tbl>
              <a:tblPr/>
              <a:tblGrid>
                <a:gridCol w="1178560"/>
                <a:gridCol w="1767841"/>
                <a:gridCol w="1178560"/>
                <a:gridCol w="1178560"/>
                <a:gridCol w="1178560"/>
                <a:gridCol w="1178560"/>
                <a:gridCol w="1178560"/>
              </a:tblGrid>
              <a:tr h="322282">
                <a:tc gridSpan="2">
                  <a:txBody>
                    <a:bodyPr/>
                    <a:lstStyle/>
                    <a:p>
                      <a:r>
                        <a:rPr lang="en-US" sz="1700" dirty="0"/>
                        <a:t> </a:t>
                      </a:r>
                    </a:p>
                  </a:txBody>
                  <a:tcPr marL="35031" marR="35031" marT="35031" marB="35031" anchor="ctr">
                    <a:lnL>
                      <a:noFill/>
                    </a:lnL>
                    <a:lnR>
                      <a:noFill/>
                    </a:lnR>
                    <a:lnT>
                      <a:noFill/>
                    </a:lnT>
                    <a:lnB>
                      <a:noFill/>
                    </a:lnB>
                  </a:tcPr>
                </a:tc>
                <a:tc hMerge="1">
                  <a:txBody>
                    <a:bodyPr/>
                    <a:lstStyle/>
                    <a:p>
                      <a:endParaRPr lang="en-US"/>
                    </a:p>
                  </a:txBody>
                  <a:tcPr/>
                </a:tc>
                <a:tc gridSpan="2">
                  <a:txBody>
                    <a:bodyPr/>
                    <a:lstStyle/>
                    <a:p>
                      <a:pPr algn="ctr"/>
                      <a:r>
                        <a:rPr lang="en-US" sz="1700"/>
                        <a:t>1999</a:t>
                      </a:r>
                    </a:p>
                  </a:txBody>
                  <a:tcPr marL="35031" marR="35031" marT="35031" marB="35031" anchor="ctr">
                    <a:lnL>
                      <a:noFill/>
                    </a:lnL>
                    <a:lnR>
                      <a:noFill/>
                    </a:lnR>
                    <a:lnT>
                      <a:noFill/>
                    </a:lnT>
                    <a:lnB>
                      <a:noFill/>
                    </a:lnB>
                  </a:tcPr>
                </a:tc>
                <a:tc hMerge="1">
                  <a:txBody>
                    <a:bodyPr/>
                    <a:lstStyle/>
                    <a:p>
                      <a:endParaRPr lang="en-US"/>
                    </a:p>
                  </a:txBody>
                  <a:tcPr/>
                </a:tc>
                <a:tc gridSpan="2">
                  <a:txBody>
                    <a:bodyPr/>
                    <a:lstStyle/>
                    <a:p>
                      <a:pPr algn="ctr"/>
                      <a:r>
                        <a:rPr lang="en-US" sz="1700"/>
                        <a:t>2009</a:t>
                      </a:r>
                    </a:p>
                  </a:txBody>
                  <a:tcPr marL="35031" marR="35031" marT="35031" marB="35031" anchor="ctr">
                    <a:lnL>
                      <a:noFill/>
                    </a:lnL>
                    <a:lnR>
                      <a:noFill/>
                    </a:lnR>
                    <a:lnT>
                      <a:noFill/>
                    </a:lnT>
                    <a:lnB>
                      <a:noFill/>
                    </a:lnB>
                  </a:tcPr>
                </a:tc>
                <a:tc hMerge="1">
                  <a:txBody>
                    <a:bodyPr/>
                    <a:lstStyle/>
                    <a:p>
                      <a:endParaRPr lang="en-US"/>
                    </a:p>
                  </a:txBody>
                  <a:tcPr/>
                </a:tc>
                <a:tc>
                  <a:txBody>
                    <a:bodyPr/>
                    <a:lstStyle/>
                    <a:p>
                      <a:r>
                        <a:rPr lang="en-US" sz="1700"/>
                        <a:t> </a:t>
                      </a:r>
                    </a:p>
                  </a:txBody>
                  <a:tcPr marL="35031" marR="35031" marT="35031" marB="35031" anchor="ctr">
                    <a:lnL>
                      <a:noFill/>
                    </a:lnL>
                    <a:lnR>
                      <a:noFill/>
                    </a:lnR>
                    <a:lnT>
                      <a:noFill/>
                    </a:lnT>
                    <a:lnB>
                      <a:noFill/>
                    </a:lnB>
                  </a:tcPr>
                </a:tc>
              </a:tr>
              <a:tr h="574503">
                <a:tc gridSpan="2">
                  <a:txBody>
                    <a:bodyPr/>
                    <a:lstStyle/>
                    <a:p>
                      <a:r>
                        <a:rPr lang="en-US" sz="1700"/>
                        <a:t> </a:t>
                      </a:r>
                    </a:p>
                  </a:txBody>
                  <a:tcPr marL="35031" marR="35031" marT="35031" marB="35031" anchor="ctr">
                    <a:lnL>
                      <a:noFill/>
                    </a:lnL>
                    <a:lnR>
                      <a:noFill/>
                    </a:lnR>
                    <a:lnT>
                      <a:noFill/>
                    </a:lnT>
                    <a:lnB>
                      <a:noFill/>
                    </a:lnB>
                  </a:tcPr>
                </a:tc>
                <a:tc hMerge="1">
                  <a:txBody>
                    <a:bodyPr/>
                    <a:lstStyle/>
                    <a:p>
                      <a:endParaRPr lang="en-US"/>
                    </a:p>
                  </a:txBody>
                  <a:tcPr/>
                </a:tc>
                <a:tc>
                  <a:txBody>
                    <a:bodyPr/>
                    <a:lstStyle/>
                    <a:p>
                      <a:pPr algn="ctr"/>
                      <a:r>
                        <a:rPr lang="en-US" sz="1700"/>
                        <a:t>Number </a:t>
                      </a:r>
                      <a:br>
                        <a:rPr lang="en-US" sz="1700"/>
                      </a:br>
                      <a:r>
                        <a:rPr lang="en-US" sz="1700"/>
                        <a:t>of Orgs.</a:t>
                      </a:r>
                    </a:p>
                  </a:txBody>
                  <a:tcPr marL="35031" marR="35031" marT="35031" marB="35031" anchor="ctr">
                    <a:lnL>
                      <a:noFill/>
                    </a:lnL>
                    <a:lnR>
                      <a:noFill/>
                    </a:lnR>
                    <a:lnT>
                      <a:noFill/>
                    </a:lnT>
                    <a:lnB>
                      <a:noFill/>
                    </a:lnB>
                  </a:tcPr>
                </a:tc>
                <a:tc>
                  <a:txBody>
                    <a:bodyPr/>
                    <a:lstStyle/>
                    <a:p>
                      <a:pPr algn="ctr"/>
                      <a:r>
                        <a:rPr lang="en-US" sz="1700"/>
                        <a:t>Percent </a:t>
                      </a:r>
                      <a:br>
                        <a:rPr lang="en-US" sz="1700"/>
                      </a:br>
                      <a:r>
                        <a:rPr lang="en-US" sz="1700"/>
                        <a:t>of All Orgs.</a:t>
                      </a:r>
                    </a:p>
                  </a:txBody>
                  <a:tcPr marL="35031" marR="35031" marT="35031" marB="35031" anchor="ctr">
                    <a:lnL>
                      <a:noFill/>
                    </a:lnL>
                    <a:lnR>
                      <a:noFill/>
                    </a:lnR>
                    <a:lnT>
                      <a:noFill/>
                    </a:lnT>
                    <a:lnB>
                      <a:noFill/>
                    </a:lnB>
                  </a:tcPr>
                </a:tc>
                <a:tc>
                  <a:txBody>
                    <a:bodyPr/>
                    <a:lstStyle/>
                    <a:p>
                      <a:pPr algn="ctr"/>
                      <a:r>
                        <a:rPr lang="en-US" sz="1700"/>
                        <a:t>Number </a:t>
                      </a:r>
                      <a:br>
                        <a:rPr lang="en-US" sz="1700"/>
                      </a:br>
                      <a:r>
                        <a:rPr lang="en-US" sz="1700"/>
                        <a:t>of Orgs.</a:t>
                      </a:r>
                    </a:p>
                  </a:txBody>
                  <a:tcPr marL="35031" marR="35031" marT="35031" marB="35031" anchor="ctr">
                    <a:lnL>
                      <a:noFill/>
                    </a:lnL>
                    <a:lnR>
                      <a:noFill/>
                    </a:lnR>
                    <a:lnT>
                      <a:noFill/>
                    </a:lnT>
                    <a:lnB>
                      <a:noFill/>
                    </a:lnB>
                  </a:tcPr>
                </a:tc>
                <a:tc>
                  <a:txBody>
                    <a:bodyPr/>
                    <a:lstStyle/>
                    <a:p>
                      <a:pPr algn="ctr"/>
                      <a:r>
                        <a:rPr lang="en-US" sz="1700"/>
                        <a:t>Percent </a:t>
                      </a:r>
                      <a:br>
                        <a:rPr lang="en-US" sz="1700"/>
                      </a:br>
                      <a:r>
                        <a:rPr lang="en-US" sz="1700"/>
                        <a:t>of All Orgs.</a:t>
                      </a:r>
                    </a:p>
                  </a:txBody>
                  <a:tcPr marL="35031" marR="35031" marT="35031" marB="35031" anchor="ctr">
                    <a:lnL>
                      <a:noFill/>
                    </a:lnL>
                    <a:lnR>
                      <a:noFill/>
                    </a:lnR>
                    <a:lnT>
                      <a:noFill/>
                    </a:lnT>
                    <a:lnB>
                      <a:noFill/>
                    </a:lnB>
                  </a:tcPr>
                </a:tc>
                <a:tc>
                  <a:txBody>
                    <a:bodyPr/>
                    <a:lstStyle/>
                    <a:p>
                      <a:pPr algn="ctr"/>
                      <a:r>
                        <a:rPr lang="en-US" sz="1700"/>
                        <a:t>Pct.</a:t>
                      </a:r>
                      <a:br>
                        <a:rPr lang="en-US" sz="1700"/>
                      </a:br>
                      <a:r>
                        <a:rPr lang="en-US" sz="1700"/>
                        <a:t>Change</a:t>
                      </a:r>
                    </a:p>
                  </a:txBody>
                  <a:tcPr marL="35031" marR="35031" marT="35031" marB="35031" anchor="ctr">
                    <a:lnL>
                      <a:noFill/>
                    </a:lnL>
                    <a:lnR>
                      <a:noFill/>
                    </a:lnR>
                    <a:lnT>
                      <a:noFill/>
                    </a:lnT>
                    <a:lnB>
                      <a:noFill/>
                    </a:lnB>
                  </a:tcPr>
                </a:tc>
              </a:tr>
              <a:tr h="322282">
                <a:tc gridSpan="2">
                  <a:txBody>
                    <a:bodyPr/>
                    <a:lstStyle/>
                    <a:p>
                      <a:r>
                        <a:rPr lang="en-US" sz="1700" b="1"/>
                        <a:t>All Nonprofit Organizations</a:t>
                      </a:r>
                      <a:endParaRPr lang="en-US" sz="1700"/>
                    </a:p>
                  </a:txBody>
                  <a:tcPr marL="35031" marR="35031" marT="35031" marB="35031" anchor="ctr">
                    <a:lnL>
                      <a:noFill/>
                    </a:lnL>
                    <a:lnR>
                      <a:noFill/>
                    </a:lnR>
                    <a:lnT>
                      <a:noFill/>
                    </a:lnT>
                    <a:lnB>
                      <a:noFill/>
                    </a:lnB>
                  </a:tcPr>
                </a:tc>
                <a:tc hMerge="1">
                  <a:txBody>
                    <a:bodyPr/>
                    <a:lstStyle/>
                    <a:p>
                      <a:endParaRPr lang="en-US"/>
                    </a:p>
                  </a:txBody>
                  <a:tcPr/>
                </a:tc>
                <a:tc>
                  <a:txBody>
                    <a:bodyPr/>
                    <a:lstStyle/>
                    <a:p>
                      <a:pPr algn="r"/>
                      <a:r>
                        <a:rPr lang="en-US" sz="1700"/>
                        <a:t>1,202,573</a:t>
                      </a:r>
                    </a:p>
                  </a:txBody>
                  <a:tcPr marL="35031" marR="35031" marT="35031" marB="35031" anchor="ctr">
                    <a:lnL>
                      <a:noFill/>
                    </a:lnL>
                    <a:lnR>
                      <a:noFill/>
                    </a:lnR>
                    <a:lnT>
                      <a:noFill/>
                    </a:lnT>
                    <a:lnB>
                      <a:noFill/>
                    </a:lnB>
                  </a:tcPr>
                </a:tc>
                <a:tc>
                  <a:txBody>
                    <a:bodyPr/>
                    <a:lstStyle/>
                    <a:p>
                      <a:pPr algn="r"/>
                      <a:r>
                        <a:rPr lang="en-US" sz="1700"/>
                        <a:t>100.0%</a:t>
                      </a:r>
                    </a:p>
                  </a:txBody>
                  <a:tcPr marL="35031" marR="35031" marT="35031" marB="35031" anchor="ctr">
                    <a:lnL>
                      <a:noFill/>
                    </a:lnL>
                    <a:lnR>
                      <a:noFill/>
                    </a:lnR>
                    <a:lnT>
                      <a:noFill/>
                    </a:lnT>
                    <a:lnB>
                      <a:noFill/>
                    </a:lnB>
                  </a:tcPr>
                </a:tc>
                <a:tc>
                  <a:txBody>
                    <a:bodyPr/>
                    <a:lstStyle/>
                    <a:p>
                      <a:pPr algn="r"/>
                      <a:r>
                        <a:rPr lang="en-US" sz="1700" dirty="0"/>
                        <a:t>1,581,111</a:t>
                      </a:r>
                    </a:p>
                  </a:txBody>
                  <a:tcPr marL="35031" marR="35031" marT="35031" marB="35031" anchor="ctr">
                    <a:lnL>
                      <a:noFill/>
                    </a:lnL>
                    <a:lnR>
                      <a:noFill/>
                    </a:lnR>
                    <a:lnT>
                      <a:noFill/>
                    </a:lnT>
                    <a:lnB>
                      <a:noFill/>
                    </a:lnB>
                  </a:tcPr>
                </a:tc>
                <a:tc>
                  <a:txBody>
                    <a:bodyPr/>
                    <a:lstStyle/>
                    <a:p>
                      <a:pPr algn="r"/>
                      <a:r>
                        <a:rPr lang="en-US" sz="1700" dirty="0"/>
                        <a:t>100.0%</a:t>
                      </a:r>
                    </a:p>
                  </a:txBody>
                  <a:tcPr marL="35031" marR="35031" marT="35031" marB="35031" anchor="ctr">
                    <a:lnL>
                      <a:noFill/>
                    </a:lnL>
                    <a:lnR>
                      <a:noFill/>
                    </a:lnR>
                    <a:lnT>
                      <a:noFill/>
                    </a:lnT>
                    <a:lnB>
                      <a:noFill/>
                    </a:lnB>
                  </a:tcPr>
                </a:tc>
                <a:tc>
                  <a:txBody>
                    <a:bodyPr/>
                    <a:lstStyle/>
                    <a:p>
                      <a:pPr algn="r"/>
                      <a:r>
                        <a:rPr lang="en-US" sz="1700"/>
                        <a:t>31.5%</a:t>
                      </a:r>
                    </a:p>
                  </a:txBody>
                  <a:tcPr marL="35031" marR="35031" marT="35031" marB="35031" anchor="ctr">
                    <a:lnL>
                      <a:noFill/>
                    </a:lnL>
                    <a:lnR>
                      <a:noFill/>
                    </a:lnR>
                    <a:lnT>
                      <a:noFill/>
                    </a:lnT>
                    <a:lnB>
                      <a:noFill/>
                    </a:lnB>
                  </a:tcPr>
                </a:tc>
              </a:tr>
              <a:tr h="574503">
                <a:tc>
                  <a:txBody>
                    <a:bodyPr/>
                    <a:lstStyle/>
                    <a:p>
                      <a:endParaRPr lang="en-US" sz="1700"/>
                    </a:p>
                  </a:txBody>
                  <a:tcPr marL="35031" marR="35031" marT="35031" marB="35031" anchor="ctr">
                    <a:lnL>
                      <a:noFill/>
                    </a:lnL>
                    <a:lnR>
                      <a:noFill/>
                    </a:lnR>
                    <a:lnT>
                      <a:noFill/>
                    </a:lnT>
                    <a:lnB>
                      <a:noFill/>
                    </a:lnB>
                  </a:tcPr>
                </a:tc>
                <a:tc>
                  <a:txBody>
                    <a:bodyPr/>
                    <a:lstStyle/>
                    <a:p>
                      <a:r>
                        <a:rPr lang="en-US" sz="1700" dirty="0">
                          <a:hlinkClick r:id="rId3"/>
                        </a:rPr>
                        <a:t>501(c)(3) Public Charities</a:t>
                      </a:r>
                      <a:endParaRPr lang="en-US" sz="1700" dirty="0"/>
                    </a:p>
                  </a:txBody>
                  <a:tcPr marL="35031" marR="35031" marT="35031" marB="35031" anchor="ctr">
                    <a:lnL>
                      <a:noFill/>
                    </a:lnL>
                    <a:lnR>
                      <a:noFill/>
                    </a:lnR>
                    <a:lnT>
                      <a:noFill/>
                    </a:lnT>
                    <a:lnB>
                      <a:noFill/>
                    </a:lnB>
                  </a:tcPr>
                </a:tc>
                <a:tc>
                  <a:txBody>
                    <a:bodyPr/>
                    <a:lstStyle/>
                    <a:p>
                      <a:pPr algn="r"/>
                      <a:r>
                        <a:rPr lang="en-US" sz="1700"/>
                        <a:t>631,902</a:t>
                      </a:r>
                    </a:p>
                  </a:txBody>
                  <a:tcPr marL="35031" marR="35031" marT="35031" marB="35031" anchor="ctr">
                    <a:lnL>
                      <a:noFill/>
                    </a:lnL>
                    <a:lnR>
                      <a:noFill/>
                    </a:lnR>
                    <a:lnT>
                      <a:noFill/>
                    </a:lnT>
                    <a:lnB>
                      <a:noFill/>
                    </a:lnB>
                  </a:tcPr>
                </a:tc>
                <a:tc>
                  <a:txBody>
                    <a:bodyPr/>
                    <a:lstStyle/>
                    <a:p>
                      <a:pPr algn="r"/>
                      <a:r>
                        <a:rPr lang="en-US" sz="1700"/>
                        <a:t>52.5%</a:t>
                      </a:r>
                    </a:p>
                  </a:txBody>
                  <a:tcPr marL="35031" marR="35031" marT="35031" marB="35031" anchor="ctr">
                    <a:lnL>
                      <a:noFill/>
                    </a:lnL>
                    <a:lnR>
                      <a:noFill/>
                    </a:lnR>
                    <a:lnT>
                      <a:noFill/>
                    </a:lnT>
                    <a:lnB>
                      <a:noFill/>
                    </a:lnB>
                  </a:tcPr>
                </a:tc>
                <a:tc>
                  <a:txBody>
                    <a:bodyPr/>
                    <a:lstStyle/>
                    <a:p>
                      <a:pPr algn="r"/>
                      <a:r>
                        <a:rPr lang="en-US" sz="1700"/>
                        <a:t>1,006,670</a:t>
                      </a:r>
                    </a:p>
                  </a:txBody>
                  <a:tcPr marL="35031" marR="35031" marT="35031" marB="35031" anchor="ctr">
                    <a:lnL>
                      <a:noFill/>
                    </a:lnL>
                    <a:lnR>
                      <a:noFill/>
                    </a:lnR>
                    <a:lnT>
                      <a:noFill/>
                    </a:lnT>
                    <a:lnB>
                      <a:noFill/>
                    </a:lnB>
                  </a:tcPr>
                </a:tc>
                <a:tc>
                  <a:txBody>
                    <a:bodyPr/>
                    <a:lstStyle/>
                    <a:p>
                      <a:pPr algn="r"/>
                      <a:r>
                        <a:rPr lang="en-US" sz="1700" dirty="0"/>
                        <a:t>63.7%</a:t>
                      </a:r>
                    </a:p>
                  </a:txBody>
                  <a:tcPr marL="35031" marR="35031" marT="35031" marB="35031" anchor="ctr">
                    <a:lnL>
                      <a:noFill/>
                    </a:lnL>
                    <a:lnR>
                      <a:noFill/>
                    </a:lnR>
                    <a:lnT>
                      <a:noFill/>
                    </a:lnT>
                    <a:lnB>
                      <a:noFill/>
                    </a:lnB>
                  </a:tcPr>
                </a:tc>
                <a:tc>
                  <a:txBody>
                    <a:bodyPr/>
                    <a:lstStyle/>
                    <a:p>
                      <a:pPr algn="r"/>
                      <a:r>
                        <a:rPr lang="en-US" sz="1700"/>
                        <a:t>59.3%</a:t>
                      </a:r>
                    </a:p>
                  </a:txBody>
                  <a:tcPr marL="35031" marR="35031" marT="35031" marB="35031" anchor="ctr">
                    <a:lnL>
                      <a:noFill/>
                    </a:lnL>
                    <a:lnR>
                      <a:noFill/>
                    </a:lnR>
                    <a:lnT>
                      <a:noFill/>
                    </a:lnT>
                    <a:lnB>
                      <a:noFill/>
                    </a:lnB>
                  </a:tcPr>
                </a:tc>
              </a:tr>
              <a:tr h="574503">
                <a:tc>
                  <a:txBody>
                    <a:bodyPr/>
                    <a:lstStyle/>
                    <a:p>
                      <a:endParaRPr lang="en-US" sz="1700"/>
                    </a:p>
                  </a:txBody>
                  <a:tcPr marL="35031" marR="35031" marT="35031" marB="35031" anchor="ctr">
                    <a:lnL>
                      <a:noFill/>
                    </a:lnL>
                    <a:lnR>
                      <a:noFill/>
                    </a:lnR>
                    <a:lnT>
                      <a:noFill/>
                    </a:lnT>
                    <a:lnB>
                      <a:noFill/>
                    </a:lnB>
                  </a:tcPr>
                </a:tc>
                <a:tc>
                  <a:txBody>
                    <a:bodyPr/>
                    <a:lstStyle/>
                    <a:p>
                      <a:r>
                        <a:rPr lang="en-US" sz="1700">
                          <a:hlinkClick r:id="rId4"/>
                        </a:rPr>
                        <a:t>501(c)(3) Private Foundations</a:t>
                      </a:r>
                      <a:endParaRPr lang="en-US" sz="1700"/>
                    </a:p>
                  </a:txBody>
                  <a:tcPr marL="35031" marR="35031" marT="35031" marB="35031" anchor="ctr">
                    <a:lnL>
                      <a:noFill/>
                    </a:lnL>
                    <a:lnR>
                      <a:noFill/>
                    </a:lnR>
                    <a:lnT>
                      <a:noFill/>
                    </a:lnT>
                    <a:lnB>
                      <a:noFill/>
                    </a:lnB>
                  </a:tcPr>
                </a:tc>
                <a:tc>
                  <a:txBody>
                    <a:bodyPr/>
                    <a:lstStyle/>
                    <a:p>
                      <a:pPr algn="r"/>
                      <a:r>
                        <a:rPr lang="en-US" sz="1700" dirty="0"/>
                        <a:t>77,978</a:t>
                      </a:r>
                    </a:p>
                  </a:txBody>
                  <a:tcPr marL="35031" marR="35031" marT="35031" marB="35031" anchor="ctr">
                    <a:lnL>
                      <a:noFill/>
                    </a:lnL>
                    <a:lnR>
                      <a:noFill/>
                    </a:lnR>
                    <a:lnT>
                      <a:noFill/>
                    </a:lnT>
                    <a:lnB>
                      <a:noFill/>
                    </a:lnB>
                  </a:tcPr>
                </a:tc>
                <a:tc>
                  <a:txBody>
                    <a:bodyPr/>
                    <a:lstStyle/>
                    <a:p>
                      <a:pPr algn="r"/>
                      <a:r>
                        <a:rPr lang="en-US" sz="1700" dirty="0"/>
                        <a:t>6.5%</a:t>
                      </a:r>
                    </a:p>
                  </a:txBody>
                  <a:tcPr marL="35031" marR="35031" marT="35031" marB="35031" anchor="ctr">
                    <a:lnL>
                      <a:noFill/>
                    </a:lnL>
                    <a:lnR>
                      <a:noFill/>
                    </a:lnR>
                    <a:lnT>
                      <a:noFill/>
                    </a:lnT>
                    <a:lnB>
                      <a:noFill/>
                    </a:lnB>
                  </a:tcPr>
                </a:tc>
                <a:tc>
                  <a:txBody>
                    <a:bodyPr/>
                    <a:lstStyle/>
                    <a:p>
                      <a:pPr algn="r"/>
                      <a:r>
                        <a:rPr lang="en-US" sz="1700"/>
                        <a:t>120,617</a:t>
                      </a:r>
                    </a:p>
                  </a:txBody>
                  <a:tcPr marL="35031" marR="35031" marT="35031" marB="35031" anchor="ctr">
                    <a:lnL>
                      <a:noFill/>
                    </a:lnL>
                    <a:lnR>
                      <a:noFill/>
                    </a:lnR>
                    <a:lnT>
                      <a:noFill/>
                    </a:lnT>
                    <a:lnB>
                      <a:noFill/>
                    </a:lnB>
                  </a:tcPr>
                </a:tc>
                <a:tc>
                  <a:txBody>
                    <a:bodyPr/>
                    <a:lstStyle/>
                    <a:p>
                      <a:pPr algn="r"/>
                      <a:r>
                        <a:rPr lang="en-US" sz="1700"/>
                        <a:t>7.6%</a:t>
                      </a:r>
                    </a:p>
                  </a:txBody>
                  <a:tcPr marL="35031" marR="35031" marT="35031" marB="35031" anchor="ctr">
                    <a:lnL>
                      <a:noFill/>
                    </a:lnL>
                    <a:lnR>
                      <a:noFill/>
                    </a:lnR>
                    <a:lnT>
                      <a:noFill/>
                    </a:lnT>
                    <a:lnB>
                      <a:noFill/>
                    </a:lnB>
                  </a:tcPr>
                </a:tc>
                <a:tc>
                  <a:txBody>
                    <a:bodyPr/>
                    <a:lstStyle/>
                    <a:p>
                      <a:pPr algn="r"/>
                      <a:r>
                        <a:rPr lang="en-US" sz="1700"/>
                        <a:t>54.7%</a:t>
                      </a:r>
                    </a:p>
                  </a:txBody>
                  <a:tcPr marL="35031" marR="35031" marT="35031" marB="35031" anchor="ctr">
                    <a:lnL>
                      <a:noFill/>
                    </a:lnL>
                    <a:lnR>
                      <a:noFill/>
                    </a:lnR>
                    <a:lnT>
                      <a:noFill/>
                    </a:lnT>
                    <a:lnB>
                      <a:noFill/>
                    </a:lnB>
                  </a:tcPr>
                </a:tc>
              </a:tr>
              <a:tr h="826724">
                <a:tc>
                  <a:txBody>
                    <a:bodyPr/>
                    <a:lstStyle/>
                    <a:p>
                      <a:endParaRPr lang="en-US" sz="1700"/>
                    </a:p>
                  </a:txBody>
                  <a:tcPr marL="35031" marR="35031" marT="35031" marB="35031" anchor="ctr">
                    <a:lnL>
                      <a:noFill/>
                    </a:lnL>
                    <a:lnR>
                      <a:noFill/>
                    </a:lnR>
                    <a:lnT>
                      <a:noFill/>
                    </a:lnT>
                    <a:lnB>
                      <a:noFill/>
                    </a:lnB>
                  </a:tcPr>
                </a:tc>
                <a:tc>
                  <a:txBody>
                    <a:bodyPr/>
                    <a:lstStyle/>
                    <a:p>
                      <a:r>
                        <a:rPr lang="en-US" sz="1700">
                          <a:hlinkClick r:id="rId5"/>
                        </a:rPr>
                        <a:t>Other 501(c) Nonprofit Organizations</a:t>
                      </a:r>
                      <a:endParaRPr lang="en-US" sz="1700"/>
                    </a:p>
                  </a:txBody>
                  <a:tcPr marL="35031" marR="35031" marT="35031" marB="35031" anchor="ctr">
                    <a:lnL>
                      <a:noFill/>
                    </a:lnL>
                    <a:lnR>
                      <a:noFill/>
                    </a:lnR>
                    <a:lnT>
                      <a:noFill/>
                    </a:lnT>
                    <a:lnB>
                      <a:noFill/>
                    </a:lnB>
                  </a:tcPr>
                </a:tc>
                <a:tc>
                  <a:txBody>
                    <a:bodyPr/>
                    <a:lstStyle/>
                    <a:p>
                      <a:pPr algn="r"/>
                      <a:r>
                        <a:rPr lang="en-US" sz="1700"/>
                        <a:t>492,693</a:t>
                      </a:r>
                    </a:p>
                  </a:txBody>
                  <a:tcPr marL="35031" marR="35031" marT="35031" marB="35031" anchor="ctr">
                    <a:lnL>
                      <a:noFill/>
                    </a:lnL>
                    <a:lnR>
                      <a:noFill/>
                    </a:lnR>
                    <a:lnT>
                      <a:noFill/>
                    </a:lnT>
                    <a:lnB>
                      <a:noFill/>
                    </a:lnB>
                  </a:tcPr>
                </a:tc>
                <a:tc>
                  <a:txBody>
                    <a:bodyPr/>
                    <a:lstStyle/>
                    <a:p>
                      <a:pPr algn="r"/>
                      <a:r>
                        <a:rPr lang="en-US" sz="1700"/>
                        <a:t>41.0%</a:t>
                      </a:r>
                    </a:p>
                  </a:txBody>
                  <a:tcPr marL="35031" marR="35031" marT="35031" marB="35031" anchor="ctr">
                    <a:lnL>
                      <a:noFill/>
                    </a:lnL>
                    <a:lnR>
                      <a:noFill/>
                    </a:lnR>
                    <a:lnT>
                      <a:noFill/>
                    </a:lnT>
                    <a:lnB>
                      <a:noFill/>
                    </a:lnB>
                  </a:tcPr>
                </a:tc>
                <a:tc>
                  <a:txBody>
                    <a:bodyPr/>
                    <a:lstStyle/>
                    <a:p>
                      <a:pPr algn="r"/>
                      <a:r>
                        <a:rPr lang="en-US" sz="1700"/>
                        <a:t>453,824</a:t>
                      </a:r>
                    </a:p>
                  </a:txBody>
                  <a:tcPr marL="35031" marR="35031" marT="35031" marB="35031" anchor="ctr">
                    <a:lnL>
                      <a:noFill/>
                    </a:lnL>
                    <a:lnR>
                      <a:noFill/>
                    </a:lnR>
                    <a:lnT>
                      <a:noFill/>
                    </a:lnT>
                    <a:lnB>
                      <a:noFill/>
                    </a:lnB>
                  </a:tcPr>
                </a:tc>
                <a:tc>
                  <a:txBody>
                    <a:bodyPr/>
                    <a:lstStyle/>
                    <a:p>
                      <a:pPr algn="r"/>
                      <a:r>
                        <a:rPr lang="en-US" sz="1700"/>
                        <a:t>28.7%</a:t>
                      </a:r>
                    </a:p>
                  </a:txBody>
                  <a:tcPr marL="35031" marR="35031" marT="35031" marB="35031" anchor="ctr">
                    <a:lnL>
                      <a:noFill/>
                    </a:lnL>
                    <a:lnR>
                      <a:noFill/>
                    </a:lnR>
                    <a:lnT>
                      <a:noFill/>
                    </a:lnT>
                    <a:lnB>
                      <a:noFill/>
                    </a:lnB>
                  </a:tcPr>
                </a:tc>
                <a:tc>
                  <a:txBody>
                    <a:bodyPr/>
                    <a:lstStyle/>
                    <a:p>
                      <a:pPr algn="r"/>
                      <a:r>
                        <a:rPr lang="en-US" sz="1700"/>
                        <a:t>-7.9%</a:t>
                      </a:r>
                    </a:p>
                  </a:txBody>
                  <a:tcPr marL="35031" marR="35031" marT="35031" marB="35031" anchor="ctr">
                    <a:lnL>
                      <a:noFill/>
                    </a:lnL>
                    <a:lnR>
                      <a:noFill/>
                    </a:lnR>
                    <a:lnT>
                      <a:noFill/>
                    </a:lnT>
                    <a:lnB>
                      <a:noFill/>
                    </a:lnB>
                  </a:tcPr>
                </a:tc>
              </a:tr>
              <a:tr h="1331166">
                <a:tc>
                  <a:txBody>
                    <a:bodyPr/>
                    <a:lstStyle/>
                    <a:p>
                      <a:endParaRPr lang="en-US" sz="1700"/>
                    </a:p>
                  </a:txBody>
                  <a:tcPr marL="35031" marR="35031" marT="35031" marB="35031" anchor="ctr">
                    <a:lnL>
                      <a:noFill/>
                    </a:lnL>
                    <a:lnR>
                      <a:noFill/>
                    </a:lnR>
                    <a:lnT>
                      <a:noFill/>
                    </a:lnT>
                    <a:lnB>
                      <a:noFill/>
                    </a:lnB>
                  </a:tcPr>
                </a:tc>
                <a:tc>
                  <a:txBody>
                    <a:bodyPr/>
                    <a:lstStyle/>
                    <a:p>
                      <a:r>
                        <a:rPr lang="en-US" sz="1700" dirty="0"/>
                        <a:t>Small community groups and partnerships, etc.</a:t>
                      </a:r>
                    </a:p>
                  </a:txBody>
                  <a:tcPr marL="35031" marR="35031" marT="35031" marB="35031" anchor="ctr">
                    <a:lnL>
                      <a:noFill/>
                    </a:lnL>
                    <a:lnR>
                      <a:noFill/>
                    </a:lnR>
                    <a:lnT>
                      <a:noFill/>
                    </a:lnT>
                    <a:lnB>
                      <a:noFill/>
                    </a:lnB>
                  </a:tcPr>
                </a:tc>
                <a:tc>
                  <a:txBody>
                    <a:bodyPr/>
                    <a:lstStyle/>
                    <a:p>
                      <a:r>
                        <a:rPr lang="en-US" sz="1700"/>
                        <a:t>Unknown</a:t>
                      </a:r>
                    </a:p>
                  </a:txBody>
                  <a:tcPr marL="35031" marR="35031" marT="35031" marB="35031" anchor="ctr">
                    <a:lnL>
                      <a:noFill/>
                    </a:lnL>
                    <a:lnR>
                      <a:noFill/>
                    </a:lnR>
                    <a:lnT>
                      <a:noFill/>
                    </a:lnT>
                    <a:lnB>
                      <a:noFill/>
                    </a:lnB>
                  </a:tcPr>
                </a:tc>
                <a:tc>
                  <a:txBody>
                    <a:bodyPr/>
                    <a:lstStyle/>
                    <a:p>
                      <a:pPr algn="ctr"/>
                      <a:r>
                        <a:rPr lang="en-US" sz="1700"/>
                        <a:t>NA</a:t>
                      </a:r>
                    </a:p>
                  </a:txBody>
                  <a:tcPr marL="35031" marR="35031" marT="35031" marB="35031" anchor="ctr">
                    <a:lnL>
                      <a:noFill/>
                    </a:lnL>
                    <a:lnR>
                      <a:noFill/>
                    </a:lnR>
                    <a:lnT>
                      <a:noFill/>
                    </a:lnT>
                    <a:lnB>
                      <a:noFill/>
                    </a:lnB>
                  </a:tcPr>
                </a:tc>
                <a:tc>
                  <a:txBody>
                    <a:bodyPr/>
                    <a:lstStyle/>
                    <a:p>
                      <a:r>
                        <a:rPr lang="en-US" sz="1700"/>
                        <a:t>Unknown</a:t>
                      </a:r>
                    </a:p>
                  </a:txBody>
                  <a:tcPr marL="35031" marR="35031" marT="35031" marB="35031" anchor="ctr">
                    <a:lnL>
                      <a:noFill/>
                    </a:lnL>
                    <a:lnR>
                      <a:noFill/>
                    </a:lnR>
                    <a:lnT>
                      <a:noFill/>
                    </a:lnT>
                    <a:lnB>
                      <a:noFill/>
                    </a:lnB>
                  </a:tcPr>
                </a:tc>
                <a:tc>
                  <a:txBody>
                    <a:bodyPr/>
                    <a:lstStyle/>
                    <a:p>
                      <a:pPr algn="ctr"/>
                      <a:r>
                        <a:rPr lang="en-US" sz="1700"/>
                        <a:t>NA</a:t>
                      </a:r>
                    </a:p>
                  </a:txBody>
                  <a:tcPr marL="35031" marR="35031" marT="35031" marB="35031" anchor="ctr">
                    <a:lnL>
                      <a:noFill/>
                    </a:lnL>
                    <a:lnR>
                      <a:noFill/>
                    </a:lnR>
                    <a:lnT>
                      <a:noFill/>
                    </a:lnT>
                    <a:lnB>
                      <a:noFill/>
                    </a:lnB>
                  </a:tcPr>
                </a:tc>
                <a:tc>
                  <a:txBody>
                    <a:bodyPr/>
                    <a:lstStyle/>
                    <a:p>
                      <a:pPr algn="ctr"/>
                      <a:r>
                        <a:rPr lang="en-US" sz="1700" dirty="0"/>
                        <a:t>NA</a:t>
                      </a:r>
                    </a:p>
                  </a:txBody>
                  <a:tcPr marL="35031" marR="35031" marT="35031" marB="35031" anchor="ctr">
                    <a:lnL>
                      <a:noFill/>
                    </a:lnL>
                    <a:lnR>
                      <a:noFill/>
                    </a:lnR>
                    <a:lnT>
                      <a:noFill/>
                    </a:lnT>
                    <a:lnB>
                      <a:noFill/>
                    </a:lnB>
                  </a:tcPr>
                </a:tc>
              </a:tr>
            </a:tbl>
          </a:graphicData>
        </a:graphic>
      </p:graphicFrame>
      <p:sp>
        <p:nvSpPr>
          <p:cNvPr id="6" name="TextBox 5"/>
          <p:cNvSpPr txBox="1"/>
          <p:nvPr/>
        </p:nvSpPr>
        <p:spPr>
          <a:xfrm>
            <a:off x="1905000" y="6348408"/>
            <a:ext cx="5334000" cy="369332"/>
          </a:xfrm>
          <a:prstGeom prst="rect">
            <a:avLst/>
          </a:prstGeom>
          <a:noFill/>
        </p:spPr>
        <p:txBody>
          <a:bodyPr wrap="square" rtlCol="0">
            <a:spAutoFit/>
          </a:bodyPr>
          <a:lstStyle/>
          <a:p>
            <a:r>
              <a:rPr lang="en-US" dirty="0" smtClean="0"/>
              <a:t>National Center on Charitable Statistics - 2010</a:t>
            </a:r>
            <a:endParaRPr lang="en-US" dirty="0"/>
          </a:p>
        </p:txBody>
      </p:sp>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Applicable to nonprofit, health and government</a:t>
            </a:r>
          </a:p>
          <a:p>
            <a:endParaRPr lang="en-US" dirty="0" smtClean="0"/>
          </a:p>
        </p:txBody>
      </p:sp>
      <p:pic>
        <p:nvPicPr>
          <p:cNvPr id="6146" name="Picture 2" descr="http://i2.cdn.turner.com/cnnnext/dam/assets/121018111420-schmitz-nonprofits-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209801"/>
            <a:ext cx="3806825" cy="21413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csservice.com/resources/images/SM%20-%20iStock_8112453XXXLarge%20-%20Health%20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209801"/>
            <a:ext cx="3276600" cy="21778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illinoisobserver.net/wp-content/uploads/2013/02/government-workers-e13605936234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542969"/>
            <a:ext cx="4191000" cy="231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6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309245"/>
            <a:ext cx="8229600" cy="4525963"/>
          </a:xfrm>
        </p:spPr>
        <p:txBody>
          <a:bodyPr>
            <a:normAutofit/>
          </a:bodyPr>
          <a:lstStyle/>
          <a:p>
            <a:pPr marL="0" indent="0">
              <a:buNone/>
            </a:pPr>
            <a:r>
              <a:rPr lang="en-US" dirty="0" smtClean="0"/>
              <a:t>Rationale </a:t>
            </a:r>
            <a:r>
              <a:rPr lang="en-US" dirty="0"/>
              <a:t>for acquiring </a:t>
            </a:r>
            <a:r>
              <a:rPr lang="en-US" dirty="0" smtClean="0"/>
              <a:t>resources </a:t>
            </a:r>
            <a:r>
              <a:rPr lang="en-US" dirty="0"/>
              <a:t>or </a:t>
            </a:r>
            <a:r>
              <a:rPr lang="en-US" dirty="0" smtClean="0"/>
              <a:t>other forms of support for your cause, program and/or organization </a:t>
            </a:r>
            <a:endParaRPr lang="en-US" dirty="0" smtClean="0"/>
          </a:p>
        </p:txBody>
      </p:sp>
      <p:pic>
        <p:nvPicPr>
          <p:cNvPr id="2050" name="Picture 2" descr="http://justwrite-solutions.com/wp-content/themes/JustWrite/timthumb.php?src=http://justwrite-solutions.com/wp-content/uploads/Whats-Your-Story.jpg&amp;h=358&amp;w=55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252" y="2438400"/>
            <a:ext cx="479974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RcZQn6twF_O43QuWklnmSTV_Vy5JK0PU4nGUmKvyzJHlfxpzhP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52800"/>
            <a:ext cx="428221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a need for the Kent Intermediate School District to reduce teenage pregnancy. This application focuses on the priority of developing and disseminating knowledge at the services delivery level by creating an on-site counseling center within the district.  Counseling will be provided to Kent ISD students for prevention and for guiding pregnant female students and their partners through family planning.”</a:t>
            </a:r>
            <a:endParaRPr lang="en-US" dirty="0"/>
          </a:p>
        </p:txBody>
      </p:sp>
    </p:spTree>
    <p:extLst>
      <p:ext uri="{BB962C8B-B14F-4D97-AF65-F5344CB8AC3E}">
        <p14:creationId xmlns:p14="http://schemas.microsoft.com/office/powerpoint/2010/main" val="262380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u="sng" dirty="0" smtClean="0"/>
              <a:t>Steps</a:t>
            </a:r>
          </a:p>
          <a:p>
            <a:pPr marL="514350" indent="-514350">
              <a:buFont typeface="+mj-lt"/>
              <a:buAutoNum type="arabicPeriod"/>
            </a:pPr>
            <a:r>
              <a:rPr lang="en-US" dirty="0" smtClean="0"/>
              <a:t>Convey the compelling need</a:t>
            </a:r>
          </a:p>
          <a:p>
            <a:pPr marL="514350" indent="-514350">
              <a:buFont typeface="+mj-lt"/>
              <a:buAutoNum type="arabicPeriod"/>
            </a:pPr>
            <a:r>
              <a:rPr lang="en-US" dirty="0" smtClean="0"/>
              <a:t>Demonstrate how your organization is uniquely qualified to address the need</a:t>
            </a:r>
          </a:p>
          <a:p>
            <a:pPr marL="514350" indent="-514350">
              <a:buFont typeface="+mj-lt"/>
              <a:buAutoNum type="arabicPeriod"/>
            </a:pPr>
            <a:r>
              <a:rPr lang="en-US" dirty="0" smtClean="0"/>
              <a:t>Connect how your organization’s mission fits with what you plan to do to address the need</a:t>
            </a:r>
          </a:p>
          <a:p>
            <a:pPr marL="0" indent="0">
              <a:buNone/>
            </a:pPr>
            <a:endParaRPr lang="en-US" dirty="0" smtClean="0"/>
          </a:p>
          <a:p>
            <a:pPr marL="0" indent="0">
              <a:buNone/>
            </a:pPr>
            <a:r>
              <a:rPr lang="en-US" dirty="0" smtClean="0"/>
              <a:t>Give the funding source documentation for how your mission, the program/project and their concerns and values are a perfect match.</a:t>
            </a:r>
            <a:endParaRPr lang="en-US" dirty="0"/>
          </a:p>
        </p:txBody>
      </p:sp>
    </p:spTree>
    <p:extLst>
      <p:ext uri="{BB962C8B-B14F-4D97-AF65-F5344CB8AC3E}">
        <p14:creationId xmlns:p14="http://schemas.microsoft.com/office/powerpoint/2010/main" val="20308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896</Words>
  <Application>Microsoft Office PowerPoint</Application>
  <PresentationFormat>On-screen Show (4:3)</PresentationFormat>
  <Paragraphs>339</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Grantsmanship for Graduate Students</vt:lpstr>
      <vt:lpstr>Why are grants important?</vt:lpstr>
      <vt:lpstr>Why are grants important?</vt:lpstr>
      <vt:lpstr>Why are grants important?</vt:lpstr>
      <vt:lpstr>Why are grants important?</vt:lpstr>
      <vt:lpstr>Why are grants important?</vt:lpstr>
      <vt:lpstr>Case Statement</vt:lpstr>
      <vt:lpstr>Case Statement</vt:lpstr>
      <vt:lpstr>Case Statement</vt:lpstr>
      <vt:lpstr>Case Statement</vt:lpstr>
      <vt:lpstr>Case Statement</vt:lpstr>
      <vt:lpstr>Case Statement</vt:lpstr>
      <vt:lpstr>Types of grants</vt:lpstr>
      <vt:lpstr>Types of grants</vt:lpstr>
      <vt:lpstr>Types of grants</vt:lpstr>
      <vt:lpstr>Types of grants</vt:lpstr>
      <vt:lpstr>Sources of grants</vt:lpstr>
      <vt:lpstr>Sources of grants</vt:lpstr>
      <vt:lpstr>Sources of grants</vt:lpstr>
      <vt:lpstr>Sources of grants</vt:lpstr>
      <vt:lpstr>PowerPoint Presentation</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Politics and dark side of grants</vt:lpstr>
      <vt:lpstr>Politics and dark side of grants</vt:lpstr>
      <vt:lpstr>Politics and dark side of grants</vt:lpstr>
      <vt:lpstr>Politics and dark side of grants</vt:lpstr>
      <vt:lpstr>Politics and dark side of grants</vt:lpstr>
      <vt:lpstr>Politics and dark side of grants</vt:lpstr>
      <vt:lpstr>Politics and dark side of grants</vt:lpstr>
      <vt:lpstr>THANK YOU!!</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Grantsmanship for Graduate Students</dc:title>
  <dc:creator>Salvatore Alaimo</dc:creator>
  <cp:lastModifiedBy>Salvatore Alaimo</cp:lastModifiedBy>
  <cp:revision>51</cp:revision>
  <dcterms:created xsi:type="dcterms:W3CDTF">2015-01-15T14:28:57Z</dcterms:created>
  <dcterms:modified xsi:type="dcterms:W3CDTF">2015-01-17T04:19:24Z</dcterms:modified>
</cp:coreProperties>
</file>