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7" r:id="rId4"/>
    <p:sldId id="257" r:id="rId5"/>
    <p:sldId id="258" r:id="rId6"/>
    <p:sldId id="260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094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3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1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0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60207-7594-7948-AEB2-B05170EFEAA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22F19-C8ED-644F-8075-3F0013716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VSU_Students_Scenery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21522" b="186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393" y="1251760"/>
            <a:ext cx="1676400" cy="100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vsu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5807075"/>
            <a:ext cx="1905000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2783203" y="1096729"/>
            <a:ext cx="5670142" cy="2189828"/>
            <a:chOff x="3126830" y="1905000"/>
            <a:chExt cx="5670142" cy="2189828"/>
          </a:xfrm>
        </p:grpSpPr>
        <p:sp>
          <p:nvSpPr>
            <p:cNvPr id="8" name="TextBox 7"/>
            <p:cNvSpPr txBox="1"/>
            <p:nvPr/>
          </p:nvSpPr>
          <p:spPr>
            <a:xfrm>
              <a:off x="3440292" y="1905000"/>
              <a:ext cx="24256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</a:rPr>
                <a:t>LEADING</a:t>
              </a:r>
              <a:endParaRPr lang="en-US" sz="5400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6830" y="2514600"/>
              <a:ext cx="567014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5400" dirty="0" smtClean="0">
                  <a:ln>
                    <a:solidFill>
                      <a:schemeClr val="tx2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</a:rPr>
                <a:t>HIGH-PERFORMANCE</a:t>
              </a:r>
              <a:endParaRPr lang="en-US" sz="5400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05609" y="3171498"/>
              <a:ext cx="19976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ln>
                    <a:solidFill>
                      <a:schemeClr val="tx2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</a:rPr>
                <a:t>TEAMS</a:t>
              </a:r>
              <a:endParaRPr lang="en-US" dirty="0">
                <a:ln>
                  <a:solidFill>
                    <a:schemeClr val="tx2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4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ok_Outdoors.jpg"/>
          <p:cNvPicPr>
            <a:picLocks noChangeAspect="1"/>
          </p:cNvPicPr>
          <p:nvPr/>
        </p:nvPicPr>
        <p:blipFill>
          <a:blip r:embed="rId2">
            <a:lum bright="-40000" contrast="-40000"/>
          </a:blip>
          <a:stretch>
            <a:fillRect/>
          </a:stretch>
        </p:blipFill>
        <p:spPr>
          <a:xfrm>
            <a:off x="-1" y="0"/>
            <a:ext cx="103052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2757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Your Leadership Strengths and 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Struggles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Four ways to Improve 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Relationships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Four Ways to Get 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Results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Your First Action 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Step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Your Leadership Legacy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235" y="349956"/>
            <a:ext cx="7310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Your Leadership Development Plan</a:t>
            </a:r>
            <a:endParaRPr lang="en-US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349959" y="3556006"/>
            <a:ext cx="127564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-344316" y="4216411"/>
            <a:ext cx="127564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-355602" y="2252130"/>
            <a:ext cx="127564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-349959" y="2889957"/>
            <a:ext cx="127564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349960" y="4876815"/>
            <a:ext cx="127564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0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216" y="990600"/>
            <a:ext cx="56703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CAPITALIZING </a:t>
            </a:r>
            <a:r>
              <a:rPr lang="en-US" sz="6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ON</a:t>
            </a:r>
            <a:endParaRPr lang="en-US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178" y="1674546"/>
            <a:ext cx="82750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cap="all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INDIVIDUAL DIFFERENCES</a:t>
            </a:r>
            <a:endParaRPr lang="en-US" sz="7200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92377"/>
            <a:ext cx="1596922" cy="96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371238" y="4038600"/>
            <a:ext cx="43332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C00000"/>
                </a:solidFill>
                <a:latin typeface="Arno Pro Smbd Subhead" pitchFamily="18" charset="0"/>
              </a:rPr>
              <a:t>I</a:t>
            </a:r>
            <a:r>
              <a:rPr lang="en-US" sz="13800" dirty="0" smtClean="0">
                <a:latin typeface="Arno Pro Smbd Subhead" pitchFamily="18" charset="0"/>
              </a:rPr>
              <a:t> </a:t>
            </a:r>
            <a:r>
              <a:rPr lang="en-US" sz="13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no Pro Smbd Subhead" pitchFamily="18" charset="0"/>
              </a:rPr>
              <a:t>I</a:t>
            </a:r>
            <a:r>
              <a:rPr lang="en-US" sz="13800" dirty="0" smtClean="0">
                <a:latin typeface="Arno Pro Smbd Subhead" pitchFamily="18" charset="0"/>
              </a:rPr>
              <a:t> </a:t>
            </a:r>
            <a:r>
              <a:rPr lang="en-US" sz="13800" dirty="0" err="1" smtClean="0">
                <a:solidFill>
                  <a:srgbClr val="FFC000"/>
                </a:solidFill>
                <a:latin typeface="Arno Pro Smbd Subhead" pitchFamily="18" charset="0"/>
              </a:rPr>
              <a:t>I</a:t>
            </a:r>
            <a:r>
              <a:rPr lang="en-US" sz="13800" dirty="0" smtClean="0">
                <a:latin typeface="Arno Pro Smbd Subhead" pitchFamily="18" charset="0"/>
              </a:rPr>
              <a:t> </a:t>
            </a:r>
            <a:r>
              <a:rPr lang="en-US" sz="13800" dirty="0" err="1" smtClean="0">
                <a:latin typeface="Arno Pro Smbd Subhead" pitchFamily="18" charset="0"/>
              </a:rPr>
              <a:t>I</a:t>
            </a:r>
            <a:r>
              <a:rPr lang="en-US" sz="13800" dirty="0" smtClean="0">
                <a:latin typeface="Arno Pro Smbd Subhead" pitchFamily="18" charset="0"/>
              </a:rPr>
              <a:t> </a:t>
            </a:r>
            <a:r>
              <a:rPr lang="en-US" sz="13800" dirty="0" err="1" smtClean="0">
                <a:solidFill>
                  <a:srgbClr val="00CC00"/>
                </a:solidFill>
                <a:latin typeface="Arno Pro Smbd Subhead" pitchFamily="18" charset="0"/>
              </a:rPr>
              <a:t>I</a:t>
            </a:r>
            <a:endParaRPr lang="en-US" sz="13800" dirty="0">
              <a:solidFill>
                <a:srgbClr val="00CC00"/>
              </a:solidFill>
              <a:latin typeface="Arno Pro Smbd Subhea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_To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8936">
            <a:off x="943106" y="188685"/>
            <a:ext cx="55551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171" y="576733"/>
            <a:ext cx="4261333" cy="3782828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latin typeface="Britannic Bold" pitchFamily="34" charset="0"/>
              </a:rPr>
              <a:t>“The great leaders not only accommodate the fact that each person is </a:t>
            </a:r>
            <a:r>
              <a:rPr lang="en-US" sz="3200" dirty="0" smtClean="0">
                <a:latin typeface="Britannic Bold" pitchFamily="34" charset="0"/>
              </a:rPr>
              <a:t>different…</a:t>
            </a:r>
            <a:endParaRPr lang="en-US" sz="3200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498" y="4862286"/>
            <a:ext cx="38331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ritannic Bold" pitchFamily="34" charset="0"/>
                <a:ea typeface="+mj-ea"/>
                <a:cs typeface="+mj-cs"/>
              </a:rPr>
              <a:t>…they capitalize on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Britannic Bold" pitchFamily="34" charset="0"/>
                <a:ea typeface="+mj-ea"/>
                <a:cs typeface="+mj-cs"/>
              </a:rPr>
              <a:t>these differences.”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75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uit_Squee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8489" y="0"/>
            <a:ext cx="10911466" cy="7275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0311" y="3104444"/>
            <a:ext cx="5642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The Leadership Squeeze</a:t>
            </a:r>
            <a:endParaRPr lang="en-US" sz="40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ture_Road_City_Grunge.jpg"/>
          <p:cNvPicPr>
            <a:picLocks noChangeAspect="1"/>
          </p:cNvPicPr>
          <p:nvPr/>
        </p:nvPicPr>
        <p:blipFill>
          <a:blip r:embed="rId2">
            <a:grayscl/>
            <a:lum contrast="-40000"/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7835" y="2321911"/>
            <a:ext cx="3602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Impact" pitchFamily="34" charset="0"/>
              </a:rPr>
              <a:t>BU</a:t>
            </a:r>
            <a:r>
              <a:rPr lang="en-US" sz="72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en-US" sz="7200" dirty="0" smtClean="0">
                <a:solidFill>
                  <a:schemeClr val="bg1"/>
                </a:solidFill>
                <a:latin typeface="Impact" pitchFamily="34" charset="0"/>
              </a:rPr>
              <a:t>LD</a:t>
            </a:r>
            <a:r>
              <a:rPr lang="en-US" sz="72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en-US" sz="7200" dirty="0" smtClean="0">
                <a:solidFill>
                  <a:schemeClr val="bg1"/>
                </a:solidFill>
                <a:latin typeface="Impact" pitchFamily="34" charset="0"/>
              </a:rPr>
              <a:t>NG</a:t>
            </a:r>
            <a:endParaRPr lang="en-US" sz="7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1702" y="3091352"/>
            <a:ext cx="57527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dirty="0" smtClean="0">
                <a:solidFill>
                  <a:prstClr val="white"/>
                </a:solidFill>
                <a:latin typeface="Impact" pitchFamily="34" charset="0"/>
              </a:rPr>
              <a:t>RELAT</a:t>
            </a:r>
            <a:r>
              <a:rPr lang="en-US" sz="72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en-US" sz="7200" dirty="0" smtClean="0">
                <a:solidFill>
                  <a:prstClr val="white"/>
                </a:solidFill>
                <a:latin typeface="Impact" pitchFamily="34" charset="0"/>
              </a:rPr>
              <a:t>ONSH</a:t>
            </a:r>
            <a:r>
              <a:rPr lang="en-US" sz="72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en-US" sz="7200" dirty="0" smtClean="0">
                <a:solidFill>
                  <a:prstClr val="white"/>
                </a:solidFill>
                <a:latin typeface="Impact" pitchFamily="34" charset="0"/>
              </a:rPr>
              <a:t>PS</a:t>
            </a:r>
            <a:endParaRPr lang="en-US" sz="7200" dirty="0">
              <a:solidFill>
                <a:prstClr val="white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m_Smiling_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140"/>
            <a:ext cx="9280991" cy="6940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5984" y="114013"/>
            <a:ext cx="3588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dirty="0" smtClean="0">
                <a:solidFill>
                  <a:srgbClr val="00B050"/>
                </a:solidFill>
                <a:latin typeface="Britannic Bold" pitchFamily="34" charset="0"/>
              </a:rPr>
              <a:t>Constructive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9544" y="653593"/>
            <a:ext cx="2274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800" dirty="0" smtClean="0">
                <a:solidFill>
                  <a:srgbClr val="00B050"/>
                </a:solidFill>
                <a:latin typeface="Britannic Bold" pitchFamily="34" charset="0"/>
              </a:rPr>
              <a:t>Conflict</a:t>
            </a:r>
            <a:endParaRPr lang="en-US" sz="4800" dirty="0">
              <a:solidFill>
                <a:srgbClr val="00B05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ney_R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7259" y="1"/>
            <a:ext cx="10331259" cy="6869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8193" y="4481689"/>
            <a:ext cx="493436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YOUR EMOTIONAL </a:t>
            </a:r>
            <a:b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</a:br>
            <a:endParaRPr lang="en-US" sz="54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8464" y="5100517"/>
            <a:ext cx="4355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BANK ACCOUNT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_Guy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797" y="282222"/>
            <a:ext cx="58625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Britannic Bold" pitchFamily="34" charset="0"/>
              </a:rPr>
              <a:t>Getting Results</a:t>
            </a:r>
            <a:endParaRPr lang="en-US" sz="66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mwork_Little_Gir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686" y="3025426"/>
            <a:ext cx="4171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ritannic Bold" pitchFamily="34" charset="0"/>
              </a:rPr>
              <a:t>Strength Based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397" y="3489169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  <a:latin typeface="Britannic Bold" pitchFamily="34" charset="0"/>
              </a:rPr>
              <a:t>Delegation</a:t>
            </a:r>
            <a:endParaRPr lang="en-US" sz="4400" dirty="0">
              <a:solidFill>
                <a:prstClr val="black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79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Seminar Title Slide</vt:lpstr>
      <vt:lpstr>PowerPoint Presentation</vt:lpstr>
      <vt:lpstr>“The great leaders not only accommodate the fact that each person is different…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moore performance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Capitalizing on Individual Differences</dc:title>
  <dc:creator>Bill Moore</dc:creator>
  <cp:lastModifiedBy>John Stevenson</cp:lastModifiedBy>
  <cp:revision>15</cp:revision>
  <dcterms:created xsi:type="dcterms:W3CDTF">2012-03-17T22:24:58Z</dcterms:created>
  <dcterms:modified xsi:type="dcterms:W3CDTF">2012-04-02T18:59:33Z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