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81" r:id="rId3"/>
    <p:sldId id="282" r:id="rId4"/>
    <p:sldId id="274" r:id="rId5"/>
    <p:sldId id="275" r:id="rId6"/>
    <p:sldId id="277" r:id="rId7"/>
    <p:sldId id="257" r:id="rId8"/>
    <p:sldId id="276" r:id="rId9"/>
    <p:sldId id="259" r:id="rId10"/>
    <p:sldId id="260" r:id="rId11"/>
    <p:sldId id="262" r:id="rId12"/>
    <p:sldId id="285" r:id="rId13"/>
    <p:sldId id="263" r:id="rId14"/>
    <p:sldId id="264" r:id="rId15"/>
    <p:sldId id="278" r:id="rId16"/>
    <p:sldId id="265" r:id="rId17"/>
    <p:sldId id="266" r:id="rId18"/>
    <p:sldId id="287" r:id="rId19"/>
    <p:sldId id="268" r:id="rId20"/>
    <p:sldId id="289" r:id="rId21"/>
    <p:sldId id="270" r:id="rId22"/>
    <p:sldId id="290" r:id="rId23"/>
    <p:sldId id="291" r:id="rId24"/>
    <p:sldId id="292" r:id="rId25"/>
    <p:sldId id="272" r:id="rId26"/>
    <p:sldId id="294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5" d="100"/>
          <a:sy n="13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3C2CD-4839-49E8-A2F2-D47FE8F2D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3447-C54E-438C-99B8-B1E1497C7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E76E5-568D-43FC-BCAE-0D4B9B4F3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3C2AF-ED0D-4A5B-A650-A9F9DA449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B49B-86EE-40E7-B1D2-CECCECBC3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C5EB-D443-43F5-BD24-F21C0927F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E6E0-9091-4689-9BD8-BDDD34578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F543A-95BC-4137-9935-688FED0E1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2B993-BA1D-4AB1-9BD8-28570BFA5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C3B00-C9F5-48CC-9597-50D611A71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8707-6DDE-461E-9171-076A2E884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07BC-8758-4F72-87B5-87CAEE776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E29D9-BF8E-4A2C-8B1C-2F1FB193F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177C3-8281-4F19-93F4-F60D7396E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ABC00-DE67-4886-886C-E86ED12B8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7D41E-23A9-4A91-BE92-16ADE44BE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8422E-E610-439F-A375-DFD67C4D6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FBED2-D54B-41CB-84EF-EDB10C049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C264A-E45F-488E-B913-BBB97CDB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14B9E-BA7A-408C-80AB-6ACE66DB3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5C7D3-9EE1-4FF4-A655-40E9B78F3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86F16-E2B0-4416-B2B4-B3AC76433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9A3CDB75-A707-473F-9F2B-938B198E97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7314EEC1-2345-47E4-85B4-9C840FC1B9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VSU_Students_Scener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21522" b="186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393" y="1251760"/>
            <a:ext cx="1676400" cy="100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vsu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807075"/>
            <a:ext cx="190500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2783203" y="1096729"/>
            <a:ext cx="5670142" cy="2189828"/>
            <a:chOff x="3126830" y="1905000"/>
            <a:chExt cx="5670142" cy="2189828"/>
          </a:xfrm>
        </p:grpSpPr>
        <p:sp>
          <p:nvSpPr>
            <p:cNvPr id="8" name="TextBox 7"/>
            <p:cNvSpPr txBox="1"/>
            <p:nvPr/>
          </p:nvSpPr>
          <p:spPr>
            <a:xfrm>
              <a:off x="3440292" y="1905000"/>
              <a:ext cx="24256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LEADING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6830" y="2514600"/>
              <a:ext cx="56701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HIGH-PERFORMANCE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5609" y="3171498"/>
              <a:ext cx="19976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TEAMS</a:t>
              </a:r>
              <a:endParaRPr lang="en-US" dirty="0">
                <a:ln>
                  <a:solidFill>
                    <a:schemeClr val="tx2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-12700"/>
            <a:ext cx="64037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228600" y="457200"/>
            <a:ext cx="2309812" cy="1193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  <a:ea typeface="MS PGothic" pitchFamily="34" charset="-128"/>
                <a:sym typeface="Calibri" pitchFamily="34" charset="0"/>
              </a:rPr>
              <a:t>What Are Your Traits?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957688" y="-45156"/>
            <a:ext cx="0" cy="7010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19059" t="14621" r="45869" b="38599"/>
          <a:stretch>
            <a:fillRect/>
          </a:stretch>
        </p:blipFill>
        <p:spPr bwMode="auto">
          <a:xfrm>
            <a:off x="685800" y="152400"/>
            <a:ext cx="4602296" cy="658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9144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Calibri" charset="0"/>
              </a:rPr>
              <a:t>How would you describe yourself?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8" y="214313"/>
            <a:ext cx="3944937" cy="2662237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charset="0"/>
                <a:sym typeface="Arial" charset="0"/>
              </a:rPr>
              <a:t>LOGIC: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Arial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charset="0"/>
                <a:sym typeface="Arial" charset="0"/>
              </a:rPr>
              <a:t>Decision Style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sym typeface="Arial" charset="0"/>
            </a:endParaRP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914400" y="3200400"/>
            <a:ext cx="2273300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590550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PGothic" pitchFamily="34" charset="-128"/>
              <a:sym typeface="Arial Bold" charset="0"/>
            </a:endParaRPr>
          </a:p>
          <a:p>
            <a:pPr marL="590550" algn="l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PGothic" pitchFamily="34" charset="-128"/>
                <a:sym typeface="Arial Bold" charset="0"/>
              </a:rPr>
              <a:t>Fact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PGothic" pitchFamily="34" charset="-128"/>
              <a:sym typeface="Calibri" pitchFamily="34" charset="0"/>
            </a:endParaRPr>
          </a:p>
          <a:p>
            <a:pPr marL="590550" algn="l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PGothic" pitchFamily="34" charset="-128"/>
                <a:sym typeface="Arial Bold" charset="0"/>
              </a:rPr>
              <a:t>Feeling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PGothic" pitchFamily="34" charset="-128"/>
              <a:sym typeface="Calibri" pitchFamily="34" charset="0"/>
            </a:endParaRPr>
          </a:p>
          <a:p>
            <a:pPr marL="590550" algn="l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PGothic" pitchFamily="34" charset="-128"/>
                <a:sym typeface="Arial Bold" charset="0"/>
              </a:rPr>
              <a:t>Balance</a:t>
            </a:r>
          </a:p>
        </p:txBody>
      </p: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928687" y="3601155"/>
            <a:ext cx="515938" cy="490537"/>
            <a:chOff x="0" y="0"/>
            <a:chExt cx="325" cy="309"/>
          </a:xfrm>
        </p:grpSpPr>
        <p:sp>
          <p:nvSpPr>
            <p:cNvPr id="36875" name="Oval 3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6" name="Rectangle 4"/>
            <p:cNvSpPr>
              <a:spLocks/>
            </p:cNvSpPr>
            <p:nvPr/>
          </p:nvSpPr>
          <p:spPr bwMode="auto">
            <a:xfrm>
              <a:off x="13" y="62"/>
              <a:ext cx="312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 dirty="0">
                  <a:solidFill>
                    <a:schemeClr val="tx1"/>
                  </a:solidFill>
                  <a:latin typeface="Arial Bold" charset="0"/>
                  <a:ea typeface="MS PGothic" pitchFamily="34" charset="-128"/>
                  <a:sym typeface="Arial Bold" charset="0"/>
                </a:rPr>
                <a:t>FAC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914400" y="4579938"/>
            <a:ext cx="503237" cy="490538"/>
            <a:chOff x="0" y="0"/>
            <a:chExt cx="317" cy="309"/>
          </a:xfrm>
        </p:grpSpPr>
        <p:sp>
          <p:nvSpPr>
            <p:cNvPr id="36873" name="Oval 6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4" name="Rectangle 7"/>
            <p:cNvSpPr>
              <a:spLocks/>
            </p:cNvSpPr>
            <p:nvPr/>
          </p:nvSpPr>
          <p:spPr bwMode="auto">
            <a:xfrm>
              <a:off x="5" y="62"/>
              <a:ext cx="312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 dirty="0">
                  <a:solidFill>
                    <a:schemeClr val="tx1"/>
                  </a:solidFill>
                  <a:latin typeface="Arial Bold" charset="0"/>
                  <a:ea typeface="MS PGothic" pitchFamily="34" charset="-128"/>
                  <a:sym typeface="Arial Bold" charset="0"/>
                </a:rPr>
                <a:t>FEL</a:t>
              </a:r>
            </a:p>
          </p:txBody>
        </p:sp>
      </p:grpSp>
      <p:grpSp>
        <p:nvGrpSpPr>
          <p:cNvPr id="36869" name="Group 11"/>
          <p:cNvGrpSpPr>
            <a:grpSpLocks/>
          </p:cNvGrpSpPr>
          <p:nvPr/>
        </p:nvGrpSpPr>
        <p:grpSpPr bwMode="auto">
          <a:xfrm>
            <a:off x="947737" y="5582711"/>
            <a:ext cx="503238" cy="490537"/>
            <a:chOff x="0" y="0"/>
            <a:chExt cx="317" cy="309"/>
          </a:xfrm>
        </p:grpSpPr>
        <p:sp>
          <p:nvSpPr>
            <p:cNvPr id="36871" name="Oval 9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2" name="Rectangle 10"/>
            <p:cNvSpPr>
              <a:spLocks/>
            </p:cNvSpPr>
            <p:nvPr/>
          </p:nvSpPr>
          <p:spPr bwMode="auto">
            <a:xfrm>
              <a:off x="5" y="62"/>
              <a:ext cx="312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 dirty="0">
                  <a:solidFill>
                    <a:schemeClr val="tx1"/>
                  </a:solidFill>
                  <a:latin typeface="Arial Bold" charset="0"/>
                  <a:ea typeface="MS PGothic" pitchFamily="34" charset="-128"/>
                  <a:sym typeface="Arial Bold" charset="0"/>
                </a:rPr>
                <a:t>BAL</a:t>
              </a:r>
            </a:p>
          </p:txBody>
        </p:sp>
      </p:grpSp>
      <p:pic>
        <p:nvPicPr>
          <p:cNvPr id="3687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5925695" cy="68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3513666" y="-45156"/>
            <a:ext cx="0" cy="7010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8533" y="99536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ranklin Gothic Heavy" pitchFamily="34" charset="0"/>
                <a:sym typeface="Calibri" charset="0"/>
              </a:rPr>
              <a:t>Team Members Conversation</a:t>
            </a:r>
            <a:endParaRPr lang="en-US" dirty="0"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8839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Font typeface="Arial" pitchFamily="34" charset="0"/>
              <a:buNone/>
            </a:pPr>
            <a:r>
              <a:rPr lang="en-US" sz="2800" b="1" dirty="0" smtClean="0">
                <a:latin typeface="Arial Narrow" pitchFamily="34" charset="0"/>
              </a:rPr>
              <a:t>Tom: 	</a:t>
            </a:r>
            <a:r>
              <a:rPr lang="en-US" sz="2800" dirty="0" smtClean="0">
                <a:latin typeface="Arial Narrow" pitchFamily="34" charset="0"/>
              </a:rPr>
              <a:t>My initial reaction is to do it in the spring.  Besides, other      	companies do it at that time. </a:t>
            </a:r>
          </a:p>
          <a:p>
            <a:pPr marL="0" indent="0" algn="l">
              <a:buFont typeface="Arial" pitchFamily="34" charset="0"/>
              <a:buNone/>
            </a:pPr>
            <a:endParaRPr lang="en-US" sz="900" dirty="0" smtClean="0">
              <a:latin typeface="Arial Narrow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en-US" sz="2800" b="1" dirty="0" smtClean="0">
                <a:latin typeface="Arial Narrow" pitchFamily="34" charset="0"/>
              </a:rPr>
              <a:t>Pat:	</a:t>
            </a:r>
            <a:r>
              <a:rPr lang="en-US" sz="2800" dirty="0" smtClean="0">
                <a:latin typeface="Arial Narrow" pitchFamily="34" charset="0"/>
              </a:rPr>
              <a:t>I feel the same way, but we should also check with those 	companies to see how successful they were at that time of 	year.</a:t>
            </a:r>
          </a:p>
          <a:p>
            <a:pPr marL="0" indent="0" algn="l">
              <a:buFont typeface="Arial" pitchFamily="34" charset="0"/>
              <a:buNone/>
            </a:pPr>
            <a:endParaRPr lang="en-US" sz="900" dirty="0" smtClean="0">
              <a:latin typeface="Arial Narrow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en-US" sz="2800" b="1" dirty="0" smtClean="0">
                <a:latin typeface="Arial Narrow" pitchFamily="34" charset="0"/>
              </a:rPr>
              <a:t>Nicki:	</a:t>
            </a:r>
            <a:r>
              <a:rPr lang="en-US" sz="2800" dirty="0" smtClean="0">
                <a:latin typeface="Arial Narrow" pitchFamily="34" charset="0"/>
              </a:rPr>
              <a:t>I don</a:t>
            </a:r>
            <a:r>
              <a:rPr lang="en-US" altLang="en-US" sz="2800" dirty="0" smtClean="0">
                <a:latin typeface="Arial Narrow" pitchFamily="34" charset="0"/>
              </a:rPr>
              <a:t>’</a:t>
            </a:r>
            <a:r>
              <a:rPr lang="en-US" sz="2800" dirty="0" smtClean="0">
                <a:latin typeface="Arial Narrow" pitchFamily="34" charset="0"/>
              </a:rPr>
              <a:t>t think we should decide this so quickly. Let</a:t>
            </a:r>
            <a:r>
              <a:rPr lang="en-US" altLang="en-US" sz="2800" dirty="0" smtClean="0">
                <a:latin typeface="Arial Narrow" pitchFamily="34" charset="0"/>
              </a:rPr>
              <a:t>’</a:t>
            </a:r>
            <a:r>
              <a:rPr lang="en-US" sz="2800" dirty="0" smtClean="0">
                <a:latin typeface="Arial Narrow" pitchFamily="34" charset="0"/>
              </a:rPr>
              <a:t>s first 	identify the types of people that are most likely to come at 	different times of year. </a:t>
            </a:r>
          </a:p>
          <a:p>
            <a:pPr marL="0" indent="0" algn="l">
              <a:buFont typeface="Arial" pitchFamily="34" charset="0"/>
              <a:buNone/>
            </a:pPr>
            <a:endParaRPr lang="en-US" sz="900" dirty="0" smtClean="0">
              <a:latin typeface="Arial Narrow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en-US" sz="2800" b="1" dirty="0" smtClean="0">
                <a:latin typeface="Arial Narrow" pitchFamily="34" charset="0"/>
              </a:rPr>
              <a:t>John:	</a:t>
            </a:r>
            <a:r>
              <a:rPr lang="en-US" sz="2800" dirty="0" smtClean="0">
                <a:latin typeface="Arial Narrow" pitchFamily="34" charset="0"/>
              </a:rPr>
              <a:t>I</a:t>
            </a:r>
            <a:r>
              <a:rPr lang="en-US" altLang="en-US" sz="2800" dirty="0" smtClean="0">
                <a:latin typeface="Arial Narrow" pitchFamily="34" charset="0"/>
              </a:rPr>
              <a:t>’</a:t>
            </a:r>
            <a:r>
              <a:rPr lang="en-US" sz="2800" dirty="0" smtClean="0">
                <a:latin typeface="Arial Narrow" pitchFamily="34" charset="0"/>
              </a:rPr>
              <a:t>ve already been doing the research to find out. Here</a:t>
            </a:r>
            <a:r>
              <a:rPr lang="en-US" altLang="en-US" sz="2800" dirty="0" smtClean="0">
                <a:latin typeface="Arial Narrow" pitchFamily="34" charset="0"/>
              </a:rPr>
              <a:t>’</a:t>
            </a:r>
            <a:r>
              <a:rPr lang="en-US" sz="2800" dirty="0" smtClean="0">
                <a:latin typeface="Arial Narrow" pitchFamily="34" charset="0"/>
              </a:rPr>
              <a:t>s a 	list of several options that will fit our schedule. </a:t>
            </a:r>
          </a:p>
          <a:p>
            <a:pPr marL="0" indent="0" algn="l">
              <a:buFont typeface="Arial" pitchFamily="34" charset="0"/>
              <a:buNone/>
            </a:pPr>
            <a:endParaRPr lang="en-US" sz="900" dirty="0" smtClean="0">
              <a:latin typeface="Arial Narrow" pitchFamily="34" charset="0"/>
            </a:endParaRPr>
          </a:p>
          <a:p>
            <a:pPr marL="0" indent="0" algn="l">
              <a:buFont typeface="Arial" pitchFamily="34" charset="0"/>
              <a:buNone/>
            </a:pPr>
            <a:r>
              <a:rPr lang="en-US" sz="2800" b="1" dirty="0" smtClean="0">
                <a:latin typeface="Arial Narrow" pitchFamily="34" charset="0"/>
              </a:rPr>
              <a:t>Tom:	</a:t>
            </a:r>
            <a:r>
              <a:rPr lang="en-US" sz="2800" dirty="0" smtClean="0">
                <a:latin typeface="Arial Narrow" pitchFamily="34" charset="0"/>
              </a:rPr>
              <a:t>I know what you are saying, but my initial read on the 	situation will be right.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pic>
        <p:nvPicPr>
          <p:cNvPr id="6" name="Picture 5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886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How do you make decisions?</a:t>
            </a:r>
            <a:endParaRPr lang="en-US" sz="36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91822" y="3869267"/>
            <a:ext cx="2257425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438"/>
              </a:spcBef>
              <a:tabLst>
                <a:tab pos="228600" algn="l"/>
              </a:tabLst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  <a:sym typeface="Arial" pitchFamily="34" charset="0"/>
              </a:rPr>
              <a:t>Kinetic Energy Level </a:t>
            </a:r>
            <a:endParaRPr lang="en-US" sz="2400" dirty="0">
              <a:solidFill>
                <a:schemeClr val="bg1"/>
              </a:solidFill>
              <a:latin typeface="Arial Narrow" pitchFamily="34" charset="0"/>
              <a:ea typeface="MS PGothic" pitchFamily="34" charset="-128"/>
              <a:sym typeface="Calibri" pitchFamily="34" charset="0"/>
            </a:endParaRPr>
          </a:p>
          <a:p>
            <a:pPr algn="l">
              <a:spcBef>
                <a:spcPts val="1438"/>
              </a:spcBef>
              <a:tabLst>
                <a:tab pos="228600" algn="l"/>
              </a:tabLst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  <a:sym typeface="Arial" pitchFamily="34" charset="0"/>
              </a:rPr>
              <a:t>Energy Style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984" y="0"/>
            <a:ext cx="5518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04800" y="3886200"/>
            <a:ext cx="531989" cy="533400"/>
            <a:chOff x="533400" y="4572000"/>
            <a:chExt cx="531989" cy="533400"/>
          </a:xfrm>
        </p:grpSpPr>
        <p:sp>
          <p:nvSpPr>
            <p:cNvPr id="39941" name="AutoShape 4"/>
            <p:cNvSpPr>
              <a:spLocks/>
            </p:cNvSpPr>
            <p:nvPr/>
          </p:nvSpPr>
          <p:spPr bwMode="auto">
            <a:xfrm>
              <a:off x="533400" y="4572000"/>
              <a:ext cx="512763" cy="533400"/>
            </a:xfrm>
            <a:prstGeom prst="diamond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2" name="Rectangle 5"/>
            <p:cNvSpPr>
              <a:spLocks/>
            </p:cNvSpPr>
            <p:nvPr/>
          </p:nvSpPr>
          <p:spPr bwMode="auto">
            <a:xfrm>
              <a:off x="544689" y="4701822"/>
              <a:ext cx="520700" cy="279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38"/>
                </a:spcBef>
              </a:pPr>
              <a:r>
                <a:rPr lang="en-US" sz="1400" dirty="0">
                  <a:solidFill>
                    <a:schemeClr val="bg1"/>
                  </a:solidFill>
                  <a:latin typeface="Arial Bold" charset="0"/>
                  <a:ea typeface="MS PGothic" pitchFamily="34" charset="-128"/>
                  <a:sym typeface="Arial Bold" charset="0"/>
                </a:rPr>
                <a:t>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609600"/>
            <a:ext cx="32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The Power Inside</a:t>
            </a:r>
            <a:endParaRPr lang="en-US" dirty="0">
              <a:latin typeface="Franklin Gothic Heavy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603978" y="-45156"/>
            <a:ext cx="0" cy="7010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8600" y="365760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Calibri" charset="0"/>
              </a:rPr>
              <a:t>How do you get things done?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6397625" y="1085850"/>
            <a:ext cx="21971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250825" indent="-174625" algn="l">
              <a:spcBef>
                <a:spcPts val="950"/>
              </a:spcBef>
            </a:pPr>
            <a:endParaRPr lang="en-US" sz="3200" dirty="0">
              <a:solidFill>
                <a:schemeClr val="tx1"/>
              </a:solidFill>
              <a:latin typeface="Arial Bold" charset="0"/>
              <a:ea typeface="MS PGothic" pitchFamily="34" charset="-128"/>
              <a:sym typeface="Arial Bold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691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13128" y="304800"/>
            <a:ext cx="2378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Interests</a:t>
            </a:r>
            <a:endParaRPr lang="en-US" sz="40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371772" y="-79830"/>
            <a:ext cx="0" cy="7010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34200" y="1371600"/>
            <a:ext cx="19050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indent="-174625" algn="r">
              <a:spcBef>
                <a:spcPts val="95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  <a:sym typeface="Arial Bold" charset="0"/>
              </a:rPr>
              <a:t>Likes</a:t>
            </a:r>
            <a:endParaRPr lang="en-US" sz="3600" dirty="0" smtClean="0">
              <a:solidFill>
                <a:schemeClr val="bg1"/>
              </a:solidFill>
              <a:latin typeface="Arial Narrow" pitchFamily="34" charset="0"/>
              <a:ea typeface="MS PGothic" pitchFamily="34" charset="-128"/>
              <a:sym typeface="Calibri" pitchFamily="34" charset="0"/>
            </a:endParaRPr>
          </a:p>
          <a:p>
            <a:pPr marL="250825" indent="-174625" algn="r">
              <a:spcBef>
                <a:spcPts val="95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  <a:sym typeface="Arial Bold" charset="0"/>
              </a:rPr>
              <a:t>Dislikes</a:t>
            </a:r>
            <a:endParaRPr lang="en-US" sz="3600" dirty="0">
              <a:solidFill>
                <a:schemeClr val="bg1"/>
              </a:solidFill>
              <a:latin typeface="Arial Narrow" pitchFamily="34" charset="0"/>
              <a:ea typeface="MS PGothic" pitchFamily="34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Calibri" charset="0"/>
              </a:rPr>
              <a:t>What environmental elements are important to you?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615" y="990600"/>
            <a:ext cx="6303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UNDERSTANDING &amp;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178" y="2286000"/>
            <a:ext cx="8275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INDIVIDUAL DIFFERENCES</a:t>
            </a:r>
            <a:endParaRPr lang="en-US" sz="7200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92377"/>
            <a:ext cx="1596922" cy="9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526948" y="1656142"/>
            <a:ext cx="49041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APPRECIATING</a:t>
            </a:r>
            <a:endParaRPr lang="en-US" sz="6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1238" y="4038600"/>
            <a:ext cx="43332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rgbClr val="FFC000"/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rgbClr val="00CC00"/>
                </a:solidFill>
                <a:latin typeface="Arno Pro Smbd Subhead" pitchFamily="18" charset="0"/>
              </a:rPr>
              <a:t>I</a:t>
            </a:r>
            <a:endParaRPr lang="en-US" sz="13800" dirty="0">
              <a:solidFill>
                <a:srgbClr val="00CC00"/>
              </a:solidFill>
              <a:latin typeface="Arno Pro Smbd Subhea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43" name="Group 35"/>
          <p:cNvGrpSpPr>
            <a:grpSpLocks/>
          </p:cNvGrpSpPr>
          <p:nvPr/>
        </p:nvGrpSpPr>
        <p:grpSpPr bwMode="auto">
          <a:xfrm>
            <a:off x="1066800" y="2752725"/>
            <a:ext cx="490538" cy="490538"/>
            <a:chOff x="0" y="0"/>
            <a:chExt cx="309" cy="309"/>
          </a:xfrm>
        </p:grpSpPr>
        <p:sp>
          <p:nvSpPr>
            <p:cNvPr id="18465" name="Oval 33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5400000" scaled="1"/>
            </a:gradFill>
            <a:ln w="9525">
              <a:solidFill>
                <a:srgbClr val="7C609F"/>
              </a:solidFill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0"/>
              </a:endParaRPr>
            </a:p>
          </p:txBody>
        </p:sp>
        <p:sp>
          <p:nvSpPr>
            <p:cNvPr id="44054" name="Rectangle 34"/>
            <p:cNvSpPr>
              <a:spLocks/>
            </p:cNvSpPr>
            <p:nvPr/>
          </p:nvSpPr>
          <p:spPr bwMode="auto">
            <a:xfrm>
              <a:off x="74" y="50"/>
              <a:ext cx="160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sym typeface="Arial" pitchFamily="34" charset="0"/>
                </a:rPr>
                <a:t>D</a:t>
              </a:r>
            </a:p>
          </p:txBody>
        </p:sp>
      </p:grpSp>
      <p:grpSp>
        <p:nvGrpSpPr>
          <p:cNvPr id="44044" name="Group 38"/>
          <p:cNvGrpSpPr>
            <a:grpSpLocks/>
          </p:cNvGrpSpPr>
          <p:nvPr/>
        </p:nvGrpSpPr>
        <p:grpSpPr bwMode="auto">
          <a:xfrm>
            <a:off x="1054978" y="3570472"/>
            <a:ext cx="490538" cy="490538"/>
            <a:chOff x="0" y="0"/>
            <a:chExt cx="309" cy="309"/>
          </a:xfrm>
        </p:grpSpPr>
        <p:sp>
          <p:nvSpPr>
            <p:cNvPr id="18468" name="Oval 36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5400000" scaled="1"/>
            </a:gradFill>
            <a:ln w="9525">
              <a:solidFill>
                <a:srgbClr val="7C609F"/>
              </a:solidFill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0"/>
              </a:endParaRPr>
            </a:p>
          </p:txBody>
        </p:sp>
        <p:sp>
          <p:nvSpPr>
            <p:cNvPr id="44052" name="Rectangle 37"/>
            <p:cNvSpPr>
              <a:spLocks/>
            </p:cNvSpPr>
            <p:nvPr/>
          </p:nvSpPr>
          <p:spPr bwMode="auto">
            <a:xfrm>
              <a:off x="78" y="50"/>
              <a:ext cx="15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sym typeface="Arial" pitchFamily="34" charset="0"/>
                </a:rPr>
                <a:t>E</a:t>
              </a:r>
            </a:p>
          </p:txBody>
        </p:sp>
      </p:grpSp>
      <p:grpSp>
        <p:nvGrpSpPr>
          <p:cNvPr id="44045" name="Group 41"/>
          <p:cNvGrpSpPr>
            <a:grpSpLocks/>
          </p:cNvGrpSpPr>
          <p:nvPr/>
        </p:nvGrpSpPr>
        <p:grpSpPr bwMode="auto">
          <a:xfrm>
            <a:off x="1066800" y="4419600"/>
            <a:ext cx="490537" cy="490538"/>
            <a:chOff x="0" y="0"/>
            <a:chExt cx="309" cy="309"/>
          </a:xfrm>
        </p:grpSpPr>
        <p:sp>
          <p:nvSpPr>
            <p:cNvPr id="18471" name="Oval 39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5400000" scaled="1"/>
            </a:gradFill>
            <a:ln w="9525">
              <a:solidFill>
                <a:srgbClr val="7C609F"/>
              </a:solidFill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0"/>
              </a:endParaRPr>
            </a:p>
          </p:txBody>
        </p:sp>
        <p:sp>
          <p:nvSpPr>
            <p:cNvPr id="44050" name="Rectangle 40"/>
            <p:cNvSpPr>
              <a:spLocks/>
            </p:cNvSpPr>
            <p:nvPr/>
          </p:nvSpPr>
          <p:spPr bwMode="auto">
            <a:xfrm>
              <a:off x="78" y="50"/>
              <a:ext cx="15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sym typeface="Arial" pitchFamily="34" charset="0"/>
                </a:rPr>
                <a:t>P</a:t>
              </a:r>
            </a:p>
          </p:txBody>
        </p:sp>
      </p:grpSp>
      <p:grpSp>
        <p:nvGrpSpPr>
          <p:cNvPr id="44046" name="Group 44"/>
          <p:cNvGrpSpPr>
            <a:grpSpLocks/>
          </p:cNvGrpSpPr>
          <p:nvPr/>
        </p:nvGrpSpPr>
        <p:grpSpPr bwMode="auto">
          <a:xfrm>
            <a:off x="1066800" y="5247042"/>
            <a:ext cx="490537" cy="490537"/>
            <a:chOff x="0" y="0"/>
            <a:chExt cx="309" cy="309"/>
          </a:xfrm>
        </p:grpSpPr>
        <p:sp>
          <p:nvSpPr>
            <p:cNvPr id="18474" name="Oval 42"/>
            <p:cNvSpPr>
              <a:spLocks/>
            </p:cNvSpPr>
            <p:nvPr/>
          </p:nvSpPr>
          <p:spPr bwMode="auto">
            <a:xfrm>
              <a:off x="0" y="0"/>
              <a:ext cx="309" cy="309"/>
            </a:xfrm>
            <a:prstGeom prst="ellipse">
              <a:avLst/>
            </a:pr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5400000" scaled="1"/>
            </a:gradFill>
            <a:ln w="9525">
              <a:solidFill>
                <a:srgbClr val="7C609F"/>
              </a:solidFill>
              <a:round/>
              <a:headEnd/>
              <a:tailEnd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ヒラギノ角ゴ ProN W3" charset="0"/>
              </a:endParaRPr>
            </a:p>
          </p:txBody>
        </p:sp>
        <p:sp>
          <p:nvSpPr>
            <p:cNvPr id="44048" name="Rectangle 43"/>
            <p:cNvSpPr>
              <a:spLocks/>
            </p:cNvSpPr>
            <p:nvPr/>
          </p:nvSpPr>
          <p:spPr bwMode="auto">
            <a:xfrm>
              <a:off x="74" y="50"/>
              <a:ext cx="160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sym typeface="Arial" pitchFamily="34" charset="0"/>
                </a:rPr>
                <a:t>C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3810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Franklin Gothic Heavy" pitchFamily="34" charset="0"/>
                <a:sym typeface="Calibri" charset="0"/>
              </a:rPr>
              <a:t>Communication Styles</a:t>
            </a:r>
            <a:endParaRPr lang="en-US" sz="6000" dirty="0">
              <a:latin typeface="Franklin Gothic Heavy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358" y="261321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000000"/>
              </a:buClr>
              <a:buSzPct val="100000"/>
              <a:tabLst>
                <a:tab pos="914400" algn="l"/>
              </a:tabLst>
            </a:pP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ea typeface="ヒラギノ角ゴ ProN W3" charset="0"/>
                <a:cs typeface="Arial Bold" charset="0"/>
                <a:sym typeface="Arial Bold" charset="0"/>
              </a:rPr>
              <a:t>Teller/authoritative</a:t>
            </a:r>
            <a:endParaRPr lang="en-US" sz="4400" b="1" dirty="0">
              <a:solidFill>
                <a:schemeClr val="tx1"/>
              </a:solidFill>
              <a:latin typeface="Arial Narrow" pitchFamily="34" charset="0"/>
              <a:ea typeface="ヒラギノ角ゴ ProN W3" charset="0"/>
              <a:cs typeface="Arial Bold" charset="0"/>
              <a:sym typeface="Arial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358" y="3421559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000000"/>
              </a:buClr>
              <a:buSzPct val="100000"/>
              <a:tabLst>
                <a:tab pos="914400" algn="l"/>
              </a:tabLst>
            </a:pP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ea typeface="ヒラギノ角ゴ ProN W3" charset="0"/>
                <a:cs typeface="Arial Bold" charset="0"/>
                <a:sym typeface="Arial Bold" charset="0"/>
              </a:rPr>
              <a:t>Seller/persuasive</a:t>
            </a:r>
            <a:endParaRPr lang="en-US" sz="4400" b="1" dirty="0">
              <a:solidFill>
                <a:schemeClr val="tx1"/>
              </a:solidFill>
              <a:latin typeface="Arial Narrow" pitchFamily="34" charset="0"/>
              <a:ea typeface="ヒラギノ角ゴ ProN W3" charset="0"/>
              <a:cs typeface="Arial Bold" charset="0"/>
              <a:sym typeface="Arial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4259759"/>
            <a:ext cx="3348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000000"/>
              </a:buClr>
              <a:buSzPct val="100000"/>
              <a:tabLst>
                <a:tab pos="914400" algn="l"/>
              </a:tabLst>
            </a:pP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ea typeface="ヒラギノ角ゴ ProN W3" charset="0"/>
                <a:cs typeface="Arial Bold" charset="0"/>
                <a:sym typeface="Arial Bold" charset="0"/>
              </a:rPr>
              <a:t>Casual/careful</a:t>
            </a:r>
            <a:endParaRPr lang="en-US" sz="4400" b="1" dirty="0">
              <a:solidFill>
                <a:schemeClr val="tx1"/>
              </a:solidFill>
              <a:latin typeface="Arial Narrow" pitchFamily="34" charset="0"/>
              <a:ea typeface="ヒラギノ角ゴ ProN W3" charset="0"/>
              <a:cs typeface="Arial Bold" charset="0"/>
              <a:sym typeface="Arial Bol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097959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000000"/>
              </a:buClr>
              <a:buSzPct val="100000"/>
              <a:tabLst>
                <a:tab pos="914400" algn="l"/>
              </a:tabLst>
            </a:pP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ea typeface="ヒラギノ角ゴ ProN W3" charset="0"/>
                <a:cs typeface="Arial Bold" charset="0"/>
                <a:sym typeface="Arial Bold" charset="0"/>
              </a:rPr>
              <a:t>Guarded/cautious</a:t>
            </a:r>
            <a:endParaRPr lang="en-US" sz="4400" b="1" dirty="0">
              <a:solidFill>
                <a:schemeClr val="tx1"/>
              </a:solidFill>
              <a:latin typeface="Arial Narrow" pitchFamily="34" charset="0"/>
              <a:ea typeface="ヒラギノ角ゴ ProN W3" charset="0"/>
              <a:cs typeface="Arial Bold" charset="0"/>
              <a:sym typeface="Arial Bold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752600" y="2057400"/>
            <a:ext cx="0" cy="449580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Calibri" charset="0"/>
              </a:rPr>
              <a:t>What is your communication style?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en_Wall.jpg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-2782957" y="0"/>
            <a:ext cx="1192695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A59DDCB8-DC49-4F33-9BB1-1CAE069E8F1C}" type="slidenum">
              <a:rPr lang="en-US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" y="914400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Back-Up Styles</a:t>
            </a:r>
            <a:endParaRPr lang="en-US" sz="4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en_Wall.jpg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-2782957" y="0"/>
            <a:ext cx="1192695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A59DDCB8-DC49-4F33-9BB1-1CAE069E8F1C}" type="slidenum">
              <a:rPr lang="en-US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752600" y="4343400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Leadership Styles</a:t>
            </a:r>
            <a:endParaRPr lang="en-US" sz="4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6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76504" y="315558"/>
            <a:ext cx="24792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Franklin Gothic Heavy" pitchFamily="34" charset="0"/>
                <a:cs typeface="Arial" charset="0"/>
                <a:sym typeface="Arial" charset="0"/>
              </a:rPr>
              <a:t>Key Action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Franklin Gothic Heavy" pitchFamily="34" charset="0"/>
                <a:cs typeface="Arial" charset="0"/>
                <a:sym typeface="Arial" charset="0"/>
              </a:rPr>
              <a:t>Tips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479352" y="-79830"/>
            <a:ext cx="0" cy="7010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sym typeface="Calibri" charset="0"/>
              </a:rPr>
              <a:t>What can I do with this information?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096" y="4953000"/>
            <a:ext cx="204571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Happy_Students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8600"/>
            <a:ext cx="8902020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28600"/>
            <a:ext cx="335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dirty="0" smtClean="0">
                <a:latin typeface="Franklin Gothic Heavy" pitchFamily="34" charset="0"/>
                <a:sym typeface="Calibri" charset="0"/>
              </a:rPr>
              <a:t>How Do</a:t>
            </a:r>
            <a:endParaRPr lang="en-US" sz="6600" dirty="0"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2891" y="914400"/>
            <a:ext cx="2452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Franklin Gothic Heavy" pitchFamily="34" charset="0"/>
                <a:sym typeface="Calibri" charset="0"/>
              </a:rPr>
              <a:t>People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89147" y="1524000"/>
            <a:ext cx="20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Franklin Gothic Heavy" pitchFamily="34" charset="0"/>
                <a:sym typeface="Calibri" charset="0"/>
              </a:rPr>
              <a:t>Differ?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623_1_other_wallpapers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228600"/>
            <a:ext cx="11826240" cy="739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2672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Are We Objective?</a:t>
            </a:r>
            <a:endParaRPr lang="en-US" sz="54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en_Wall.jpg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-2782957" y="0"/>
            <a:ext cx="1192695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A59DDCB8-DC49-4F33-9BB1-1CAE069E8F1C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" y="914400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Value of Knowing Talents</a:t>
            </a:r>
            <a:endParaRPr lang="en-US" sz="4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152400" y="0"/>
            <a:ext cx="9525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5029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Franklin Gothic Heavy" pitchFamily="34" charset="0"/>
                <a:sym typeface="Calibri" charset="0"/>
              </a:rPr>
              <a:t>Your ProScan Strengths Report</a:t>
            </a:r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253582"/>
          </a:xfrm>
          <a:prstGeom prst="rect">
            <a:avLst/>
          </a:prstGeom>
        </p:spPr>
      </p:pic>
      <p:pic>
        <p:nvPicPr>
          <p:cNvPr id="4" name="Picture 3" descr="puzzle-e13149082454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905000"/>
            <a:ext cx="3117273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latin typeface="Franklin Gothic Heavy" pitchFamily="34" charset="0"/>
              </a:rPr>
              <a:t>Trait </a:t>
            </a:r>
            <a:r>
              <a:rPr lang="en-US" sz="4800" dirty="0" smtClean="0">
                <a:latin typeface="Franklin Gothic Heavy" pitchFamily="34" charset="0"/>
              </a:rPr>
              <a:t>Intensity Chart</a:t>
            </a:r>
            <a:endParaRPr lang="en-US" sz="4800" dirty="0">
              <a:latin typeface="Franklin Gothic 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67271" y="-239060"/>
            <a:ext cx="5238056" cy="815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 descr="CC_Sample_T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93201"/>
            <a:ext cx="4800600" cy="531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latin typeface="Franklin Gothic Heavy" pitchFamily="34" charset="0"/>
                <a:sym typeface="Calibri" charset="0"/>
              </a:rPr>
              <a:t>Your QuickView Report</a:t>
            </a:r>
            <a:endParaRPr lang="en-US" sz="4800" dirty="0"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553211" cy="4686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04800"/>
            <a:ext cx="38635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Heavy" pitchFamily="34" charset="0"/>
                <a:sym typeface="Calibri" charset="0"/>
              </a:rPr>
              <a:t>Profile Picture</a:t>
            </a:r>
            <a:endParaRPr lang="en-US" dirty="0"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Pages>0</Pages>
  <Words>132</Words>
  <Characters>0</Characters>
  <Application>Microsoft Office PowerPoint</Application>
  <PresentationFormat>On-screen Show (4:3)</PresentationFormat>
  <Lines>0</Lines>
  <Paragraphs>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- Title Slide</vt:lpstr>
      <vt:lpstr>Default - Title and Content</vt:lpstr>
      <vt:lpstr>Seminar Title Slide</vt:lpstr>
      <vt:lpstr>PowerPoint Presentation</vt:lpstr>
      <vt:lpstr>PowerPoint Presentation</vt:lpstr>
      <vt:lpstr>PowerPoint Presentation</vt:lpstr>
      <vt:lpstr>PowerPoint Presentation</vt:lpstr>
      <vt:lpstr>Your ProScan Strengths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LOGIC:  Decision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Bill Moore</dc:creator>
  <cp:keywords/>
  <dc:description/>
  <cp:lastModifiedBy>John Stevenson</cp:lastModifiedBy>
  <cp:revision>30</cp:revision>
  <dcterms:modified xsi:type="dcterms:W3CDTF">2012-04-02T18:58:27Z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