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83" r:id="rId5"/>
    <p:sldId id="282" r:id="rId6"/>
    <p:sldId id="269" r:id="rId7"/>
    <p:sldId id="273" r:id="rId8"/>
    <p:sldId id="274" r:id="rId9"/>
    <p:sldId id="275" r:id="rId10"/>
    <p:sldId id="284" r:id="rId11"/>
    <p:sldId id="260" r:id="rId12"/>
    <p:sldId id="285" r:id="rId13"/>
    <p:sldId id="261" r:id="rId14"/>
    <p:sldId id="262" r:id="rId15"/>
    <p:sldId id="263" r:id="rId16"/>
    <p:sldId id="286" r:id="rId17"/>
    <p:sldId id="276" r:id="rId18"/>
    <p:sldId id="287" r:id="rId19"/>
    <p:sldId id="277" r:id="rId20"/>
    <p:sldId id="288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35" d="100"/>
          <a:sy n="13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7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0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151A-C53B-9941-AF66-FB6095383F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4023-0141-2A4A-A83D-B24E71A99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VSU_Students_Scener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21522" b="186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393" y="1251760"/>
            <a:ext cx="1676400" cy="100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vsu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807075"/>
            <a:ext cx="190500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2783203" y="1096729"/>
            <a:ext cx="5670142" cy="2189828"/>
            <a:chOff x="3126830" y="1905000"/>
            <a:chExt cx="5670142" cy="2189828"/>
          </a:xfrm>
        </p:grpSpPr>
        <p:sp>
          <p:nvSpPr>
            <p:cNvPr id="8" name="TextBox 7"/>
            <p:cNvSpPr txBox="1"/>
            <p:nvPr/>
          </p:nvSpPr>
          <p:spPr>
            <a:xfrm>
              <a:off x="3440292" y="1905000"/>
              <a:ext cx="24256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LEADING</a:t>
              </a:r>
              <a:endParaRPr lang="en-US" sz="5400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6830" y="2514600"/>
              <a:ext cx="567014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400" dirty="0" smtClean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HIGH-PERFORMANCE</a:t>
              </a:r>
              <a:endParaRPr lang="en-US" sz="5400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5609" y="3171498"/>
              <a:ext cx="19976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TEAMS</a:t>
              </a:r>
              <a:endParaRPr lang="en-US" dirty="0">
                <a:ln>
                  <a:solidFill>
                    <a:schemeClr val="tx2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61" y="576804"/>
            <a:ext cx="8337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latin typeface="Impact" pitchFamily="34" charset="0"/>
              </a:rPr>
              <a:t>WHAT ARE THE LEADERSHIP PRACTICES THAT BRING OUT THE BEST IN YOU?</a:t>
            </a:r>
          </a:p>
        </p:txBody>
      </p:sp>
    </p:spTree>
    <p:extLst>
      <p:ext uri="{BB962C8B-B14F-4D97-AF65-F5344CB8AC3E}">
        <p14:creationId xmlns:p14="http://schemas.microsoft.com/office/powerpoint/2010/main" val="2061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0074" y="304800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 Role of the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5463" y="903110"/>
            <a:ext cx="36455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LEADER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095" y="2828836"/>
            <a:ext cx="79591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Mobilize People Toward a Vision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Build Emotional Bonds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Model High Standards of Performance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Develop People for the Future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236789" y="3206045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1231146" y="3968051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1231146" y="4814726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1236792" y="5633177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low_Chart_Woman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19913" cy="22126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-304800" y="2212623"/>
            <a:ext cx="944880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61" y="576804"/>
            <a:ext cx="8337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latin typeface="Impact" pitchFamily="34" charset="0"/>
              </a:rPr>
              <a:t>WHAT ARE SOME OF THE BEHAVIORS THAT EITHER PREVENTED YOUR TEAM FROM COMING TOGETHER OR CAUSED YOUR TEAM TO PULL APART?</a:t>
            </a:r>
          </a:p>
        </p:txBody>
      </p:sp>
    </p:spTree>
    <p:extLst>
      <p:ext uri="{BB962C8B-B14F-4D97-AF65-F5344CB8AC3E}">
        <p14:creationId xmlns:p14="http://schemas.microsoft.com/office/powerpoint/2010/main" val="2061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dysfunctions-pyramid3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5" y="1003410"/>
            <a:ext cx="8743431" cy="6077165"/>
          </a:xfrm>
          <a:prstGeom prst="rect">
            <a:avLst/>
          </a:prstGeom>
        </p:spPr>
      </p:pic>
      <p:pic>
        <p:nvPicPr>
          <p:cNvPr id="4" name="Picture 3" descr="FiveDysfunc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27" y="1003410"/>
            <a:ext cx="1218594" cy="18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95149" y="138741"/>
            <a:ext cx="8410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 Five Dysfunctions of a Team</a:t>
            </a:r>
          </a:p>
          <a:p>
            <a:r>
              <a:rPr lang="en-US" sz="2400" i="1" dirty="0" smtClean="0">
                <a:latin typeface="Arial Narrow" pitchFamily="34" charset="0"/>
              </a:rPr>
              <a:t>Patrick Lencioni</a:t>
            </a:r>
            <a:endParaRPr lang="en-US" sz="24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in_Gold_L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768" y="0"/>
            <a:ext cx="1137051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7" y="4323987"/>
            <a:ext cx="49824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PERFORMANCE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219" y="5083548"/>
            <a:ext cx="35365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MYTHS</a:t>
            </a:r>
            <a:endParaRPr lang="en-US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398" y="1656678"/>
            <a:ext cx="5810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As you grow your personality changes.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886" y="4996075"/>
            <a:ext cx="5292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As you grow you become more of who you are.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15" y="248382"/>
            <a:ext cx="3583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MYTH…</a:t>
            </a:r>
            <a:endParaRPr lang="en-US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238" y="3636086"/>
            <a:ext cx="40206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TRUTH…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61" y="576804"/>
            <a:ext cx="8337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latin typeface="Impact" pitchFamily="34" charset="0"/>
              </a:rPr>
              <a:t>WHAT POSITIVE PATTERNS OF BEHAVIOR HAVE STAYED WITH YOU AS FAR BACK AS YOU CAN REMEMBER?</a:t>
            </a:r>
          </a:p>
          <a:p>
            <a:pPr algn="r"/>
            <a:endParaRPr lang="en-US" sz="4800" dirty="0">
              <a:latin typeface="Impact" pitchFamily="34" charset="0"/>
            </a:endParaRPr>
          </a:p>
          <a:p>
            <a:pPr algn="r"/>
            <a:r>
              <a:rPr lang="en-US" sz="4800" dirty="0" smtClean="0">
                <a:latin typeface="Impact" pitchFamily="34" charset="0"/>
              </a:rPr>
              <a:t>HOW DO YOU APPLY THESE STRENGTHS TODAY?</a:t>
            </a:r>
          </a:p>
        </p:txBody>
      </p:sp>
    </p:spTree>
    <p:extLst>
      <p:ext uri="{BB962C8B-B14F-4D97-AF65-F5344CB8AC3E}">
        <p14:creationId xmlns:p14="http://schemas.microsoft.com/office/powerpoint/2010/main" val="2061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399" y="1656678"/>
            <a:ext cx="5738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You grow the most in your areas of greatest weakness.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886" y="5243509"/>
            <a:ext cx="621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You will grow most in your areas of greatest strength.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15" y="248382"/>
            <a:ext cx="3583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MYTH…</a:t>
            </a:r>
            <a:endParaRPr lang="en-US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238" y="3883520"/>
            <a:ext cx="40206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TRUTH…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61" y="576804"/>
            <a:ext cx="8337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latin typeface="Impact" pitchFamily="34" charset="0"/>
              </a:rPr>
              <a:t>ARE THERE ANY ACTIVITIES AT WHICH YOU CONSTANTLY EXCEL?</a:t>
            </a:r>
          </a:p>
          <a:p>
            <a:pPr algn="r"/>
            <a:endParaRPr lang="en-US" sz="4800" dirty="0">
              <a:latin typeface="Impact" pitchFamily="34" charset="0"/>
            </a:endParaRPr>
          </a:p>
          <a:p>
            <a:pPr algn="r"/>
            <a:r>
              <a:rPr lang="en-US" sz="4800" dirty="0" smtClean="0">
                <a:latin typeface="Impact" pitchFamily="34" charset="0"/>
              </a:rPr>
              <a:t>HOW DID YOU GET SO GOOD?</a:t>
            </a:r>
          </a:p>
        </p:txBody>
      </p:sp>
    </p:spTree>
    <p:extLst>
      <p:ext uri="{BB962C8B-B14F-4D97-AF65-F5344CB8AC3E}">
        <p14:creationId xmlns:p14="http://schemas.microsoft.com/office/powerpoint/2010/main" val="2061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399" y="1656678"/>
            <a:ext cx="6298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A great team member does whatever it takes to help the team.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886" y="4920769"/>
            <a:ext cx="6669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A great team member deliberately volunteers his strengths to the team most of the time.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15" y="248382"/>
            <a:ext cx="3583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MYTH…</a:t>
            </a:r>
            <a:endParaRPr lang="en-US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238" y="3560780"/>
            <a:ext cx="40206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TRUTH…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889" y="3368508"/>
            <a:ext cx="4459111" cy="348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5378"/>
            <a:ext cx="63821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UNDERSTANDING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914" y="2156176"/>
            <a:ext cx="495840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 E A M S </a:t>
            </a:r>
            <a:endParaRPr lang="en-US" sz="11500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92377"/>
            <a:ext cx="1596922" cy="9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34622" y="1500920"/>
            <a:ext cx="75825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HIGH-PERFORMANCE</a:t>
            </a:r>
            <a:endParaRPr lang="en-US" sz="6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61" y="576804"/>
            <a:ext cx="83377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atin typeface="Impact" pitchFamily="34" charset="0"/>
              </a:rPr>
              <a:t>WHEN YOUR TEAM IS IN A CRUNCH AND NEEDS A GREAT PERFORMANCE, WHAT IS THE PLAY EVERYONE KNOWS YOU CAN RUN?</a:t>
            </a:r>
          </a:p>
        </p:txBody>
      </p:sp>
    </p:spTree>
    <p:extLst>
      <p:ext uri="{BB962C8B-B14F-4D97-AF65-F5344CB8AC3E}">
        <p14:creationId xmlns:p14="http://schemas.microsoft.com/office/powerpoint/2010/main" val="2061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398" y="1656678"/>
            <a:ext cx="7201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Great leaders perfect one leadership style. 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886" y="4931527"/>
            <a:ext cx="6669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Great leaders adjust their style to fit the demands of the situation.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15" y="248382"/>
            <a:ext cx="3583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MYTH…</a:t>
            </a:r>
            <a:endParaRPr lang="en-US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238" y="3560780"/>
            <a:ext cx="40206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TRUTH…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398" y="1656678"/>
            <a:ext cx="7158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Great teams consist of members who are alike.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324" y="4920769"/>
            <a:ext cx="7121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Team members have a genuine, mutual concern for each other’s personal well being but have many individual differences.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15" y="248382"/>
            <a:ext cx="3583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MYTH…</a:t>
            </a:r>
            <a:endParaRPr lang="en-US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6676" y="3560780"/>
            <a:ext cx="40206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TRUTH…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667" y="179202"/>
            <a:ext cx="1115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Big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667" y="727894"/>
            <a:ext cx="62265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TAKE-AWAYS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095" y="2548611"/>
            <a:ext cx="7959149" cy="409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LEADERSHIP IS INFLUENCE. WITHOUT TRUST YOU HAVE NO INFLUENCE</a:t>
            </a:r>
            <a:endParaRPr lang="en-US" sz="2800" b="1" dirty="0" smtClean="0">
              <a:latin typeface="Arial Narrow"/>
              <a:cs typeface="Arial Narrow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STRENGTHS HAVE A GREATER IMPACT ON PERFORMANCE OUTCOMES THAN DO WEAKNESSES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GREAT LEADERS WIN THROUGH RELATIONSHIPS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GREAT TEAMS WIN BY CAPITALIZING ON TALENTS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236792" y="2886507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1236792" y="3968051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1236792" y="5226162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1236792" y="6116166"/>
            <a:ext cx="22577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-304800" y="2212623"/>
            <a:ext cx="944880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2394" y="576804"/>
            <a:ext cx="680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Impact" pitchFamily="34" charset="0"/>
              </a:rPr>
              <a:t>WHAT IS LEADERSHIP?</a:t>
            </a:r>
          </a:p>
        </p:txBody>
      </p:sp>
    </p:spTree>
    <p:extLst>
      <p:ext uri="{BB962C8B-B14F-4D97-AF65-F5344CB8AC3E}">
        <p14:creationId xmlns:p14="http://schemas.microsoft.com/office/powerpoint/2010/main" val="21166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61" y="576804"/>
            <a:ext cx="83377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latin typeface="Impact" pitchFamily="34" charset="0"/>
              </a:rPr>
              <a:t>DESCRIBE A TEAM YOU WERE ON THAT SUCCESSFULLY TURNED PRESSURE INTO HIGH PERFORMANCE.  </a:t>
            </a:r>
          </a:p>
          <a:p>
            <a:pPr algn="r"/>
            <a:endParaRPr lang="en-US" sz="4800" dirty="0">
              <a:latin typeface="Impact" pitchFamily="34" charset="0"/>
            </a:endParaRPr>
          </a:p>
          <a:p>
            <a:pPr algn="r"/>
            <a:r>
              <a:rPr lang="en-US" sz="4800" dirty="0" smtClean="0">
                <a:latin typeface="Impact" pitchFamily="34" charset="0"/>
              </a:rPr>
              <a:t>WHAT DID YOU DO?</a:t>
            </a:r>
          </a:p>
        </p:txBody>
      </p:sp>
    </p:spTree>
    <p:extLst>
      <p:ext uri="{BB962C8B-B14F-4D97-AF65-F5344CB8AC3E}">
        <p14:creationId xmlns:p14="http://schemas.microsoft.com/office/powerpoint/2010/main" val="13318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ub_whit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887214" y="2164466"/>
            <a:ext cx="7327317" cy="5734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295400"/>
            <a:ext cx="6249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Impact" pitchFamily="34" charset="0"/>
              </a:rPr>
              <a:t>THE WHAT, HOW, WHY, AND WIN OF HIGH-PERFORMANCE TEAMS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70772" y="1600200"/>
            <a:ext cx="4958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74133" y="1676400"/>
            <a:ext cx="4958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-4465507" y="1600200"/>
            <a:ext cx="4958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-4466908" y="1676400"/>
            <a:ext cx="4958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hett\Desktop\My Dropbox\Photos\Work\Misc\Eye_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934" y="1628801"/>
            <a:ext cx="3894314" cy="5841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8667" y="520805"/>
            <a:ext cx="7202312" cy="11079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/>
              <a:t> </a:t>
            </a:r>
            <a:r>
              <a:rPr lang="en-US" sz="4800" dirty="0" smtClean="0">
                <a:latin typeface="Impact" pitchFamily="34" charset="0"/>
              </a:rPr>
              <a:t>The What:  Vision Directed</a:t>
            </a:r>
            <a:endParaRPr lang="en-US" sz="4000" dirty="0" smtClean="0">
              <a:latin typeface="Impact" pitchFamily="34" charset="0"/>
            </a:endParaRPr>
          </a:p>
          <a:p>
            <a:endParaRPr lang="en-US" dirty="0" smtClean="0">
              <a:latin typeface="AvantGarde Bk B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225" y="22803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AvantGarde Bk BT" pitchFamily="34" charset="0"/>
              </a:rPr>
              <a:t>They have a clear understanding of where they are going and why.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-688622" y="1399822"/>
            <a:ext cx="771031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2799" y="2246489"/>
            <a:ext cx="1" cy="4611511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hett\Desktop\My Dropbox\Photos\Work\People\5_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804" y="4229836"/>
            <a:ext cx="7956196" cy="44823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8667" y="520805"/>
            <a:ext cx="7202312" cy="11079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/>
              <a:t> </a:t>
            </a:r>
            <a:r>
              <a:rPr lang="en-US" sz="4800" dirty="0" smtClean="0">
                <a:latin typeface="Impact" pitchFamily="34" charset="0"/>
              </a:rPr>
              <a:t>The Why:  Values Driven</a:t>
            </a:r>
            <a:endParaRPr lang="en-US" sz="4000" dirty="0" smtClean="0">
              <a:latin typeface="Impact" pitchFamily="34" charset="0"/>
            </a:endParaRPr>
          </a:p>
          <a:p>
            <a:endParaRPr lang="en-US" dirty="0" smtClean="0">
              <a:latin typeface="AvantGarde Bk B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223" y="2542697"/>
            <a:ext cx="689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vantGarde Bk BT" pitchFamily="34" charset="0"/>
              </a:rPr>
              <a:t>They exhibit congruence between team values, goals and individual behaviors.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-688622" y="1399822"/>
            <a:ext cx="771031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2799" y="2246489"/>
            <a:ext cx="1" cy="4611511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m_Muscles_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35" y="2107766"/>
            <a:ext cx="4340488" cy="63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8667" y="520805"/>
            <a:ext cx="7202312" cy="11079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/>
              <a:t> </a:t>
            </a:r>
            <a:r>
              <a:rPr lang="en-US" sz="4800" dirty="0" smtClean="0">
                <a:latin typeface="Impact" pitchFamily="34" charset="0"/>
              </a:rPr>
              <a:t>The How:  Strengths Based</a:t>
            </a:r>
            <a:endParaRPr lang="en-US" sz="4000" dirty="0" smtClean="0">
              <a:latin typeface="Impact" pitchFamily="34" charset="0"/>
            </a:endParaRPr>
          </a:p>
          <a:p>
            <a:endParaRPr lang="en-US" dirty="0" smtClean="0">
              <a:latin typeface="AvantGarde Bk B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225" y="22803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latin typeface="AvantGarde Bk BT" pitchFamily="34" charset="0"/>
              </a:rPr>
              <a:t>They understand, appreciate and capitalize on individual talents.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-688622" y="1399822"/>
            <a:ext cx="771031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2799" y="2246489"/>
            <a:ext cx="1" cy="4611511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431926" y="-66848"/>
            <a:ext cx="14690147" cy="7778390"/>
            <a:chOff x="-1431926" y="0"/>
            <a:chExt cx="14690147" cy="7778390"/>
          </a:xfrm>
        </p:grpSpPr>
        <p:pic>
          <p:nvPicPr>
            <p:cNvPr id="3074" name="Picture 2" descr="C:\Users\Rhett\Desktop\My Dropbox\Photos\Work\People\Hands_Claspe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2799" y="0"/>
              <a:ext cx="12445422" cy="7778390"/>
            </a:xfrm>
            <a:prstGeom prst="rect">
              <a:avLst/>
            </a:prstGeom>
            <a:noFill/>
          </p:spPr>
        </p:pic>
        <p:pic>
          <p:nvPicPr>
            <p:cNvPr id="10" name="Picture 2" descr="C:\Users\Rhett\Desktop\My Dropbox\Photos\Work\People\Hands_Clasped.jpg"/>
            <p:cNvPicPr>
              <a:picLocks noChangeAspect="1" noChangeArrowheads="1"/>
            </p:cNvPicPr>
            <p:nvPr/>
          </p:nvPicPr>
          <p:blipFill>
            <a:blip r:embed="rId2"/>
            <a:srcRect r="76989"/>
            <a:stretch>
              <a:fillRect/>
            </a:stretch>
          </p:blipFill>
          <p:spPr bwMode="auto">
            <a:xfrm>
              <a:off x="-1431926" y="0"/>
              <a:ext cx="2863851" cy="777839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38666" y="520805"/>
            <a:ext cx="8556977" cy="110799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The Win:  Performance Focused</a:t>
            </a:r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225" y="2280356"/>
            <a:ext cx="5475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vantGarde Bk BT" pitchFamily="34" charset="0"/>
              </a:rPr>
              <a:t>They use performance challenges to create passion, not the desire to get along.</a:t>
            </a:r>
            <a:endParaRPr lang="en-US" sz="4000" dirty="0">
              <a:solidFill>
                <a:schemeClr val="bg1"/>
              </a:solidFill>
              <a:latin typeface="AvantGarde Bk B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-688621" y="1399822"/>
            <a:ext cx="908755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2799" y="2246489"/>
            <a:ext cx="1" cy="4611511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404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Seminar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moore performance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Title Slide</dc:title>
  <dc:creator>Bill Moore</dc:creator>
  <cp:lastModifiedBy>John Stevenson</cp:lastModifiedBy>
  <cp:revision>36</cp:revision>
  <dcterms:created xsi:type="dcterms:W3CDTF">2012-03-15T16:34:12Z</dcterms:created>
  <dcterms:modified xsi:type="dcterms:W3CDTF">2012-04-02T18:57:12Z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