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74" r:id="rId2"/>
    <p:sldId id="340" r:id="rId3"/>
    <p:sldId id="341" r:id="rId4"/>
    <p:sldId id="280" r:id="rId5"/>
    <p:sldId id="300" r:id="rId6"/>
    <p:sldId id="275" r:id="rId7"/>
    <p:sldId id="306" r:id="rId8"/>
    <p:sldId id="299" r:id="rId9"/>
    <p:sldId id="298" r:id="rId10"/>
    <p:sldId id="354" r:id="rId11"/>
    <p:sldId id="342" r:id="rId12"/>
    <p:sldId id="281" r:id="rId13"/>
    <p:sldId id="278" r:id="rId14"/>
    <p:sldId id="283" r:id="rId15"/>
    <p:sldId id="279" r:id="rId16"/>
    <p:sldId id="276" r:id="rId17"/>
    <p:sldId id="277" r:id="rId18"/>
    <p:sldId id="302" r:id="rId19"/>
    <p:sldId id="282" r:id="rId20"/>
    <p:sldId id="284" r:id="rId21"/>
    <p:sldId id="343" r:id="rId22"/>
    <p:sldId id="349" r:id="rId23"/>
    <p:sldId id="356" r:id="rId24"/>
    <p:sldId id="272" r:id="rId25"/>
    <p:sldId id="260" r:id="rId26"/>
    <p:sldId id="305" r:id="rId27"/>
    <p:sldId id="292" r:id="rId28"/>
    <p:sldId id="326" r:id="rId29"/>
    <p:sldId id="262" r:id="rId30"/>
    <p:sldId id="264" r:id="rId31"/>
    <p:sldId id="263" r:id="rId32"/>
    <p:sldId id="291" r:id="rId33"/>
    <p:sldId id="345" r:id="rId34"/>
    <p:sldId id="296" r:id="rId35"/>
    <p:sldId id="322" r:id="rId36"/>
    <p:sldId id="323" r:id="rId37"/>
    <p:sldId id="285" r:id="rId38"/>
    <p:sldId id="288" r:id="rId39"/>
    <p:sldId id="289" r:id="rId40"/>
    <p:sldId id="290" r:id="rId41"/>
    <p:sldId id="310" r:id="rId42"/>
    <p:sldId id="295" r:id="rId43"/>
    <p:sldId id="294" r:id="rId44"/>
    <p:sldId id="286" r:id="rId45"/>
    <p:sldId id="287" r:id="rId46"/>
    <p:sldId id="265" r:id="rId47"/>
    <p:sldId id="266" r:id="rId48"/>
    <p:sldId id="268" r:id="rId49"/>
    <p:sldId id="269" r:id="rId50"/>
    <p:sldId id="270" r:id="rId51"/>
    <p:sldId id="271" r:id="rId52"/>
    <p:sldId id="267" r:id="rId53"/>
    <p:sldId id="350" r:id="rId54"/>
    <p:sldId id="327" r:id="rId55"/>
    <p:sldId id="346" r:id="rId56"/>
    <p:sldId id="338" r:id="rId57"/>
    <p:sldId id="331" r:id="rId58"/>
    <p:sldId id="328" r:id="rId59"/>
    <p:sldId id="329" r:id="rId60"/>
    <p:sldId id="355" r:id="rId61"/>
    <p:sldId id="330" r:id="rId62"/>
    <p:sldId id="332" r:id="rId63"/>
    <p:sldId id="334" r:id="rId64"/>
    <p:sldId id="335" r:id="rId65"/>
    <p:sldId id="333" r:id="rId66"/>
    <p:sldId id="337" r:id="rId67"/>
    <p:sldId id="353" r:id="rId68"/>
    <p:sldId id="348" r:id="rId69"/>
    <p:sldId id="321" r:id="rId70"/>
    <p:sldId id="347" r:id="rId7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99"/>
    <a:srgbClr val="EF8D21"/>
    <a:srgbClr val="5C040A"/>
    <a:srgbClr val="F517E5"/>
    <a:srgbClr val="F8F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96" y="444"/>
      </p:cViewPr>
      <p:guideLst>
        <p:guide orient="horz" pos="2160"/>
        <p:guide pos="2880"/>
      </p:guideLst>
    </p:cSldViewPr>
  </p:slideViewPr>
  <p:notesTextViewPr>
    <p:cViewPr>
      <p:scale>
        <a:sx n="1" d="1"/>
        <a:sy n="1" d="1"/>
      </p:scale>
      <p:origin x="0" y="0"/>
    </p:cViewPr>
  </p:notesTextViewPr>
  <p:sorterViewPr>
    <p:cViewPr varScale="1">
      <p:scale>
        <a:sx n="1" d="1"/>
        <a:sy n="1" d="1"/>
      </p:scale>
      <p:origin x="0" y="-1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1" qsCatId="simple" csTypeId="urn:microsoft.com/office/officeart/2005/8/colors/accent1_2#3" csCatId="accent1" phldr="1"/>
      <dgm:spPr/>
      <dgm:t>
        <a:bodyPr/>
        <a:lstStyle/>
        <a:p>
          <a:endParaRPr lang="en-US"/>
        </a:p>
      </dgm:t>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t>
        <a:bodyPr/>
        <a:lstStyle/>
        <a:p>
          <a:endParaRPr lang="en-US"/>
        </a:p>
      </dgm:t>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676">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BD29DA7D-FBF6-4C6D-88E8-DF1D2D287846}" type="presOf" srcId="{47674A09-9520-420F-9F0B-B150E9454BB5}" destId="{E56AD7BB-BE5A-4291-A469-A249A6DDF639}" srcOrd="1" destOrd="0" presId="urn:microsoft.com/office/officeart/2005/8/layout/pyramid1"/>
    <dgm:cxn modelId="{DF9FD691-E606-4475-96A1-5A60C9E6F03A}" type="presOf" srcId="{47674A09-9520-420F-9F0B-B150E9454BB5}" destId="{CEF699C1-73B8-4B5E-AE13-87B8A23DED2D}" srcOrd="0" destOrd="0" presId="urn:microsoft.com/office/officeart/2005/8/layout/pyramid1"/>
    <dgm:cxn modelId="{93AE95F9-7927-455E-9EE7-B08C57CD910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B0B4C08A-1E94-48C6-BEFF-9C5E8DE55658}" type="presParOf" srcId="{860136A2-BC36-4BC2-AC9F-4F15965CAAF2}" destId="{5DE2F9FD-84D6-47A0-B0C2-3E100271E551}" srcOrd="0" destOrd="0" presId="urn:microsoft.com/office/officeart/2005/8/layout/pyramid1"/>
    <dgm:cxn modelId="{C34AC063-84D7-4481-A1D4-CD71C58A69A5}" type="presParOf" srcId="{5DE2F9FD-84D6-47A0-B0C2-3E100271E551}" destId="{CEF699C1-73B8-4B5E-AE13-87B8A23DED2D}" srcOrd="0" destOrd="0" presId="urn:microsoft.com/office/officeart/2005/8/layout/pyramid1"/>
    <dgm:cxn modelId="{8BCFEDB8-A365-41C9-B9D5-25647BCD7A5C}"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8F82E-F003-4676-875A-CC512551457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052D474-E5E2-4E05-A3BB-4E919A53D904}">
      <dgm:prSet phldrT="[Text]"/>
      <dgm:spPr>
        <a:solidFill>
          <a:srgbClr val="FFC000"/>
        </a:solidFill>
      </dgm:spPr>
      <dgm:t>
        <a:bodyPr/>
        <a:lstStyle/>
        <a:p>
          <a:r>
            <a:rPr lang="en-US" b="1" dirty="0" smtClean="0">
              <a:solidFill>
                <a:srgbClr val="002060"/>
              </a:solidFill>
            </a:rPr>
            <a:t>Theory of Mind / Emotional Reciprocity</a:t>
          </a:r>
          <a:endParaRPr lang="en-US" b="1" dirty="0">
            <a:solidFill>
              <a:srgbClr val="002060"/>
            </a:solidFill>
          </a:endParaRPr>
        </a:p>
      </dgm:t>
    </dgm:pt>
    <dgm:pt modelId="{37180A0A-EB67-44BA-A62D-3808548C905D}" type="parTrans" cxnId="{EF1F5CCA-CDD5-4EB6-974D-3CFE47C1B88D}">
      <dgm:prSet/>
      <dgm:spPr/>
      <dgm:t>
        <a:bodyPr/>
        <a:lstStyle/>
        <a:p>
          <a:endParaRPr lang="en-US"/>
        </a:p>
      </dgm:t>
    </dgm:pt>
    <dgm:pt modelId="{CD437BAA-0D8B-45B7-8D1A-8DFC1C522C92}" type="sibTrans" cxnId="{EF1F5CCA-CDD5-4EB6-974D-3CFE47C1B88D}">
      <dgm:prSet/>
      <dgm:spPr/>
      <dgm:t>
        <a:bodyPr/>
        <a:lstStyle/>
        <a:p>
          <a:endParaRPr lang="en-US"/>
        </a:p>
      </dgm:t>
    </dgm:pt>
    <dgm:pt modelId="{3C802C0A-85EC-42DC-9525-00CFA3E906F7}">
      <dgm:prSet phldrT="[Text]" custT="1"/>
      <dgm:spPr>
        <a:solidFill>
          <a:srgbClr val="F8F814"/>
        </a:solidFill>
      </dgm:spPr>
      <dgm:t>
        <a:bodyPr/>
        <a:lstStyle/>
        <a:p>
          <a:r>
            <a:rPr lang="en-US" sz="1800" b="1" dirty="0" smtClean="0">
              <a:solidFill>
                <a:srgbClr val="002060"/>
              </a:solidFill>
            </a:rPr>
            <a:t>Restricted Interests &amp; Motivation</a:t>
          </a:r>
          <a:endParaRPr lang="en-US" sz="1800" b="1" dirty="0">
            <a:solidFill>
              <a:srgbClr val="002060"/>
            </a:solidFill>
          </a:endParaRPr>
        </a:p>
      </dgm:t>
    </dgm:pt>
    <dgm:pt modelId="{AF686E9D-3ADD-459A-84DF-F7561B7692CB}" type="parTrans" cxnId="{C7EAFC86-8827-4927-A692-C662EA014045}">
      <dgm:prSet/>
      <dgm:spPr/>
      <dgm:t>
        <a:bodyPr/>
        <a:lstStyle/>
        <a:p>
          <a:endParaRPr lang="en-US"/>
        </a:p>
      </dgm:t>
    </dgm:pt>
    <dgm:pt modelId="{C2636254-3A32-4BBA-AAA5-6C88CA503232}" type="sibTrans" cxnId="{C7EAFC86-8827-4927-A692-C662EA014045}">
      <dgm:prSet/>
      <dgm:spPr/>
      <dgm:t>
        <a:bodyPr/>
        <a:lstStyle/>
        <a:p>
          <a:endParaRPr lang="en-US"/>
        </a:p>
      </dgm:t>
    </dgm:pt>
    <dgm:pt modelId="{EB4D8D81-6DD2-4F47-A41C-CEE35B989079}">
      <dgm:prSet phldrT="[Text]" custT="1"/>
      <dgm:spPr>
        <a:solidFill>
          <a:srgbClr val="F517E5"/>
        </a:solidFill>
      </dgm:spPr>
      <dgm:t>
        <a:bodyPr/>
        <a:lstStyle/>
        <a:p>
          <a:r>
            <a:rPr lang="en-US" sz="1600" b="1" dirty="0" smtClean="0">
              <a:solidFill>
                <a:srgbClr val="002060"/>
              </a:solidFill>
            </a:rPr>
            <a:t>Joint Attention &amp; Social Engagement</a:t>
          </a:r>
          <a:endParaRPr lang="en-US" sz="1600" b="1" dirty="0">
            <a:solidFill>
              <a:srgbClr val="002060"/>
            </a:solidFill>
          </a:endParaRPr>
        </a:p>
      </dgm:t>
    </dgm:pt>
    <dgm:pt modelId="{EBC519AC-E87F-4A0F-A8E3-37BFED742113}" type="parTrans" cxnId="{54379103-B3C3-4BC2-881E-C13831B5A3AD}">
      <dgm:prSet/>
      <dgm:spPr/>
      <dgm:t>
        <a:bodyPr/>
        <a:lstStyle/>
        <a:p>
          <a:endParaRPr lang="en-US"/>
        </a:p>
      </dgm:t>
    </dgm:pt>
    <dgm:pt modelId="{8EF4164E-B69B-47D1-A797-E7B0C5BD6ABB}" type="sibTrans" cxnId="{54379103-B3C3-4BC2-881E-C13831B5A3AD}">
      <dgm:prSet/>
      <dgm:spPr/>
      <dgm:t>
        <a:bodyPr/>
        <a:lstStyle/>
        <a:p>
          <a:endParaRPr lang="en-US"/>
        </a:p>
      </dgm:t>
    </dgm:pt>
    <dgm:pt modelId="{9E559CCF-3553-488D-BE9E-6DF8BE6DAAE1}">
      <dgm:prSet phldrT="[Text]" custT="1"/>
      <dgm:spPr>
        <a:solidFill>
          <a:srgbClr val="5C040A"/>
        </a:solidFill>
      </dgm:spPr>
      <dgm:t>
        <a:bodyPr/>
        <a:lstStyle/>
        <a:p>
          <a:r>
            <a:rPr lang="en-US" sz="1800" b="1" dirty="0" smtClean="0"/>
            <a:t>Executive Function</a:t>
          </a:r>
          <a:endParaRPr lang="en-US" sz="1800" b="1" dirty="0"/>
        </a:p>
      </dgm:t>
    </dgm:pt>
    <dgm:pt modelId="{208B9853-A813-41BE-8E48-A1315DC5C60C}" type="parTrans" cxnId="{39D45537-6F97-4514-B4CE-759690C5E70C}">
      <dgm:prSet/>
      <dgm:spPr/>
      <dgm:t>
        <a:bodyPr/>
        <a:lstStyle/>
        <a:p>
          <a:endParaRPr lang="en-US"/>
        </a:p>
      </dgm:t>
    </dgm:pt>
    <dgm:pt modelId="{67563C77-7031-4D74-B4E3-F68DFE30D29C}" type="sibTrans" cxnId="{39D45537-6F97-4514-B4CE-759690C5E70C}">
      <dgm:prSet/>
      <dgm:spPr/>
      <dgm:t>
        <a:bodyPr/>
        <a:lstStyle/>
        <a:p>
          <a:endParaRPr lang="en-US"/>
        </a:p>
      </dgm:t>
    </dgm:pt>
    <dgm:pt modelId="{7717F731-5252-4978-9F5C-BCA74E36E34D}">
      <dgm:prSet phldrT="[Text]" custT="1"/>
      <dgm:spPr/>
      <dgm:t>
        <a:bodyPr/>
        <a:lstStyle/>
        <a:p>
          <a:r>
            <a:rPr lang="en-US" sz="1800" b="1" dirty="0" smtClean="0"/>
            <a:t>Central Coherence</a:t>
          </a:r>
          <a:endParaRPr lang="en-US" sz="1800" b="1" dirty="0"/>
        </a:p>
      </dgm:t>
    </dgm:pt>
    <dgm:pt modelId="{6168CEA0-C2D8-47E5-A460-C021915E95C3}" type="parTrans" cxnId="{22ED9DB1-5645-4672-A6EE-7B99EF0C011A}">
      <dgm:prSet/>
      <dgm:spPr/>
      <dgm:t>
        <a:bodyPr/>
        <a:lstStyle/>
        <a:p>
          <a:endParaRPr lang="en-US"/>
        </a:p>
      </dgm:t>
    </dgm:pt>
    <dgm:pt modelId="{C8444661-16F5-4816-AB2E-581B176BE3CC}" type="sibTrans" cxnId="{22ED9DB1-5645-4672-A6EE-7B99EF0C011A}">
      <dgm:prSet/>
      <dgm:spPr/>
      <dgm:t>
        <a:bodyPr/>
        <a:lstStyle/>
        <a:p>
          <a:endParaRPr lang="en-US"/>
        </a:p>
      </dgm:t>
    </dgm:pt>
    <dgm:pt modelId="{F8A970DE-30E1-40A1-B5E0-7D601D4A67EB}">
      <dgm:prSet custT="1"/>
      <dgm:spPr>
        <a:solidFill>
          <a:srgbClr val="00B050"/>
        </a:solidFill>
      </dgm:spPr>
      <dgm:t>
        <a:bodyPr/>
        <a:lstStyle/>
        <a:p>
          <a:r>
            <a:rPr lang="en-US" sz="1800" b="1" dirty="0" smtClean="0"/>
            <a:t>Literal Thinking</a:t>
          </a:r>
          <a:endParaRPr lang="en-US" sz="1800" b="1" dirty="0"/>
        </a:p>
      </dgm:t>
    </dgm:pt>
    <dgm:pt modelId="{B11F410A-194D-4D1F-8B79-CF640B4A2976}" type="parTrans" cxnId="{8B4C23B5-3C72-4A49-9CBB-961594869DAF}">
      <dgm:prSet/>
      <dgm:spPr/>
      <dgm:t>
        <a:bodyPr/>
        <a:lstStyle/>
        <a:p>
          <a:endParaRPr lang="en-US"/>
        </a:p>
      </dgm:t>
    </dgm:pt>
    <dgm:pt modelId="{F46AF200-7B36-48D9-BEA9-ED10803136AE}" type="sibTrans" cxnId="{8B4C23B5-3C72-4A49-9CBB-961594869DAF}">
      <dgm:prSet/>
      <dgm:spPr/>
      <dgm:t>
        <a:bodyPr/>
        <a:lstStyle/>
        <a:p>
          <a:endParaRPr lang="en-US"/>
        </a:p>
      </dgm:t>
    </dgm:pt>
    <dgm:pt modelId="{5E492CD5-C2F7-45AB-9C61-A9B066E625D2}">
      <dgm:prSet/>
      <dgm:spPr>
        <a:solidFill>
          <a:srgbClr val="7030A0"/>
        </a:solidFill>
      </dgm:spPr>
      <dgm:t>
        <a:bodyPr/>
        <a:lstStyle/>
        <a:p>
          <a:r>
            <a:rPr lang="en-US" b="1" dirty="0" smtClean="0"/>
            <a:t>Repetitive Patterns of Behavior</a:t>
          </a:r>
          <a:endParaRPr lang="en-US" b="1" dirty="0"/>
        </a:p>
      </dgm:t>
    </dgm:pt>
    <dgm:pt modelId="{B386A9FC-2FF6-4502-82AB-6602689E7E7D}" type="parTrans" cxnId="{94E67C5A-2777-446C-8CCB-F500D2C7F3DF}">
      <dgm:prSet/>
      <dgm:spPr/>
      <dgm:t>
        <a:bodyPr/>
        <a:lstStyle/>
        <a:p>
          <a:endParaRPr lang="en-US"/>
        </a:p>
      </dgm:t>
    </dgm:pt>
    <dgm:pt modelId="{22AA584A-2537-4EEC-B253-A5C33FE52BDF}" type="sibTrans" cxnId="{94E67C5A-2777-446C-8CCB-F500D2C7F3DF}">
      <dgm:prSet/>
      <dgm:spPr/>
      <dgm:t>
        <a:bodyPr/>
        <a:lstStyle/>
        <a:p>
          <a:endParaRPr lang="en-US"/>
        </a:p>
      </dgm:t>
    </dgm:pt>
    <dgm:pt modelId="{3CE49387-AB67-458C-8A64-C3F15C86FF15}">
      <dgm:prSet custT="1"/>
      <dgm:spPr>
        <a:solidFill>
          <a:srgbClr val="FF0000"/>
        </a:solidFill>
      </dgm:spPr>
      <dgm:t>
        <a:bodyPr/>
        <a:lstStyle/>
        <a:p>
          <a:r>
            <a:rPr lang="en-US" sz="1800" b="1" dirty="0" smtClean="0"/>
            <a:t>Pragmatics</a:t>
          </a:r>
          <a:endParaRPr lang="en-US" sz="1800" b="1" dirty="0"/>
        </a:p>
      </dgm:t>
    </dgm:pt>
    <dgm:pt modelId="{D78D342D-FB52-4745-AB92-4A7285E719FD}" type="parTrans" cxnId="{0F5811F3-0137-4DA8-9E7E-CEC7650B218B}">
      <dgm:prSet/>
      <dgm:spPr/>
      <dgm:t>
        <a:bodyPr/>
        <a:lstStyle/>
        <a:p>
          <a:endParaRPr lang="en-US"/>
        </a:p>
      </dgm:t>
    </dgm:pt>
    <dgm:pt modelId="{A30E7F63-5BF3-4EE4-9A0D-30CD01403BE9}" type="sibTrans" cxnId="{0F5811F3-0137-4DA8-9E7E-CEC7650B218B}">
      <dgm:prSet/>
      <dgm:spPr/>
      <dgm:t>
        <a:bodyPr/>
        <a:lstStyle/>
        <a:p>
          <a:endParaRPr lang="en-US"/>
        </a:p>
      </dgm:t>
    </dgm:pt>
    <dgm:pt modelId="{E3F91968-32EC-479F-9455-F2B7B4EC39CF}">
      <dgm:prSet custT="1"/>
      <dgm:spPr>
        <a:solidFill>
          <a:schemeClr val="accent6">
            <a:lumMod val="50000"/>
          </a:schemeClr>
        </a:solidFill>
      </dgm:spPr>
      <dgm:t>
        <a:bodyPr/>
        <a:lstStyle/>
        <a:p>
          <a:r>
            <a:rPr lang="en-US" sz="1600" b="1" dirty="0" smtClean="0"/>
            <a:t>Language &amp; Communication</a:t>
          </a:r>
          <a:endParaRPr lang="en-US" sz="1600" b="1" dirty="0"/>
        </a:p>
      </dgm:t>
    </dgm:pt>
    <dgm:pt modelId="{29EAD6DF-0D8F-4D5E-BD06-364FBAFF0938}" type="parTrans" cxnId="{B3B7DC80-3BC6-4C26-BB1A-ED158A089119}">
      <dgm:prSet/>
      <dgm:spPr/>
      <dgm:t>
        <a:bodyPr/>
        <a:lstStyle/>
        <a:p>
          <a:endParaRPr lang="en-US"/>
        </a:p>
      </dgm:t>
    </dgm:pt>
    <dgm:pt modelId="{D585266F-FA55-494C-85F4-070D1E8FEDB3}" type="sibTrans" cxnId="{B3B7DC80-3BC6-4C26-BB1A-ED158A089119}">
      <dgm:prSet/>
      <dgm:spPr/>
      <dgm:t>
        <a:bodyPr/>
        <a:lstStyle/>
        <a:p>
          <a:endParaRPr lang="en-US"/>
        </a:p>
      </dgm:t>
    </dgm:pt>
    <dgm:pt modelId="{58018183-65E1-4091-AA24-D0722B1696EE}">
      <dgm:prSet custT="1"/>
      <dgm:spPr>
        <a:solidFill>
          <a:schemeClr val="tx2">
            <a:lumMod val="75000"/>
          </a:schemeClr>
        </a:solidFill>
      </dgm:spPr>
      <dgm:t>
        <a:bodyPr/>
        <a:lstStyle/>
        <a:p>
          <a:r>
            <a:rPr lang="en-US" sz="1800" b="1" dirty="0" smtClean="0"/>
            <a:t>Prior  Knowledge</a:t>
          </a:r>
          <a:endParaRPr lang="en-US" sz="1800" b="1" dirty="0"/>
        </a:p>
      </dgm:t>
    </dgm:pt>
    <dgm:pt modelId="{93899BCF-0402-4BC7-A57B-20818940C17D}" type="parTrans" cxnId="{6E6D0549-438B-4893-82E2-F886E17BC90B}">
      <dgm:prSet/>
      <dgm:spPr/>
      <dgm:t>
        <a:bodyPr/>
        <a:lstStyle/>
        <a:p>
          <a:endParaRPr lang="en-US"/>
        </a:p>
      </dgm:t>
    </dgm:pt>
    <dgm:pt modelId="{DAD2D4A5-EB16-481D-8CC7-F092719203AC}" type="sibTrans" cxnId="{6E6D0549-438B-4893-82E2-F886E17BC90B}">
      <dgm:prSet/>
      <dgm:spPr/>
      <dgm:t>
        <a:bodyPr/>
        <a:lstStyle/>
        <a:p>
          <a:endParaRPr lang="en-US"/>
        </a:p>
      </dgm:t>
    </dgm:pt>
    <dgm:pt modelId="{3DB675A3-EACF-4FF8-ABF4-AE7F19DB5183}" type="pres">
      <dgm:prSet presAssocID="{23A8F82E-F003-4676-875A-CC5125514575}" presName="cycle" presStyleCnt="0">
        <dgm:presLayoutVars>
          <dgm:dir/>
          <dgm:resizeHandles val="exact"/>
        </dgm:presLayoutVars>
      </dgm:prSet>
      <dgm:spPr/>
      <dgm:t>
        <a:bodyPr/>
        <a:lstStyle/>
        <a:p>
          <a:endParaRPr lang="en-US"/>
        </a:p>
      </dgm:t>
    </dgm:pt>
    <dgm:pt modelId="{A9D3D5A4-0904-41B5-A5B5-D9E3082CAC8C}" type="pres">
      <dgm:prSet presAssocID="{0052D474-E5E2-4E05-A3BB-4E919A53D904}" presName="node" presStyleLbl="node1" presStyleIdx="0" presStyleCnt="10" custScaleX="148057" custScaleY="147156">
        <dgm:presLayoutVars>
          <dgm:bulletEnabled val="1"/>
        </dgm:presLayoutVars>
      </dgm:prSet>
      <dgm:spPr/>
      <dgm:t>
        <a:bodyPr/>
        <a:lstStyle/>
        <a:p>
          <a:endParaRPr lang="en-US"/>
        </a:p>
      </dgm:t>
    </dgm:pt>
    <dgm:pt modelId="{9EB7A97B-DA2C-4B05-B308-FE01E543BF10}" type="pres">
      <dgm:prSet presAssocID="{0052D474-E5E2-4E05-A3BB-4E919A53D904}" presName="spNode" presStyleCnt="0"/>
      <dgm:spPr/>
    </dgm:pt>
    <dgm:pt modelId="{C1B79E5E-AE3A-4275-8556-1AC2D324DB1F}" type="pres">
      <dgm:prSet presAssocID="{CD437BAA-0D8B-45B7-8D1A-8DFC1C522C92}" presName="sibTrans" presStyleLbl="sibTrans1D1" presStyleIdx="0" presStyleCnt="10"/>
      <dgm:spPr/>
      <dgm:t>
        <a:bodyPr/>
        <a:lstStyle/>
        <a:p>
          <a:endParaRPr lang="en-US"/>
        </a:p>
      </dgm:t>
    </dgm:pt>
    <dgm:pt modelId="{BEB3FDA0-84D7-4BB2-A8E4-70B9C0931D05}" type="pres">
      <dgm:prSet presAssocID="{F8A970DE-30E1-40A1-B5E0-7D601D4A67EB}" presName="node" presStyleLbl="node1" presStyleIdx="1" presStyleCnt="10" custScaleX="135992" custScaleY="137598">
        <dgm:presLayoutVars>
          <dgm:bulletEnabled val="1"/>
        </dgm:presLayoutVars>
      </dgm:prSet>
      <dgm:spPr/>
      <dgm:t>
        <a:bodyPr/>
        <a:lstStyle/>
        <a:p>
          <a:endParaRPr lang="en-US"/>
        </a:p>
      </dgm:t>
    </dgm:pt>
    <dgm:pt modelId="{4D518665-3868-421F-8FD1-2CC925BE4BFA}" type="pres">
      <dgm:prSet presAssocID="{F8A970DE-30E1-40A1-B5E0-7D601D4A67EB}" presName="spNode" presStyleCnt="0"/>
      <dgm:spPr/>
    </dgm:pt>
    <dgm:pt modelId="{9456C3FF-6A32-4F97-9BFD-F63FB20D1797}" type="pres">
      <dgm:prSet presAssocID="{F46AF200-7B36-48D9-BEA9-ED10803136AE}" presName="sibTrans" presStyleLbl="sibTrans1D1" presStyleIdx="1" presStyleCnt="10"/>
      <dgm:spPr/>
      <dgm:t>
        <a:bodyPr/>
        <a:lstStyle/>
        <a:p>
          <a:endParaRPr lang="en-US"/>
        </a:p>
      </dgm:t>
    </dgm:pt>
    <dgm:pt modelId="{3453793B-E2DC-4928-B69E-F3952A56971F}" type="pres">
      <dgm:prSet presAssocID="{5E492CD5-C2F7-45AB-9C61-A9B066E625D2}" presName="node" presStyleLbl="node1" presStyleIdx="2" presStyleCnt="10" custScaleX="161055" custScaleY="131554">
        <dgm:presLayoutVars>
          <dgm:bulletEnabled val="1"/>
        </dgm:presLayoutVars>
      </dgm:prSet>
      <dgm:spPr/>
      <dgm:t>
        <a:bodyPr/>
        <a:lstStyle/>
        <a:p>
          <a:endParaRPr lang="en-US"/>
        </a:p>
      </dgm:t>
    </dgm:pt>
    <dgm:pt modelId="{1BF1176F-DDDD-488B-AEE3-0EF5ACF62833}" type="pres">
      <dgm:prSet presAssocID="{5E492CD5-C2F7-45AB-9C61-A9B066E625D2}" presName="spNode" presStyleCnt="0"/>
      <dgm:spPr/>
    </dgm:pt>
    <dgm:pt modelId="{6606006A-D3C9-4AC0-93ED-93DF4752841B}" type="pres">
      <dgm:prSet presAssocID="{22AA584A-2537-4EEC-B253-A5C33FE52BDF}" presName="sibTrans" presStyleLbl="sibTrans1D1" presStyleIdx="2" presStyleCnt="10"/>
      <dgm:spPr/>
      <dgm:t>
        <a:bodyPr/>
        <a:lstStyle/>
        <a:p>
          <a:endParaRPr lang="en-US"/>
        </a:p>
      </dgm:t>
    </dgm:pt>
    <dgm:pt modelId="{3E60424E-126B-446A-8428-A7A646CE3B9D}" type="pres">
      <dgm:prSet presAssocID="{E3F91968-32EC-479F-9455-F2B7B4EC39CF}" presName="node" presStyleLbl="node1" presStyleIdx="3" presStyleCnt="10" custScaleX="160172" custScaleY="141185">
        <dgm:presLayoutVars>
          <dgm:bulletEnabled val="1"/>
        </dgm:presLayoutVars>
      </dgm:prSet>
      <dgm:spPr/>
      <dgm:t>
        <a:bodyPr/>
        <a:lstStyle/>
        <a:p>
          <a:endParaRPr lang="en-US"/>
        </a:p>
      </dgm:t>
    </dgm:pt>
    <dgm:pt modelId="{809340D7-10EA-4337-B2DF-810D355D5CB2}" type="pres">
      <dgm:prSet presAssocID="{E3F91968-32EC-479F-9455-F2B7B4EC39CF}" presName="spNode" presStyleCnt="0"/>
      <dgm:spPr/>
    </dgm:pt>
    <dgm:pt modelId="{B09E08EC-8F16-44E6-B45B-4D400B5D64C0}" type="pres">
      <dgm:prSet presAssocID="{D585266F-FA55-494C-85F4-070D1E8FEDB3}" presName="sibTrans" presStyleLbl="sibTrans1D1" presStyleIdx="3" presStyleCnt="10"/>
      <dgm:spPr/>
      <dgm:t>
        <a:bodyPr/>
        <a:lstStyle/>
        <a:p>
          <a:endParaRPr lang="en-US"/>
        </a:p>
      </dgm:t>
    </dgm:pt>
    <dgm:pt modelId="{1D04F5E8-249F-4B4C-8308-839A68D30460}" type="pres">
      <dgm:prSet presAssocID="{58018183-65E1-4091-AA24-D0722B1696EE}" presName="node" presStyleLbl="node1" presStyleIdx="4" presStyleCnt="10" custScaleX="134974" custScaleY="135140">
        <dgm:presLayoutVars>
          <dgm:bulletEnabled val="1"/>
        </dgm:presLayoutVars>
      </dgm:prSet>
      <dgm:spPr/>
      <dgm:t>
        <a:bodyPr/>
        <a:lstStyle/>
        <a:p>
          <a:endParaRPr lang="en-US"/>
        </a:p>
      </dgm:t>
    </dgm:pt>
    <dgm:pt modelId="{1808260F-7657-43C7-9AEE-84BA8A750095}" type="pres">
      <dgm:prSet presAssocID="{58018183-65E1-4091-AA24-D0722B1696EE}" presName="spNode" presStyleCnt="0"/>
      <dgm:spPr/>
    </dgm:pt>
    <dgm:pt modelId="{FED85EF5-F776-4F32-B984-68EF440C052F}" type="pres">
      <dgm:prSet presAssocID="{DAD2D4A5-EB16-481D-8CC7-F092719203AC}" presName="sibTrans" presStyleLbl="sibTrans1D1" presStyleIdx="4" presStyleCnt="10"/>
      <dgm:spPr/>
      <dgm:t>
        <a:bodyPr/>
        <a:lstStyle/>
        <a:p>
          <a:endParaRPr lang="en-US"/>
        </a:p>
      </dgm:t>
    </dgm:pt>
    <dgm:pt modelId="{554F0AD5-141B-460C-BD0E-C2117ECD0AD3}" type="pres">
      <dgm:prSet presAssocID="{3CE49387-AB67-458C-8A64-C3F15C86FF15}" presName="node" presStyleLbl="node1" presStyleIdx="5" presStyleCnt="10" custScaleX="127160" custScaleY="123780">
        <dgm:presLayoutVars>
          <dgm:bulletEnabled val="1"/>
        </dgm:presLayoutVars>
      </dgm:prSet>
      <dgm:spPr/>
      <dgm:t>
        <a:bodyPr/>
        <a:lstStyle/>
        <a:p>
          <a:endParaRPr lang="en-US"/>
        </a:p>
      </dgm:t>
    </dgm:pt>
    <dgm:pt modelId="{884846F7-8FF6-4F66-93A4-DCB30658C040}" type="pres">
      <dgm:prSet presAssocID="{3CE49387-AB67-458C-8A64-C3F15C86FF15}" presName="spNode" presStyleCnt="0"/>
      <dgm:spPr/>
    </dgm:pt>
    <dgm:pt modelId="{112FACA7-2595-494D-8A96-B2EB15D3CF1B}" type="pres">
      <dgm:prSet presAssocID="{A30E7F63-5BF3-4EE4-9A0D-30CD01403BE9}" presName="sibTrans" presStyleLbl="sibTrans1D1" presStyleIdx="5" presStyleCnt="10"/>
      <dgm:spPr/>
      <dgm:t>
        <a:bodyPr/>
        <a:lstStyle/>
        <a:p>
          <a:endParaRPr lang="en-US"/>
        </a:p>
      </dgm:t>
    </dgm:pt>
    <dgm:pt modelId="{CA3B3E56-151A-47DF-A5F8-517DDDAEC9B6}" type="pres">
      <dgm:prSet presAssocID="{3C802C0A-85EC-42DC-9525-00CFA3E906F7}" presName="node" presStyleLbl="node1" presStyleIdx="6" presStyleCnt="10" custScaleX="147157" custScaleY="146028">
        <dgm:presLayoutVars>
          <dgm:bulletEnabled val="1"/>
        </dgm:presLayoutVars>
      </dgm:prSet>
      <dgm:spPr/>
      <dgm:t>
        <a:bodyPr/>
        <a:lstStyle/>
        <a:p>
          <a:endParaRPr lang="en-US"/>
        </a:p>
      </dgm:t>
    </dgm:pt>
    <dgm:pt modelId="{D1FBB17B-C644-469F-A7F1-381B691D34E2}" type="pres">
      <dgm:prSet presAssocID="{3C802C0A-85EC-42DC-9525-00CFA3E906F7}" presName="spNode" presStyleCnt="0"/>
      <dgm:spPr/>
    </dgm:pt>
    <dgm:pt modelId="{0B516159-B200-47BD-9CB2-73FA911F5480}" type="pres">
      <dgm:prSet presAssocID="{C2636254-3A32-4BBA-AAA5-6C88CA503232}" presName="sibTrans" presStyleLbl="sibTrans1D1" presStyleIdx="6" presStyleCnt="10"/>
      <dgm:spPr/>
      <dgm:t>
        <a:bodyPr/>
        <a:lstStyle/>
        <a:p>
          <a:endParaRPr lang="en-US"/>
        </a:p>
      </dgm:t>
    </dgm:pt>
    <dgm:pt modelId="{B3904158-6148-418B-B2C8-F542BEED7984}" type="pres">
      <dgm:prSet presAssocID="{EB4D8D81-6DD2-4F47-A41C-CEE35B989079}" presName="node" presStyleLbl="node1" presStyleIdx="7" presStyleCnt="10" custScaleX="141795" custScaleY="129295">
        <dgm:presLayoutVars>
          <dgm:bulletEnabled val="1"/>
        </dgm:presLayoutVars>
      </dgm:prSet>
      <dgm:spPr/>
      <dgm:t>
        <a:bodyPr/>
        <a:lstStyle/>
        <a:p>
          <a:endParaRPr lang="en-US"/>
        </a:p>
      </dgm:t>
    </dgm:pt>
    <dgm:pt modelId="{CA112B43-2742-402D-A426-A4E54B219CC8}" type="pres">
      <dgm:prSet presAssocID="{EB4D8D81-6DD2-4F47-A41C-CEE35B989079}" presName="spNode" presStyleCnt="0"/>
      <dgm:spPr/>
    </dgm:pt>
    <dgm:pt modelId="{DBCFFABC-E115-44AD-856A-B4C63F76F9C6}" type="pres">
      <dgm:prSet presAssocID="{8EF4164E-B69B-47D1-A797-E7B0C5BD6ABB}" presName="sibTrans" presStyleLbl="sibTrans1D1" presStyleIdx="7" presStyleCnt="10"/>
      <dgm:spPr/>
      <dgm:t>
        <a:bodyPr/>
        <a:lstStyle/>
        <a:p>
          <a:endParaRPr lang="en-US"/>
        </a:p>
      </dgm:t>
    </dgm:pt>
    <dgm:pt modelId="{497225DC-B8A3-4465-BED0-2FDC5001834D}" type="pres">
      <dgm:prSet presAssocID="{9E559CCF-3553-488D-BE9E-6DF8BE6DAAE1}" presName="node" presStyleLbl="node1" presStyleIdx="8" presStyleCnt="10" custScaleX="157041" custScaleY="139622">
        <dgm:presLayoutVars>
          <dgm:bulletEnabled val="1"/>
        </dgm:presLayoutVars>
      </dgm:prSet>
      <dgm:spPr/>
      <dgm:t>
        <a:bodyPr/>
        <a:lstStyle/>
        <a:p>
          <a:endParaRPr lang="en-US"/>
        </a:p>
      </dgm:t>
    </dgm:pt>
    <dgm:pt modelId="{0C0F8AB5-3D98-4760-871E-9EB537485851}" type="pres">
      <dgm:prSet presAssocID="{9E559CCF-3553-488D-BE9E-6DF8BE6DAAE1}" presName="spNode" presStyleCnt="0"/>
      <dgm:spPr/>
    </dgm:pt>
    <dgm:pt modelId="{3D18446B-BC6A-43C3-8AE8-05A43CBC4EB2}" type="pres">
      <dgm:prSet presAssocID="{67563C77-7031-4D74-B4E3-F68DFE30D29C}" presName="sibTrans" presStyleLbl="sibTrans1D1" presStyleIdx="8" presStyleCnt="10"/>
      <dgm:spPr/>
      <dgm:t>
        <a:bodyPr/>
        <a:lstStyle/>
        <a:p>
          <a:endParaRPr lang="en-US"/>
        </a:p>
      </dgm:t>
    </dgm:pt>
    <dgm:pt modelId="{09E27A11-55AA-454D-8BC2-B3E17789D8D8}" type="pres">
      <dgm:prSet presAssocID="{7717F731-5252-4978-9F5C-BCA74E36E34D}" presName="node" presStyleLbl="node1" presStyleIdx="9" presStyleCnt="10" custScaleX="139059" custScaleY="148486">
        <dgm:presLayoutVars>
          <dgm:bulletEnabled val="1"/>
        </dgm:presLayoutVars>
      </dgm:prSet>
      <dgm:spPr/>
      <dgm:t>
        <a:bodyPr/>
        <a:lstStyle/>
        <a:p>
          <a:endParaRPr lang="en-US"/>
        </a:p>
      </dgm:t>
    </dgm:pt>
    <dgm:pt modelId="{7EE0AB67-F150-403D-9E47-55FBB32AD1C1}" type="pres">
      <dgm:prSet presAssocID="{7717F731-5252-4978-9F5C-BCA74E36E34D}" presName="spNode" presStyleCnt="0"/>
      <dgm:spPr/>
    </dgm:pt>
    <dgm:pt modelId="{0C70F3DC-BFBD-4F18-92A1-A62A34157A1C}" type="pres">
      <dgm:prSet presAssocID="{C8444661-16F5-4816-AB2E-581B176BE3CC}" presName="sibTrans" presStyleLbl="sibTrans1D1" presStyleIdx="9" presStyleCnt="10"/>
      <dgm:spPr/>
      <dgm:t>
        <a:bodyPr/>
        <a:lstStyle/>
        <a:p>
          <a:endParaRPr lang="en-US"/>
        </a:p>
      </dgm:t>
    </dgm:pt>
  </dgm:ptLst>
  <dgm:cxnLst>
    <dgm:cxn modelId="{B3B7DC80-3BC6-4C26-BB1A-ED158A089119}" srcId="{23A8F82E-F003-4676-875A-CC5125514575}" destId="{E3F91968-32EC-479F-9455-F2B7B4EC39CF}" srcOrd="3" destOrd="0" parTransId="{29EAD6DF-0D8F-4D5E-BD06-364FBAFF0938}" sibTransId="{D585266F-FA55-494C-85F4-070D1E8FEDB3}"/>
    <dgm:cxn modelId="{EA9E2E5F-910C-441D-8F0C-8D14EEFA94B5}" type="presOf" srcId="{E3F91968-32EC-479F-9455-F2B7B4EC39CF}" destId="{3E60424E-126B-446A-8428-A7A646CE3B9D}" srcOrd="0" destOrd="0" presId="urn:microsoft.com/office/officeart/2005/8/layout/cycle6"/>
    <dgm:cxn modelId="{3631B203-8FD5-4566-B949-1E81BB6466B5}" type="presOf" srcId="{9E559CCF-3553-488D-BE9E-6DF8BE6DAAE1}" destId="{497225DC-B8A3-4465-BED0-2FDC5001834D}" srcOrd="0" destOrd="0" presId="urn:microsoft.com/office/officeart/2005/8/layout/cycle6"/>
    <dgm:cxn modelId="{A70FD5D4-C9ED-40CE-8584-C701868DB809}" type="presOf" srcId="{8EF4164E-B69B-47D1-A797-E7B0C5BD6ABB}" destId="{DBCFFABC-E115-44AD-856A-B4C63F76F9C6}" srcOrd="0" destOrd="0" presId="urn:microsoft.com/office/officeart/2005/8/layout/cycle6"/>
    <dgm:cxn modelId="{EF1F5CCA-CDD5-4EB6-974D-3CFE47C1B88D}" srcId="{23A8F82E-F003-4676-875A-CC5125514575}" destId="{0052D474-E5E2-4E05-A3BB-4E919A53D904}" srcOrd="0" destOrd="0" parTransId="{37180A0A-EB67-44BA-A62D-3808548C905D}" sibTransId="{CD437BAA-0D8B-45B7-8D1A-8DFC1C522C92}"/>
    <dgm:cxn modelId="{ED0F1DEE-60D9-428D-8887-2D625AA69EAA}" type="presOf" srcId="{F8A970DE-30E1-40A1-B5E0-7D601D4A67EB}" destId="{BEB3FDA0-84D7-4BB2-A8E4-70B9C0931D05}" srcOrd="0" destOrd="0" presId="urn:microsoft.com/office/officeart/2005/8/layout/cycle6"/>
    <dgm:cxn modelId="{A0B2C192-94A1-4EEC-A820-103A793FF50C}" type="presOf" srcId="{EB4D8D81-6DD2-4F47-A41C-CEE35B989079}" destId="{B3904158-6148-418B-B2C8-F542BEED7984}" srcOrd="0" destOrd="0" presId="urn:microsoft.com/office/officeart/2005/8/layout/cycle6"/>
    <dgm:cxn modelId="{0B925C19-F774-4702-B460-DC54D27707CB}" type="presOf" srcId="{67563C77-7031-4D74-B4E3-F68DFE30D29C}" destId="{3D18446B-BC6A-43C3-8AE8-05A43CBC4EB2}" srcOrd="0" destOrd="0" presId="urn:microsoft.com/office/officeart/2005/8/layout/cycle6"/>
    <dgm:cxn modelId="{23371D39-D5CB-433E-8CAF-28FF60DF3B25}" type="presOf" srcId="{CD437BAA-0D8B-45B7-8D1A-8DFC1C522C92}" destId="{C1B79E5E-AE3A-4275-8556-1AC2D324DB1F}" srcOrd="0" destOrd="0" presId="urn:microsoft.com/office/officeart/2005/8/layout/cycle6"/>
    <dgm:cxn modelId="{83356892-3015-4B9D-B964-7B95521C78BE}" type="presOf" srcId="{C8444661-16F5-4816-AB2E-581B176BE3CC}" destId="{0C70F3DC-BFBD-4F18-92A1-A62A34157A1C}" srcOrd="0" destOrd="0" presId="urn:microsoft.com/office/officeart/2005/8/layout/cycle6"/>
    <dgm:cxn modelId="{22ED9DB1-5645-4672-A6EE-7B99EF0C011A}" srcId="{23A8F82E-F003-4676-875A-CC5125514575}" destId="{7717F731-5252-4978-9F5C-BCA74E36E34D}" srcOrd="9" destOrd="0" parTransId="{6168CEA0-C2D8-47E5-A460-C021915E95C3}" sibTransId="{C8444661-16F5-4816-AB2E-581B176BE3CC}"/>
    <dgm:cxn modelId="{64FDD167-04AA-462F-90BC-CEA3CD16D0CF}" type="presOf" srcId="{A30E7F63-5BF3-4EE4-9A0D-30CD01403BE9}" destId="{112FACA7-2595-494D-8A96-B2EB15D3CF1B}" srcOrd="0" destOrd="0" presId="urn:microsoft.com/office/officeart/2005/8/layout/cycle6"/>
    <dgm:cxn modelId="{E773B790-FBD7-48F5-8750-74D81E73715C}" type="presOf" srcId="{3CE49387-AB67-458C-8A64-C3F15C86FF15}" destId="{554F0AD5-141B-460C-BD0E-C2117ECD0AD3}" srcOrd="0" destOrd="0" presId="urn:microsoft.com/office/officeart/2005/8/layout/cycle6"/>
    <dgm:cxn modelId="{745FC870-BC24-4B64-8727-35431142874D}" type="presOf" srcId="{0052D474-E5E2-4E05-A3BB-4E919A53D904}" destId="{A9D3D5A4-0904-41B5-A5B5-D9E3082CAC8C}" srcOrd="0" destOrd="0" presId="urn:microsoft.com/office/officeart/2005/8/layout/cycle6"/>
    <dgm:cxn modelId="{8B4C23B5-3C72-4A49-9CBB-961594869DAF}" srcId="{23A8F82E-F003-4676-875A-CC5125514575}" destId="{F8A970DE-30E1-40A1-B5E0-7D601D4A67EB}" srcOrd="1" destOrd="0" parTransId="{B11F410A-194D-4D1F-8B79-CF640B4A2976}" sibTransId="{F46AF200-7B36-48D9-BEA9-ED10803136AE}"/>
    <dgm:cxn modelId="{6E6D0549-438B-4893-82E2-F886E17BC90B}" srcId="{23A8F82E-F003-4676-875A-CC5125514575}" destId="{58018183-65E1-4091-AA24-D0722B1696EE}" srcOrd="4" destOrd="0" parTransId="{93899BCF-0402-4BC7-A57B-20818940C17D}" sibTransId="{DAD2D4A5-EB16-481D-8CC7-F092719203AC}"/>
    <dgm:cxn modelId="{6ED5F6C1-9835-4EB7-A91D-B7D70030A95A}" type="presOf" srcId="{D585266F-FA55-494C-85F4-070D1E8FEDB3}" destId="{B09E08EC-8F16-44E6-B45B-4D400B5D64C0}" srcOrd="0" destOrd="0" presId="urn:microsoft.com/office/officeart/2005/8/layout/cycle6"/>
    <dgm:cxn modelId="{E556817D-A711-4ECD-A064-1C78DFA1A952}" type="presOf" srcId="{F46AF200-7B36-48D9-BEA9-ED10803136AE}" destId="{9456C3FF-6A32-4F97-9BFD-F63FB20D1797}" srcOrd="0" destOrd="0" presId="urn:microsoft.com/office/officeart/2005/8/layout/cycle6"/>
    <dgm:cxn modelId="{CDB72EFB-3257-474D-8963-F3098451301D}" type="presOf" srcId="{7717F731-5252-4978-9F5C-BCA74E36E34D}" destId="{09E27A11-55AA-454D-8BC2-B3E17789D8D8}" srcOrd="0" destOrd="0" presId="urn:microsoft.com/office/officeart/2005/8/layout/cycle6"/>
    <dgm:cxn modelId="{9A1D8358-717B-45EC-B5F2-0E882477F709}" type="presOf" srcId="{23A8F82E-F003-4676-875A-CC5125514575}" destId="{3DB675A3-EACF-4FF8-ABF4-AE7F19DB5183}" srcOrd="0" destOrd="0" presId="urn:microsoft.com/office/officeart/2005/8/layout/cycle6"/>
    <dgm:cxn modelId="{0F5811F3-0137-4DA8-9E7E-CEC7650B218B}" srcId="{23A8F82E-F003-4676-875A-CC5125514575}" destId="{3CE49387-AB67-458C-8A64-C3F15C86FF15}" srcOrd="5" destOrd="0" parTransId="{D78D342D-FB52-4745-AB92-4A7285E719FD}" sibTransId="{A30E7F63-5BF3-4EE4-9A0D-30CD01403BE9}"/>
    <dgm:cxn modelId="{39D45537-6F97-4514-B4CE-759690C5E70C}" srcId="{23A8F82E-F003-4676-875A-CC5125514575}" destId="{9E559CCF-3553-488D-BE9E-6DF8BE6DAAE1}" srcOrd="8" destOrd="0" parTransId="{208B9853-A813-41BE-8E48-A1315DC5C60C}" sibTransId="{67563C77-7031-4D74-B4E3-F68DFE30D29C}"/>
    <dgm:cxn modelId="{0128309C-39BD-4B69-8D7E-CE21AEEF3CDE}" type="presOf" srcId="{DAD2D4A5-EB16-481D-8CC7-F092719203AC}" destId="{FED85EF5-F776-4F32-B984-68EF440C052F}" srcOrd="0" destOrd="0" presId="urn:microsoft.com/office/officeart/2005/8/layout/cycle6"/>
    <dgm:cxn modelId="{54379103-B3C3-4BC2-881E-C13831B5A3AD}" srcId="{23A8F82E-F003-4676-875A-CC5125514575}" destId="{EB4D8D81-6DD2-4F47-A41C-CEE35B989079}" srcOrd="7" destOrd="0" parTransId="{EBC519AC-E87F-4A0F-A8E3-37BFED742113}" sibTransId="{8EF4164E-B69B-47D1-A797-E7B0C5BD6ABB}"/>
    <dgm:cxn modelId="{DDC4785F-7E78-48E0-AE0E-1BB016392B7B}" type="presOf" srcId="{5E492CD5-C2F7-45AB-9C61-A9B066E625D2}" destId="{3453793B-E2DC-4928-B69E-F3952A56971F}" srcOrd="0" destOrd="0" presId="urn:microsoft.com/office/officeart/2005/8/layout/cycle6"/>
    <dgm:cxn modelId="{DB5191C0-57C9-4DBF-84BF-9DBE533C586B}" type="presOf" srcId="{C2636254-3A32-4BBA-AAA5-6C88CA503232}" destId="{0B516159-B200-47BD-9CB2-73FA911F5480}" srcOrd="0" destOrd="0" presId="urn:microsoft.com/office/officeart/2005/8/layout/cycle6"/>
    <dgm:cxn modelId="{B578F21A-D558-4521-A5E3-C7946199B0EA}" type="presOf" srcId="{3C802C0A-85EC-42DC-9525-00CFA3E906F7}" destId="{CA3B3E56-151A-47DF-A5F8-517DDDAEC9B6}" srcOrd="0" destOrd="0" presId="urn:microsoft.com/office/officeart/2005/8/layout/cycle6"/>
    <dgm:cxn modelId="{D13B0032-0CDE-4AC8-A2D6-4812DDF2501C}" type="presOf" srcId="{22AA584A-2537-4EEC-B253-A5C33FE52BDF}" destId="{6606006A-D3C9-4AC0-93ED-93DF4752841B}" srcOrd="0" destOrd="0" presId="urn:microsoft.com/office/officeart/2005/8/layout/cycle6"/>
    <dgm:cxn modelId="{C7EAFC86-8827-4927-A692-C662EA014045}" srcId="{23A8F82E-F003-4676-875A-CC5125514575}" destId="{3C802C0A-85EC-42DC-9525-00CFA3E906F7}" srcOrd="6" destOrd="0" parTransId="{AF686E9D-3ADD-459A-84DF-F7561B7692CB}" sibTransId="{C2636254-3A32-4BBA-AAA5-6C88CA503232}"/>
    <dgm:cxn modelId="{F971B1FE-91A6-4B21-8AFD-F33E7D387B6B}" type="presOf" srcId="{58018183-65E1-4091-AA24-D0722B1696EE}" destId="{1D04F5E8-249F-4B4C-8308-839A68D30460}" srcOrd="0" destOrd="0" presId="urn:microsoft.com/office/officeart/2005/8/layout/cycle6"/>
    <dgm:cxn modelId="{94E67C5A-2777-446C-8CCB-F500D2C7F3DF}" srcId="{23A8F82E-F003-4676-875A-CC5125514575}" destId="{5E492CD5-C2F7-45AB-9C61-A9B066E625D2}" srcOrd="2" destOrd="0" parTransId="{B386A9FC-2FF6-4502-82AB-6602689E7E7D}" sibTransId="{22AA584A-2537-4EEC-B253-A5C33FE52BDF}"/>
    <dgm:cxn modelId="{800C46E1-57C4-440D-B597-89A0F8DC666A}" type="presParOf" srcId="{3DB675A3-EACF-4FF8-ABF4-AE7F19DB5183}" destId="{A9D3D5A4-0904-41B5-A5B5-D9E3082CAC8C}" srcOrd="0" destOrd="0" presId="urn:microsoft.com/office/officeart/2005/8/layout/cycle6"/>
    <dgm:cxn modelId="{04B318C2-2D61-46CC-BC53-0F48A3F9C22C}" type="presParOf" srcId="{3DB675A3-EACF-4FF8-ABF4-AE7F19DB5183}" destId="{9EB7A97B-DA2C-4B05-B308-FE01E543BF10}" srcOrd="1" destOrd="0" presId="urn:microsoft.com/office/officeart/2005/8/layout/cycle6"/>
    <dgm:cxn modelId="{322293A2-4FF3-455C-B4A0-98F6C78142C1}" type="presParOf" srcId="{3DB675A3-EACF-4FF8-ABF4-AE7F19DB5183}" destId="{C1B79E5E-AE3A-4275-8556-1AC2D324DB1F}" srcOrd="2" destOrd="0" presId="urn:microsoft.com/office/officeart/2005/8/layout/cycle6"/>
    <dgm:cxn modelId="{50C18AFB-791F-4550-A8B2-FA825D3C5D1A}" type="presParOf" srcId="{3DB675A3-EACF-4FF8-ABF4-AE7F19DB5183}" destId="{BEB3FDA0-84D7-4BB2-A8E4-70B9C0931D05}" srcOrd="3" destOrd="0" presId="urn:microsoft.com/office/officeart/2005/8/layout/cycle6"/>
    <dgm:cxn modelId="{0DEE8087-33C8-48E8-9992-B7068BD6F57F}" type="presParOf" srcId="{3DB675A3-EACF-4FF8-ABF4-AE7F19DB5183}" destId="{4D518665-3868-421F-8FD1-2CC925BE4BFA}" srcOrd="4" destOrd="0" presId="urn:microsoft.com/office/officeart/2005/8/layout/cycle6"/>
    <dgm:cxn modelId="{CC7D838E-D336-420D-9F14-141DD69505AD}" type="presParOf" srcId="{3DB675A3-EACF-4FF8-ABF4-AE7F19DB5183}" destId="{9456C3FF-6A32-4F97-9BFD-F63FB20D1797}" srcOrd="5" destOrd="0" presId="urn:microsoft.com/office/officeart/2005/8/layout/cycle6"/>
    <dgm:cxn modelId="{4BF227CA-58B8-4DA7-AE85-802AAFEF01FC}" type="presParOf" srcId="{3DB675A3-EACF-4FF8-ABF4-AE7F19DB5183}" destId="{3453793B-E2DC-4928-B69E-F3952A56971F}" srcOrd="6" destOrd="0" presId="urn:microsoft.com/office/officeart/2005/8/layout/cycle6"/>
    <dgm:cxn modelId="{B957E90D-EB9D-4579-AF8A-F3C6E9F061D6}" type="presParOf" srcId="{3DB675A3-EACF-4FF8-ABF4-AE7F19DB5183}" destId="{1BF1176F-DDDD-488B-AEE3-0EF5ACF62833}" srcOrd="7" destOrd="0" presId="urn:microsoft.com/office/officeart/2005/8/layout/cycle6"/>
    <dgm:cxn modelId="{E03CC5A8-ED31-4EFD-A0A0-F52612E1CC83}" type="presParOf" srcId="{3DB675A3-EACF-4FF8-ABF4-AE7F19DB5183}" destId="{6606006A-D3C9-4AC0-93ED-93DF4752841B}" srcOrd="8" destOrd="0" presId="urn:microsoft.com/office/officeart/2005/8/layout/cycle6"/>
    <dgm:cxn modelId="{6FC64D3D-FBFA-438D-918B-669F649D32D3}" type="presParOf" srcId="{3DB675A3-EACF-4FF8-ABF4-AE7F19DB5183}" destId="{3E60424E-126B-446A-8428-A7A646CE3B9D}" srcOrd="9" destOrd="0" presId="urn:microsoft.com/office/officeart/2005/8/layout/cycle6"/>
    <dgm:cxn modelId="{8C835D3E-B7E4-4DF9-B170-E394767F9271}" type="presParOf" srcId="{3DB675A3-EACF-4FF8-ABF4-AE7F19DB5183}" destId="{809340D7-10EA-4337-B2DF-810D355D5CB2}" srcOrd="10" destOrd="0" presId="urn:microsoft.com/office/officeart/2005/8/layout/cycle6"/>
    <dgm:cxn modelId="{71CC22ED-454D-4852-99A8-23E5CF765E0A}" type="presParOf" srcId="{3DB675A3-EACF-4FF8-ABF4-AE7F19DB5183}" destId="{B09E08EC-8F16-44E6-B45B-4D400B5D64C0}" srcOrd="11" destOrd="0" presId="urn:microsoft.com/office/officeart/2005/8/layout/cycle6"/>
    <dgm:cxn modelId="{DC1B0A18-3394-4D5F-85A1-01D9E1C894BB}" type="presParOf" srcId="{3DB675A3-EACF-4FF8-ABF4-AE7F19DB5183}" destId="{1D04F5E8-249F-4B4C-8308-839A68D30460}" srcOrd="12" destOrd="0" presId="urn:microsoft.com/office/officeart/2005/8/layout/cycle6"/>
    <dgm:cxn modelId="{71B4E441-54CC-4540-A75C-340622324914}" type="presParOf" srcId="{3DB675A3-EACF-4FF8-ABF4-AE7F19DB5183}" destId="{1808260F-7657-43C7-9AEE-84BA8A750095}" srcOrd="13" destOrd="0" presId="urn:microsoft.com/office/officeart/2005/8/layout/cycle6"/>
    <dgm:cxn modelId="{20271D7E-3B5A-4FD1-84E5-8B5312BC08D5}" type="presParOf" srcId="{3DB675A3-EACF-4FF8-ABF4-AE7F19DB5183}" destId="{FED85EF5-F776-4F32-B984-68EF440C052F}" srcOrd="14" destOrd="0" presId="urn:microsoft.com/office/officeart/2005/8/layout/cycle6"/>
    <dgm:cxn modelId="{E1CA3BF8-0F3C-426A-ADCE-88673716543F}" type="presParOf" srcId="{3DB675A3-EACF-4FF8-ABF4-AE7F19DB5183}" destId="{554F0AD5-141B-460C-BD0E-C2117ECD0AD3}" srcOrd="15" destOrd="0" presId="urn:microsoft.com/office/officeart/2005/8/layout/cycle6"/>
    <dgm:cxn modelId="{35335149-0982-4E07-8FC9-491C99E84BE9}" type="presParOf" srcId="{3DB675A3-EACF-4FF8-ABF4-AE7F19DB5183}" destId="{884846F7-8FF6-4F66-93A4-DCB30658C040}" srcOrd="16" destOrd="0" presId="urn:microsoft.com/office/officeart/2005/8/layout/cycle6"/>
    <dgm:cxn modelId="{0066D4DA-E333-4706-8D5D-C8FD86F8242E}" type="presParOf" srcId="{3DB675A3-EACF-4FF8-ABF4-AE7F19DB5183}" destId="{112FACA7-2595-494D-8A96-B2EB15D3CF1B}" srcOrd="17" destOrd="0" presId="urn:microsoft.com/office/officeart/2005/8/layout/cycle6"/>
    <dgm:cxn modelId="{1E7B2EC7-709A-4155-ACC9-E2824D7CE098}" type="presParOf" srcId="{3DB675A3-EACF-4FF8-ABF4-AE7F19DB5183}" destId="{CA3B3E56-151A-47DF-A5F8-517DDDAEC9B6}" srcOrd="18" destOrd="0" presId="urn:microsoft.com/office/officeart/2005/8/layout/cycle6"/>
    <dgm:cxn modelId="{E57A6E54-F076-4B2D-8040-4D45B7533B28}" type="presParOf" srcId="{3DB675A3-EACF-4FF8-ABF4-AE7F19DB5183}" destId="{D1FBB17B-C644-469F-A7F1-381B691D34E2}" srcOrd="19" destOrd="0" presId="urn:microsoft.com/office/officeart/2005/8/layout/cycle6"/>
    <dgm:cxn modelId="{82E76A8B-D0C0-415B-933F-BCA9EBF19856}" type="presParOf" srcId="{3DB675A3-EACF-4FF8-ABF4-AE7F19DB5183}" destId="{0B516159-B200-47BD-9CB2-73FA911F5480}" srcOrd="20" destOrd="0" presId="urn:microsoft.com/office/officeart/2005/8/layout/cycle6"/>
    <dgm:cxn modelId="{09FA8DA8-B3BF-43A0-AA7D-D917FD90D316}" type="presParOf" srcId="{3DB675A3-EACF-4FF8-ABF4-AE7F19DB5183}" destId="{B3904158-6148-418B-B2C8-F542BEED7984}" srcOrd="21" destOrd="0" presId="urn:microsoft.com/office/officeart/2005/8/layout/cycle6"/>
    <dgm:cxn modelId="{F0BDA3D4-F779-4E40-984F-4C26F67EDFA1}" type="presParOf" srcId="{3DB675A3-EACF-4FF8-ABF4-AE7F19DB5183}" destId="{CA112B43-2742-402D-A426-A4E54B219CC8}" srcOrd="22" destOrd="0" presId="urn:microsoft.com/office/officeart/2005/8/layout/cycle6"/>
    <dgm:cxn modelId="{0663CED2-B020-43C6-8D96-4D83E0B85079}" type="presParOf" srcId="{3DB675A3-EACF-4FF8-ABF4-AE7F19DB5183}" destId="{DBCFFABC-E115-44AD-856A-B4C63F76F9C6}" srcOrd="23" destOrd="0" presId="urn:microsoft.com/office/officeart/2005/8/layout/cycle6"/>
    <dgm:cxn modelId="{DEA4DA78-2D43-4B2B-8193-8C458DD90BCB}" type="presParOf" srcId="{3DB675A3-EACF-4FF8-ABF4-AE7F19DB5183}" destId="{497225DC-B8A3-4465-BED0-2FDC5001834D}" srcOrd="24" destOrd="0" presId="urn:microsoft.com/office/officeart/2005/8/layout/cycle6"/>
    <dgm:cxn modelId="{C80F9E8D-F905-430E-A5E3-7FC8637B3FA6}" type="presParOf" srcId="{3DB675A3-EACF-4FF8-ABF4-AE7F19DB5183}" destId="{0C0F8AB5-3D98-4760-871E-9EB537485851}" srcOrd="25" destOrd="0" presId="urn:microsoft.com/office/officeart/2005/8/layout/cycle6"/>
    <dgm:cxn modelId="{29978376-1DA3-4898-B061-D707757FD6AF}" type="presParOf" srcId="{3DB675A3-EACF-4FF8-ABF4-AE7F19DB5183}" destId="{3D18446B-BC6A-43C3-8AE8-05A43CBC4EB2}" srcOrd="26" destOrd="0" presId="urn:microsoft.com/office/officeart/2005/8/layout/cycle6"/>
    <dgm:cxn modelId="{CB53236F-BA50-434A-A116-B2F2D0D84F4A}" type="presParOf" srcId="{3DB675A3-EACF-4FF8-ABF4-AE7F19DB5183}" destId="{09E27A11-55AA-454D-8BC2-B3E17789D8D8}" srcOrd="27" destOrd="0" presId="urn:microsoft.com/office/officeart/2005/8/layout/cycle6"/>
    <dgm:cxn modelId="{E7384456-1DCF-4D93-8F6E-37D2763FD3F0}" type="presParOf" srcId="{3DB675A3-EACF-4FF8-ABF4-AE7F19DB5183}" destId="{7EE0AB67-F150-403D-9E47-55FBB32AD1C1}" srcOrd="28" destOrd="0" presId="urn:microsoft.com/office/officeart/2005/8/layout/cycle6"/>
    <dgm:cxn modelId="{FF29F240-1296-445F-AC3F-2499C5B42FC3}" type="presParOf" srcId="{3DB675A3-EACF-4FF8-ABF4-AE7F19DB5183}" destId="{0C70F3DC-BFBD-4F18-92A1-A62A34157A1C}"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5410200" cy="4978400"/>
        </a:xfrm>
        <a:prstGeom prst="trapezoid">
          <a:avLst>
            <a:gd name="adj" fmla="val 54337"/>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5410200" cy="497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D5A4-0904-41B5-A5B5-D9E3082CAC8C}">
      <dsp:nvSpPr>
        <dsp:cNvPr id="0" name=""/>
        <dsp:cNvSpPr/>
      </dsp:nvSpPr>
      <dsp:spPr>
        <a:xfrm>
          <a:off x="3418671" y="-112623"/>
          <a:ext cx="1523998" cy="98457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Theory of Mind / Emotional Reciprocity</a:t>
          </a:r>
          <a:endParaRPr lang="en-US" sz="1600" b="1" kern="1200" dirty="0">
            <a:solidFill>
              <a:srgbClr val="002060"/>
            </a:solidFill>
          </a:endParaRPr>
        </a:p>
      </dsp:txBody>
      <dsp:txXfrm>
        <a:off x="3466734" y="-64560"/>
        <a:ext cx="1427872" cy="888444"/>
      </dsp:txXfrm>
    </dsp:sp>
    <dsp:sp modelId="{C1B79E5E-AE3A-4275-8556-1AC2D324DB1F}">
      <dsp:nvSpPr>
        <dsp:cNvPr id="0" name=""/>
        <dsp:cNvSpPr/>
      </dsp:nvSpPr>
      <dsp:spPr>
        <a:xfrm>
          <a:off x="1397031" y="379661"/>
          <a:ext cx="5567277" cy="5567277"/>
        </a:xfrm>
        <a:custGeom>
          <a:avLst/>
          <a:gdLst/>
          <a:ahLst/>
          <a:cxnLst/>
          <a:rect l="0" t="0" r="0" b="0"/>
          <a:pathLst>
            <a:path>
              <a:moveTo>
                <a:pt x="3547398" y="106827"/>
              </a:moveTo>
              <a:arcTo wR="2783638" hR="2783638" stAng="17155484" swAng="2215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B3FDA0-84D7-4BB2-A8E4-70B9C0931D05}">
      <dsp:nvSpPr>
        <dsp:cNvPr id="0" name=""/>
        <dsp:cNvSpPr/>
      </dsp:nvSpPr>
      <dsp:spPr>
        <a:xfrm>
          <a:off x="5116947" y="450978"/>
          <a:ext cx="1399809" cy="92062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Literal Thinking</a:t>
          </a:r>
          <a:endParaRPr lang="en-US" sz="1800" b="1" kern="1200" dirty="0"/>
        </a:p>
      </dsp:txBody>
      <dsp:txXfrm>
        <a:off x="5161888" y="495919"/>
        <a:ext cx="1309927" cy="830739"/>
      </dsp:txXfrm>
    </dsp:sp>
    <dsp:sp modelId="{9456C3FF-6A32-4F97-9BFD-F63FB20D1797}">
      <dsp:nvSpPr>
        <dsp:cNvPr id="0" name=""/>
        <dsp:cNvSpPr/>
      </dsp:nvSpPr>
      <dsp:spPr>
        <a:xfrm>
          <a:off x="1397031" y="379661"/>
          <a:ext cx="5567277" cy="5567277"/>
        </a:xfrm>
        <a:custGeom>
          <a:avLst/>
          <a:gdLst/>
          <a:ahLst/>
          <a:cxnLst/>
          <a:rect l="0" t="0" r="0" b="0"/>
          <a:pathLst>
            <a:path>
              <a:moveTo>
                <a:pt x="4917812" y="996476"/>
              </a:moveTo>
              <a:arcTo wR="2783638" hR="2783638" stAng="19203427" swAng="7184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53793B-E2DC-4928-B69E-F3952A56971F}">
      <dsp:nvSpPr>
        <dsp:cNvPr id="0" name=""/>
        <dsp:cNvSpPr/>
      </dsp:nvSpPr>
      <dsp:spPr>
        <a:xfrm>
          <a:off x="5999172" y="1863016"/>
          <a:ext cx="1657791" cy="880183"/>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Repetitive Patterns of Behavior</a:t>
          </a:r>
          <a:endParaRPr lang="en-US" sz="1600" b="1" kern="1200" dirty="0"/>
        </a:p>
      </dsp:txBody>
      <dsp:txXfrm>
        <a:off x="6042139" y="1905983"/>
        <a:ext cx="1571857" cy="794249"/>
      </dsp:txXfrm>
    </dsp:sp>
    <dsp:sp modelId="{6606006A-D3C9-4AC0-93ED-93DF4752841B}">
      <dsp:nvSpPr>
        <dsp:cNvPr id="0" name=""/>
        <dsp:cNvSpPr/>
      </dsp:nvSpPr>
      <dsp:spPr>
        <a:xfrm>
          <a:off x="1397031" y="379661"/>
          <a:ext cx="5567277" cy="5567277"/>
        </a:xfrm>
        <a:custGeom>
          <a:avLst/>
          <a:gdLst/>
          <a:ahLst/>
          <a:cxnLst/>
          <a:rect l="0" t="0" r="0" b="0"/>
          <a:pathLst>
            <a:path>
              <a:moveTo>
                <a:pt x="5536602" y="2371527"/>
              </a:moveTo>
              <a:arcTo wR="2783638" hR="2783638" stAng="21089172" swAng="981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60424E-126B-446A-8428-A7A646CE3B9D}">
      <dsp:nvSpPr>
        <dsp:cNvPr id="0" name=""/>
        <dsp:cNvSpPr/>
      </dsp:nvSpPr>
      <dsp:spPr>
        <a:xfrm>
          <a:off x="6003717" y="3551181"/>
          <a:ext cx="1648702" cy="944621"/>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Language &amp; Communication</a:t>
          </a:r>
          <a:endParaRPr lang="en-US" sz="1600" b="1" kern="1200" dirty="0"/>
        </a:p>
      </dsp:txBody>
      <dsp:txXfrm>
        <a:off x="6049830" y="3597294"/>
        <a:ext cx="1556476" cy="852395"/>
      </dsp:txXfrm>
    </dsp:sp>
    <dsp:sp modelId="{B09E08EC-8F16-44E6-B45B-4D400B5D64C0}">
      <dsp:nvSpPr>
        <dsp:cNvPr id="0" name=""/>
        <dsp:cNvSpPr/>
      </dsp:nvSpPr>
      <dsp:spPr>
        <a:xfrm>
          <a:off x="1397031" y="379661"/>
          <a:ext cx="5567277" cy="5567277"/>
        </a:xfrm>
        <a:custGeom>
          <a:avLst/>
          <a:gdLst/>
          <a:ahLst/>
          <a:cxnLst/>
          <a:rect l="0" t="0" r="0" b="0"/>
          <a:pathLst>
            <a:path>
              <a:moveTo>
                <a:pt x="5224909" y="4121114"/>
              </a:moveTo>
              <a:arcTo wR="2783638" hR="2783638" stAng="1722995" swAng="6871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04F5E8-249F-4B4C-8308-839A68D30460}">
      <dsp:nvSpPr>
        <dsp:cNvPr id="0" name=""/>
        <dsp:cNvSpPr/>
      </dsp:nvSpPr>
      <dsp:spPr>
        <a:xfrm>
          <a:off x="5122186" y="4963223"/>
          <a:ext cx="1389331" cy="904175"/>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Prior  Knowledge</a:t>
          </a:r>
          <a:endParaRPr lang="en-US" sz="1800" b="1" kern="1200" dirty="0"/>
        </a:p>
      </dsp:txBody>
      <dsp:txXfrm>
        <a:off x="5166324" y="5007361"/>
        <a:ext cx="1301055" cy="815899"/>
      </dsp:txXfrm>
    </dsp:sp>
    <dsp:sp modelId="{FED85EF5-F776-4F32-B984-68EF440C052F}">
      <dsp:nvSpPr>
        <dsp:cNvPr id="0" name=""/>
        <dsp:cNvSpPr/>
      </dsp:nvSpPr>
      <dsp:spPr>
        <a:xfrm>
          <a:off x="1397031" y="379661"/>
          <a:ext cx="5567277" cy="5567277"/>
        </a:xfrm>
        <a:custGeom>
          <a:avLst/>
          <a:gdLst/>
          <a:ahLst/>
          <a:cxnLst/>
          <a:rect l="0" t="0" r="0" b="0"/>
          <a:pathLst>
            <a:path>
              <a:moveTo>
                <a:pt x="3722334" y="5404229"/>
              </a:moveTo>
              <a:arcTo wR="2783638" hR="2783638" stAng="4217549" swAng="3628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4F0AD5-141B-460C-BD0E-C2117ECD0AD3}">
      <dsp:nvSpPr>
        <dsp:cNvPr id="0" name=""/>
        <dsp:cNvSpPr/>
      </dsp:nvSpPr>
      <dsp:spPr>
        <a:xfrm>
          <a:off x="3526221" y="5532853"/>
          <a:ext cx="1308899" cy="82817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Pragmatics</a:t>
          </a:r>
          <a:endParaRPr lang="en-US" sz="1800" b="1" kern="1200" dirty="0"/>
        </a:p>
      </dsp:txBody>
      <dsp:txXfrm>
        <a:off x="3566649" y="5573281"/>
        <a:ext cx="1228043" cy="747314"/>
      </dsp:txXfrm>
    </dsp:sp>
    <dsp:sp modelId="{112FACA7-2595-494D-8A96-B2EB15D3CF1B}">
      <dsp:nvSpPr>
        <dsp:cNvPr id="0" name=""/>
        <dsp:cNvSpPr/>
      </dsp:nvSpPr>
      <dsp:spPr>
        <a:xfrm>
          <a:off x="1397031" y="379661"/>
          <a:ext cx="5567277" cy="5567277"/>
        </a:xfrm>
        <a:custGeom>
          <a:avLst/>
          <a:gdLst/>
          <a:ahLst/>
          <a:cxnLst/>
          <a:rect l="0" t="0" r="0" b="0"/>
          <a:pathLst>
            <a:path>
              <a:moveTo>
                <a:pt x="2126920" y="5488701"/>
              </a:moveTo>
              <a:arcTo wR="2783638" hR="2783638" stAng="6218754" swAng="2825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3B3E56-151A-47DF-A5F8-517DDDAEC9B6}">
      <dsp:nvSpPr>
        <dsp:cNvPr id="0" name=""/>
        <dsp:cNvSpPr/>
      </dsp:nvSpPr>
      <dsp:spPr>
        <a:xfrm>
          <a:off x="1787121" y="4926799"/>
          <a:ext cx="1514734" cy="977023"/>
        </a:xfrm>
        <a:prstGeom prst="roundRect">
          <a:avLst/>
        </a:prstGeom>
        <a:solidFill>
          <a:srgbClr val="F8F8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Restricted Interests &amp; Motivation</a:t>
          </a:r>
          <a:endParaRPr lang="en-US" sz="1800" b="1" kern="1200" dirty="0">
            <a:solidFill>
              <a:srgbClr val="002060"/>
            </a:solidFill>
          </a:endParaRPr>
        </a:p>
      </dsp:txBody>
      <dsp:txXfrm>
        <a:off x="1834815" y="4974493"/>
        <a:ext cx="1419346" cy="881635"/>
      </dsp:txXfrm>
    </dsp:sp>
    <dsp:sp modelId="{0B516159-B200-47BD-9CB2-73FA911F5480}">
      <dsp:nvSpPr>
        <dsp:cNvPr id="0" name=""/>
        <dsp:cNvSpPr/>
      </dsp:nvSpPr>
      <dsp:spPr>
        <a:xfrm>
          <a:off x="1397031" y="379661"/>
          <a:ext cx="5567277" cy="5567277"/>
        </a:xfrm>
        <a:custGeom>
          <a:avLst/>
          <a:gdLst/>
          <a:ahLst/>
          <a:cxnLst/>
          <a:rect l="0" t="0" r="0" b="0"/>
          <a:pathLst>
            <a:path>
              <a:moveTo>
                <a:pt x="626299" y="4542766"/>
              </a:moveTo>
              <a:arcTo wR="2783638" hR="2783638" stAng="8448340" swAng="6843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904158-6148-418B-B2C8-F542BEED7984}">
      <dsp:nvSpPr>
        <dsp:cNvPr id="0" name=""/>
        <dsp:cNvSpPr/>
      </dsp:nvSpPr>
      <dsp:spPr>
        <a:xfrm>
          <a:off x="803501" y="3590957"/>
          <a:ext cx="1459542" cy="865069"/>
        </a:xfrm>
        <a:prstGeom prst="roundRect">
          <a:avLst/>
        </a:prstGeom>
        <a:solidFill>
          <a:srgbClr val="F517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Joint Attention &amp; Social Engagement</a:t>
          </a:r>
          <a:endParaRPr lang="en-US" sz="1600" b="1" kern="1200" dirty="0">
            <a:solidFill>
              <a:srgbClr val="002060"/>
            </a:solidFill>
          </a:endParaRPr>
        </a:p>
      </dsp:txBody>
      <dsp:txXfrm>
        <a:off x="845730" y="3633186"/>
        <a:ext cx="1375084" cy="780611"/>
      </dsp:txXfrm>
    </dsp:sp>
    <dsp:sp modelId="{DBCFFABC-E115-44AD-856A-B4C63F76F9C6}">
      <dsp:nvSpPr>
        <dsp:cNvPr id="0" name=""/>
        <dsp:cNvSpPr/>
      </dsp:nvSpPr>
      <dsp:spPr>
        <a:xfrm>
          <a:off x="1397031" y="379661"/>
          <a:ext cx="5567277" cy="5567277"/>
        </a:xfrm>
        <a:custGeom>
          <a:avLst/>
          <a:gdLst/>
          <a:ahLst/>
          <a:cxnLst/>
          <a:rect l="0" t="0" r="0" b="0"/>
          <a:pathLst>
            <a:path>
              <a:moveTo>
                <a:pt x="31798" y="3203183"/>
              </a:moveTo>
              <a:arcTo wR="2783638" hR="2783638" stAng="10279887" swAng="9970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7225DC-B8A3-4465-BED0-2FDC5001834D}">
      <dsp:nvSpPr>
        <dsp:cNvPr id="0" name=""/>
        <dsp:cNvSpPr/>
      </dsp:nvSpPr>
      <dsp:spPr>
        <a:xfrm>
          <a:off x="725035" y="1836026"/>
          <a:ext cx="1616474" cy="934163"/>
        </a:xfrm>
        <a:prstGeom prst="roundRect">
          <a:avLst/>
        </a:prstGeom>
        <a:solidFill>
          <a:srgbClr val="5C04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Executive Function</a:t>
          </a:r>
          <a:endParaRPr lang="en-US" sz="1800" b="1" kern="1200" dirty="0"/>
        </a:p>
      </dsp:txBody>
      <dsp:txXfrm>
        <a:off x="770637" y="1881628"/>
        <a:ext cx="1525270" cy="842959"/>
      </dsp:txXfrm>
    </dsp:sp>
    <dsp:sp modelId="{3D18446B-BC6A-43C3-8AE8-05A43CBC4EB2}">
      <dsp:nvSpPr>
        <dsp:cNvPr id="0" name=""/>
        <dsp:cNvSpPr/>
      </dsp:nvSpPr>
      <dsp:spPr>
        <a:xfrm>
          <a:off x="1397031" y="379661"/>
          <a:ext cx="5567277" cy="5567277"/>
        </a:xfrm>
        <a:custGeom>
          <a:avLst/>
          <a:gdLst/>
          <a:ahLst/>
          <a:cxnLst/>
          <a:rect l="0" t="0" r="0" b="0"/>
          <a:pathLst>
            <a:path>
              <a:moveTo>
                <a:pt x="339265" y="1451840"/>
              </a:moveTo>
              <a:arcTo wR="2783638" hR="2783638" stAng="12515005" swAng="6241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E27A11-55AA-454D-8BC2-B3E17789D8D8}">
      <dsp:nvSpPr>
        <dsp:cNvPr id="0" name=""/>
        <dsp:cNvSpPr/>
      </dsp:nvSpPr>
      <dsp:spPr>
        <a:xfrm>
          <a:off x="1828799" y="414554"/>
          <a:ext cx="1431379" cy="993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Central Coherence</a:t>
          </a:r>
          <a:endParaRPr lang="en-US" sz="1800" b="1" kern="1200" dirty="0"/>
        </a:p>
      </dsp:txBody>
      <dsp:txXfrm>
        <a:off x="1877296" y="463051"/>
        <a:ext cx="1334385" cy="896475"/>
      </dsp:txXfrm>
    </dsp:sp>
    <dsp:sp modelId="{0C70F3DC-BFBD-4F18-92A1-A62A34157A1C}">
      <dsp:nvSpPr>
        <dsp:cNvPr id="0" name=""/>
        <dsp:cNvSpPr/>
      </dsp:nvSpPr>
      <dsp:spPr>
        <a:xfrm>
          <a:off x="1397031" y="379661"/>
          <a:ext cx="5567277" cy="5567277"/>
        </a:xfrm>
        <a:custGeom>
          <a:avLst/>
          <a:gdLst/>
          <a:ahLst/>
          <a:cxnLst/>
          <a:rect l="0" t="0" r="0" b="0"/>
          <a:pathLst>
            <a:path>
              <a:moveTo>
                <a:pt x="1864716" y="156049"/>
              </a:moveTo>
              <a:arcTo wR="2783638" hR="2783638" stAng="15043452" swAng="2012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DA28F0A-6D21-42BC-A7CC-B09074CF0E0D}" type="datetimeFigureOut">
              <a:rPr lang="en-US" smtClean="0"/>
              <a:t>10/6/2017</a:t>
            </a:fld>
            <a:endParaRPr lang="en-US"/>
          </a:p>
        </p:txBody>
      </p:sp>
      <p:sp>
        <p:nvSpPr>
          <p:cNvPr id="4" name="Footer Placeholder 3"/>
          <p:cNvSpPr>
            <a:spLocks noGrp="1"/>
          </p:cNvSpPr>
          <p:nvPr>
            <p:ph type="ftr" sz="quarter" idx="2"/>
          </p:nvPr>
        </p:nvSpPr>
        <p:spPr>
          <a:xfrm>
            <a:off x="0" y="889952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899525"/>
            <a:ext cx="3078163" cy="469900"/>
          </a:xfrm>
          <a:prstGeom prst="rect">
            <a:avLst/>
          </a:prstGeom>
        </p:spPr>
        <p:txBody>
          <a:bodyPr vert="horz" lIns="91440" tIns="45720" rIns="91440" bIns="45720" rtlCol="0" anchor="b"/>
          <a:lstStyle>
            <a:lvl1pPr algn="r">
              <a:defRPr sz="1200"/>
            </a:lvl1pPr>
          </a:lstStyle>
          <a:p>
            <a:fld id="{800645D9-4B84-4276-A40C-1A1421947C0F}" type="slidenum">
              <a:rPr lang="en-US" smtClean="0"/>
              <a:t>‹#›</a:t>
            </a:fld>
            <a:endParaRPr lang="en-US"/>
          </a:p>
        </p:txBody>
      </p:sp>
    </p:spTree>
    <p:extLst>
      <p:ext uri="{BB962C8B-B14F-4D97-AF65-F5344CB8AC3E}">
        <p14:creationId xmlns:p14="http://schemas.microsoft.com/office/powerpoint/2010/main" val="2232790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44BC59DB-5B65-47A6-B54D-C125C77B2ABF}" type="datetimeFigureOut">
              <a:rPr lang="en-US" smtClean="0"/>
              <a:t>10/6/2017</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F9EDE3C5-0C89-4281-B41C-BF2910DDBA7C}" type="slidenum">
              <a:rPr lang="en-US" smtClean="0"/>
              <a:t>‹#›</a:t>
            </a:fld>
            <a:endParaRPr lang="en-US"/>
          </a:p>
        </p:txBody>
      </p:sp>
    </p:spTree>
    <p:extLst>
      <p:ext uri="{BB962C8B-B14F-4D97-AF65-F5344CB8AC3E}">
        <p14:creationId xmlns:p14="http://schemas.microsoft.com/office/powerpoint/2010/main" val="242003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5" name="Slide Image Placeholder 1"/>
          <p:cNvSpPr>
            <a:spLocks noGrp="1" noRot="1" noChangeAspect="1" noTextEdit="1"/>
          </p:cNvSpPr>
          <p:nvPr>
            <p:ph type="sldImg"/>
          </p:nvPr>
        </p:nvSpPr>
        <p:spPr>
          <a:xfrm>
            <a:off x="1208088" y="701675"/>
            <a:ext cx="4686300" cy="3514725"/>
          </a:xfrm>
          <a:prstGeom prst="rect">
            <a:avLst/>
          </a:prstGeom>
          <a:ln/>
        </p:spPr>
      </p:sp>
      <p:sp>
        <p:nvSpPr>
          <p:cNvPr id="1567746" name="Notes Placeholder 2"/>
          <p:cNvSpPr>
            <a:spLocks noGrp="1"/>
          </p:cNvSpPr>
          <p:nvPr>
            <p:ph type="body" idx="1"/>
          </p:nvPr>
        </p:nvSpPr>
        <p:spPr>
          <a:xfrm>
            <a:off x="710249" y="4451118"/>
            <a:ext cx="5681980" cy="4215923"/>
          </a:xfrm>
          <a:prstGeom prst="rect">
            <a:avLst/>
          </a:prstGeom>
          <a:noFill/>
          <a:ln/>
        </p:spPr>
        <p:txBody>
          <a:bodyPr lIns="93214" tIns="46608" rIns="93214" bIns="46608"/>
          <a:lstStyle/>
          <a:p>
            <a:endParaRPr lang="en-US" dirty="0" smtClean="0">
              <a:ea typeface="ＭＳ Ｐゴシック" pitchFamily="34" charset="-128"/>
            </a:endParaRPr>
          </a:p>
        </p:txBody>
      </p:sp>
      <p:sp>
        <p:nvSpPr>
          <p:cNvPr id="1567747" name="Slide Number Placeholder 3"/>
          <p:cNvSpPr>
            <a:spLocks noGrp="1"/>
          </p:cNvSpPr>
          <p:nvPr>
            <p:ph type="sldNum" sz="quarter" idx="5"/>
          </p:nvPr>
        </p:nvSpPr>
        <p:spPr>
          <a:xfrm>
            <a:off x="4023783" y="8899685"/>
            <a:ext cx="3077102" cy="468155"/>
          </a:xfrm>
          <a:prstGeom prst="rect">
            <a:avLst/>
          </a:prstGeom>
          <a:noFill/>
        </p:spPr>
        <p:txBody>
          <a:bodyPr/>
          <a:lstStyle/>
          <a:p>
            <a:fld id="{B2B00F16-556D-44AA-AFEF-589DC214DC7A}" type="slidenum">
              <a:rPr lang="en-US" smtClean="0">
                <a:latin typeface="Times New Roman" pitchFamily="18" charset="0"/>
                <a:cs typeface="Arial" pitchFamily="34" charset="0"/>
              </a:rPr>
              <a:pPr/>
              <a:t>15</a:t>
            </a:fld>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520887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C2F98-A02C-4B6A-AF45-BDD0B9DEAA4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E6B7-BB69-4227-8506-CF1CB4C78533}" type="slidenum">
              <a:rPr lang="en-US" smtClean="0"/>
              <a:t>‹#›</a:t>
            </a:fld>
            <a:endParaRPr lang="en-US"/>
          </a:p>
        </p:txBody>
      </p:sp>
      <p:sp>
        <p:nvSpPr>
          <p:cNvPr id="7" name="Rectangle 6"/>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391361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C2F98-A02C-4B6A-AF45-BDD0B9DEAA4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E6B7-BB69-4227-8506-CF1CB4C78533}" type="slidenum">
              <a:rPr lang="en-US" smtClean="0"/>
              <a:t>‹#›</a:t>
            </a:fld>
            <a:endParaRPr lang="en-US"/>
          </a:p>
        </p:txBody>
      </p:sp>
    </p:spTree>
    <p:extLst>
      <p:ext uri="{BB962C8B-B14F-4D97-AF65-F5344CB8AC3E}">
        <p14:creationId xmlns:p14="http://schemas.microsoft.com/office/powerpoint/2010/main" val="67350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C2F98-A02C-4B6A-AF45-BDD0B9DEAA4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E6B7-BB69-4227-8506-CF1CB4C78533}" type="slidenum">
              <a:rPr lang="en-US" smtClean="0"/>
              <a:t>‹#›</a:t>
            </a:fld>
            <a:endParaRPr lang="en-US"/>
          </a:p>
        </p:txBody>
      </p:sp>
    </p:spTree>
    <p:extLst>
      <p:ext uri="{BB962C8B-B14F-4D97-AF65-F5344CB8AC3E}">
        <p14:creationId xmlns:p14="http://schemas.microsoft.com/office/powerpoint/2010/main" val="18719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C2F98-A02C-4B6A-AF45-BDD0B9DEAA4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E6B7-BB69-4227-8506-CF1CB4C78533}" type="slidenum">
              <a:rPr lang="en-US" smtClean="0"/>
              <a:t>‹#›</a:t>
            </a:fld>
            <a:endParaRPr lang="en-US"/>
          </a:p>
        </p:txBody>
      </p:sp>
      <p:sp>
        <p:nvSpPr>
          <p:cNvPr id="7" name="Rectangle 6"/>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120596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C2F98-A02C-4B6A-AF45-BDD0B9DEAA4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DE6B7-BB69-4227-8506-CF1CB4C78533}" type="slidenum">
              <a:rPr lang="en-US" smtClean="0"/>
              <a:t>‹#›</a:t>
            </a:fld>
            <a:endParaRPr lang="en-US"/>
          </a:p>
        </p:txBody>
      </p:sp>
      <p:sp>
        <p:nvSpPr>
          <p:cNvPr id="7" name="Rectangle 6"/>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397459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C2F98-A02C-4B6A-AF45-BDD0B9DEAA4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E6B7-BB69-4227-8506-CF1CB4C78533}" type="slidenum">
              <a:rPr lang="en-US" smtClean="0"/>
              <a:t>‹#›</a:t>
            </a:fld>
            <a:endParaRPr lang="en-US"/>
          </a:p>
        </p:txBody>
      </p:sp>
      <p:sp>
        <p:nvSpPr>
          <p:cNvPr id="8" name="Rectangle 7"/>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161333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C2F98-A02C-4B6A-AF45-BDD0B9DEAA4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DE6B7-BB69-4227-8506-CF1CB4C78533}" type="slidenum">
              <a:rPr lang="en-US" smtClean="0"/>
              <a:t>‹#›</a:t>
            </a:fld>
            <a:endParaRPr lang="en-US"/>
          </a:p>
        </p:txBody>
      </p:sp>
      <p:sp>
        <p:nvSpPr>
          <p:cNvPr id="10" name="Rectangle 9"/>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339355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C2F98-A02C-4B6A-AF45-BDD0B9DEAA4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DE6B7-BB69-4227-8506-CF1CB4C78533}" type="slidenum">
              <a:rPr lang="en-US" smtClean="0"/>
              <a:t>‹#›</a:t>
            </a:fld>
            <a:endParaRPr lang="en-US"/>
          </a:p>
        </p:txBody>
      </p:sp>
      <p:sp>
        <p:nvSpPr>
          <p:cNvPr id="6" name="Rectangle 5"/>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398432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C2F98-A02C-4B6A-AF45-BDD0B9DEAA4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DE6B7-BB69-4227-8506-CF1CB4C78533}" type="slidenum">
              <a:rPr lang="en-US" smtClean="0"/>
              <a:t>‹#›</a:t>
            </a:fld>
            <a:endParaRPr lang="en-US"/>
          </a:p>
        </p:txBody>
      </p:sp>
    </p:spTree>
    <p:extLst>
      <p:ext uri="{BB962C8B-B14F-4D97-AF65-F5344CB8AC3E}">
        <p14:creationId xmlns:p14="http://schemas.microsoft.com/office/powerpoint/2010/main" val="10692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C2F98-A02C-4B6A-AF45-BDD0B9DEAA4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E6B7-BB69-4227-8506-CF1CB4C78533}" type="slidenum">
              <a:rPr lang="en-US" smtClean="0"/>
              <a:t>‹#›</a:t>
            </a:fld>
            <a:endParaRPr lang="en-US"/>
          </a:p>
        </p:txBody>
      </p:sp>
    </p:spTree>
    <p:extLst>
      <p:ext uri="{BB962C8B-B14F-4D97-AF65-F5344CB8AC3E}">
        <p14:creationId xmlns:p14="http://schemas.microsoft.com/office/powerpoint/2010/main" val="129197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C2F98-A02C-4B6A-AF45-BDD0B9DEAA4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DE6B7-BB69-4227-8506-CF1CB4C78533}" type="slidenum">
              <a:rPr lang="en-US" smtClean="0"/>
              <a:t>‹#›</a:t>
            </a:fld>
            <a:endParaRPr lang="en-US"/>
          </a:p>
        </p:txBody>
      </p:sp>
    </p:spTree>
    <p:extLst>
      <p:ext uri="{BB962C8B-B14F-4D97-AF65-F5344CB8AC3E}">
        <p14:creationId xmlns:p14="http://schemas.microsoft.com/office/powerpoint/2010/main" val="187431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C2F98-A02C-4B6A-AF45-BDD0B9DEAA4D}" type="datetimeFigureOut">
              <a:rPr lang="en-US" smtClean="0"/>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DE6B7-BB69-4227-8506-CF1CB4C78533}" type="slidenum">
              <a:rPr lang="en-US" smtClean="0"/>
              <a:t>‹#›</a:t>
            </a:fld>
            <a:endParaRPr lang="en-US"/>
          </a:p>
        </p:txBody>
      </p:sp>
      <p:sp>
        <p:nvSpPr>
          <p:cNvPr id="7" name="Rectangle 6"/>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34" y="6318707"/>
            <a:ext cx="815766" cy="473372"/>
          </a:xfrm>
          <a:prstGeom prst="rect">
            <a:avLst/>
          </a:prstGeom>
        </p:spPr>
      </p:pic>
    </p:spTree>
    <p:extLst>
      <p:ext uri="{BB962C8B-B14F-4D97-AF65-F5344CB8AC3E}">
        <p14:creationId xmlns:p14="http://schemas.microsoft.com/office/powerpoint/2010/main" val="52840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iles.eric.ed.gov/fulltext/EJ890580.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abys%20Reading%20A%20Newspaper%20Very%20Funny!.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mazon.com/Assessing-Reading-Multiple-Measures-2nd/dp/1571284648" TargetMode="External"/><Relationship Id="rId2" Type="http://schemas.openxmlformats.org/officeDocument/2006/relationships/hyperlink" Target="https://dibels.uoregon.edu/assessment/index/materialdownload/?agree=true#dibel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chigan.gov/mde/0,4615,7-140-22709_32669---,00.html" TargetMode="External"/><Relationship Id="rId1" Type="http://schemas.openxmlformats.org/officeDocument/2006/relationships/slideLayout" Target="../slideLayouts/slideLayout2.xml"/><Relationship Id="rId4" Type="http://schemas.openxmlformats.org/officeDocument/2006/relationships/hyperlink" Target="http://www.nationsreportcard.gov/"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9.png"/><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interventioncentral.org/teacher-resources/test-of-reading-comprehens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3.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4.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2" Type="http://schemas.openxmlformats.org/officeDocument/2006/relationships/hyperlink" Target="http://www.interventioncentral.org/curriculum-based-measurement-reading-math-assesment-tes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vsu.edu/cms4/asset/64CB422A-ED08-43F0-F795CA9DE364B6BE/the_dynamic_relationship_tashjournalvol33-34.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ibels.uoregon.edu/" TargetMode="External"/><Relationship Id="rId2" Type="http://schemas.openxmlformats.org/officeDocument/2006/relationships/hyperlink" Target="http://www.interventioncentral.org/curriculum-based-measurement-reading-math-assesment-tes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ncludemepa.org/wp-content/uploads/2014/03/Does-Self-Contained-Special-Ed-deliver.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vsu.edu/cms4/asset/64CB422A-ED08-43F0-F795CA9DE364B6BE/ryndak_et_al_2014_policies_on_inclus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762000"/>
          </a:xfrm>
        </p:spPr>
        <p:txBody>
          <a:bodyPr>
            <a:noAutofit/>
          </a:bodyPr>
          <a:lstStyle/>
          <a:p>
            <a:r>
              <a:rPr lang="en-US" sz="6600" b="1" dirty="0" smtClean="0">
                <a:solidFill>
                  <a:srgbClr val="002060"/>
                </a:solidFill>
              </a:rPr>
              <a:t>Literacy &amp; ASD</a:t>
            </a:r>
            <a:endParaRPr lang="en-US" sz="6600" b="1" dirty="0">
              <a:solidFill>
                <a:srgbClr val="002060"/>
              </a:solidFill>
            </a:endParaRPr>
          </a:p>
        </p:txBody>
      </p:sp>
      <p:pic>
        <p:nvPicPr>
          <p:cNvPr id="7170" name="Picture 2" descr="tree with books for le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572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339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685800"/>
          </a:xfrm>
        </p:spPr>
        <p:txBody>
          <a:bodyPr>
            <a:normAutofit fontScale="90000"/>
          </a:bodyPr>
          <a:lstStyle/>
          <a:p>
            <a:r>
              <a:rPr lang="en-US" b="1" dirty="0" err="1" smtClean="0">
                <a:solidFill>
                  <a:srgbClr val="002060"/>
                </a:solidFill>
              </a:rPr>
              <a:t>Kurth</a:t>
            </a:r>
            <a:r>
              <a:rPr lang="en-US" b="1" dirty="0" smtClean="0">
                <a:solidFill>
                  <a:srgbClr val="002060"/>
                </a:solidFill>
              </a:rPr>
              <a:t> &amp; </a:t>
            </a:r>
            <a:r>
              <a:rPr lang="en-US" b="1" dirty="0" err="1" smtClean="0">
                <a:solidFill>
                  <a:srgbClr val="002060"/>
                </a:solidFill>
              </a:rPr>
              <a:t>Mastergeorge</a:t>
            </a:r>
            <a:r>
              <a:rPr lang="en-US" b="1" dirty="0" smtClean="0">
                <a:solidFill>
                  <a:srgbClr val="002060"/>
                </a:solidFill>
              </a:rPr>
              <a:t>, 2010</a:t>
            </a:r>
            <a:endParaRPr lang="en-US" b="1" dirty="0">
              <a:solidFill>
                <a:srgbClr val="002060"/>
              </a:solidFill>
            </a:endParaRPr>
          </a:p>
        </p:txBody>
      </p:sp>
      <p:sp>
        <p:nvSpPr>
          <p:cNvPr id="3" name="Content Placeholder 2"/>
          <p:cNvSpPr>
            <a:spLocks noGrp="1"/>
          </p:cNvSpPr>
          <p:nvPr>
            <p:ph idx="1"/>
          </p:nvPr>
        </p:nvSpPr>
        <p:spPr>
          <a:xfrm>
            <a:off x="304800" y="1143000"/>
            <a:ext cx="8534400" cy="5181596"/>
          </a:xfrm>
        </p:spPr>
        <p:txBody>
          <a:bodyPr>
            <a:normAutofit fontScale="92500" lnSpcReduction="10000"/>
          </a:bodyPr>
          <a:lstStyle/>
          <a:p>
            <a:r>
              <a:rPr lang="en-US" sz="2800" b="1" dirty="0" smtClean="0">
                <a:solidFill>
                  <a:srgbClr val="002060"/>
                </a:solidFill>
              </a:rPr>
              <a:t>15 </a:t>
            </a:r>
            <a:r>
              <a:rPr lang="en-US" sz="2800" b="1" dirty="0" err="1" smtClean="0">
                <a:solidFill>
                  <a:srgbClr val="002060"/>
                </a:solidFill>
              </a:rPr>
              <a:t>Ss</a:t>
            </a:r>
            <a:r>
              <a:rPr lang="en-US" sz="2800" b="1" dirty="0" smtClean="0">
                <a:solidFill>
                  <a:srgbClr val="002060"/>
                </a:solidFill>
              </a:rPr>
              <a:t> w/ ASD (not AS) – 12 males</a:t>
            </a:r>
          </a:p>
          <a:p>
            <a:r>
              <a:rPr lang="en-US" sz="2800" b="1" dirty="0" smtClean="0">
                <a:solidFill>
                  <a:srgbClr val="002060"/>
                </a:solidFill>
              </a:rPr>
              <a:t>7-9</a:t>
            </a:r>
            <a:r>
              <a:rPr lang="en-US" sz="2800" b="1" baseline="30000" dirty="0" smtClean="0">
                <a:solidFill>
                  <a:srgbClr val="002060"/>
                </a:solidFill>
              </a:rPr>
              <a:t>th</a:t>
            </a:r>
            <a:r>
              <a:rPr lang="en-US" sz="2800" b="1" dirty="0" smtClean="0">
                <a:solidFill>
                  <a:srgbClr val="002060"/>
                </a:solidFill>
              </a:rPr>
              <a:t> grade; 12-15 years old</a:t>
            </a:r>
          </a:p>
          <a:p>
            <a:r>
              <a:rPr lang="en-US" sz="2800" b="1" dirty="0" smtClean="0">
                <a:solidFill>
                  <a:srgbClr val="002060"/>
                </a:solidFill>
              </a:rPr>
              <a:t>7 spent &gt;80% day in </a:t>
            </a:r>
            <a:r>
              <a:rPr lang="en-US" sz="2800" b="1" dirty="0" err="1" smtClean="0"/>
              <a:t>GenEd</a:t>
            </a:r>
            <a:r>
              <a:rPr lang="en-US" sz="2800" b="1" dirty="0" smtClean="0">
                <a:solidFill>
                  <a:srgbClr val="002060"/>
                </a:solidFill>
              </a:rPr>
              <a:t>; math and reading instruction in </a:t>
            </a:r>
            <a:r>
              <a:rPr lang="en-US" sz="2800" b="1" dirty="0" err="1" smtClean="0"/>
              <a:t>GenEd</a:t>
            </a:r>
            <a:endParaRPr lang="en-US" sz="2800" b="1" dirty="0" smtClean="0">
              <a:solidFill>
                <a:srgbClr val="002060"/>
              </a:solidFill>
            </a:endParaRPr>
          </a:p>
          <a:p>
            <a:r>
              <a:rPr lang="en-US" sz="2800" b="1" dirty="0" smtClean="0">
                <a:solidFill>
                  <a:srgbClr val="002060"/>
                </a:solidFill>
              </a:rPr>
              <a:t>8 self-contained spent &gt;50% in </a:t>
            </a:r>
            <a:r>
              <a:rPr lang="en-US" sz="2800" b="1" dirty="0" err="1" smtClean="0"/>
              <a:t>SpEd</a:t>
            </a:r>
            <a:r>
              <a:rPr lang="en-US" sz="2800" b="1" dirty="0" smtClean="0">
                <a:solidFill>
                  <a:srgbClr val="002060"/>
                </a:solidFill>
              </a:rPr>
              <a:t>; math and reading instruction in </a:t>
            </a:r>
            <a:r>
              <a:rPr lang="en-US" sz="2800" b="1" dirty="0" err="1" smtClean="0"/>
              <a:t>SpEd</a:t>
            </a:r>
            <a:r>
              <a:rPr lang="en-US" sz="2800" b="1" dirty="0" smtClean="0">
                <a:solidFill>
                  <a:srgbClr val="002060"/>
                </a:solidFill>
              </a:rPr>
              <a:t> </a:t>
            </a:r>
          </a:p>
          <a:p>
            <a:r>
              <a:rPr lang="en-US" sz="2800" b="1" dirty="0" smtClean="0">
                <a:solidFill>
                  <a:srgbClr val="002060"/>
                </a:solidFill>
              </a:rPr>
              <a:t>Measures:  </a:t>
            </a:r>
          </a:p>
          <a:p>
            <a:pPr lvl="1"/>
            <a:r>
              <a:rPr lang="en-US" sz="2400" b="1" dirty="0" smtClean="0">
                <a:solidFill>
                  <a:srgbClr val="002060"/>
                </a:solidFill>
              </a:rPr>
              <a:t>Cognitive   </a:t>
            </a:r>
            <a:r>
              <a:rPr lang="en-US" sz="2400" b="1" dirty="0" err="1" smtClean="0">
                <a:solidFill>
                  <a:srgbClr val="002060"/>
                </a:solidFill>
              </a:rPr>
              <a:t>GenEd</a:t>
            </a:r>
            <a:r>
              <a:rPr lang="en-US" sz="2400" b="1" dirty="0" smtClean="0">
                <a:solidFill>
                  <a:srgbClr val="002060"/>
                </a:solidFill>
              </a:rPr>
              <a:t> mean 64.9;  </a:t>
            </a:r>
            <a:r>
              <a:rPr lang="en-US" sz="2400" b="1" dirty="0" err="1" smtClean="0">
                <a:solidFill>
                  <a:srgbClr val="002060"/>
                </a:solidFill>
              </a:rPr>
              <a:t>SpEd</a:t>
            </a:r>
            <a:r>
              <a:rPr lang="en-US" sz="2400" b="1" dirty="0" smtClean="0">
                <a:solidFill>
                  <a:srgbClr val="002060"/>
                </a:solidFill>
              </a:rPr>
              <a:t> mean 60.0</a:t>
            </a:r>
          </a:p>
          <a:p>
            <a:pPr lvl="1"/>
            <a:r>
              <a:rPr lang="en-US" sz="2400" b="1" dirty="0" smtClean="0">
                <a:solidFill>
                  <a:srgbClr val="002060"/>
                </a:solidFill>
              </a:rPr>
              <a:t>Adaptive    </a:t>
            </a:r>
            <a:r>
              <a:rPr lang="en-US" sz="2400" b="1" dirty="0" err="1" smtClean="0">
                <a:solidFill>
                  <a:srgbClr val="002060"/>
                </a:solidFill>
              </a:rPr>
              <a:t>GenEd</a:t>
            </a:r>
            <a:r>
              <a:rPr lang="en-US" sz="2400" b="1" dirty="0" smtClean="0">
                <a:solidFill>
                  <a:srgbClr val="002060"/>
                </a:solidFill>
              </a:rPr>
              <a:t> mean 44.4;      </a:t>
            </a:r>
            <a:r>
              <a:rPr lang="en-US" sz="2400" b="1" dirty="0" err="1" smtClean="0">
                <a:solidFill>
                  <a:srgbClr val="002060"/>
                </a:solidFill>
              </a:rPr>
              <a:t>SpEd</a:t>
            </a:r>
            <a:r>
              <a:rPr lang="en-US" sz="2400" b="1" dirty="0" smtClean="0">
                <a:solidFill>
                  <a:srgbClr val="002060"/>
                </a:solidFill>
              </a:rPr>
              <a:t> mean 42.3</a:t>
            </a:r>
          </a:p>
          <a:p>
            <a:pPr lvl="1"/>
            <a:r>
              <a:rPr lang="en-US" sz="2400" b="1" dirty="0" smtClean="0">
                <a:solidFill>
                  <a:srgbClr val="002060"/>
                </a:solidFill>
              </a:rPr>
              <a:t>Academic—WJ 3</a:t>
            </a:r>
          </a:p>
          <a:p>
            <a:pPr lvl="2"/>
            <a:r>
              <a:rPr lang="en-US" sz="2000" b="1" dirty="0" smtClean="0">
                <a:solidFill>
                  <a:srgbClr val="002060"/>
                </a:solidFill>
              </a:rPr>
              <a:t>Broad Reading:   </a:t>
            </a:r>
            <a:r>
              <a:rPr lang="en-US" sz="2000" b="1" dirty="0" err="1" smtClean="0">
                <a:solidFill>
                  <a:srgbClr val="002060"/>
                </a:solidFill>
              </a:rPr>
              <a:t>GenEd</a:t>
            </a:r>
            <a:r>
              <a:rPr lang="en-US" sz="2000" b="1" dirty="0" smtClean="0">
                <a:solidFill>
                  <a:srgbClr val="002060"/>
                </a:solidFill>
              </a:rPr>
              <a:t> mean 67.6;       </a:t>
            </a:r>
            <a:r>
              <a:rPr lang="en-US" sz="2000" b="1" dirty="0" err="1" smtClean="0">
                <a:solidFill>
                  <a:srgbClr val="002060"/>
                </a:solidFill>
              </a:rPr>
              <a:t>SpEd</a:t>
            </a:r>
            <a:r>
              <a:rPr lang="en-US" sz="2000" b="1" dirty="0" smtClean="0">
                <a:solidFill>
                  <a:srgbClr val="002060"/>
                </a:solidFill>
              </a:rPr>
              <a:t> mean 13.1</a:t>
            </a:r>
          </a:p>
          <a:p>
            <a:pPr lvl="2"/>
            <a:r>
              <a:rPr lang="en-US" sz="2000" b="1" dirty="0" smtClean="0">
                <a:solidFill>
                  <a:srgbClr val="002060"/>
                </a:solidFill>
              </a:rPr>
              <a:t>Broad Writing:    </a:t>
            </a:r>
            <a:r>
              <a:rPr lang="en-US" sz="2000" b="1" dirty="0" err="1" smtClean="0">
                <a:solidFill>
                  <a:srgbClr val="002060"/>
                </a:solidFill>
              </a:rPr>
              <a:t>GenEd</a:t>
            </a:r>
            <a:r>
              <a:rPr lang="en-US" sz="2000" b="1" dirty="0" smtClean="0">
                <a:solidFill>
                  <a:srgbClr val="002060"/>
                </a:solidFill>
              </a:rPr>
              <a:t> mean 83.6;       </a:t>
            </a:r>
            <a:r>
              <a:rPr lang="en-US" sz="2000" b="1" dirty="0" err="1" smtClean="0">
                <a:solidFill>
                  <a:srgbClr val="002060"/>
                </a:solidFill>
              </a:rPr>
              <a:t>SpEd</a:t>
            </a:r>
            <a:r>
              <a:rPr lang="en-US" sz="2000" b="1" dirty="0" smtClean="0">
                <a:solidFill>
                  <a:srgbClr val="002060"/>
                </a:solidFill>
              </a:rPr>
              <a:t> mean 14.1</a:t>
            </a:r>
          </a:p>
          <a:p>
            <a:pPr lvl="2"/>
            <a:r>
              <a:rPr lang="en-US" sz="2000" b="1" dirty="0" smtClean="0">
                <a:solidFill>
                  <a:srgbClr val="002060"/>
                </a:solidFill>
              </a:rPr>
              <a:t>Broad Math:        </a:t>
            </a:r>
            <a:r>
              <a:rPr lang="en-US" sz="2000" b="1" dirty="0" err="1" smtClean="0">
                <a:solidFill>
                  <a:srgbClr val="002060"/>
                </a:solidFill>
              </a:rPr>
              <a:t>GenEd</a:t>
            </a:r>
            <a:r>
              <a:rPr lang="en-US" sz="2000" b="1" dirty="0" smtClean="0">
                <a:solidFill>
                  <a:srgbClr val="002060"/>
                </a:solidFill>
              </a:rPr>
              <a:t> mean 77.4;       </a:t>
            </a:r>
            <a:r>
              <a:rPr lang="en-US" sz="2000" b="1" dirty="0" err="1" smtClean="0">
                <a:solidFill>
                  <a:srgbClr val="002060"/>
                </a:solidFill>
              </a:rPr>
              <a:t>SpEd</a:t>
            </a:r>
            <a:r>
              <a:rPr lang="en-US" sz="2000" b="1" dirty="0" smtClean="0">
                <a:solidFill>
                  <a:srgbClr val="002060"/>
                </a:solidFill>
              </a:rPr>
              <a:t> mean 8.5</a:t>
            </a:r>
          </a:p>
          <a:p>
            <a:pPr marL="0" indent="0">
              <a:buNone/>
            </a:pPr>
            <a:endParaRPr lang="en-US" sz="2800" b="1" dirty="0">
              <a:solidFill>
                <a:srgbClr val="002060"/>
              </a:solidFill>
            </a:endParaRPr>
          </a:p>
        </p:txBody>
      </p:sp>
      <p:pic>
        <p:nvPicPr>
          <p:cNvPr id="4" name="Picture 3" descr="the words &quot;access&quot;, &quot;involvement&quot; and &quot;progress&quot; in a circle with arrows pointing from one the the next"/>
          <p:cNvPicPr>
            <a:picLocks noChangeAspect="1"/>
          </p:cNvPicPr>
          <p:nvPr/>
        </p:nvPicPr>
        <p:blipFill>
          <a:blip r:embed="rId2"/>
          <a:stretch>
            <a:fillRect/>
          </a:stretch>
        </p:blipFill>
        <p:spPr>
          <a:xfrm>
            <a:off x="7010400" y="3581400"/>
            <a:ext cx="1953374" cy="129539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200" y="6315067"/>
            <a:ext cx="6477000" cy="430887"/>
          </a:xfrm>
          <a:prstGeom prst="rect">
            <a:avLst/>
          </a:prstGeom>
          <a:noFill/>
        </p:spPr>
        <p:txBody>
          <a:bodyPr wrap="square" rtlCol="0">
            <a:spAutoFit/>
          </a:bodyPr>
          <a:lstStyle/>
          <a:p>
            <a:pPr algn="ctr"/>
            <a:r>
              <a:rPr lang="en-US" sz="1100" b="1" dirty="0" smtClean="0">
                <a:solidFill>
                  <a:srgbClr val="002060"/>
                </a:solidFill>
                <a:hlinkClick r:id="rId3"/>
              </a:rPr>
              <a:t>Academic and Cognitive Profiles of Student with Autism:  Implications for Classroom Practice and Placement</a:t>
            </a:r>
            <a:r>
              <a:rPr lang="en-US" sz="1100" b="1" dirty="0" smtClean="0">
                <a:solidFill>
                  <a:srgbClr val="002060"/>
                </a:solidFill>
              </a:rPr>
              <a:t>.  International Journal of Special Education, 25 (2), 8-14. </a:t>
            </a:r>
            <a:endParaRPr lang="en-US" sz="1100" b="1" dirty="0">
              <a:solidFill>
                <a:srgbClr val="002060"/>
              </a:solidFill>
            </a:endParaRPr>
          </a:p>
        </p:txBody>
      </p:sp>
    </p:spTree>
    <p:extLst>
      <p:ext uri="{BB962C8B-B14F-4D97-AF65-F5344CB8AC3E}">
        <p14:creationId xmlns:p14="http://schemas.microsoft.com/office/powerpoint/2010/main" val="61464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2060"/>
                </a:solidFill>
              </a:rPr>
              <a:t>Guiding Principle </a:t>
            </a:r>
            <a:endParaRPr lang="en-US" sz="6600" b="1" dirty="0">
              <a:solidFill>
                <a:srgbClr val="002060"/>
              </a:solidFill>
            </a:endParaRPr>
          </a:p>
        </p:txBody>
      </p:sp>
      <p:sp>
        <p:nvSpPr>
          <p:cNvPr id="3" name="Content Placeholder 2"/>
          <p:cNvSpPr>
            <a:spLocks noGrp="1"/>
          </p:cNvSpPr>
          <p:nvPr>
            <p:ph idx="1"/>
          </p:nvPr>
        </p:nvSpPr>
        <p:spPr/>
        <p:txBody>
          <a:bodyPr/>
          <a:lstStyle/>
          <a:p>
            <a:pPr marL="0" indent="0" algn="ctr">
              <a:buNone/>
            </a:pPr>
            <a:r>
              <a:rPr lang="en-US" sz="4800" b="1" dirty="0" smtClean="0">
                <a:solidFill>
                  <a:srgbClr val="002060"/>
                </a:solidFill>
              </a:rPr>
              <a:t>“All students, regardless of their perceived functioning level, should have access to quality literacy instruction.”</a:t>
            </a:r>
          </a:p>
          <a:p>
            <a:pPr marL="0" indent="0" algn="ctr">
              <a:buNone/>
            </a:pPr>
            <a:endParaRPr lang="en-US" b="1" dirty="0" smtClean="0">
              <a:solidFill>
                <a:srgbClr val="002060"/>
              </a:solidFill>
            </a:endParaRPr>
          </a:p>
          <a:p>
            <a:pPr marL="0" indent="0" algn="r">
              <a:buNone/>
            </a:pPr>
            <a:r>
              <a:rPr lang="en-US" b="1" dirty="0" smtClean="0">
                <a:solidFill>
                  <a:srgbClr val="002060"/>
                </a:solidFill>
              </a:rPr>
              <a:t>Carnahan &amp; Williamson, 2010</a:t>
            </a:r>
            <a:endParaRPr lang="en-US" b="1" dirty="0">
              <a:solidFill>
                <a:srgbClr val="002060"/>
              </a:solidFill>
            </a:endParaRPr>
          </a:p>
        </p:txBody>
      </p:sp>
      <p:pic>
        <p:nvPicPr>
          <p:cNvPr id="29698" name="Picture 2" descr="teacher showing student a model of the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24400"/>
            <a:ext cx="2133600" cy="1723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801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b="1" dirty="0" smtClean="0">
                <a:solidFill>
                  <a:srgbClr val="002060"/>
                </a:solidFill>
              </a:rPr>
              <a:t>Programs with High Reading Proficiency</a:t>
            </a:r>
            <a:endParaRPr lang="en-US" sz="3600" b="1" dirty="0">
              <a:solidFill>
                <a:srgbClr val="002060"/>
              </a:solidFill>
            </a:endParaRPr>
          </a:p>
        </p:txBody>
      </p:sp>
      <p:pic>
        <p:nvPicPr>
          <p:cNvPr id="11266" name="Picture 2" descr="diagram of the research building blocks for teaching children to read. building blocks are: phonemic awareness, phonics, fluency, vocabulary, and text compreh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822704"/>
            <a:ext cx="8153400" cy="3587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91000" y="5943600"/>
            <a:ext cx="3886200" cy="369332"/>
          </a:xfrm>
          <a:prstGeom prst="rect">
            <a:avLst/>
          </a:prstGeom>
          <a:noFill/>
        </p:spPr>
        <p:txBody>
          <a:bodyPr wrap="square" rtlCol="0">
            <a:spAutoFit/>
          </a:bodyPr>
          <a:lstStyle/>
          <a:p>
            <a:pPr algn="ctr"/>
            <a:r>
              <a:rPr lang="en-US" b="1" dirty="0" smtClean="0">
                <a:solidFill>
                  <a:srgbClr val="002060"/>
                </a:solidFill>
              </a:rPr>
              <a:t>(National Reading Panel, 2000)</a:t>
            </a:r>
            <a:endParaRPr lang="en-US" b="1" dirty="0">
              <a:solidFill>
                <a:srgbClr val="002060"/>
              </a:solidFill>
            </a:endParaRPr>
          </a:p>
        </p:txBody>
      </p:sp>
    </p:spTree>
    <p:extLst>
      <p:ext uri="{BB962C8B-B14F-4D97-AF65-F5344CB8AC3E}">
        <p14:creationId xmlns:p14="http://schemas.microsoft.com/office/powerpoint/2010/main" val="870067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Principles for Promoting </a:t>
            </a:r>
            <a:br>
              <a:rPr lang="en-US" b="1" dirty="0" smtClean="0">
                <a:solidFill>
                  <a:srgbClr val="002060"/>
                </a:solidFill>
              </a:rPr>
            </a:br>
            <a:r>
              <a:rPr lang="en-US" b="1" dirty="0" smtClean="0">
                <a:solidFill>
                  <a:srgbClr val="002060"/>
                </a:solidFill>
              </a:rPr>
              <a:t>Inclusive Literacy Practices</a:t>
            </a:r>
            <a:endParaRPr lang="en-US" b="1" dirty="0">
              <a:solidFill>
                <a:srgbClr val="002060"/>
              </a:solidFill>
            </a:endParaRPr>
          </a:p>
        </p:txBody>
      </p:sp>
      <p:sp>
        <p:nvSpPr>
          <p:cNvPr id="3" name="Content Placeholder 2"/>
          <p:cNvSpPr>
            <a:spLocks noGrp="1"/>
          </p:cNvSpPr>
          <p:nvPr>
            <p:ph idx="1"/>
          </p:nvPr>
        </p:nvSpPr>
        <p:spPr>
          <a:xfrm>
            <a:off x="152400" y="1752599"/>
            <a:ext cx="4876800" cy="4524375"/>
          </a:xfrm>
        </p:spPr>
        <p:txBody>
          <a:bodyPr>
            <a:normAutofit lnSpcReduction="10000"/>
          </a:bodyPr>
          <a:lstStyle/>
          <a:p>
            <a:r>
              <a:rPr lang="en-US" sz="2400" b="1" dirty="0" smtClean="0">
                <a:solidFill>
                  <a:srgbClr val="002060"/>
                </a:solidFill>
              </a:rPr>
              <a:t>Maintain High Expectations</a:t>
            </a:r>
          </a:p>
          <a:p>
            <a:r>
              <a:rPr lang="en-US" sz="2400" b="1" dirty="0" smtClean="0">
                <a:solidFill>
                  <a:srgbClr val="002060"/>
                </a:solidFill>
              </a:rPr>
              <a:t>Provide Models of Literate Behavior (Peer to Peer)</a:t>
            </a:r>
          </a:p>
          <a:p>
            <a:r>
              <a:rPr lang="en-US" sz="2400" b="1" dirty="0" smtClean="0">
                <a:solidFill>
                  <a:srgbClr val="002060"/>
                </a:solidFill>
              </a:rPr>
              <a:t>Elicit Students’ Perspectives (Use Preferred Interests)</a:t>
            </a:r>
          </a:p>
          <a:p>
            <a:r>
              <a:rPr lang="en-US" sz="2400" b="1" dirty="0" smtClean="0">
                <a:solidFill>
                  <a:srgbClr val="002060"/>
                </a:solidFill>
              </a:rPr>
              <a:t>Promote Diversity as a Positive Resource -- LRE</a:t>
            </a:r>
          </a:p>
          <a:p>
            <a:r>
              <a:rPr lang="en-US" sz="2400" b="1" dirty="0" smtClean="0">
                <a:solidFill>
                  <a:srgbClr val="002060"/>
                </a:solidFill>
              </a:rPr>
              <a:t>Adopt “Elastic” Instructional Approaches (e.g. Pacing)</a:t>
            </a:r>
          </a:p>
          <a:p>
            <a:r>
              <a:rPr lang="en-US" sz="2400" b="1" dirty="0" smtClean="0">
                <a:solidFill>
                  <a:srgbClr val="002060"/>
                </a:solidFill>
              </a:rPr>
              <a:t>Use Flexible Grouping Strategies</a:t>
            </a:r>
          </a:p>
          <a:p>
            <a:r>
              <a:rPr lang="en-US" sz="2400" b="1" dirty="0" smtClean="0">
                <a:solidFill>
                  <a:srgbClr val="002060"/>
                </a:solidFill>
              </a:rPr>
              <a:t>Differentiate Instruction</a:t>
            </a:r>
          </a:p>
          <a:p>
            <a:endParaRPr lang="en-US" sz="2400" b="1" dirty="0" smtClean="0">
              <a:solidFill>
                <a:srgbClr val="002060"/>
              </a:solidFill>
            </a:endParaRPr>
          </a:p>
          <a:p>
            <a:endParaRPr lang="en-US" sz="2400" b="1" dirty="0">
              <a:solidFill>
                <a:srgbClr val="002060"/>
              </a:solidFill>
            </a:endParaRPr>
          </a:p>
        </p:txBody>
      </p:sp>
      <p:pic>
        <p:nvPicPr>
          <p:cNvPr id="12290" name="Picture 2" descr="cover of &quot;A Land We Can Share: Teaching Literacy to Students with Autis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343275" cy="475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775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Methods to Enhance Literacy </a:t>
            </a:r>
            <a:br>
              <a:rPr lang="en-US" b="1" dirty="0" smtClean="0">
                <a:solidFill>
                  <a:srgbClr val="002060"/>
                </a:solidFill>
              </a:rPr>
            </a:br>
            <a:r>
              <a:rPr lang="en-US" b="1" dirty="0" smtClean="0">
                <a:solidFill>
                  <a:srgbClr val="002060"/>
                </a:solidFill>
              </a:rPr>
              <a:t>“Elastic” Procedures</a:t>
            </a:r>
            <a:endParaRPr lang="en-US" b="1" dirty="0">
              <a:solidFill>
                <a:srgbClr val="002060"/>
              </a:solidFill>
            </a:endParaRPr>
          </a:p>
        </p:txBody>
      </p:sp>
      <p:sp>
        <p:nvSpPr>
          <p:cNvPr id="3" name="Content Placeholder 2"/>
          <p:cNvSpPr>
            <a:spLocks noGrp="1"/>
          </p:cNvSpPr>
          <p:nvPr>
            <p:ph idx="1"/>
          </p:nvPr>
        </p:nvSpPr>
        <p:spPr>
          <a:xfrm>
            <a:off x="685800" y="1600200"/>
            <a:ext cx="5791201" cy="5029200"/>
          </a:xfrm>
        </p:spPr>
        <p:txBody>
          <a:bodyPr>
            <a:noAutofit/>
          </a:bodyPr>
          <a:lstStyle/>
          <a:p>
            <a:r>
              <a:rPr lang="en-US" sz="2800" b="1" dirty="0">
                <a:solidFill>
                  <a:srgbClr val="002060"/>
                </a:solidFill>
              </a:rPr>
              <a:t>V</a:t>
            </a:r>
            <a:r>
              <a:rPr lang="en-US" sz="2800" b="1" dirty="0" smtClean="0">
                <a:solidFill>
                  <a:srgbClr val="002060"/>
                </a:solidFill>
              </a:rPr>
              <a:t>isual supports, maps, and supplemental materials / instruction</a:t>
            </a:r>
            <a:endParaRPr lang="en-US" sz="800" b="1" dirty="0" smtClean="0">
              <a:solidFill>
                <a:srgbClr val="002060"/>
              </a:solidFill>
            </a:endParaRPr>
          </a:p>
          <a:p>
            <a:r>
              <a:rPr lang="en-US" sz="2800" b="1" dirty="0" smtClean="0">
                <a:solidFill>
                  <a:srgbClr val="002060"/>
                </a:solidFill>
              </a:rPr>
              <a:t>Priming for background knowledge</a:t>
            </a:r>
            <a:endParaRPr lang="en-US" sz="800" b="1" dirty="0" smtClean="0">
              <a:solidFill>
                <a:srgbClr val="002060"/>
              </a:solidFill>
            </a:endParaRPr>
          </a:p>
          <a:p>
            <a:r>
              <a:rPr lang="en-US" sz="2800" b="1" dirty="0" smtClean="0">
                <a:solidFill>
                  <a:srgbClr val="002060"/>
                </a:solidFill>
              </a:rPr>
              <a:t>Peer – mediated instruction</a:t>
            </a:r>
            <a:endParaRPr lang="en-US" sz="800" b="1" dirty="0" smtClean="0">
              <a:solidFill>
                <a:srgbClr val="002060"/>
              </a:solidFill>
            </a:endParaRPr>
          </a:p>
          <a:p>
            <a:r>
              <a:rPr lang="en-US" sz="2800" b="1" dirty="0" smtClean="0">
                <a:solidFill>
                  <a:srgbClr val="002060"/>
                </a:solidFill>
              </a:rPr>
              <a:t>Use of high interest materials</a:t>
            </a:r>
            <a:endParaRPr lang="en-US" sz="800" b="1" dirty="0" smtClean="0">
              <a:solidFill>
                <a:srgbClr val="002060"/>
              </a:solidFill>
            </a:endParaRPr>
          </a:p>
          <a:p>
            <a:r>
              <a:rPr lang="en-US" sz="2800" b="1" dirty="0" smtClean="0">
                <a:solidFill>
                  <a:srgbClr val="002060"/>
                </a:solidFill>
              </a:rPr>
              <a:t>Engaging learners before, during and after reading</a:t>
            </a:r>
            <a:endParaRPr lang="en-US" sz="800" b="1" dirty="0" smtClean="0">
              <a:solidFill>
                <a:srgbClr val="002060"/>
              </a:solidFill>
            </a:endParaRPr>
          </a:p>
          <a:p>
            <a:r>
              <a:rPr lang="en-US" sz="2800" b="1" dirty="0" smtClean="0">
                <a:solidFill>
                  <a:srgbClr val="002060"/>
                </a:solidFill>
              </a:rPr>
              <a:t>Use of Interactive books and PPT</a:t>
            </a:r>
          </a:p>
          <a:p>
            <a:endParaRPr lang="en-US" sz="1000" b="1" dirty="0">
              <a:solidFill>
                <a:srgbClr val="002060"/>
              </a:solidFill>
            </a:endParaRPr>
          </a:p>
        </p:txBody>
      </p:sp>
      <p:sp>
        <p:nvSpPr>
          <p:cNvPr id="4" name="TextBox 3"/>
          <p:cNvSpPr txBox="1"/>
          <p:nvPr/>
        </p:nvSpPr>
        <p:spPr>
          <a:xfrm>
            <a:off x="3048000" y="6336957"/>
            <a:ext cx="6019800" cy="523220"/>
          </a:xfrm>
          <a:prstGeom prst="rect">
            <a:avLst/>
          </a:prstGeom>
          <a:noFill/>
        </p:spPr>
        <p:txBody>
          <a:bodyPr wrap="square" rtlCol="0">
            <a:spAutoFit/>
          </a:bodyPr>
          <a:lstStyle/>
          <a:p>
            <a:r>
              <a:rPr lang="en-US" sz="1400" b="1" dirty="0" smtClean="0">
                <a:solidFill>
                  <a:srgbClr val="002060"/>
                </a:solidFill>
              </a:rPr>
              <a:t>Carnahan </a:t>
            </a:r>
            <a:r>
              <a:rPr lang="en-US" sz="1400" b="1" dirty="0">
                <a:solidFill>
                  <a:srgbClr val="002060"/>
                </a:solidFill>
              </a:rPr>
              <a:t>&amp; Williams, 2010; </a:t>
            </a:r>
            <a:endParaRPr lang="en-US" sz="1400" b="1" dirty="0" smtClean="0">
              <a:solidFill>
                <a:srgbClr val="002060"/>
              </a:solidFill>
            </a:endParaRPr>
          </a:p>
          <a:p>
            <a:r>
              <a:rPr lang="en-US" sz="1400" b="1" dirty="0" smtClean="0">
                <a:solidFill>
                  <a:srgbClr val="002060"/>
                </a:solidFill>
              </a:rPr>
              <a:t>Carnahan</a:t>
            </a:r>
            <a:r>
              <a:rPr lang="en-US" sz="1400" b="1" dirty="0">
                <a:solidFill>
                  <a:srgbClr val="002060"/>
                </a:solidFill>
              </a:rPr>
              <a:t>, Williams &amp; Haydon, 2009; Brown, </a:t>
            </a:r>
            <a:r>
              <a:rPr lang="en-US" sz="1400" b="1" dirty="0" err="1">
                <a:solidFill>
                  <a:srgbClr val="002060"/>
                </a:solidFill>
              </a:rPr>
              <a:t>Oram-Cardy</a:t>
            </a:r>
            <a:r>
              <a:rPr lang="en-US" sz="1400" b="1" dirty="0">
                <a:solidFill>
                  <a:srgbClr val="002060"/>
                </a:solidFill>
              </a:rPr>
              <a:t> &amp; </a:t>
            </a:r>
            <a:r>
              <a:rPr lang="en-US" sz="1400" b="1" dirty="0" smtClean="0">
                <a:solidFill>
                  <a:srgbClr val="002060"/>
                </a:solidFill>
              </a:rPr>
              <a:t>Johnson, 2013</a:t>
            </a:r>
            <a:endParaRPr lang="en-US" sz="1400" b="1" dirty="0">
              <a:solidFill>
                <a:srgbClr val="002060"/>
              </a:solidFill>
            </a:endParaRPr>
          </a:p>
        </p:txBody>
      </p:sp>
    </p:spTree>
    <p:extLst>
      <p:ext uri="{BB962C8B-B14F-4D97-AF65-F5344CB8AC3E}">
        <p14:creationId xmlns:p14="http://schemas.microsoft.com/office/powerpoint/2010/main" val="122315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29715"/>
            <a:ext cx="7772400" cy="979988"/>
          </a:xfrm>
        </p:spPr>
        <p:txBody>
          <a:bodyPr>
            <a:normAutofit fontScale="90000"/>
          </a:bodyPr>
          <a:lstStyle/>
          <a:p>
            <a:pPr>
              <a:defRPr/>
            </a:pPr>
            <a:r>
              <a:rPr lang="en-US" sz="3600" b="1" dirty="0"/>
              <a:t>Reading Instruction and Assessment within a</a:t>
            </a:r>
            <a:br>
              <a:rPr lang="en-US" sz="3600" b="1" dirty="0"/>
            </a:br>
            <a:r>
              <a:rPr lang="en-US" sz="3600" b="1" dirty="0"/>
              <a:t>Multi-Tiered System of Support (MTSS)</a:t>
            </a:r>
            <a:r>
              <a:rPr lang="en-US" b="1" dirty="0">
                <a:cs typeface="Arial" charset="0"/>
              </a:rPr>
              <a:t/>
            </a:r>
            <a:br>
              <a:rPr lang="en-US" b="1" dirty="0">
                <a:cs typeface="Arial" charset="0"/>
              </a:rPr>
            </a:br>
            <a:endParaRPr lang="en-US" dirty="0"/>
          </a:p>
        </p:txBody>
      </p:sp>
      <p:graphicFrame>
        <p:nvGraphicFramePr>
          <p:cNvPr id="3" name="Diagram 2" descr="triangle"/>
          <p:cNvGraphicFramePr/>
          <p:nvPr>
            <p:extLst>
              <p:ext uri="{D42A27DB-BD31-4B8C-83A1-F6EECF244321}">
                <p14:modId xmlns:p14="http://schemas.microsoft.com/office/powerpoint/2010/main" val="2794778964"/>
              </p:ext>
            </p:extLst>
          </p:nvPr>
        </p:nvGraphicFramePr>
        <p:xfrm>
          <a:off x="1447800" y="1423639"/>
          <a:ext cx="54102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429000" y="5005039"/>
            <a:ext cx="1471612" cy="838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6600" b="1" dirty="0">
                <a:solidFill>
                  <a:srgbClr val="002060"/>
                </a:solidFill>
              </a:rPr>
              <a:t>All</a:t>
            </a:r>
          </a:p>
        </p:txBody>
      </p:sp>
      <p:sp>
        <p:nvSpPr>
          <p:cNvPr id="11" name="Rectangle 10"/>
          <p:cNvSpPr/>
          <p:nvPr/>
        </p:nvSpPr>
        <p:spPr>
          <a:xfrm>
            <a:off x="3212306" y="2906364"/>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4800" b="1" dirty="0">
                <a:solidFill>
                  <a:srgbClr val="002060"/>
                </a:solidFill>
              </a:rPr>
              <a:t>Some</a:t>
            </a:r>
          </a:p>
        </p:txBody>
      </p:sp>
      <p:sp>
        <p:nvSpPr>
          <p:cNvPr id="12" name="Rectangle 11"/>
          <p:cNvSpPr/>
          <p:nvPr/>
        </p:nvSpPr>
        <p:spPr>
          <a:xfrm>
            <a:off x="3392714" y="1114042"/>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3600" b="1" dirty="0">
                <a:solidFill>
                  <a:srgbClr val="002060"/>
                </a:solidFill>
              </a:rPr>
              <a:t>Few</a:t>
            </a:r>
          </a:p>
        </p:txBody>
      </p:sp>
      <p:sp>
        <p:nvSpPr>
          <p:cNvPr id="18" name="TextBox 17"/>
          <p:cNvSpPr txBox="1"/>
          <p:nvPr/>
        </p:nvSpPr>
        <p:spPr>
          <a:xfrm>
            <a:off x="-152400" y="4651096"/>
            <a:ext cx="2438400" cy="707886"/>
          </a:xfrm>
          <a:prstGeom prst="rect">
            <a:avLst/>
          </a:prstGeom>
          <a:noFill/>
        </p:spPr>
        <p:txBody>
          <a:bodyPr wrap="square" rtlCol="0">
            <a:spAutoFit/>
          </a:bodyPr>
          <a:lstStyle/>
          <a:p>
            <a:pPr algn="ctr"/>
            <a:r>
              <a:rPr lang="en-US" sz="2000" b="1" dirty="0" smtClean="0">
                <a:solidFill>
                  <a:srgbClr val="002060"/>
                </a:solidFill>
                <a:latin typeface="Verdana" pitchFamily="34" charset="0"/>
              </a:rPr>
              <a:t>Universal Interventions</a:t>
            </a:r>
          </a:p>
        </p:txBody>
      </p:sp>
      <p:sp>
        <p:nvSpPr>
          <p:cNvPr id="17" name="TextBox 16"/>
          <p:cNvSpPr txBox="1"/>
          <p:nvPr/>
        </p:nvSpPr>
        <p:spPr>
          <a:xfrm>
            <a:off x="-152400" y="2813872"/>
            <a:ext cx="3276600" cy="338554"/>
          </a:xfrm>
          <a:prstGeom prst="rect">
            <a:avLst/>
          </a:prstGeom>
          <a:noFill/>
        </p:spPr>
        <p:txBody>
          <a:bodyPr wrap="square" rtlCol="0">
            <a:spAutoFit/>
          </a:bodyPr>
          <a:lstStyle/>
          <a:p>
            <a:pPr algn="r"/>
            <a:r>
              <a:rPr lang="en-US" sz="1600" b="1" dirty="0" smtClean="0">
                <a:solidFill>
                  <a:srgbClr val="002060"/>
                </a:solidFill>
                <a:latin typeface="Verdana" pitchFamily="34" charset="0"/>
              </a:rPr>
              <a:t>Targeted Intervention</a:t>
            </a:r>
            <a:r>
              <a:rPr lang="en-US" sz="1600" b="1" dirty="0">
                <a:solidFill>
                  <a:srgbClr val="002060"/>
                </a:solidFill>
                <a:latin typeface="Verdana" pitchFamily="34" charset="0"/>
              </a:rPr>
              <a:t>s</a:t>
            </a:r>
            <a:endParaRPr lang="en-US" sz="1600" b="1" dirty="0" smtClean="0">
              <a:solidFill>
                <a:srgbClr val="002060"/>
              </a:solidFill>
              <a:latin typeface="Verdana" pitchFamily="34" charset="0"/>
            </a:endParaRPr>
          </a:p>
        </p:txBody>
      </p:sp>
      <p:sp>
        <p:nvSpPr>
          <p:cNvPr id="16" name="TextBox 15"/>
          <p:cNvSpPr txBox="1"/>
          <p:nvPr/>
        </p:nvSpPr>
        <p:spPr>
          <a:xfrm>
            <a:off x="457200" y="1196417"/>
            <a:ext cx="3276600" cy="707886"/>
          </a:xfrm>
          <a:prstGeom prst="rect">
            <a:avLst/>
          </a:prstGeom>
          <a:noFill/>
        </p:spPr>
        <p:txBody>
          <a:bodyPr wrap="square" rtlCol="0">
            <a:spAutoFit/>
          </a:bodyPr>
          <a:lstStyle/>
          <a:p>
            <a:pPr algn="ctr"/>
            <a:r>
              <a:rPr lang="en-US" sz="2400" b="1" dirty="0" smtClean="0">
                <a:solidFill>
                  <a:srgbClr val="002060"/>
                </a:solidFill>
                <a:latin typeface="Times" pitchFamily="48" charset="0"/>
              </a:rPr>
              <a:t> </a:t>
            </a:r>
            <a:r>
              <a:rPr lang="en-US" sz="1600" b="1" dirty="0" smtClean="0">
                <a:solidFill>
                  <a:srgbClr val="002060"/>
                </a:solidFill>
                <a:latin typeface="Verdana" pitchFamily="34" charset="0"/>
              </a:rPr>
              <a:t>Intensive Individualized </a:t>
            </a:r>
          </a:p>
          <a:p>
            <a:pPr algn="ctr"/>
            <a:r>
              <a:rPr lang="en-US" sz="1600" b="1" dirty="0" smtClean="0">
                <a:solidFill>
                  <a:srgbClr val="002060"/>
                </a:solidFill>
                <a:latin typeface="Verdana" pitchFamily="34" charset="0"/>
              </a:rPr>
              <a:t>Interventions</a:t>
            </a:r>
          </a:p>
        </p:txBody>
      </p:sp>
      <p:sp>
        <p:nvSpPr>
          <p:cNvPr id="13" name="TextBox 12"/>
          <p:cNvSpPr txBox="1"/>
          <p:nvPr/>
        </p:nvSpPr>
        <p:spPr>
          <a:xfrm>
            <a:off x="1030514" y="5853288"/>
            <a:ext cx="6172200" cy="461665"/>
          </a:xfrm>
          <a:prstGeom prst="rect">
            <a:avLst/>
          </a:prstGeom>
          <a:noFill/>
        </p:spPr>
        <p:txBody>
          <a:bodyPr wrap="square" rtlCol="0">
            <a:spAutoFit/>
          </a:bodyPr>
          <a:lstStyle/>
          <a:p>
            <a:pPr algn="ctr"/>
            <a:r>
              <a:rPr lang="en-US" sz="2400" b="1" dirty="0" smtClean="0">
                <a:solidFill>
                  <a:srgbClr val="002060"/>
                </a:solidFill>
              </a:rPr>
              <a:t>UNIVERSAL DESIGN FOR LEARNING</a:t>
            </a:r>
            <a:endParaRPr lang="en-US" sz="2400" b="1" dirty="0">
              <a:solidFill>
                <a:srgbClr val="002060"/>
              </a:solidFill>
            </a:endParaRPr>
          </a:p>
        </p:txBody>
      </p:sp>
      <p:sp>
        <p:nvSpPr>
          <p:cNvPr id="20" name="TextBox 19"/>
          <p:cNvSpPr txBox="1"/>
          <p:nvPr/>
        </p:nvSpPr>
        <p:spPr>
          <a:xfrm>
            <a:off x="6096000" y="4716253"/>
            <a:ext cx="2886529" cy="830997"/>
          </a:xfrm>
          <a:prstGeom prst="rect">
            <a:avLst/>
          </a:prstGeom>
          <a:noFill/>
        </p:spPr>
        <p:txBody>
          <a:bodyPr wrap="square" rtlCol="0">
            <a:spAutoFit/>
          </a:bodyPr>
          <a:lstStyle/>
          <a:p>
            <a:pPr algn="ctr"/>
            <a:r>
              <a:rPr lang="en-US" sz="1600" b="1" dirty="0" smtClean="0">
                <a:solidFill>
                  <a:srgbClr val="002060"/>
                </a:solidFill>
                <a:latin typeface="Verdana" pitchFamily="34" charset="0"/>
              </a:rPr>
              <a:t>Macro-Level</a:t>
            </a:r>
          </a:p>
          <a:p>
            <a:pPr algn="ctr"/>
            <a:r>
              <a:rPr lang="en-US" sz="1600" b="1" dirty="0" smtClean="0">
                <a:solidFill>
                  <a:srgbClr val="002060"/>
                </a:solidFill>
                <a:latin typeface="Verdana" pitchFamily="34" charset="0"/>
              </a:rPr>
              <a:t>Annual Assessment</a:t>
            </a:r>
          </a:p>
          <a:p>
            <a:pPr algn="ctr"/>
            <a:r>
              <a:rPr lang="en-US" sz="1600" b="1" dirty="0" smtClean="0">
                <a:solidFill>
                  <a:srgbClr val="002060"/>
                </a:solidFill>
                <a:latin typeface="Verdana" pitchFamily="34" charset="0"/>
              </a:rPr>
              <a:t>(e.g. M-STEP; NWEA)</a:t>
            </a:r>
            <a:endParaRPr lang="en-US" sz="1600" b="1" dirty="0">
              <a:solidFill>
                <a:srgbClr val="002060"/>
              </a:solidFill>
              <a:latin typeface="Verdana" pitchFamily="34" charset="0"/>
            </a:endParaRPr>
          </a:p>
        </p:txBody>
      </p:sp>
      <p:sp>
        <p:nvSpPr>
          <p:cNvPr id="19" name="TextBox 18"/>
          <p:cNvSpPr txBox="1"/>
          <p:nvPr/>
        </p:nvSpPr>
        <p:spPr>
          <a:xfrm>
            <a:off x="5225143" y="2736927"/>
            <a:ext cx="3276600" cy="830997"/>
          </a:xfrm>
          <a:prstGeom prst="rect">
            <a:avLst/>
          </a:prstGeom>
          <a:noFill/>
        </p:spPr>
        <p:txBody>
          <a:bodyPr wrap="square" rtlCol="0">
            <a:spAutoFit/>
          </a:bodyPr>
          <a:lstStyle/>
          <a:p>
            <a:pPr algn="ctr"/>
            <a:r>
              <a:rPr lang="en-US" sz="1600" b="1" dirty="0" smtClean="0">
                <a:solidFill>
                  <a:srgbClr val="002060"/>
                </a:solidFill>
                <a:latin typeface="Verdana" pitchFamily="34" charset="0"/>
              </a:rPr>
              <a:t>Meta-Level (2-3X per </a:t>
            </a:r>
            <a:r>
              <a:rPr lang="en-US" sz="1600" b="1" dirty="0" err="1" smtClean="0">
                <a:solidFill>
                  <a:srgbClr val="002060"/>
                </a:solidFill>
                <a:latin typeface="Verdana" pitchFamily="34" charset="0"/>
              </a:rPr>
              <a:t>mo</a:t>
            </a:r>
            <a:r>
              <a:rPr lang="en-US" sz="1600" b="1" dirty="0" smtClean="0">
                <a:solidFill>
                  <a:srgbClr val="002060"/>
                </a:solidFill>
                <a:latin typeface="Verdana" pitchFamily="34" charset="0"/>
              </a:rPr>
              <a:t>)</a:t>
            </a:r>
          </a:p>
          <a:p>
            <a:pPr algn="ctr"/>
            <a:r>
              <a:rPr lang="en-US" sz="1600" b="1" dirty="0" smtClean="0">
                <a:solidFill>
                  <a:srgbClr val="002060"/>
                </a:solidFill>
                <a:latin typeface="Verdana" pitchFamily="34" charset="0"/>
              </a:rPr>
              <a:t>Progress Monitoring</a:t>
            </a:r>
          </a:p>
          <a:p>
            <a:pPr algn="ctr"/>
            <a:r>
              <a:rPr lang="en-US" sz="1600" b="1" dirty="0" smtClean="0">
                <a:solidFill>
                  <a:srgbClr val="002060"/>
                </a:solidFill>
                <a:latin typeface="Verdana" pitchFamily="34" charset="0"/>
              </a:rPr>
              <a:t>(e.g. CBM)</a:t>
            </a:r>
          </a:p>
        </p:txBody>
      </p:sp>
      <p:sp>
        <p:nvSpPr>
          <p:cNvPr id="15" name="TextBox 14"/>
          <p:cNvSpPr txBox="1"/>
          <p:nvPr/>
        </p:nvSpPr>
        <p:spPr>
          <a:xfrm>
            <a:off x="4724400" y="1219200"/>
            <a:ext cx="3276600" cy="892552"/>
          </a:xfrm>
          <a:prstGeom prst="rect">
            <a:avLst/>
          </a:prstGeom>
          <a:noFill/>
        </p:spPr>
        <p:txBody>
          <a:bodyPr wrap="square" rtlCol="0">
            <a:spAutoFit/>
          </a:bodyPr>
          <a:lstStyle/>
          <a:p>
            <a:pPr algn="ctr"/>
            <a:r>
              <a:rPr lang="en-US" sz="2400" b="1" dirty="0" smtClean="0">
                <a:solidFill>
                  <a:srgbClr val="002060"/>
                </a:solidFill>
                <a:latin typeface="Times" pitchFamily="48" charset="0"/>
              </a:rPr>
              <a:t> </a:t>
            </a:r>
            <a:r>
              <a:rPr lang="en-US" sz="1600" b="1" dirty="0" smtClean="0">
                <a:solidFill>
                  <a:srgbClr val="002060"/>
                </a:solidFill>
                <a:latin typeface="Verdana" pitchFamily="34" charset="0"/>
              </a:rPr>
              <a:t>Micro-Level</a:t>
            </a:r>
          </a:p>
          <a:p>
            <a:pPr algn="ctr"/>
            <a:r>
              <a:rPr lang="en-US" sz="1400" b="1" dirty="0" smtClean="0">
                <a:solidFill>
                  <a:srgbClr val="002060"/>
                </a:solidFill>
                <a:latin typeface="Verdana" pitchFamily="34" charset="0"/>
              </a:rPr>
              <a:t>Sensitive to Small </a:t>
            </a:r>
          </a:p>
          <a:p>
            <a:pPr algn="ctr"/>
            <a:r>
              <a:rPr lang="en-US" sz="1400" b="1" dirty="0" smtClean="0">
                <a:solidFill>
                  <a:srgbClr val="002060"/>
                </a:solidFill>
                <a:latin typeface="Verdana" pitchFamily="34" charset="0"/>
              </a:rPr>
              <a:t>Changes Over Time</a:t>
            </a:r>
          </a:p>
        </p:txBody>
      </p:sp>
      <p:sp>
        <p:nvSpPr>
          <p:cNvPr id="2" name="TextBox 1"/>
          <p:cNvSpPr txBox="1"/>
          <p:nvPr/>
        </p:nvSpPr>
        <p:spPr>
          <a:xfrm>
            <a:off x="2418158" y="6434642"/>
            <a:ext cx="3493295" cy="461665"/>
          </a:xfrm>
          <a:prstGeom prst="rect">
            <a:avLst/>
          </a:prstGeom>
          <a:noFill/>
        </p:spPr>
        <p:txBody>
          <a:bodyPr wrap="square" rtlCol="0">
            <a:spAutoFit/>
          </a:bodyPr>
          <a:lstStyle/>
          <a:p>
            <a:pPr algn="ctr"/>
            <a:r>
              <a:rPr lang="en-US" sz="2400" b="1" dirty="0" smtClean="0">
                <a:solidFill>
                  <a:srgbClr val="002060"/>
                </a:solidFill>
              </a:rPr>
              <a:t>(Johnson &amp; Street, 2013)</a:t>
            </a:r>
            <a:endParaRPr lang="en-US" sz="2400" b="1" dirty="0">
              <a:solidFill>
                <a:srgbClr val="002060"/>
              </a:solidFill>
            </a:endParaRPr>
          </a:p>
        </p:txBody>
      </p:sp>
    </p:spTree>
    <p:extLst>
      <p:ext uri="{BB962C8B-B14F-4D97-AF65-F5344CB8AC3E}">
        <p14:creationId xmlns:p14="http://schemas.microsoft.com/office/powerpoint/2010/main" val="37260470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b="1" dirty="0"/>
              <a:t>The DANGER of in Relying on Macro Assessment for Students with ASD</a:t>
            </a:r>
            <a:br>
              <a:rPr lang="en-US" b="1" dirty="0"/>
            </a:br>
            <a:endParaRPr lang="en-US" dirty="0"/>
          </a:p>
        </p:txBody>
      </p:sp>
      <p:pic>
        <p:nvPicPr>
          <p:cNvPr id="9218" name="Picture 2" descr="text: &quot;wro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7019324"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578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sign that says, &quot;Danger. expectations ahea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8535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06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525963"/>
          </a:xfrm>
        </p:spPr>
        <p:txBody>
          <a:bodyPr>
            <a:normAutofit lnSpcReduction="10000"/>
          </a:bodyPr>
          <a:lstStyle/>
          <a:p>
            <a:pPr marL="0" indent="0" algn="ctr">
              <a:buNone/>
            </a:pPr>
            <a:r>
              <a:rPr lang="en-US" sz="3600" b="1" dirty="0" smtClean="0">
                <a:solidFill>
                  <a:srgbClr val="002060"/>
                </a:solidFill>
              </a:rPr>
              <a:t>“Because assumptions, rather than proper assessment and screening, are frequently made about their (i.e. Students w/ ASD) cognitive and communication functioning, they are often excluded from literacy experiences.”</a:t>
            </a:r>
          </a:p>
          <a:p>
            <a:pPr marL="0" indent="0" algn="ctr">
              <a:buNone/>
            </a:pPr>
            <a:endParaRPr lang="en-US" sz="3600" b="1" dirty="0">
              <a:solidFill>
                <a:srgbClr val="002060"/>
              </a:solidFill>
            </a:endParaRPr>
          </a:p>
          <a:p>
            <a:pPr marL="0" indent="0" algn="r">
              <a:buNone/>
            </a:pPr>
            <a:r>
              <a:rPr lang="en-US" sz="2200" b="1" dirty="0" smtClean="0">
                <a:solidFill>
                  <a:srgbClr val="002060"/>
                </a:solidFill>
              </a:rPr>
              <a:t>(Quality Literacy Instruction for Students with ASD; </a:t>
            </a:r>
          </a:p>
          <a:p>
            <a:pPr marL="0" indent="0" algn="r">
              <a:buNone/>
            </a:pPr>
            <a:r>
              <a:rPr lang="en-US" sz="2200" b="1" dirty="0" smtClean="0">
                <a:solidFill>
                  <a:srgbClr val="002060"/>
                </a:solidFill>
              </a:rPr>
              <a:t>Carnahan &amp; Williamson, Eds., 2010)</a:t>
            </a:r>
            <a:endParaRPr lang="en-US" sz="2200" b="1" dirty="0">
              <a:solidFill>
                <a:srgbClr val="002060"/>
              </a:solidFill>
            </a:endParaRPr>
          </a:p>
        </p:txBody>
      </p:sp>
      <p:pic>
        <p:nvPicPr>
          <p:cNvPr id="21506" name="Picture 2" descr="group of children reading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88957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90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acher looking stressed with text &quot;Why are teachers told to differentiate their instruction but standardize their test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43857"/>
            <a:ext cx="6400800" cy="5470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2060"/>
                </a:solidFill>
              </a:rPr>
              <a:t>Literacy - Definition</a:t>
            </a:r>
            <a:endParaRPr lang="en-US" sz="6000" b="1" dirty="0">
              <a:solidFill>
                <a:srgbClr val="002060"/>
              </a:solidFill>
            </a:endParaRPr>
          </a:p>
        </p:txBody>
      </p:sp>
      <p:sp>
        <p:nvSpPr>
          <p:cNvPr id="3" name="Content Placeholder 2"/>
          <p:cNvSpPr>
            <a:spLocks noGrp="1"/>
          </p:cNvSpPr>
          <p:nvPr>
            <p:ph idx="1"/>
          </p:nvPr>
        </p:nvSpPr>
        <p:spPr/>
        <p:txBody>
          <a:bodyPr>
            <a:noAutofit/>
          </a:bodyPr>
          <a:lstStyle/>
          <a:p>
            <a:pPr marL="0" indent="0">
              <a:buNone/>
            </a:pPr>
            <a:r>
              <a:rPr lang="en-US" sz="3600" b="1" u="sng" dirty="0" smtClean="0">
                <a:solidFill>
                  <a:srgbClr val="002060"/>
                </a:solidFill>
              </a:rPr>
              <a:t>Reading</a:t>
            </a:r>
          </a:p>
          <a:p>
            <a:pPr marL="0" indent="0">
              <a:buNone/>
            </a:pPr>
            <a:r>
              <a:rPr lang="en-US" sz="3600" b="1" dirty="0">
                <a:solidFill>
                  <a:srgbClr val="002060"/>
                </a:solidFill>
              </a:rPr>
              <a:t>	</a:t>
            </a:r>
            <a:r>
              <a:rPr lang="en-US" sz="3600" b="1" dirty="0" smtClean="0">
                <a:solidFill>
                  <a:srgbClr val="002060"/>
                </a:solidFill>
              </a:rPr>
              <a:t>Writing</a:t>
            </a:r>
          </a:p>
          <a:p>
            <a:pPr marL="0" indent="0">
              <a:buNone/>
            </a:pPr>
            <a:r>
              <a:rPr lang="en-US" sz="3600" b="1" dirty="0">
                <a:solidFill>
                  <a:srgbClr val="002060"/>
                </a:solidFill>
              </a:rPr>
              <a:t>	</a:t>
            </a:r>
            <a:r>
              <a:rPr lang="en-US" sz="3600" b="1" dirty="0" smtClean="0">
                <a:solidFill>
                  <a:srgbClr val="002060"/>
                </a:solidFill>
              </a:rPr>
              <a:t>	Speaking </a:t>
            </a:r>
          </a:p>
          <a:p>
            <a:pPr marL="0" indent="0">
              <a:buNone/>
            </a:pPr>
            <a:r>
              <a:rPr lang="en-US" sz="3600" b="1" dirty="0">
                <a:solidFill>
                  <a:srgbClr val="002060"/>
                </a:solidFill>
              </a:rPr>
              <a:t>	</a:t>
            </a:r>
            <a:r>
              <a:rPr lang="en-US" sz="3600" b="1" dirty="0" smtClean="0">
                <a:solidFill>
                  <a:srgbClr val="002060"/>
                </a:solidFill>
              </a:rPr>
              <a:t>		Listening</a:t>
            </a:r>
          </a:p>
          <a:p>
            <a:pPr marL="0" indent="0">
              <a:buNone/>
            </a:pPr>
            <a:r>
              <a:rPr lang="en-US" sz="3600" b="1" dirty="0">
                <a:solidFill>
                  <a:srgbClr val="002060"/>
                </a:solidFill>
              </a:rPr>
              <a:t>	</a:t>
            </a:r>
            <a:r>
              <a:rPr lang="en-US" sz="3600" b="1" dirty="0" smtClean="0">
                <a:solidFill>
                  <a:srgbClr val="002060"/>
                </a:solidFill>
              </a:rPr>
              <a:t>			Pragmatics</a:t>
            </a:r>
          </a:p>
          <a:p>
            <a:pPr marL="0" indent="0">
              <a:buNone/>
            </a:pPr>
            <a:r>
              <a:rPr lang="en-US" sz="3600" b="1" dirty="0">
                <a:solidFill>
                  <a:srgbClr val="002060"/>
                </a:solidFill>
              </a:rPr>
              <a:t>	</a:t>
            </a:r>
            <a:r>
              <a:rPr lang="en-US" sz="3600" b="1" dirty="0" smtClean="0">
                <a:solidFill>
                  <a:srgbClr val="002060"/>
                </a:solidFill>
              </a:rPr>
              <a:t>				Critical Thinking</a:t>
            </a:r>
          </a:p>
          <a:p>
            <a:pPr marL="0" indent="0" algn="ctr">
              <a:buNone/>
            </a:pPr>
            <a:r>
              <a:rPr lang="en-US" sz="3600" b="1" dirty="0" smtClean="0">
                <a:solidFill>
                  <a:srgbClr val="002060"/>
                </a:solidFill>
              </a:rPr>
              <a:t>Engagement in Literacy Experience</a:t>
            </a:r>
            <a:endParaRPr lang="en-US" sz="3600" b="1" dirty="0">
              <a:solidFill>
                <a:srgbClr val="002060"/>
              </a:solidFill>
            </a:endParaRPr>
          </a:p>
        </p:txBody>
      </p:sp>
      <p:sp>
        <p:nvSpPr>
          <p:cNvPr id="4" name="TextBox 3"/>
          <p:cNvSpPr txBox="1"/>
          <p:nvPr/>
        </p:nvSpPr>
        <p:spPr>
          <a:xfrm>
            <a:off x="4495800" y="6248400"/>
            <a:ext cx="3962400" cy="369332"/>
          </a:xfrm>
          <a:prstGeom prst="rect">
            <a:avLst/>
          </a:prstGeom>
          <a:noFill/>
        </p:spPr>
        <p:txBody>
          <a:bodyPr wrap="square" rtlCol="0">
            <a:spAutoFit/>
          </a:bodyPr>
          <a:lstStyle/>
          <a:p>
            <a:r>
              <a:rPr lang="en-US" b="1" dirty="0" smtClean="0">
                <a:solidFill>
                  <a:srgbClr val="002060"/>
                </a:solidFill>
              </a:rPr>
              <a:t>Carnahan &amp; Williamson (</a:t>
            </a:r>
            <a:r>
              <a:rPr lang="en-US" b="1" dirty="0" err="1" smtClean="0">
                <a:solidFill>
                  <a:srgbClr val="002060"/>
                </a:solidFill>
              </a:rPr>
              <a:t>Eds</a:t>
            </a:r>
            <a:r>
              <a:rPr lang="en-US" b="1" dirty="0" smtClean="0">
                <a:solidFill>
                  <a:srgbClr val="002060"/>
                </a:solidFill>
              </a:rPr>
              <a:t>), 2010</a:t>
            </a:r>
            <a:endParaRPr lang="en-US" b="1" dirty="0">
              <a:solidFill>
                <a:srgbClr val="002060"/>
              </a:solidFill>
            </a:endParaRPr>
          </a:p>
        </p:txBody>
      </p:sp>
    </p:spTree>
    <p:extLst>
      <p:ext uri="{BB962C8B-B14F-4D97-AF65-F5344CB8AC3E}">
        <p14:creationId xmlns:p14="http://schemas.microsoft.com/office/powerpoint/2010/main" val="887955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solidFill>
                  <a:srgbClr val="002060"/>
                </a:solidFill>
              </a:rPr>
              <a:t>Formal vs. Informal Literacy Assessments</a:t>
            </a:r>
            <a:endParaRPr lang="en-US" sz="3600" b="1" dirty="0">
              <a:solidFill>
                <a:srgbClr val="002060"/>
              </a:solidFill>
            </a:endParaRPr>
          </a:p>
        </p:txBody>
      </p:sp>
      <p:sp>
        <p:nvSpPr>
          <p:cNvPr id="3" name="Content Placeholder 2"/>
          <p:cNvSpPr>
            <a:spLocks noGrp="1"/>
          </p:cNvSpPr>
          <p:nvPr>
            <p:ph sz="half" idx="1"/>
          </p:nvPr>
        </p:nvSpPr>
        <p:spPr>
          <a:xfrm>
            <a:off x="381000" y="1295401"/>
            <a:ext cx="4038600" cy="3276600"/>
          </a:xfrm>
        </p:spPr>
        <p:txBody>
          <a:bodyPr>
            <a:normAutofit/>
          </a:bodyPr>
          <a:lstStyle/>
          <a:p>
            <a:pPr marL="0" indent="0" algn="ctr">
              <a:buNone/>
            </a:pPr>
            <a:r>
              <a:rPr lang="en-US" sz="2400" b="1" dirty="0" smtClean="0">
                <a:solidFill>
                  <a:srgbClr val="002060"/>
                </a:solidFill>
              </a:rPr>
              <a:t>Formal Literacy Assessments</a:t>
            </a:r>
          </a:p>
          <a:p>
            <a:pPr marL="0" indent="0" algn="ctr">
              <a:buNone/>
            </a:pPr>
            <a:endParaRPr lang="en-US" sz="1400" b="1" dirty="0" smtClean="0">
              <a:solidFill>
                <a:srgbClr val="002060"/>
              </a:solidFill>
            </a:endParaRPr>
          </a:p>
          <a:p>
            <a:r>
              <a:rPr lang="en-US" sz="2000" b="1" dirty="0" smtClean="0">
                <a:solidFill>
                  <a:srgbClr val="002060"/>
                </a:solidFill>
              </a:rPr>
              <a:t>Standardized Administration</a:t>
            </a:r>
          </a:p>
          <a:p>
            <a:r>
              <a:rPr lang="en-US" sz="2000" b="1" dirty="0" smtClean="0">
                <a:solidFill>
                  <a:srgbClr val="002060"/>
                </a:solidFill>
              </a:rPr>
              <a:t>Standardized Norms (criterion; norm-referenced)</a:t>
            </a:r>
          </a:p>
          <a:p>
            <a:r>
              <a:rPr lang="en-US" sz="2000" b="1" dirty="0" smtClean="0">
                <a:solidFill>
                  <a:srgbClr val="002060"/>
                </a:solidFill>
              </a:rPr>
              <a:t>Typically administered by non-familiar person in non-familiar setting.</a:t>
            </a:r>
          </a:p>
        </p:txBody>
      </p:sp>
      <p:sp>
        <p:nvSpPr>
          <p:cNvPr id="4" name="Content Placeholder 3"/>
          <p:cNvSpPr>
            <a:spLocks noGrp="1"/>
          </p:cNvSpPr>
          <p:nvPr>
            <p:ph sz="half" idx="2"/>
          </p:nvPr>
        </p:nvSpPr>
        <p:spPr>
          <a:xfrm>
            <a:off x="4648200" y="1295400"/>
            <a:ext cx="4038600" cy="3624943"/>
          </a:xfrm>
        </p:spPr>
        <p:txBody>
          <a:bodyPr>
            <a:normAutofit/>
          </a:bodyPr>
          <a:lstStyle/>
          <a:p>
            <a:pPr marL="0" indent="0" algn="ctr">
              <a:buNone/>
            </a:pPr>
            <a:r>
              <a:rPr lang="en-US" sz="2400" b="1" dirty="0">
                <a:solidFill>
                  <a:srgbClr val="002060"/>
                </a:solidFill>
              </a:rPr>
              <a:t>Informal Literacy </a:t>
            </a:r>
            <a:r>
              <a:rPr lang="en-US" sz="2400" b="1" dirty="0" smtClean="0">
                <a:solidFill>
                  <a:srgbClr val="002060"/>
                </a:solidFill>
              </a:rPr>
              <a:t>Assessments</a:t>
            </a:r>
          </a:p>
          <a:p>
            <a:pPr marL="0" indent="0" algn="ctr">
              <a:buNone/>
            </a:pPr>
            <a:endParaRPr lang="en-US" sz="1400" b="1" dirty="0">
              <a:solidFill>
                <a:srgbClr val="002060"/>
              </a:solidFill>
            </a:endParaRPr>
          </a:p>
          <a:p>
            <a:r>
              <a:rPr lang="en-US" sz="2000" b="1" dirty="0">
                <a:solidFill>
                  <a:srgbClr val="002060"/>
                </a:solidFill>
              </a:rPr>
              <a:t>Designed to be used by </a:t>
            </a:r>
            <a:r>
              <a:rPr lang="en-US" sz="2000" b="1" dirty="0" smtClean="0">
                <a:solidFill>
                  <a:srgbClr val="002060"/>
                </a:solidFill>
              </a:rPr>
              <a:t>teachers</a:t>
            </a:r>
          </a:p>
          <a:p>
            <a:r>
              <a:rPr lang="en-US" sz="2000" b="1" dirty="0" smtClean="0">
                <a:solidFill>
                  <a:srgbClr val="002060"/>
                </a:solidFill>
              </a:rPr>
              <a:t>Used in learning context</a:t>
            </a:r>
            <a:endParaRPr lang="en-US" sz="2000" b="1" dirty="0">
              <a:solidFill>
                <a:srgbClr val="002060"/>
              </a:solidFill>
            </a:endParaRPr>
          </a:p>
          <a:p>
            <a:r>
              <a:rPr lang="en-US" sz="2000" b="1" dirty="0">
                <a:solidFill>
                  <a:srgbClr val="002060"/>
                </a:solidFill>
              </a:rPr>
              <a:t>Sensitive and Recent</a:t>
            </a:r>
          </a:p>
          <a:p>
            <a:pPr lvl="1"/>
            <a:r>
              <a:rPr lang="en-US" sz="1600" b="1" dirty="0">
                <a:solidFill>
                  <a:srgbClr val="002060"/>
                </a:solidFill>
              </a:rPr>
              <a:t>Observation</a:t>
            </a:r>
          </a:p>
          <a:p>
            <a:pPr lvl="1"/>
            <a:r>
              <a:rPr lang="en-US" sz="1600" b="1" dirty="0">
                <a:solidFill>
                  <a:srgbClr val="002060"/>
                </a:solidFill>
              </a:rPr>
              <a:t>Analysis of Student Work </a:t>
            </a:r>
            <a:r>
              <a:rPr lang="en-US" sz="1600" b="1" dirty="0" smtClean="0">
                <a:solidFill>
                  <a:srgbClr val="002060"/>
                </a:solidFill>
              </a:rPr>
              <a:t>Samples</a:t>
            </a:r>
          </a:p>
          <a:p>
            <a:pPr lvl="1"/>
            <a:r>
              <a:rPr lang="en-US" sz="1600" b="1" dirty="0" smtClean="0">
                <a:solidFill>
                  <a:srgbClr val="002060"/>
                </a:solidFill>
              </a:rPr>
              <a:t>Student Interview</a:t>
            </a:r>
          </a:p>
          <a:p>
            <a:pPr lvl="1"/>
            <a:r>
              <a:rPr lang="en-US" sz="1600" b="1" dirty="0" smtClean="0">
                <a:solidFill>
                  <a:srgbClr val="002060"/>
                </a:solidFill>
              </a:rPr>
              <a:t>Presentations / Performances</a:t>
            </a:r>
          </a:p>
          <a:p>
            <a:pPr lvl="1"/>
            <a:r>
              <a:rPr lang="en-US" sz="1600" b="1" dirty="0" smtClean="0">
                <a:solidFill>
                  <a:srgbClr val="002060"/>
                </a:solidFill>
              </a:rPr>
              <a:t>IEP Goal Checklists</a:t>
            </a:r>
          </a:p>
          <a:p>
            <a:pPr lvl="1"/>
            <a:r>
              <a:rPr lang="en-US" sz="1600" b="1" dirty="0" smtClean="0">
                <a:solidFill>
                  <a:srgbClr val="002060"/>
                </a:solidFill>
              </a:rPr>
              <a:t>Portfolio</a:t>
            </a:r>
            <a:endParaRPr lang="en-US" sz="1600" b="1" dirty="0">
              <a:solidFill>
                <a:srgbClr val="002060"/>
              </a:solidFill>
            </a:endParaRPr>
          </a:p>
          <a:p>
            <a:endParaRPr lang="en-US" dirty="0"/>
          </a:p>
        </p:txBody>
      </p:sp>
      <p:sp>
        <p:nvSpPr>
          <p:cNvPr id="5" name="TextBox 4"/>
          <p:cNvSpPr txBox="1"/>
          <p:nvPr/>
        </p:nvSpPr>
        <p:spPr>
          <a:xfrm>
            <a:off x="1447800" y="5105400"/>
            <a:ext cx="5497286" cy="1569660"/>
          </a:xfrm>
          <a:prstGeom prst="rect">
            <a:avLst/>
          </a:prstGeom>
          <a:noFill/>
        </p:spPr>
        <p:txBody>
          <a:bodyPr wrap="square" rtlCol="0">
            <a:spAutoFit/>
          </a:bodyPr>
          <a:lstStyle/>
          <a:p>
            <a:pPr algn="ctr"/>
            <a:r>
              <a:rPr lang="en-US" sz="2400" b="1" dirty="0">
                <a:solidFill>
                  <a:srgbClr val="002060"/>
                </a:solidFill>
              </a:rPr>
              <a:t>Literacy Assessments that Contain </a:t>
            </a:r>
            <a:r>
              <a:rPr lang="en-US" sz="2400" b="1" dirty="0" smtClean="0">
                <a:solidFill>
                  <a:srgbClr val="002060"/>
                </a:solidFill>
              </a:rPr>
              <a:t>BOTH</a:t>
            </a:r>
          </a:p>
          <a:p>
            <a:pPr algn="ctr"/>
            <a:endParaRPr lang="en-US" sz="1200" b="1" dirty="0" smtClean="0">
              <a:solidFill>
                <a:srgbClr val="002060"/>
              </a:solidFill>
            </a:endParaRPr>
          </a:p>
          <a:p>
            <a:pPr algn="ctr"/>
            <a:r>
              <a:rPr lang="en-US" sz="2000" b="1" dirty="0" smtClean="0">
                <a:solidFill>
                  <a:srgbClr val="002060"/>
                </a:solidFill>
              </a:rPr>
              <a:t>DIBELS / CBM</a:t>
            </a:r>
          </a:p>
          <a:p>
            <a:pPr algn="ctr"/>
            <a:r>
              <a:rPr lang="en-US" sz="2000" b="1" dirty="0" smtClean="0">
                <a:solidFill>
                  <a:srgbClr val="002060"/>
                </a:solidFill>
              </a:rPr>
              <a:t>Informal Reading Inventories</a:t>
            </a:r>
          </a:p>
          <a:p>
            <a:pPr algn="ctr"/>
            <a:r>
              <a:rPr lang="en-US" sz="2000" b="1" dirty="0" smtClean="0">
                <a:solidFill>
                  <a:srgbClr val="002060"/>
                </a:solidFill>
              </a:rPr>
              <a:t>Unit and/or Chapter Tests</a:t>
            </a:r>
            <a:endParaRPr lang="en-US" sz="2000" b="1" dirty="0">
              <a:solidFill>
                <a:srgbClr val="002060"/>
              </a:solidFill>
            </a:endParaRPr>
          </a:p>
        </p:txBody>
      </p:sp>
    </p:spTree>
    <p:extLst>
      <p:ext uri="{BB962C8B-B14F-4D97-AF65-F5344CB8AC3E}">
        <p14:creationId xmlns:p14="http://schemas.microsoft.com/office/powerpoint/2010/main" val="2371402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rgbClr val="002060"/>
                </a:solidFill>
              </a:rPr>
              <a:t>Challenges with Formal </a:t>
            </a:r>
            <a:br>
              <a:rPr lang="en-US" sz="3600" b="1" dirty="0" smtClean="0">
                <a:solidFill>
                  <a:srgbClr val="002060"/>
                </a:solidFill>
              </a:rPr>
            </a:br>
            <a:r>
              <a:rPr lang="en-US" sz="3600" b="1" dirty="0" smtClean="0">
                <a:solidFill>
                  <a:srgbClr val="002060"/>
                </a:solidFill>
              </a:rPr>
              <a:t>Reading Assessments for Students with ASD</a:t>
            </a:r>
            <a:endParaRPr lang="en-US" sz="3600" b="1" dirty="0">
              <a:solidFill>
                <a:srgbClr val="002060"/>
              </a:solidFill>
            </a:endParaRPr>
          </a:p>
        </p:txBody>
      </p:sp>
      <p:sp>
        <p:nvSpPr>
          <p:cNvPr id="3" name="Content Placeholder 2"/>
          <p:cNvSpPr>
            <a:spLocks noGrp="1"/>
          </p:cNvSpPr>
          <p:nvPr>
            <p:ph idx="1"/>
          </p:nvPr>
        </p:nvSpPr>
        <p:spPr>
          <a:xfrm>
            <a:off x="152400" y="1600200"/>
            <a:ext cx="8839200" cy="4953000"/>
          </a:xfrm>
        </p:spPr>
        <p:txBody>
          <a:bodyPr>
            <a:normAutofit fontScale="92500" lnSpcReduction="10000"/>
          </a:bodyPr>
          <a:lstStyle/>
          <a:p>
            <a:r>
              <a:rPr lang="en-US" b="1" dirty="0" smtClean="0">
                <a:solidFill>
                  <a:srgbClr val="002060"/>
                </a:solidFill>
              </a:rPr>
              <a:t>Lack of Sensitivity (</a:t>
            </a:r>
            <a:r>
              <a:rPr lang="en-US" sz="2800" b="1" dirty="0" smtClean="0">
                <a:solidFill>
                  <a:srgbClr val="002060"/>
                </a:solidFill>
              </a:rPr>
              <a:t>ability to detect small changes</a:t>
            </a:r>
            <a:r>
              <a:rPr lang="en-US" b="1" dirty="0" smtClean="0">
                <a:solidFill>
                  <a:srgbClr val="002060"/>
                </a:solidFill>
              </a:rPr>
              <a:t>)</a:t>
            </a:r>
          </a:p>
          <a:p>
            <a:r>
              <a:rPr lang="en-US" b="1" dirty="0" smtClean="0">
                <a:solidFill>
                  <a:srgbClr val="002060"/>
                </a:solidFill>
              </a:rPr>
              <a:t>Lack of Specificity (</a:t>
            </a:r>
            <a:r>
              <a:rPr lang="en-US" sz="3000" b="1" dirty="0" smtClean="0">
                <a:solidFill>
                  <a:srgbClr val="002060"/>
                </a:solidFill>
              </a:rPr>
              <a:t>areas of ASD impacting reading</a:t>
            </a:r>
            <a:r>
              <a:rPr lang="en-US" b="1" dirty="0" smtClean="0">
                <a:solidFill>
                  <a:srgbClr val="002060"/>
                </a:solidFill>
              </a:rPr>
              <a:t>)</a:t>
            </a:r>
          </a:p>
          <a:p>
            <a:r>
              <a:rPr lang="en-US" b="1" dirty="0" smtClean="0">
                <a:solidFill>
                  <a:srgbClr val="002060"/>
                </a:solidFill>
              </a:rPr>
              <a:t>Assessment &amp; Social Context</a:t>
            </a:r>
          </a:p>
          <a:p>
            <a:r>
              <a:rPr lang="en-US" b="1" dirty="0" smtClean="0">
                <a:solidFill>
                  <a:srgbClr val="002060"/>
                </a:solidFill>
              </a:rPr>
              <a:t>Restricted Interests = Lack of Motivation</a:t>
            </a:r>
          </a:p>
          <a:p>
            <a:r>
              <a:rPr lang="en-US" b="1" dirty="0" smtClean="0">
                <a:solidFill>
                  <a:srgbClr val="002060"/>
                </a:solidFill>
              </a:rPr>
              <a:t>Output Differences (</a:t>
            </a:r>
            <a:r>
              <a:rPr lang="en-US" sz="3000" b="1" dirty="0" smtClean="0">
                <a:solidFill>
                  <a:srgbClr val="002060"/>
                </a:solidFill>
              </a:rPr>
              <a:t>Theory of Mind</a:t>
            </a:r>
            <a:r>
              <a:rPr lang="en-US" b="1" dirty="0" smtClean="0">
                <a:solidFill>
                  <a:srgbClr val="002060"/>
                </a:solidFill>
              </a:rPr>
              <a:t>)</a:t>
            </a:r>
          </a:p>
          <a:p>
            <a:endParaRPr lang="en-US" b="1" dirty="0" smtClean="0">
              <a:solidFill>
                <a:srgbClr val="002060"/>
              </a:solidFill>
            </a:endParaRPr>
          </a:p>
          <a:p>
            <a:endParaRPr lang="en-US" b="1" dirty="0">
              <a:solidFill>
                <a:srgbClr val="002060"/>
              </a:solidFill>
            </a:endParaRPr>
          </a:p>
          <a:p>
            <a:endParaRPr lang="en-US" b="1" dirty="0" smtClean="0">
              <a:solidFill>
                <a:srgbClr val="002060"/>
              </a:solidFill>
            </a:endParaRPr>
          </a:p>
          <a:p>
            <a:pPr marL="0" indent="0" algn="ctr">
              <a:buNone/>
            </a:pPr>
            <a:r>
              <a:rPr lang="en-US" b="1" i="1" dirty="0" smtClean="0">
                <a:solidFill>
                  <a:srgbClr val="FF0000"/>
                </a:solidFill>
              </a:rPr>
              <a:t>PRINCIPLE</a:t>
            </a:r>
            <a:r>
              <a:rPr lang="en-US" b="1" dirty="0" smtClean="0">
                <a:solidFill>
                  <a:srgbClr val="002060"/>
                </a:solidFill>
              </a:rPr>
              <a:t>:  Use more than one way to assess for reading skills and include informal measures!!</a:t>
            </a:r>
            <a:endParaRPr lang="en-US" b="1" dirty="0">
              <a:solidFill>
                <a:srgbClr val="002060"/>
              </a:solidFill>
            </a:endParaRPr>
          </a:p>
        </p:txBody>
      </p:sp>
      <p:sp>
        <p:nvSpPr>
          <p:cNvPr id="4" name="TextBox 3"/>
          <p:cNvSpPr txBox="1"/>
          <p:nvPr/>
        </p:nvSpPr>
        <p:spPr>
          <a:xfrm>
            <a:off x="762000" y="4513368"/>
            <a:ext cx="3581400" cy="584775"/>
          </a:xfrm>
          <a:prstGeom prst="rect">
            <a:avLst/>
          </a:prstGeom>
          <a:noFill/>
        </p:spPr>
        <p:txBody>
          <a:bodyPr wrap="square" rtlCol="0">
            <a:spAutoFit/>
          </a:bodyPr>
          <a:lstStyle/>
          <a:p>
            <a:pPr algn="ctr"/>
            <a:r>
              <a:rPr lang="en-US" sz="1600" b="1" dirty="0" err="1">
                <a:solidFill>
                  <a:srgbClr val="002060"/>
                </a:solidFill>
              </a:rPr>
              <a:t>Iland</a:t>
            </a:r>
            <a:r>
              <a:rPr lang="en-US" sz="1600" b="1" dirty="0">
                <a:solidFill>
                  <a:srgbClr val="002060"/>
                </a:solidFill>
              </a:rPr>
              <a:t>, </a:t>
            </a:r>
            <a:r>
              <a:rPr lang="en-US" sz="1600" b="1" dirty="0" smtClean="0">
                <a:solidFill>
                  <a:srgbClr val="002060"/>
                </a:solidFill>
              </a:rPr>
              <a:t>E., 2011</a:t>
            </a:r>
          </a:p>
          <a:p>
            <a:pPr algn="ctr"/>
            <a:r>
              <a:rPr lang="en-US" sz="1600" b="1" dirty="0" err="1" smtClean="0">
                <a:solidFill>
                  <a:srgbClr val="002060"/>
                </a:solidFill>
              </a:rPr>
              <a:t>Kluth</a:t>
            </a:r>
            <a:r>
              <a:rPr lang="en-US" sz="1600" b="1" dirty="0" smtClean="0">
                <a:solidFill>
                  <a:srgbClr val="002060"/>
                </a:solidFill>
              </a:rPr>
              <a:t> &amp; Chandler-</a:t>
            </a:r>
            <a:r>
              <a:rPr lang="en-US" sz="1600" b="1" dirty="0" err="1" smtClean="0">
                <a:solidFill>
                  <a:srgbClr val="002060"/>
                </a:solidFill>
              </a:rPr>
              <a:t>Olcott</a:t>
            </a:r>
            <a:r>
              <a:rPr lang="en-US" sz="1600" b="1" dirty="0">
                <a:solidFill>
                  <a:srgbClr val="002060"/>
                </a:solidFill>
              </a:rPr>
              <a:t>, </a:t>
            </a:r>
            <a:r>
              <a:rPr lang="en-US" sz="1600" b="1" dirty="0" smtClean="0">
                <a:solidFill>
                  <a:srgbClr val="002060"/>
                </a:solidFill>
              </a:rPr>
              <a:t>K., 2008. </a:t>
            </a:r>
            <a:endParaRPr lang="en-US" sz="1600" b="1" dirty="0">
              <a:solidFill>
                <a:srgbClr val="002060"/>
              </a:solidFill>
            </a:endParaRPr>
          </a:p>
        </p:txBody>
      </p:sp>
    </p:spTree>
    <p:extLst>
      <p:ext uri="{BB962C8B-B14F-4D97-AF65-F5344CB8AC3E}">
        <p14:creationId xmlns:p14="http://schemas.microsoft.com/office/powerpoint/2010/main" val="3885791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Autofit/>
          </a:bodyPr>
          <a:lstStyle/>
          <a:p>
            <a:pPr>
              <a:defRPr/>
            </a:pPr>
            <a:r>
              <a:rPr lang="en-US" sz="3600" b="1" dirty="0" smtClean="0">
                <a:solidFill>
                  <a:srgbClr val="002060"/>
                </a:solidFill>
              </a:rPr>
              <a:t>Creative Uses of Standardized Tools</a:t>
            </a:r>
            <a:br>
              <a:rPr lang="en-US" sz="3600" b="1" dirty="0" smtClean="0">
                <a:solidFill>
                  <a:srgbClr val="002060"/>
                </a:solidFill>
              </a:rPr>
            </a:br>
            <a:r>
              <a:rPr lang="en-US" sz="3600" b="1" dirty="0" smtClean="0">
                <a:solidFill>
                  <a:srgbClr val="002060"/>
                </a:solidFill>
              </a:rPr>
              <a:t>“Breaking Standardization”</a:t>
            </a:r>
            <a:endParaRPr lang="en-US" sz="3600" b="1" dirty="0">
              <a:solidFill>
                <a:srgbClr val="002060"/>
              </a:solidFill>
            </a:endParaRPr>
          </a:p>
        </p:txBody>
      </p:sp>
      <p:sp>
        <p:nvSpPr>
          <p:cNvPr id="292867" name="Content Placeholder 2"/>
          <p:cNvSpPr>
            <a:spLocks noGrp="1"/>
          </p:cNvSpPr>
          <p:nvPr>
            <p:ph idx="1"/>
          </p:nvPr>
        </p:nvSpPr>
        <p:spPr>
          <a:xfrm>
            <a:off x="25400" y="1364343"/>
            <a:ext cx="8936037" cy="5486400"/>
          </a:xfrm>
        </p:spPr>
        <p:txBody>
          <a:bodyPr>
            <a:noAutofit/>
          </a:bodyPr>
          <a:lstStyle/>
          <a:p>
            <a:r>
              <a:rPr lang="en-US" altLang="en-US" sz="2600" b="1" dirty="0" smtClean="0">
                <a:solidFill>
                  <a:srgbClr val="002060"/>
                </a:solidFill>
              </a:rPr>
              <a:t>Observe performance under various conditions (e.g. with and without use of visuals supports; preferred interest)</a:t>
            </a:r>
          </a:p>
          <a:p>
            <a:r>
              <a:rPr lang="en-US" altLang="en-US" sz="2600" b="1" dirty="0" smtClean="0">
                <a:solidFill>
                  <a:srgbClr val="002060"/>
                </a:solidFill>
              </a:rPr>
              <a:t>Administer subscales or items within subscales in a different order so highly preferred tasks can follow less preferred ones to increase motivation;</a:t>
            </a:r>
          </a:p>
          <a:p>
            <a:r>
              <a:rPr lang="en-US" altLang="en-US" sz="2600" b="1" dirty="0" smtClean="0">
                <a:solidFill>
                  <a:srgbClr val="002060"/>
                </a:solidFill>
              </a:rPr>
              <a:t>Start at the beginning of a particular subscale (easiest item) rather than the age-suggested starting point to create behavioral momentum;</a:t>
            </a:r>
          </a:p>
          <a:p>
            <a:pPr marL="0" indent="0">
              <a:buNone/>
            </a:pPr>
            <a:endParaRPr lang="en-US" altLang="en-US" sz="2000" b="1" dirty="0" smtClean="0">
              <a:solidFill>
                <a:srgbClr val="002060"/>
              </a:solidFill>
            </a:endParaRPr>
          </a:p>
          <a:p>
            <a:pPr marL="0" indent="0" algn="ctr">
              <a:buNone/>
            </a:pPr>
            <a:r>
              <a:rPr lang="en-US" altLang="en-US" sz="2000" b="1" i="1" u="sng" dirty="0">
                <a:solidFill>
                  <a:srgbClr val="002060"/>
                </a:solidFill>
              </a:rPr>
              <a:t>NOTE</a:t>
            </a:r>
            <a:r>
              <a:rPr lang="en-US" altLang="en-US" sz="2000" b="1" dirty="0">
                <a:solidFill>
                  <a:srgbClr val="002060"/>
                </a:solidFill>
              </a:rPr>
              <a:t>:  Such expansions can be beneficial in capturing rich information on the student’s learning needs, strengths, and challenges, but invalidates obtained scores.  Avoid by first administering under standardized conditions. </a:t>
            </a:r>
            <a:endParaRPr lang="en-US" altLang="en-US" sz="2000" b="1" dirty="0" smtClean="0">
              <a:solidFill>
                <a:srgbClr val="002060"/>
              </a:solidFill>
            </a:endParaRPr>
          </a:p>
          <a:p>
            <a:endParaRPr lang="en-US" altLang="en-US" sz="2000" b="1" dirty="0" smtClean="0"/>
          </a:p>
        </p:txBody>
      </p:sp>
      <p:pic>
        <p:nvPicPr>
          <p:cNvPr id="43013" name="Picture 5" descr="puzzle pie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57200"/>
            <a:ext cx="16462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88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Creative Uses of Standardized Tools</a:t>
            </a:r>
            <a:br>
              <a:rPr lang="en-US" b="1" dirty="0"/>
            </a:br>
            <a:r>
              <a:rPr lang="en-US" b="1" dirty="0"/>
              <a:t>“Breaking Standardization</a:t>
            </a:r>
            <a:r>
              <a:rPr lang="en-US" b="1" dirty="0" smtClean="0"/>
              <a:t>” (cont.)</a:t>
            </a:r>
            <a:endParaRPr lang="en-US" dirty="0"/>
          </a:p>
        </p:txBody>
      </p:sp>
      <p:sp>
        <p:nvSpPr>
          <p:cNvPr id="3" name="Content Placeholder 2"/>
          <p:cNvSpPr>
            <a:spLocks noGrp="1"/>
          </p:cNvSpPr>
          <p:nvPr>
            <p:ph idx="1"/>
          </p:nvPr>
        </p:nvSpPr>
        <p:spPr/>
        <p:txBody>
          <a:bodyPr>
            <a:normAutofit/>
          </a:bodyPr>
          <a:lstStyle/>
          <a:p>
            <a:r>
              <a:rPr lang="en-US" altLang="en-US" sz="2800" b="1" dirty="0"/>
              <a:t>Take frequent breaks;  Use tangible </a:t>
            </a:r>
            <a:r>
              <a:rPr lang="en-US" altLang="en-US" sz="2800" b="1" dirty="0" err="1"/>
              <a:t>reinforcers</a:t>
            </a:r>
            <a:r>
              <a:rPr lang="en-US" altLang="en-US" sz="2800" b="1" dirty="0"/>
              <a:t>;</a:t>
            </a:r>
          </a:p>
          <a:p>
            <a:r>
              <a:rPr lang="en-US" altLang="en-US" sz="2800" b="1" dirty="0"/>
              <a:t>Use a multiple-choice or fill-in-the-blank formats rather than an open-ended;</a:t>
            </a:r>
          </a:p>
          <a:p>
            <a:r>
              <a:rPr lang="en-US" altLang="en-US" sz="2800" b="1" dirty="0"/>
              <a:t>Paraphrase instructions and/or simplify language to match child’s level;</a:t>
            </a:r>
          </a:p>
          <a:p>
            <a:r>
              <a:rPr lang="en-US" altLang="en-US" sz="2800" b="1" dirty="0"/>
              <a:t>Use terms and phrases that are familiar to the child (e.g., “match” vs. “find me another one just like this”)</a:t>
            </a:r>
          </a:p>
          <a:p>
            <a:endParaRPr lang="en-US" dirty="0"/>
          </a:p>
        </p:txBody>
      </p:sp>
      <p:sp>
        <p:nvSpPr>
          <p:cNvPr id="4" name="TextBox 3"/>
          <p:cNvSpPr txBox="1"/>
          <p:nvPr/>
        </p:nvSpPr>
        <p:spPr>
          <a:xfrm>
            <a:off x="1143000" y="5486400"/>
            <a:ext cx="7391400" cy="1477328"/>
          </a:xfrm>
          <a:prstGeom prst="rect">
            <a:avLst/>
          </a:prstGeom>
          <a:noFill/>
        </p:spPr>
        <p:txBody>
          <a:bodyPr wrap="square" rtlCol="0">
            <a:spAutoFit/>
          </a:bodyPr>
          <a:lstStyle/>
          <a:p>
            <a:r>
              <a:rPr lang="en-US" altLang="en-US" b="1" i="1" u="sng" dirty="0">
                <a:solidFill>
                  <a:srgbClr val="002060"/>
                </a:solidFill>
              </a:rPr>
              <a:t>NOTE</a:t>
            </a:r>
            <a:r>
              <a:rPr lang="en-US" altLang="en-US" b="1" dirty="0">
                <a:solidFill>
                  <a:srgbClr val="002060"/>
                </a:solidFill>
              </a:rPr>
              <a:t>:  Such expansions can be beneficial in capturing rich information on the student’s learning needs, strengths, and challenges, but invalidates obtained scores.  Avoid by first administering under standardized conditions. </a:t>
            </a:r>
          </a:p>
          <a:p>
            <a:endParaRPr lang="en-US" dirty="0"/>
          </a:p>
        </p:txBody>
      </p:sp>
    </p:spTree>
    <p:extLst>
      <p:ext uri="{BB962C8B-B14F-4D97-AF65-F5344CB8AC3E}">
        <p14:creationId xmlns:p14="http://schemas.microsoft.com/office/powerpoint/2010/main" val="56615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Alternate Process 25"/>
          <p:cNvSpPr/>
          <p:nvPr/>
        </p:nvSpPr>
        <p:spPr>
          <a:xfrm>
            <a:off x="685800" y="228600"/>
            <a:ext cx="7848600" cy="609600"/>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prstClr val="white"/>
                </a:solidFill>
              </a:rPr>
              <a:t>Is the Student </a:t>
            </a:r>
            <a:r>
              <a:rPr lang="en-US" sz="2400" b="1" i="1" dirty="0">
                <a:solidFill>
                  <a:prstClr val="white"/>
                </a:solidFill>
              </a:rPr>
              <a:t>T</a:t>
            </a:r>
            <a:r>
              <a:rPr lang="en-US" sz="2400" b="1" i="1" dirty="0" smtClean="0">
                <a:solidFill>
                  <a:prstClr val="white"/>
                </a:solidFill>
              </a:rPr>
              <a:t>aking State / District Reading Assessment(s)</a:t>
            </a:r>
            <a:endParaRPr lang="en-US" sz="2400" b="1" i="1" dirty="0">
              <a:solidFill>
                <a:prstClr val="white"/>
              </a:solidFill>
            </a:endParaRPr>
          </a:p>
        </p:txBody>
      </p:sp>
      <p:cxnSp>
        <p:nvCxnSpPr>
          <p:cNvPr id="28" name="Straight Arrow Connector 27"/>
          <p:cNvCxnSpPr/>
          <p:nvPr/>
        </p:nvCxnSpPr>
        <p:spPr>
          <a:xfrm flipH="1">
            <a:off x="2362200" y="838200"/>
            <a:ext cx="609600" cy="7620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Flowchart: Decision 30"/>
          <p:cNvSpPr/>
          <p:nvPr/>
        </p:nvSpPr>
        <p:spPr>
          <a:xfrm>
            <a:off x="1676400" y="1618343"/>
            <a:ext cx="13716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prstClr val="white"/>
                </a:solidFill>
              </a:rPr>
              <a:t>Yes</a:t>
            </a:r>
            <a:endParaRPr lang="en-US" sz="2800" b="1" dirty="0">
              <a:solidFill>
                <a:prstClr val="white"/>
              </a:solidFill>
            </a:endParaRPr>
          </a:p>
        </p:txBody>
      </p:sp>
      <p:cxnSp>
        <p:nvCxnSpPr>
          <p:cNvPr id="34" name="Straight Arrow Connector 33"/>
          <p:cNvCxnSpPr/>
          <p:nvPr/>
        </p:nvCxnSpPr>
        <p:spPr>
          <a:xfrm>
            <a:off x="2362200" y="2209808"/>
            <a:ext cx="0" cy="637721"/>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Flowchart: Terminator 45"/>
          <p:cNvSpPr/>
          <p:nvPr/>
        </p:nvSpPr>
        <p:spPr>
          <a:xfrm>
            <a:off x="1313547" y="2847521"/>
            <a:ext cx="2153557" cy="6858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 Proficient?</a:t>
            </a:r>
            <a:endParaRPr lang="en-US" b="1" dirty="0">
              <a:solidFill>
                <a:prstClr val="white"/>
              </a:solidFill>
            </a:endParaRPr>
          </a:p>
        </p:txBody>
      </p:sp>
      <p:cxnSp>
        <p:nvCxnSpPr>
          <p:cNvPr id="47" name="Straight Arrow Connector 46"/>
          <p:cNvCxnSpPr>
            <a:endCxn id="49" idx="0"/>
          </p:cNvCxnSpPr>
          <p:nvPr/>
        </p:nvCxnSpPr>
        <p:spPr>
          <a:xfrm flipH="1">
            <a:off x="816431" y="3533328"/>
            <a:ext cx="1545771" cy="924379"/>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0" idx="0"/>
          </p:cNvCxnSpPr>
          <p:nvPr/>
        </p:nvCxnSpPr>
        <p:spPr>
          <a:xfrm>
            <a:off x="2325918" y="3536954"/>
            <a:ext cx="322943" cy="864507"/>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Flowchart: Decision 48"/>
          <p:cNvSpPr/>
          <p:nvPr/>
        </p:nvSpPr>
        <p:spPr>
          <a:xfrm>
            <a:off x="206829" y="4457700"/>
            <a:ext cx="12192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Yes</a:t>
            </a:r>
            <a:endParaRPr lang="en-US" sz="2400" b="1" dirty="0">
              <a:solidFill>
                <a:prstClr val="white"/>
              </a:solidFill>
            </a:endParaRPr>
          </a:p>
        </p:txBody>
      </p:sp>
      <p:cxnSp>
        <p:nvCxnSpPr>
          <p:cNvPr id="51" name="Straight Arrow Connector 50"/>
          <p:cNvCxnSpPr/>
          <p:nvPr/>
        </p:nvCxnSpPr>
        <p:spPr>
          <a:xfrm>
            <a:off x="816429" y="5054600"/>
            <a:ext cx="2" cy="5842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Flowchart: Terminator 53"/>
          <p:cNvSpPr/>
          <p:nvPr/>
        </p:nvSpPr>
        <p:spPr>
          <a:xfrm>
            <a:off x="162838" y="5610225"/>
            <a:ext cx="1300842" cy="6858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 Carry On</a:t>
            </a:r>
            <a:endParaRPr lang="en-US" b="1" dirty="0">
              <a:solidFill>
                <a:prstClr val="white"/>
              </a:solidFill>
            </a:endParaRPr>
          </a:p>
        </p:txBody>
      </p:sp>
      <p:sp>
        <p:nvSpPr>
          <p:cNvPr id="50" name="Flowchart: Decision 49"/>
          <p:cNvSpPr/>
          <p:nvPr/>
        </p:nvSpPr>
        <p:spPr>
          <a:xfrm>
            <a:off x="2048332" y="4401457"/>
            <a:ext cx="1201057"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cxnSp>
        <p:nvCxnSpPr>
          <p:cNvPr id="60" name="Straight Arrow Connector 59"/>
          <p:cNvCxnSpPr>
            <a:stCxn id="50" idx="3"/>
            <a:endCxn id="57" idx="1"/>
          </p:cNvCxnSpPr>
          <p:nvPr/>
        </p:nvCxnSpPr>
        <p:spPr>
          <a:xfrm>
            <a:off x="3249385" y="4706257"/>
            <a:ext cx="758372" cy="3402"/>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Flowchart: Document 56"/>
          <p:cNvSpPr/>
          <p:nvPr/>
        </p:nvSpPr>
        <p:spPr>
          <a:xfrm>
            <a:off x="4007757" y="4161518"/>
            <a:ext cx="1634670" cy="1096282"/>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Enhanced Assessment</a:t>
            </a:r>
          </a:p>
          <a:p>
            <a:pPr algn="ctr"/>
            <a:r>
              <a:rPr lang="en-US" b="1" dirty="0" smtClean="0">
                <a:solidFill>
                  <a:prstClr val="white"/>
                </a:solidFill>
              </a:rPr>
              <a:t>Proficient?</a:t>
            </a:r>
            <a:endParaRPr lang="en-US" b="1" dirty="0">
              <a:solidFill>
                <a:prstClr val="white"/>
              </a:solidFill>
            </a:endParaRPr>
          </a:p>
        </p:txBody>
      </p:sp>
      <p:cxnSp>
        <p:nvCxnSpPr>
          <p:cNvPr id="62" name="Straight Arrow Connector 61"/>
          <p:cNvCxnSpPr/>
          <p:nvPr/>
        </p:nvCxnSpPr>
        <p:spPr>
          <a:xfrm flipH="1">
            <a:off x="4007759" y="5167991"/>
            <a:ext cx="758367" cy="608694"/>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Flowchart: Decision 69"/>
          <p:cNvSpPr/>
          <p:nvPr/>
        </p:nvSpPr>
        <p:spPr>
          <a:xfrm>
            <a:off x="3398157" y="5774416"/>
            <a:ext cx="12192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Yes</a:t>
            </a:r>
            <a:endParaRPr lang="en-US" sz="2400" b="1" dirty="0">
              <a:solidFill>
                <a:prstClr val="white"/>
              </a:solidFill>
            </a:endParaRPr>
          </a:p>
        </p:txBody>
      </p:sp>
      <p:cxnSp>
        <p:nvCxnSpPr>
          <p:cNvPr id="63" name="Straight Arrow Connector 62"/>
          <p:cNvCxnSpPr>
            <a:endCxn id="71" idx="0"/>
          </p:cNvCxnSpPr>
          <p:nvPr/>
        </p:nvCxnSpPr>
        <p:spPr>
          <a:xfrm>
            <a:off x="4834167" y="5167991"/>
            <a:ext cx="928915" cy="608694"/>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Flowchart: Decision 70"/>
          <p:cNvSpPr/>
          <p:nvPr/>
        </p:nvSpPr>
        <p:spPr>
          <a:xfrm>
            <a:off x="5162553" y="5776685"/>
            <a:ext cx="1201057"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cxnSp>
        <p:nvCxnSpPr>
          <p:cNvPr id="69" name="Straight Arrow Connector 68"/>
          <p:cNvCxnSpPr/>
          <p:nvPr/>
        </p:nvCxnSpPr>
        <p:spPr>
          <a:xfrm>
            <a:off x="6363606" y="6063341"/>
            <a:ext cx="962484" cy="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Flowchart: Terminator 75"/>
          <p:cNvSpPr/>
          <p:nvPr/>
        </p:nvSpPr>
        <p:spPr>
          <a:xfrm>
            <a:off x="7326091" y="5809342"/>
            <a:ext cx="1426028" cy="629558"/>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Teaching Strategies</a:t>
            </a:r>
            <a:endParaRPr lang="en-US" b="1" dirty="0">
              <a:solidFill>
                <a:prstClr val="white"/>
              </a:solidFill>
            </a:endParaRPr>
          </a:p>
        </p:txBody>
      </p:sp>
      <p:cxnSp>
        <p:nvCxnSpPr>
          <p:cNvPr id="29" name="Straight Arrow Connector 28"/>
          <p:cNvCxnSpPr/>
          <p:nvPr/>
        </p:nvCxnSpPr>
        <p:spPr>
          <a:xfrm>
            <a:off x="6096000" y="838200"/>
            <a:ext cx="762000" cy="7620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6172200" y="1618343"/>
            <a:ext cx="13716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cxnSp>
        <p:nvCxnSpPr>
          <p:cNvPr id="39" name="Straight Arrow Connector 38"/>
          <p:cNvCxnSpPr/>
          <p:nvPr/>
        </p:nvCxnSpPr>
        <p:spPr>
          <a:xfrm flipH="1">
            <a:off x="6757303" y="2244276"/>
            <a:ext cx="125187" cy="511165"/>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Document 32"/>
          <p:cNvSpPr/>
          <p:nvPr/>
        </p:nvSpPr>
        <p:spPr>
          <a:xfrm>
            <a:off x="5965370" y="2740023"/>
            <a:ext cx="1828800" cy="990600"/>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Decision-Making Process</a:t>
            </a:r>
            <a:endParaRPr lang="en-US" b="1" dirty="0">
              <a:solidFill>
                <a:prstClr val="white"/>
              </a:solidFill>
            </a:endParaRPr>
          </a:p>
        </p:txBody>
      </p:sp>
      <p:cxnSp>
        <p:nvCxnSpPr>
          <p:cNvPr id="58" name="Straight Arrow Connector 57"/>
          <p:cNvCxnSpPr/>
          <p:nvPr/>
        </p:nvCxnSpPr>
        <p:spPr>
          <a:xfrm flipH="1">
            <a:off x="5642434" y="3657600"/>
            <a:ext cx="322936" cy="503918"/>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0" idx="1"/>
          </p:cNvCxnSpPr>
          <p:nvPr/>
        </p:nvCxnSpPr>
        <p:spPr>
          <a:xfrm flipH="1" flipV="1">
            <a:off x="1426029" y="6047466"/>
            <a:ext cx="1972128" cy="3175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3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325562"/>
          </a:xfrm>
        </p:spPr>
        <p:txBody>
          <a:bodyPr>
            <a:normAutofit fontScale="90000"/>
          </a:bodyPr>
          <a:lstStyle/>
          <a:p>
            <a:r>
              <a:rPr lang="en-US" b="1" dirty="0" smtClean="0">
                <a:solidFill>
                  <a:srgbClr val="002060"/>
                </a:solidFill>
              </a:rPr>
              <a:t>Reading Difficulties Fall in 3 Categories</a:t>
            </a:r>
            <a:r>
              <a:rPr lang="en-US" dirty="0" smtClean="0">
                <a:solidFill>
                  <a:srgbClr val="002060"/>
                </a:solidFill>
              </a:rPr>
              <a:t/>
            </a:r>
            <a:br>
              <a:rPr lang="en-US" dirty="0" smtClean="0">
                <a:solidFill>
                  <a:srgbClr val="002060"/>
                </a:solidFill>
              </a:rPr>
            </a:br>
            <a:r>
              <a:rPr lang="en-US" sz="2700" b="1" dirty="0" smtClean="0">
                <a:solidFill>
                  <a:srgbClr val="002060"/>
                </a:solidFill>
              </a:rPr>
              <a:t>Reading problem is defined as </a:t>
            </a:r>
            <a:br>
              <a:rPr lang="en-US" sz="2700" b="1" dirty="0" smtClean="0">
                <a:solidFill>
                  <a:srgbClr val="002060"/>
                </a:solidFill>
              </a:rPr>
            </a:br>
            <a:r>
              <a:rPr lang="en-US" sz="2700" b="1" dirty="0" smtClean="0">
                <a:solidFill>
                  <a:srgbClr val="002060"/>
                </a:solidFill>
              </a:rPr>
              <a:t>“cannot understand classroom / grade-level materials”</a:t>
            </a:r>
            <a:endParaRPr lang="en-US" sz="2700" b="1" dirty="0">
              <a:solidFill>
                <a:srgbClr val="002060"/>
              </a:solidFill>
            </a:endParaRPr>
          </a:p>
        </p:txBody>
      </p:sp>
      <p:sp>
        <p:nvSpPr>
          <p:cNvPr id="3" name="Text Placeholder 2"/>
          <p:cNvSpPr>
            <a:spLocks noGrp="1"/>
          </p:cNvSpPr>
          <p:nvPr>
            <p:ph type="body" idx="1"/>
          </p:nvPr>
        </p:nvSpPr>
        <p:spPr/>
        <p:txBody>
          <a:bodyPr/>
          <a:lstStyle/>
          <a:p>
            <a:r>
              <a:rPr lang="en-US" dirty="0" smtClean="0">
                <a:solidFill>
                  <a:srgbClr val="002060"/>
                </a:solidFill>
              </a:rPr>
              <a:t>Print Skills</a:t>
            </a:r>
            <a:endParaRPr lang="en-US" dirty="0">
              <a:solidFill>
                <a:srgbClr val="002060"/>
              </a:solidFill>
            </a:endParaRPr>
          </a:p>
        </p:txBody>
      </p:sp>
      <p:sp>
        <p:nvSpPr>
          <p:cNvPr id="4" name="Content Placeholder 3"/>
          <p:cNvSpPr>
            <a:spLocks noGrp="1"/>
          </p:cNvSpPr>
          <p:nvPr>
            <p:ph sz="half" idx="2"/>
          </p:nvPr>
        </p:nvSpPr>
        <p:spPr>
          <a:xfrm>
            <a:off x="457200" y="2174875"/>
            <a:ext cx="4040188" cy="1787525"/>
          </a:xfrm>
        </p:spPr>
        <p:txBody>
          <a:bodyPr>
            <a:normAutofit/>
          </a:bodyPr>
          <a:lstStyle/>
          <a:p>
            <a:r>
              <a:rPr lang="en-US" sz="2000" dirty="0" smtClean="0">
                <a:solidFill>
                  <a:srgbClr val="002060"/>
                </a:solidFill>
              </a:rPr>
              <a:t>Ability to translate printed symbols efficiently into spoken language for meaning (e.g. phonics, sight words)</a:t>
            </a:r>
          </a:p>
          <a:p>
            <a:r>
              <a:rPr lang="en-US" sz="2000" dirty="0" smtClean="0">
                <a:solidFill>
                  <a:srgbClr val="002060"/>
                </a:solidFill>
              </a:rPr>
              <a:t>Assessment:  Read Aloud, CBM</a:t>
            </a:r>
            <a:endParaRPr lang="en-US" sz="2000" dirty="0">
              <a:solidFill>
                <a:srgbClr val="002060"/>
              </a:solidFill>
            </a:endParaRPr>
          </a:p>
        </p:txBody>
      </p:sp>
      <p:sp>
        <p:nvSpPr>
          <p:cNvPr id="5" name="Text Placeholder 4"/>
          <p:cNvSpPr>
            <a:spLocks noGrp="1"/>
          </p:cNvSpPr>
          <p:nvPr>
            <p:ph type="body" sz="quarter" idx="3"/>
          </p:nvPr>
        </p:nvSpPr>
        <p:spPr>
          <a:xfrm>
            <a:off x="4648200" y="2286000"/>
            <a:ext cx="4041775" cy="803275"/>
          </a:xfrm>
        </p:spPr>
        <p:txBody>
          <a:bodyPr>
            <a:normAutofit lnSpcReduction="10000"/>
          </a:bodyPr>
          <a:lstStyle/>
          <a:p>
            <a:r>
              <a:rPr lang="en-US" dirty="0" smtClean="0">
                <a:solidFill>
                  <a:srgbClr val="002060"/>
                </a:solidFill>
              </a:rPr>
              <a:t>Vocabulary Knowledge (Understanding of Terms)</a:t>
            </a:r>
            <a:endParaRPr lang="en-US" dirty="0">
              <a:solidFill>
                <a:srgbClr val="002060"/>
              </a:solidFill>
            </a:endParaRPr>
          </a:p>
        </p:txBody>
      </p:sp>
      <p:sp>
        <p:nvSpPr>
          <p:cNvPr id="6" name="Content Placeholder 5"/>
          <p:cNvSpPr>
            <a:spLocks noGrp="1"/>
          </p:cNvSpPr>
          <p:nvPr>
            <p:ph sz="quarter" idx="4"/>
          </p:nvPr>
        </p:nvSpPr>
        <p:spPr>
          <a:xfrm>
            <a:off x="4648200" y="3089275"/>
            <a:ext cx="4194175" cy="2323306"/>
          </a:xfrm>
        </p:spPr>
        <p:txBody>
          <a:bodyPr>
            <a:normAutofit/>
          </a:bodyPr>
          <a:lstStyle/>
          <a:p>
            <a:r>
              <a:rPr lang="en-US" sz="2000" dirty="0" smtClean="0">
                <a:solidFill>
                  <a:srgbClr val="002060"/>
                </a:solidFill>
              </a:rPr>
              <a:t>Knowledge of key words contained in particular reading selections &amp; concepts being conveyed; meaning related through context.</a:t>
            </a:r>
          </a:p>
          <a:p>
            <a:r>
              <a:rPr lang="en-US" sz="2000" dirty="0" smtClean="0">
                <a:solidFill>
                  <a:srgbClr val="002060"/>
                </a:solidFill>
              </a:rPr>
              <a:t>Assessment:  questions to elicit understanding of terms</a:t>
            </a:r>
            <a:endParaRPr lang="en-US" sz="2000" dirty="0">
              <a:solidFill>
                <a:srgbClr val="002060"/>
              </a:solidFill>
            </a:endParaRPr>
          </a:p>
        </p:txBody>
      </p:sp>
      <p:sp>
        <p:nvSpPr>
          <p:cNvPr id="7" name="Text Placeholder 4"/>
          <p:cNvSpPr txBox="1">
            <a:spLocks/>
          </p:cNvSpPr>
          <p:nvPr/>
        </p:nvSpPr>
        <p:spPr>
          <a:xfrm>
            <a:off x="261257" y="4038600"/>
            <a:ext cx="4041775" cy="90401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solidFill>
                  <a:srgbClr val="002060"/>
                </a:solidFill>
              </a:rPr>
              <a:t>Comprehension Strategies</a:t>
            </a:r>
            <a:endParaRPr lang="en-US" dirty="0">
              <a:solidFill>
                <a:srgbClr val="002060"/>
              </a:solidFill>
            </a:endParaRPr>
          </a:p>
        </p:txBody>
      </p:sp>
      <p:sp>
        <p:nvSpPr>
          <p:cNvPr id="8" name="Content Placeholder 5"/>
          <p:cNvSpPr txBox="1">
            <a:spLocks/>
          </p:cNvSpPr>
          <p:nvPr/>
        </p:nvSpPr>
        <p:spPr>
          <a:xfrm>
            <a:off x="261257" y="4942612"/>
            <a:ext cx="4041775" cy="13414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solidFill>
                  <a:srgbClr val="002060"/>
                </a:solidFill>
              </a:rPr>
              <a:t>Integrating information across text and fix it strategies</a:t>
            </a:r>
          </a:p>
          <a:p>
            <a:r>
              <a:rPr lang="en-US" sz="2000" dirty="0">
                <a:solidFill>
                  <a:srgbClr val="002060"/>
                </a:solidFill>
              </a:rPr>
              <a:t>Assessment:  Retell, think aloud during reading, comprehension questions, maze procedures</a:t>
            </a:r>
          </a:p>
          <a:p>
            <a:endParaRPr lang="en-US" sz="2000" dirty="0">
              <a:solidFill>
                <a:srgbClr val="002060"/>
              </a:solidFill>
            </a:endParaRPr>
          </a:p>
        </p:txBody>
      </p:sp>
      <p:sp>
        <p:nvSpPr>
          <p:cNvPr id="9" name="TextBox 8"/>
          <p:cNvSpPr txBox="1"/>
          <p:nvPr/>
        </p:nvSpPr>
        <p:spPr>
          <a:xfrm>
            <a:off x="5029200" y="6019800"/>
            <a:ext cx="3962400" cy="461665"/>
          </a:xfrm>
          <a:prstGeom prst="rect">
            <a:avLst/>
          </a:prstGeom>
          <a:noFill/>
        </p:spPr>
        <p:txBody>
          <a:bodyPr wrap="square" rtlCol="0">
            <a:spAutoFit/>
          </a:bodyPr>
          <a:lstStyle/>
          <a:p>
            <a:r>
              <a:rPr lang="en-US" sz="1200" b="1" dirty="0" smtClean="0">
                <a:solidFill>
                  <a:srgbClr val="002060"/>
                </a:solidFill>
              </a:rPr>
              <a:t>Barr, R. &amp; </a:t>
            </a:r>
            <a:r>
              <a:rPr lang="en-US" sz="1200" b="1" dirty="0" err="1" smtClean="0">
                <a:solidFill>
                  <a:srgbClr val="002060"/>
                </a:solidFill>
              </a:rPr>
              <a:t>Blachowicz</a:t>
            </a:r>
            <a:r>
              <a:rPr lang="en-US" sz="1200" b="1" dirty="0" smtClean="0">
                <a:solidFill>
                  <a:srgbClr val="002060"/>
                </a:solidFill>
              </a:rPr>
              <a:t>, C. (2013).  </a:t>
            </a:r>
            <a:r>
              <a:rPr lang="en-US" sz="1200" b="1" i="1" dirty="0" smtClean="0">
                <a:solidFill>
                  <a:srgbClr val="002060"/>
                </a:solidFill>
              </a:rPr>
              <a:t>Reading Diagnosis for Teachers:  An Instructional Approach</a:t>
            </a:r>
            <a:r>
              <a:rPr lang="en-US" sz="1200" b="1" dirty="0" smtClean="0">
                <a:solidFill>
                  <a:srgbClr val="002060"/>
                </a:solidFill>
              </a:rPr>
              <a:t>.  Pearson.</a:t>
            </a:r>
            <a:endParaRPr lang="en-US" sz="1200" b="1" dirty="0">
              <a:solidFill>
                <a:srgbClr val="002060"/>
              </a:solidFill>
            </a:endParaRPr>
          </a:p>
        </p:txBody>
      </p:sp>
    </p:spTree>
    <p:extLst>
      <p:ext uri="{BB962C8B-B14F-4D97-AF65-F5344CB8AC3E}">
        <p14:creationId xmlns:p14="http://schemas.microsoft.com/office/powerpoint/2010/main" val="3169118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en-US" sz="6000" b="1" dirty="0" smtClean="0">
                <a:solidFill>
                  <a:srgbClr val="002060"/>
                </a:solidFill>
              </a:rPr>
              <a:t>ENHANCED ASSESSMENT</a:t>
            </a:r>
            <a:endParaRPr lang="en-US" sz="6000" b="1" dirty="0">
              <a:solidFill>
                <a:srgbClr val="002060"/>
              </a:solidFill>
            </a:endParaRPr>
          </a:p>
        </p:txBody>
      </p:sp>
      <p:pic>
        <p:nvPicPr>
          <p:cNvPr id="22530" name="Picture 2" descr="boy looking through magnifying glass at the letters &quot;W-O-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482167" cy="3524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481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400800"/>
          </a:xfrm>
        </p:spPr>
        <p:txBody>
          <a:bodyPr/>
          <a:lstStyle/>
          <a:p>
            <a:r>
              <a:rPr lang="en-US" b="1" dirty="0" smtClean="0">
                <a:solidFill>
                  <a:srgbClr val="002060"/>
                </a:solidFill>
              </a:rPr>
              <a:t>Look for Word Recognition FIRST</a:t>
            </a: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sz="4000" b="1" dirty="0" smtClean="0">
                <a:solidFill>
                  <a:srgbClr val="002060"/>
                </a:solidFill>
              </a:rPr>
              <a:t>Many students with ASD learn whole word.  If you find they already have word recognition skills, no need to go back to letter skills. </a:t>
            </a:r>
            <a:r>
              <a:rPr lang="en-US" sz="2000" b="1" dirty="0">
                <a:solidFill>
                  <a:srgbClr val="002060"/>
                </a:solidFill>
              </a:rPr>
              <a:t>(</a:t>
            </a:r>
            <a:r>
              <a:rPr lang="en-US" sz="2000" b="1" dirty="0" err="1">
                <a:solidFill>
                  <a:srgbClr val="002060"/>
                </a:solidFill>
              </a:rPr>
              <a:t>Kluth</a:t>
            </a:r>
            <a:r>
              <a:rPr lang="en-US" sz="2000" b="1" dirty="0">
                <a:solidFill>
                  <a:srgbClr val="002060"/>
                </a:solidFill>
              </a:rPr>
              <a:t>, P. &amp; Chandler-</a:t>
            </a:r>
            <a:r>
              <a:rPr lang="en-US" sz="2000" b="1" dirty="0" err="1">
                <a:solidFill>
                  <a:srgbClr val="002060"/>
                </a:solidFill>
              </a:rPr>
              <a:t>Olcott</a:t>
            </a:r>
            <a:r>
              <a:rPr lang="en-US" sz="2000" b="1" dirty="0">
                <a:solidFill>
                  <a:srgbClr val="002060"/>
                </a:solidFill>
              </a:rPr>
              <a:t>, </a:t>
            </a:r>
            <a:r>
              <a:rPr lang="en-US" sz="2000" b="1" dirty="0" smtClean="0">
                <a:solidFill>
                  <a:srgbClr val="002060"/>
                </a:solidFill>
              </a:rPr>
              <a:t>2008</a:t>
            </a:r>
            <a:r>
              <a:rPr lang="en-US" sz="2000" b="1" dirty="0">
                <a:solidFill>
                  <a:srgbClr val="002060"/>
                </a:solidFill>
              </a:rPr>
              <a:t>). </a:t>
            </a:r>
            <a:endParaRPr lang="en-US" sz="2000" b="1" dirty="0">
              <a:solidFill>
                <a:srgbClr val="FF0000"/>
              </a:solidFill>
            </a:endParaRPr>
          </a:p>
        </p:txBody>
      </p:sp>
      <p:pic>
        <p:nvPicPr>
          <p:cNvPr id="30722" name="Picture 2" descr="Person looking through magnifying glass at letters &quot;W-O-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00200"/>
            <a:ext cx="3048000" cy="1954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0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b="1" dirty="0" smtClean="0">
                <a:solidFill>
                  <a:srgbClr val="002060"/>
                </a:solidFill>
              </a:rPr>
              <a:t>Look for ANY Evidence of Print Knowledge</a:t>
            </a:r>
            <a:endParaRPr lang="en-US" sz="3600" b="1" dirty="0">
              <a:solidFill>
                <a:srgbClr val="002060"/>
              </a:solidFill>
            </a:endParaRPr>
          </a:p>
        </p:txBody>
      </p:sp>
      <p:pic>
        <p:nvPicPr>
          <p:cNvPr id="36866" name="Picture 2" descr="copyright page of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63700" y="1765300"/>
            <a:ext cx="55880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291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481" y="455612"/>
            <a:ext cx="8229600" cy="4525963"/>
          </a:xfrm>
        </p:spPr>
        <p:txBody>
          <a:bodyPr/>
          <a:lstStyle/>
          <a:p>
            <a:pPr>
              <a:defRPr/>
            </a:pPr>
            <a:r>
              <a:rPr lang="en-US" b="1" dirty="0" smtClean="0">
                <a:solidFill>
                  <a:srgbClr val="002060"/>
                </a:solidFill>
              </a:rPr>
              <a:t>Investigate…Investigate…Investigate</a:t>
            </a:r>
          </a:p>
          <a:p>
            <a:pPr>
              <a:defRPr/>
            </a:pPr>
            <a:r>
              <a:rPr lang="en-US" b="1" dirty="0" smtClean="0">
                <a:solidFill>
                  <a:srgbClr val="002060"/>
                </a:solidFill>
              </a:rPr>
              <a:t>Consider speaking vs. non-speaking</a:t>
            </a:r>
          </a:p>
          <a:p>
            <a:pPr>
              <a:defRPr/>
            </a:pPr>
            <a:r>
              <a:rPr lang="en-US" b="1" dirty="0" smtClean="0">
                <a:solidFill>
                  <a:srgbClr val="002060"/>
                </a:solidFill>
              </a:rPr>
              <a:t>Individualize (e.g. use preferred interests)</a:t>
            </a:r>
          </a:p>
          <a:p>
            <a:pPr>
              <a:defRPr/>
            </a:pPr>
            <a:r>
              <a:rPr lang="en-US" b="1" dirty="0" smtClean="0">
                <a:solidFill>
                  <a:srgbClr val="002060"/>
                </a:solidFill>
              </a:rPr>
              <a:t>Use Interest Areas</a:t>
            </a:r>
          </a:p>
          <a:p>
            <a:pPr>
              <a:defRPr/>
            </a:pPr>
            <a:r>
              <a:rPr lang="en-US" b="1" dirty="0" smtClean="0">
                <a:solidFill>
                  <a:srgbClr val="002060"/>
                </a:solidFill>
              </a:rPr>
              <a:t>Get Parental Input</a:t>
            </a:r>
          </a:p>
          <a:p>
            <a:pPr>
              <a:defRPr/>
            </a:pPr>
            <a:endParaRPr lang="en-US" b="1" dirty="0" smtClean="0">
              <a:solidFill>
                <a:srgbClr val="002060"/>
              </a:solidFill>
            </a:endParaRPr>
          </a:p>
          <a:p>
            <a:pPr marL="0" indent="0">
              <a:buFontTx/>
              <a:buNone/>
              <a:defRPr/>
            </a:pPr>
            <a:endParaRPr lang="en-US" b="1" dirty="0" smtClean="0">
              <a:solidFill>
                <a:srgbClr val="002060"/>
              </a:solidFill>
            </a:endParaRPr>
          </a:p>
          <a:p>
            <a:pPr>
              <a:defRPr/>
            </a:pPr>
            <a:endParaRPr lang="en-US" b="1" dirty="0">
              <a:solidFill>
                <a:srgbClr val="002060"/>
              </a:solidFill>
            </a:endParaRPr>
          </a:p>
        </p:txBody>
      </p:sp>
      <p:pic>
        <p:nvPicPr>
          <p:cNvPr id="242694" name="Picture 4" descr="text: &quot;school and parents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670" y="4062412"/>
            <a:ext cx="1871663"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42695" name="Picture 5" descr="Disne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71938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42696" name="Picture 6" descr="text: &quot;school and parents TOGETH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007" y="3829049"/>
            <a:ext cx="21431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11364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Engagement in Literacy Experiences</a:t>
            </a:r>
            <a:endParaRPr lang="en-US" b="1" dirty="0">
              <a:solidFill>
                <a:srgbClr val="002060"/>
              </a:solidFill>
            </a:endParaRPr>
          </a:p>
        </p:txBody>
      </p:sp>
      <p:pic>
        <p:nvPicPr>
          <p:cNvPr id="28674" name="Picture 2" descr="picture of baby">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197927"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934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itle 1"/>
          <p:cNvSpPr>
            <a:spLocks noGrp="1"/>
          </p:cNvSpPr>
          <p:nvPr>
            <p:ph type="title"/>
          </p:nvPr>
        </p:nvSpPr>
        <p:spPr>
          <a:xfrm>
            <a:off x="457200" y="274638"/>
            <a:ext cx="5867400" cy="944562"/>
          </a:xfrm>
          <a:solidFill>
            <a:schemeClr val="tx1">
              <a:lumMod val="65000"/>
              <a:lumOff val="35000"/>
            </a:schemeClr>
          </a:solidFill>
        </p:spPr>
        <p:txBody>
          <a:bodyPr/>
          <a:lstStyle/>
          <a:p>
            <a:pPr>
              <a:defRPr/>
            </a:pPr>
            <a:r>
              <a:rPr lang="en-US" altLang="en-US" dirty="0" smtClean="0"/>
              <a:t>Katie and Disney</a:t>
            </a:r>
          </a:p>
        </p:txBody>
      </p:sp>
      <p:graphicFrame>
        <p:nvGraphicFramePr>
          <p:cNvPr id="244739" name="Content Placeholder 3" descr="Sentency completion activity using Disney"/>
          <p:cNvGraphicFramePr>
            <a:graphicFrameLocks noGrp="1" noChangeAspect="1"/>
          </p:cNvGraphicFramePr>
          <p:nvPr>
            <p:ph idx="1"/>
            <p:extLst>
              <p:ext uri="{D42A27DB-BD31-4B8C-83A1-F6EECF244321}">
                <p14:modId xmlns:p14="http://schemas.microsoft.com/office/powerpoint/2010/main" val="2065468381"/>
              </p:ext>
            </p:extLst>
          </p:nvPr>
        </p:nvGraphicFramePr>
        <p:xfrm>
          <a:off x="2174875" y="1600200"/>
          <a:ext cx="4794250" cy="4524375"/>
        </p:xfrm>
        <a:graphic>
          <a:graphicData uri="http://schemas.openxmlformats.org/presentationml/2006/ole">
            <mc:AlternateContent xmlns:mc="http://schemas.openxmlformats.org/markup-compatibility/2006">
              <mc:Choice xmlns:v="urn:schemas-microsoft-com:vml" Requires="v">
                <p:oleObj spid="_x0000_s2143" name="Document" r:id="rId3" imgW="6095861" imgH="5752859" progId="Word.Document.12">
                  <p:embed/>
                </p:oleObj>
              </mc:Choice>
              <mc:Fallback>
                <p:oleObj name="Document" r:id="rId3" imgW="6095861" imgH="5752859" progId="Word.Document.1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1600200"/>
                        <a:ext cx="4794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4740" name="Picture 2" descr="Disne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
            <a:ext cx="2197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449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itle 1"/>
          <p:cNvSpPr>
            <a:spLocks noGrp="1"/>
          </p:cNvSpPr>
          <p:nvPr>
            <p:ph type="title"/>
          </p:nvPr>
        </p:nvSpPr>
        <p:spPr>
          <a:xfrm>
            <a:off x="457200" y="152400"/>
            <a:ext cx="6629400" cy="838200"/>
          </a:xfrm>
          <a:solidFill>
            <a:schemeClr val="tx1">
              <a:lumMod val="65000"/>
              <a:lumOff val="35000"/>
            </a:schemeClr>
          </a:solidFill>
        </p:spPr>
        <p:txBody>
          <a:bodyPr/>
          <a:lstStyle/>
          <a:p>
            <a:pPr>
              <a:defRPr/>
            </a:pPr>
            <a:r>
              <a:rPr lang="en-US" altLang="en-US" dirty="0" smtClean="0"/>
              <a:t>Russell and Fast Food</a:t>
            </a:r>
          </a:p>
        </p:txBody>
      </p:sp>
      <p:graphicFrame>
        <p:nvGraphicFramePr>
          <p:cNvPr id="243715" name="Content Placeholder 3" descr="fast food phrases word matching activity"/>
          <p:cNvGraphicFramePr>
            <a:graphicFrameLocks noGrp="1" noChangeAspect="1"/>
          </p:cNvGraphicFramePr>
          <p:nvPr>
            <p:ph idx="1"/>
            <p:extLst>
              <p:ext uri="{D42A27DB-BD31-4B8C-83A1-F6EECF244321}">
                <p14:modId xmlns:p14="http://schemas.microsoft.com/office/powerpoint/2010/main" val="2474871273"/>
              </p:ext>
            </p:extLst>
          </p:nvPr>
        </p:nvGraphicFramePr>
        <p:xfrm>
          <a:off x="2468563" y="1600200"/>
          <a:ext cx="4206875" cy="4524375"/>
        </p:xfrm>
        <a:graphic>
          <a:graphicData uri="http://schemas.openxmlformats.org/presentationml/2006/ole">
            <mc:AlternateContent xmlns:mc="http://schemas.openxmlformats.org/markup-compatibility/2006">
              <mc:Choice xmlns:v="urn:schemas-microsoft-com:vml" Requires="v">
                <p:oleObj spid="_x0000_s1119" name="Document" r:id="rId3" imgW="6116771" imgH="6578447" progId="Word.Document.12">
                  <p:embed/>
                </p:oleObj>
              </mc:Choice>
              <mc:Fallback>
                <p:oleObj name="Document" r:id="rId3" imgW="6116771" imgH="6578447" progId="Word.Document.1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63" y="1600200"/>
                        <a:ext cx="4206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3716" name="Picture 2" descr="fast food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0" y="0"/>
            <a:ext cx="19145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67384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ars characters identification activity"/>
          <p:cNvGraphicFramePr>
            <a:graphicFrameLocks noGrp="1" noChangeAspect="1"/>
          </p:cNvGraphicFramePr>
          <p:nvPr>
            <p:ph idx="1"/>
            <p:extLst>
              <p:ext uri="{D42A27DB-BD31-4B8C-83A1-F6EECF244321}">
                <p14:modId xmlns:p14="http://schemas.microsoft.com/office/powerpoint/2010/main" val="2054204602"/>
              </p:ext>
            </p:extLst>
          </p:nvPr>
        </p:nvGraphicFramePr>
        <p:xfrm>
          <a:off x="2057400" y="152400"/>
          <a:ext cx="4724400" cy="6530975"/>
        </p:xfrm>
        <a:graphic>
          <a:graphicData uri="http://schemas.openxmlformats.org/presentationml/2006/ole">
            <mc:AlternateContent xmlns:mc="http://schemas.openxmlformats.org/markup-compatibility/2006">
              <mc:Choice xmlns:v="urn:schemas-microsoft-com:vml" Requires="v">
                <p:oleObj spid="_x0000_s12371" name="Document" r:id="rId3" imgW="5942845" imgH="8216676" progId="Word.Document.12">
                  <p:embed/>
                </p:oleObj>
              </mc:Choice>
              <mc:Fallback>
                <p:oleObj name="Document" r:id="rId3" imgW="5942845" imgH="8216676" progId="Word.Document.12">
                  <p:embed/>
                  <p:pic>
                    <p:nvPicPr>
                      <p:cNvPr id="0" name=""/>
                      <p:cNvPicPr/>
                      <p:nvPr/>
                    </p:nvPicPr>
                    <p:blipFill>
                      <a:blip r:embed="rId4"/>
                      <a:stretch>
                        <a:fillRect/>
                      </a:stretch>
                    </p:blipFill>
                    <p:spPr>
                      <a:xfrm>
                        <a:off x="2057400" y="152400"/>
                        <a:ext cx="4724400" cy="6530975"/>
                      </a:xfrm>
                      <a:prstGeom prst="rect">
                        <a:avLst/>
                      </a:prstGeom>
                    </p:spPr>
                  </p:pic>
                </p:oleObj>
              </mc:Fallback>
            </mc:AlternateContent>
          </a:graphicData>
        </a:graphic>
      </p:graphicFrame>
    </p:spTree>
    <p:extLst>
      <p:ext uri="{BB962C8B-B14F-4D97-AF65-F5344CB8AC3E}">
        <p14:creationId xmlns:p14="http://schemas.microsoft.com/office/powerpoint/2010/main" val="2743602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90" y="274638"/>
            <a:ext cx="8772709" cy="944562"/>
          </a:xfrm>
        </p:spPr>
        <p:txBody>
          <a:bodyPr>
            <a:normAutofit fontScale="90000"/>
          </a:bodyPr>
          <a:lstStyle/>
          <a:p>
            <a:r>
              <a:rPr lang="en-US" b="1" dirty="0" smtClean="0">
                <a:solidFill>
                  <a:srgbClr val="002060"/>
                </a:solidFill>
              </a:rPr>
              <a:t>Match Evidence </a:t>
            </a:r>
            <a:r>
              <a:rPr lang="en-US" b="1" dirty="0">
                <a:solidFill>
                  <a:srgbClr val="002060"/>
                </a:solidFill>
              </a:rPr>
              <a:t>with READABILITY</a:t>
            </a:r>
            <a:br>
              <a:rPr lang="en-US" b="1" dirty="0">
                <a:solidFill>
                  <a:srgbClr val="002060"/>
                </a:solidFill>
              </a:rPr>
            </a:br>
            <a:r>
              <a:rPr lang="en-US" sz="1600" b="1" dirty="0">
                <a:solidFill>
                  <a:srgbClr val="002060"/>
                </a:solidFill>
              </a:rPr>
              <a:t>http://www.interventioncentral.org/teacher-resources/oral-reading-fluency-passages-generator</a:t>
            </a:r>
          </a:p>
        </p:txBody>
      </p:sp>
      <p:pic>
        <p:nvPicPr>
          <p:cNvPr id="37893" name="Picture 5" descr="list of readability estimate form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285" y="3810000"/>
            <a:ext cx="3355710" cy="2709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descr="Oral reading fluency passage generator on intervention central 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286" y="1357344"/>
            <a:ext cx="3117320" cy="2145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descr="cover of women's health magazin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0392">
            <a:off x="543735" y="1689545"/>
            <a:ext cx="2824675" cy="3771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descr="cover of Better Homes and Gardens magaz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7527">
            <a:off x="2766402" y="1909058"/>
            <a:ext cx="2349435" cy="316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descr="cover of Fitness magaz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6738" y="3072432"/>
            <a:ext cx="2575724" cy="349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419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5400" b="1" dirty="0" smtClean="0">
                <a:solidFill>
                  <a:srgbClr val="002060"/>
                </a:solidFill>
              </a:rPr>
              <a:t>Women’s Health</a:t>
            </a:r>
            <a:endParaRPr lang="en-US" sz="5400" b="1" dirty="0">
              <a:solidFill>
                <a:srgbClr val="002060"/>
              </a:solidFill>
            </a:endParaRPr>
          </a:p>
        </p:txBody>
      </p:sp>
      <p:pic>
        <p:nvPicPr>
          <p:cNvPr id="24580" name="Picture 4" descr="example of readability estimates for Women's Health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51857"/>
            <a:ext cx="7315200" cy="5161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04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5400" b="1" dirty="0" smtClean="0">
                <a:solidFill>
                  <a:srgbClr val="002060"/>
                </a:solidFill>
              </a:rPr>
              <a:t>Better Homes and Gardens</a:t>
            </a:r>
            <a:endParaRPr lang="en-US" sz="5400" b="1" dirty="0">
              <a:solidFill>
                <a:srgbClr val="002060"/>
              </a:solidFill>
            </a:endParaRPr>
          </a:p>
        </p:txBody>
      </p:sp>
      <p:pic>
        <p:nvPicPr>
          <p:cNvPr id="24578" name="Picture 2" descr="Readability Estimates for Better Homes and Gardens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622779"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31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5400" b="1" dirty="0" smtClean="0">
                <a:solidFill>
                  <a:srgbClr val="002060"/>
                </a:solidFill>
              </a:rPr>
              <a:t>Fitness</a:t>
            </a:r>
            <a:endParaRPr lang="en-US" sz="5400" b="1" dirty="0">
              <a:solidFill>
                <a:srgbClr val="002060"/>
              </a:solidFill>
            </a:endParaRPr>
          </a:p>
        </p:txBody>
      </p:sp>
      <p:pic>
        <p:nvPicPr>
          <p:cNvPr id="24579" name="Picture 3" descr="Readability Estimates for Fitness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43" y="1219200"/>
            <a:ext cx="7404847"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31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8991600" cy="2209800"/>
          </a:xfrm>
        </p:spPr>
        <p:txBody>
          <a:bodyPr>
            <a:normAutofit fontScale="90000"/>
          </a:bodyPr>
          <a:lstStyle/>
          <a:p>
            <a:r>
              <a:rPr lang="en-US" b="1" dirty="0" smtClean="0">
                <a:solidFill>
                  <a:srgbClr val="002060"/>
                </a:solidFill>
              </a:rPr>
              <a:t>Enhanced Assessment</a:t>
            </a:r>
            <a:r>
              <a:rPr lang="en-US" sz="1600" b="1" dirty="0" smtClean="0">
                <a:solidFill>
                  <a:srgbClr val="002060"/>
                </a:solidFill>
              </a:rPr>
              <a:t/>
            </a:r>
            <a:br>
              <a:rPr lang="en-US" sz="1600" b="1" dirty="0" smtClean="0">
                <a:solidFill>
                  <a:srgbClr val="002060"/>
                </a:solidFill>
              </a:rPr>
            </a:br>
            <a:r>
              <a:rPr lang="en-US" sz="2400" b="1" dirty="0" smtClean="0">
                <a:solidFill>
                  <a:srgbClr val="002060"/>
                </a:solidFill>
              </a:rPr>
              <a:t>Dynamic Indicators of Basic Early Literacy Skills (DIBELS) (2015)</a:t>
            </a:r>
            <a:r>
              <a:rPr lang="en-US" sz="2400" b="1" dirty="0">
                <a:solidFill>
                  <a:srgbClr val="002060"/>
                </a:solidFill>
              </a:rPr>
              <a:t/>
            </a:r>
            <a:br>
              <a:rPr lang="en-US" sz="2400" b="1" dirty="0">
                <a:solidFill>
                  <a:srgbClr val="002060"/>
                </a:solidFill>
              </a:rPr>
            </a:br>
            <a:r>
              <a:rPr lang="en-US" sz="1800" b="1" dirty="0">
                <a:solidFill>
                  <a:srgbClr val="002060"/>
                </a:solidFill>
                <a:hlinkClick r:id="rId2"/>
              </a:rPr>
              <a:t>https://dibels.uoregon.edu/assessment/index/materialdownload/?</a:t>
            </a:r>
            <a:r>
              <a:rPr lang="en-US" sz="1800" b="1" dirty="0" smtClean="0">
                <a:solidFill>
                  <a:srgbClr val="002060"/>
                </a:solidFill>
                <a:hlinkClick r:id="rId2"/>
              </a:rPr>
              <a:t>agree=true#dibels</a:t>
            </a:r>
            <a:r>
              <a:rPr lang="en-US" sz="1800" b="1" dirty="0" smtClean="0">
                <a:solidFill>
                  <a:srgbClr val="002060"/>
                </a:solidFill>
              </a:rPr>
              <a:t/>
            </a:r>
            <a:br>
              <a:rPr lang="en-US" sz="1800" b="1" dirty="0" smtClean="0">
                <a:solidFill>
                  <a:srgbClr val="002060"/>
                </a:solidFill>
              </a:rPr>
            </a:br>
            <a:r>
              <a:rPr lang="en-US" sz="1800" b="1" dirty="0">
                <a:solidFill>
                  <a:srgbClr val="002060"/>
                </a:solidFill>
              </a:rPr>
              <a:t/>
            </a:r>
            <a:br>
              <a:rPr lang="en-US" sz="1800" b="1" dirty="0">
                <a:solidFill>
                  <a:srgbClr val="002060"/>
                </a:solidFill>
              </a:rPr>
            </a:br>
            <a:r>
              <a:rPr lang="en-US" sz="2400" b="1" dirty="0" smtClean="0">
                <a:solidFill>
                  <a:srgbClr val="002060"/>
                </a:solidFill>
              </a:rPr>
              <a:t> CORE Assessment (2009)</a:t>
            </a:r>
            <a:r>
              <a:rPr lang="en-US" sz="2400" b="1" dirty="0">
                <a:solidFill>
                  <a:srgbClr val="002060"/>
                </a:solidFill>
              </a:rPr>
              <a:t/>
            </a:r>
            <a:br>
              <a:rPr lang="en-US" sz="2400" b="1" dirty="0">
                <a:solidFill>
                  <a:srgbClr val="002060"/>
                </a:solidFill>
              </a:rPr>
            </a:br>
            <a:r>
              <a:rPr lang="en-US" sz="1600" b="1" dirty="0">
                <a:solidFill>
                  <a:srgbClr val="002060"/>
                </a:solidFill>
                <a:hlinkClick r:id="rId3"/>
              </a:rPr>
              <a:t>https://</a:t>
            </a:r>
            <a:r>
              <a:rPr lang="en-US" sz="1600" b="1" dirty="0" smtClean="0">
                <a:solidFill>
                  <a:srgbClr val="002060"/>
                </a:solidFill>
                <a:hlinkClick r:id="rId3"/>
              </a:rPr>
              <a:t>www.amazon.com/Assessing-Reading-Multiple-Measures-2nd/dp/1571284648</a:t>
            </a:r>
            <a:r>
              <a:rPr lang="en-US" sz="1600" b="1" dirty="0" smtClean="0">
                <a:solidFill>
                  <a:srgbClr val="002060"/>
                </a:solidFill>
              </a:rPr>
              <a:t> </a:t>
            </a:r>
            <a:endParaRPr lang="en-US" sz="1600" b="1" dirty="0">
              <a:solidFill>
                <a:srgbClr val="002060"/>
              </a:solidFill>
            </a:endParaRPr>
          </a:p>
        </p:txBody>
      </p:sp>
      <p:graphicFrame>
        <p:nvGraphicFramePr>
          <p:cNvPr id="3" name="Table 2" descr="Early and Enhanced Literacy Assessment options"/>
          <p:cNvGraphicFramePr>
            <a:graphicFrameLocks noGrp="1"/>
          </p:cNvGraphicFramePr>
          <p:nvPr>
            <p:extLst>
              <p:ext uri="{D42A27DB-BD31-4B8C-83A1-F6EECF244321}">
                <p14:modId xmlns:p14="http://schemas.microsoft.com/office/powerpoint/2010/main" val="3804616280"/>
              </p:ext>
            </p:extLst>
          </p:nvPr>
        </p:nvGraphicFramePr>
        <p:xfrm>
          <a:off x="152400" y="2200275"/>
          <a:ext cx="8610600" cy="4485640"/>
        </p:xfrm>
        <a:graphic>
          <a:graphicData uri="http://schemas.openxmlformats.org/drawingml/2006/table">
            <a:tbl>
              <a:tblPr firstRow="1" bandRow="1">
                <a:tableStyleId>{5C22544A-7EE6-4342-B048-85BDC9FD1C3A}</a:tableStyleId>
              </a:tblPr>
              <a:tblGrid>
                <a:gridCol w="3810000"/>
                <a:gridCol w="4800600"/>
              </a:tblGrid>
              <a:tr h="0">
                <a:tc>
                  <a:txBody>
                    <a:bodyPr/>
                    <a:lstStyle/>
                    <a:p>
                      <a:pPr algn="ctr"/>
                      <a:r>
                        <a:rPr lang="en-US" baseline="0" dirty="0" smtClean="0"/>
                        <a:t>Early Literacy Assessment</a:t>
                      </a:r>
                      <a:endParaRPr lang="en-US" dirty="0"/>
                    </a:p>
                  </a:txBody>
                  <a:tcPr/>
                </a:tc>
                <a:tc>
                  <a:txBody>
                    <a:bodyPr/>
                    <a:lstStyle/>
                    <a:p>
                      <a:pPr algn="ctr"/>
                      <a:r>
                        <a:rPr lang="en-US" dirty="0" smtClean="0"/>
                        <a:t>Enhanced</a:t>
                      </a:r>
                      <a:r>
                        <a:rPr lang="en-US" baseline="0" dirty="0" smtClean="0"/>
                        <a:t> Assessment Options—Verbal / Non</a:t>
                      </a:r>
                    </a:p>
                  </a:txBody>
                  <a:tcPr/>
                </a:tc>
              </a:tr>
              <a:tr h="415290">
                <a:tc>
                  <a:txBody>
                    <a:bodyPr/>
                    <a:lstStyle/>
                    <a:p>
                      <a:pPr algn="ctr"/>
                      <a:r>
                        <a:rPr lang="en-US" b="1" dirty="0" smtClean="0">
                          <a:solidFill>
                            <a:srgbClr val="002060"/>
                          </a:solidFill>
                        </a:rPr>
                        <a:t>Letter Identification (upper / lower)</a:t>
                      </a:r>
                    </a:p>
                    <a:p>
                      <a:pPr algn="ctr"/>
                      <a:r>
                        <a:rPr lang="en-US" b="1" dirty="0" smtClean="0">
                          <a:solidFill>
                            <a:srgbClr val="002060"/>
                          </a:solidFill>
                        </a:rPr>
                        <a:t>Letter Sound Identification (Phonics)</a:t>
                      </a:r>
                      <a:endParaRPr lang="en-US" b="1" dirty="0">
                        <a:solidFill>
                          <a:srgbClr val="002060"/>
                        </a:solidFill>
                      </a:endParaRPr>
                    </a:p>
                  </a:txBody>
                  <a:tcPr/>
                </a:tc>
                <a:tc>
                  <a:txBody>
                    <a:bodyPr/>
                    <a:lstStyle/>
                    <a:p>
                      <a:pPr algn="ctr"/>
                      <a:r>
                        <a:rPr lang="en-US" b="1" dirty="0" smtClean="0">
                          <a:solidFill>
                            <a:srgbClr val="002060"/>
                          </a:solidFill>
                        </a:rPr>
                        <a:t>What letter</a:t>
                      </a:r>
                      <a:r>
                        <a:rPr lang="en-US" b="1" baseline="0" dirty="0" smtClean="0">
                          <a:solidFill>
                            <a:srgbClr val="002060"/>
                          </a:solidFill>
                        </a:rPr>
                        <a:t> is this vs. Show me / Point to</a:t>
                      </a:r>
                    </a:p>
                    <a:p>
                      <a:pPr algn="ctr"/>
                      <a:r>
                        <a:rPr lang="en-US" b="1" dirty="0" smtClean="0">
                          <a:solidFill>
                            <a:srgbClr val="002060"/>
                          </a:solidFill>
                        </a:rPr>
                        <a:t>What sound does “c” make vs. “this letter” vs. which letter makes a /k/ sound?</a:t>
                      </a:r>
                    </a:p>
                    <a:p>
                      <a:pPr algn="ctr"/>
                      <a:r>
                        <a:rPr lang="en-US" b="1" baseline="0" dirty="0" smtClean="0">
                          <a:solidFill>
                            <a:srgbClr val="002060"/>
                          </a:solidFill>
                        </a:rPr>
                        <a:t>Use Preferred Interests (PI)</a:t>
                      </a:r>
                      <a:endParaRPr lang="en-US" b="1" dirty="0">
                        <a:solidFill>
                          <a:srgbClr val="002060"/>
                        </a:solidFill>
                      </a:endParaRPr>
                    </a:p>
                  </a:txBody>
                  <a:tcPr/>
                </a:tc>
              </a:tr>
              <a:tr h="370840">
                <a:tc>
                  <a:txBody>
                    <a:bodyPr/>
                    <a:lstStyle/>
                    <a:p>
                      <a:pPr algn="ctr"/>
                      <a:r>
                        <a:rPr lang="en-US" b="1" dirty="0" smtClean="0">
                          <a:solidFill>
                            <a:srgbClr val="002060"/>
                          </a:solidFill>
                        </a:rPr>
                        <a:t>Phoneme Deletion</a:t>
                      </a:r>
                      <a:r>
                        <a:rPr lang="en-US" b="1" baseline="0" dirty="0" smtClean="0">
                          <a:solidFill>
                            <a:srgbClr val="002060"/>
                          </a:solidFill>
                        </a:rPr>
                        <a:t> </a:t>
                      </a:r>
                    </a:p>
                    <a:p>
                      <a:pPr algn="ctr"/>
                      <a:r>
                        <a:rPr lang="en-US" b="1" baseline="0" dirty="0" smtClean="0">
                          <a:solidFill>
                            <a:srgbClr val="002060"/>
                          </a:solidFill>
                        </a:rPr>
                        <a:t>Say “cat” – now without the /K/ </a:t>
                      </a:r>
                      <a:endParaRPr lang="en-US" b="1" dirty="0">
                        <a:solidFill>
                          <a:srgbClr val="002060"/>
                        </a:solidFill>
                      </a:endParaRPr>
                    </a:p>
                  </a:txBody>
                  <a:tcPr/>
                </a:tc>
                <a:tc>
                  <a:txBody>
                    <a:bodyPr/>
                    <a:lstStyle/>
                    <a:p>
                      <a:pPr algn="ctr"/>
                      <a:r>
                        <a:rPr lang="en-US" b="1" dirty="0" smtClean="0">
                          <a:solidFill>
                            <a:srgbClr val="002060"/>
                          </a:solidFill>
                        </a:rPr>
                        <a:t>Initial</a:t>
                      </a:r>
                      <a:r>
                        <a:rPr lang="en-US" b="1" baseline="0" dirty="0" smtClean="0">
                          <a:solidFill>
                            <a:srgbClr val="002060"/>
                          </a:solidFill>
                        </a:rPr>
                        <a:t>, Ending, Embedded Sound(s) Deletion – Use PI; Recognition vs. Response</a:t>
                      </a:r>
                      <a:endParaRPr lang="en-US" b="1" dirty="0">
                        <a:solidFill>
                          <a:srgbClr val="002060"/>
                        </a:solidFill>
                      </a:endParaRPr>
                    </a:p>
                  </a:txBody>
                  <a:tcPr/>
                </a:tc>
              </a:tr>
              <a:tr h="370840">
                <a:tc>
                  <a:txBody>
                    <a:bodyPr/>
                    <a:lstStyle/>
                    <a:p>
                      <a:pPr algn="ctr"/>
                      <a:r>
                        <a:rPr lang="en-US" b="1" dirty="0" smtClean="0">
                          <a:solidFill>
                            <a:srgbClr val="002060"/>
                          </a:solidFill>
                        </a:rPr>
                        <a:t>Phoneme Segmentation</a:t>
                      </a:r>
                    </a:p>
                    <a:p>
                      <a:pPr algn="ctr"/>
                      <a:r>
                        <a:rPr lang="en-US" b="1" dirty="0" smtClean="0">
                          <a:solidFill>
                            <a:srgbClr val="002060"/>
                          </a:solidFill>
                        </a:rPr>
                        <a:t>What are the 3 sounds in /</a:t>
                      </a:r>
                      <a:r>
                        <a:rPr lang="en-US" b="1" dirty="0" err="1" smtClean="0">
                          <a:solidFill>
                            <a:srgbClr val="002060"/>
                          </a:solidFill>
                        </a:rPr>
                        <a:t>sh</a:t>
                      </a:r>
                      <a:r>
                        <a:rPr lang="en-US" b="1" dirty="0" smtClean="0">
                          <a:solidFill>
                            <a:srgbClr val="002060"/>
                          </a:solidFill>
                        </a:rPr>
                        <a:t>/</a:t>
                      </a:r>
                      <a:r>
                        <a:rPr lang="en-US" b="1" baseline="0" dirty="0" smtClean="0">
                          <a:solidFill>
                            <a:srgbClr val="002060"/>
                          </a:solidFill>
                        </a:rPr>
                        <a:t> /o/ /p/</a:t>
                      </a:r>
                      <a:endParaRPr lang="en-US" b="1" dirty="0">
                        <a:solidFill>
                          <a:srgbClr val="002060"/>
                        </a:solidFill>
                      </a:endParaRPr>
                    </a:p>
                  </a:txBody>
                  <a:tcPr/>
                </a:tc>
                <a:tc>
                  <a:txBody>
                    <a:bodyPr/>
                    <a:lstStyle/>
                    <a:p>
                      <a:pPr algn="ctr"/>
                      <a:r>
                        <a:rPr lang="en-US" b="1" dirty="0" smtClean="0">
                          <a:solidFill>
                            <a:srgbClr val="002060"/>
                          </a:solidFill>
                        </a:rPr>
                        <a:t>How many sounds are in the word /</a:t>
                      </a:r>
                      <a:r>
                        <a:rPr lang="en-US" b="1" dirty="0" err="1" smtClean="0">
                          <a:solidFill>
                            <a:srgbClr val="002060"/>
                          </a:solidFill>
                        </a:rPr>
                        <a:t>sh</a:t>
                      </a:r>
                      <a:r>
                        <a:rPr lang="en-US" b="1" dirty="0" smtClean="0">
                          <a:solidFill>
                            <a:srgbClr val="002060"/>
                          </a:solidFill>
                        </a:rPr>
                        <a:t>/</a:t>
                      </a:r>
                      <a:r>
                        <a:rPr lang="en-US" b="1" baseline="0" dirty="0" smtClean="0">
                          <a:solidFill>
                            <a:srgbClr val="002060"/>
                          </a:solidFill>
                        </a:rPr>
                        <a:t> /o/ /p/ (point to response) – Use PI</a:t>
                      </a:r>
                      <a:endParaRPr lang="en-US" b="1" dirty="0">
                        <a:solidFill>
                          <a:srgbClr val="002060"/>
                        </a:solidFill>
                      </a:endParaRPr>
                    </a:p>
                  </a:txBody>
                  <a:tcPr/>
                </a:tc>
              </a:tr>
              <a:tr h="370840">
                <a:tc>
                  <a:txBody>
                    <a:bodyPr/>
                    <a:lstStyle/>
                    <a:p>
                      <a:pPr algn="ctr"/>
                      <a:r>
                        <a:rPr lang="en-US" b="1" dirty="0" smtClean="0">
                          <a:solidFill>
                            <a:srgbClr val="002060"/>
                          </a:solidFill>
                        </a:rPr>
                        <a:t>Nonsense Word Fluency</a:t>
                      </a:r>
                      <a:endParaRPr lang="en-US" b="1" dirty="0">
                        <a:solidFill>
                          <a:srgbClr val="002060"/>
                        </a:solidFill>
                      </a:endParaRPr>
                    </a:p>
                  </a:txBody>
                  <a:tcPr/>
                </a:tc>
                <a:tc>
                  <a:txBody>
                    <a:bodyPr/>
                    <a:lstStyle/>
                    <a:p>
                      <a:pPr algn="ctr"/>
                      <a:r>
                        <a:rPr lang="en-US" b="1" dirty="0" smtClean="0">
                          <a:solidFill>
                            <a:srgbClr val="002060"/>
                          </a:solidFill>
                        </a:rPr>
                        <a:t>Unlikely</a:t>
                      </a:r>
                      <a:r>
                        <a:rPr lang="en-US" b="1" baseline="0" dirty="0" smtClean="0">
                          <a:solidFill>
                            <a:srgbClr val="002060"/>
                          </a:solidFill>
                        </a:rPr>
                        <a:t> Successful</a:t>
                      </a:r>
                      <a:endParaRPr lang="en-US" b="1" dirty="0">
                        <a:solidFill>
                          <a:srgbClr val="002060"/>
                        </a:solidFill>
                      </a:endParaRPr>
                    </a:p>
                  </a:txBody>
                  <a:tcPr/>
                </a:tc>
              </a:tr>
              <a:tr h="370840">
                <a:tc>
                  <a:txBody>
                    <a:bodyPr/>
                    <a:lstStyle/>
                    <a:p>
                      <a:pPr algn="ctr"/>
                      <a:r>
                        <a:rPr lang="en-US" b="1" dirty="0" smtClean="0">
                          <a:solidFill>
                            <a:srgbClr val="002060"/>
                          </a:solidFill>
                        </a:rPr>
                        <a:t>Oral Reading Fluency (ORF)</a:t>
                      </a:r>
                    </a:p>
                    <a:p>
                      <a:pPr algn="ctr"/>
                      <a:r>
                        <a:rPr lang="en-US" b="1" dirty="0" smtClean="0">
                          <a:solidFill>
                            <a:srgbClr val="002060"/>
                          </a:solidFill>
                        </a:rPr>
                        <a:t>(3 1-minute probes – take median)</a:t>
                      </a:r>
                      <a:endParaRPr lang="en-US" b="1" dirty="0">
                        <a:solidFill>
                          <a:srgbClr val="002060"/>
                        </a:solidFill>
                      </a:endParaRPr>
                    </a:p>
                  </a:txBody>
                  <a:tcPr/>
                </a:tc>
                <a:tc>
                  <a:txBody>
                    <a:bodyPr/>
                    <a:lstStyle/>
                    <a:p>
                      <a:pPr algn="ctr"/>
                      <a:r>
                        <a:rPr lang="en-US" b="1" dirty="0" smtClean="0">
                          <a:solidFill>
                            <a:srgbClr val="002060"/>
                          </a:solidFill>
                        </a:rPr>
                        <a:t>Verbal</a:t>
                      </a:r>
                      <a:r>
                        <a:rPr lang="en-US" b="1" baseline="0" dirty="0" smtClean="0">
                          <a:solidFill>
                            <a:srgbClr val="002060"/>
                          </a:solidFill>
                        </a:rPr>
                        <a:t> w/ Reading Skill:  Use Preferred Interests</a:t>
                      </a:r>
                    </a:p>
                    <a:p>
                      <a:pPr algn="ctr"/>
                      <a:r>
                        <a:rPr lang="en-US" b="1" baseline="0" dirty="0" smtClean="0">
                          <a:solidFill>
                            <a:srgbClr val="002060"/>
                          </a:solidFill>
                        </a:rPr>
                        <a:t>Can’t  measure if non-speaking</a:t>
                      </a:r>
                      <a:endParaRPr lang="en-US" b="1" dirty="0">
                        <a:solidFill>
                          <a:srgbClr val="002060"/>
                        </a:solidFill>
                      </a:endParaRPr>
                    </a:p>
                  </a:txBody>
                  <a:tcPr/>
                </a:tc>
              </a:tr>
              <a:tr h="370840">
                <a:tc>
                  <a:txBody>
                    <a:bodyPr/>
                    <a:lstStyle/>
                    <a:p>
                      <a:pPr algn="ctr"/>
                      <a:r>
                        <a:rPr lang="en-US" b="1" dirty="0" smtClean="0">
                          <a:solidFill>
                            <a:srgbClr val="002060"/>
                          </a:solidFill>
                        </a:rPr>
                        <a:t>MAZE Procedure</a:t>
                      </a:r>
                      <a:r>
                        <a:rPr lang="en-US" b="1" baseline="0" dirty="0" smtClean="0">
                          <a:solidFill>
                            <a:srgbClr val="002060"/>
                          </a:solidFill>
                        </a:rPr>
                        <a:t> for Comprehension</a:t>
                      </a:r>
                    </a:p>
                    <a:p>
                      <a:pPr algn="ctr"/>
                      <a:r>
                        <a:rPr lang="en-US" b="1" baseline="0" dirty="0" smtClean="0">
                          <a:solidFill>
                            <a:srgbClr val="002060"/>
                          </a:solidFill>
                        </a:rPr>
                        <a:t>(3 minute probe w/ 7</a:t>
                      </a:r>
                      <a:r>
                        <a:rPr lang="en-US" b="1" baseline="30000" dirty="0" smtClean="0">
                          <a:solidFill>
                            <a:srgbClr val="002060"/>
                          </a:solidFill>
                        </a:rPr>
                        <a:t>th</a:t>
                      </a:r>
                      <a:r>
                        <a:rPr lang="en-US" b="1" baseline="0" dirty="0" smtClean="0">
                          <a:solidFill>
                            <a:srgbClr val="002060"/>
                          </a:solidFill>
                        </a:rPr>
                        <a:t> word choice)</a:t>
                      </a:r>
                      <a:endParaRPr lang="en-US" b="1" dirty="0">
                        <a:solidFill>
                          <a:srgbClr val="002060"/>
                        </a:solidFill>
                      </a:endParaRPr>
                    </a:p>
                  </a:txBody>
                  <a:tcPr/>
                </a:tc>
                <a:tc>
                  <a:txBody>
                    <a:bodyPr/>
                    <a:lstStyle/>
                    <a:p>
                      <a:pPr algn="ctr"/>
                      <a:r>
                        <a:rPr lang="en-US" b="1" dirty="0" smtClean="0">
                          <a:solidFill>
                            <a:srgbClr val="002060"/>
                          </a:solidFill>
                        </a:rPr>
                        <a:t>Use Preferred Interests</a:t>
                      </a:r>
                    </a:p>
                    <a:p>
                      <a:pPr algn="ctr"/>
                      <a:r>
                        <a:rPr lang="en-US" b="1" dirty="0" smtClean="0">
                          <a:solidFill>
                            <a:srgbClr val="002060"/>
                          </a:solidFill>
                        </a:rPr>
                        <a:t>Make</a:t>
                      </a:r>
                      <a:r>
                        <a:rPr lang="en-US" b="1" baseline="0" dirty="0" smtClean="0">
                          <a:solidFill>
                            <a:srgbClr val="002060"/>
                          </a:solidFill>
                        </a:rPr>
                        <a:t> Choice Obvious vs. Difficult</a:t>
                      </a:r>
                      <a:endParaRPr lang="en-US" b="1" dirty="0">
                        <a:solidFill>
                          <a:srgbClr val="002060"/>
                        </a:solidFill>
                      </a:endParaRPr>
                    </a:p>
                  </a:txBody>
                  <a:tcPr/>
                </a:tc>
              </a:tr>
            </a:tbl>
          </a:graphicData>
        </a:graphic>
      </p:graphicFrame>
    </p:spTree>
    <p:extLst>
      <p:ext uri="{BB962C8B-B14F-4D97-AF65-F5344CB8AC3E}">
        <p14:creationId xmlns:p14="http://schemas.microsoft.com/office/powerpoint/2010/main" val="36382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ars logo"/>
          <p:cNvGraphicFramePr>
            <a:graphicFrameLocks noGrp="1" noChangeAspect="1"/>
          </p:cNvGraphicFramePr>
          <p:nvPr>
            <p:ph idx="1"/>
            <p:extLst>
              <p:ext uri="{D42A27DB-BD31-4B8C-83A1-F6EECF244321}">
                <p14:modId xmlns:p14="http://schemas.microsoft.com/office/powerpoint/2010/main" val="1112252233"/>
              </p:ext>
            </p:extLst>
          </p:nvPr>
        </p:nvGraphicFramePr>
        <p:xfrm>
          <a:off x="1447800" y="381000"/>
          <a:ext cx="6705600" cy="6207125"/>
        </p:xfrm>
        <a:graphic>
          <a:graphicData uri="http://schemas.openxmlformats.org/presentationml/2006/ole">
            <mc:AlternateContent xmlns:mc="http://schemas.openxmlformats.org/markup-compatibility/2006">
              <mc:Choice xmlns:v="urn:schemas-microsoft-com:vml" Requires="v">
                <p:oleObj spid="_x0000_s11348" name="Document" r:id="rId3" imgW="5961923" imgH="5519539" progId="Word.Document.12">
                  <p:embed/>
                </p:oleObj>
              </mc:Choice>
              <mc:Fallback>
                <p:oleObj name="Document" r:id="rId3" imgW="5961923" imgH="5519539" progId="Word.Document.12">
                  <p:embed/>
                  <p:pic>
                    <p:nvPicPr>
                      <p:cNvPr id="0" name=""/>
                      <p:cNvPicPr/>
                      <p:nvPr/>
                    </p:nvPicPr>
                    <p:blipFill>
                      <a:blip r:embed="rId4"/>
                      <a:stretch>
                        <a:fillRect/>
                      </a:stretch>
                    </p:blipFill>
                    <p:spPr>
                      <a:xfrm>
                        <a:off x="1447800" y="381000"/>
                        <a:ext cx="6705600" cy="6207125"/>
                      </a:xfrm>
                      <a:prstGeom prst="rect">
                        <a:avLst/>
                      </a:prstGeom>
                    </p:spPr>
                  </p:pic>
                </p:oleObj>
              </mc:Fallback>
            </mc:AlternateContent>
          </a:graphicData>
        </a:graphic>
      </p:graphicFrame>
    </p:spTree>
    <p:extLst>
      <p:ext uri="{BB962C8B-B14F-4D97-AF65-F5344CB8AC3E}">
        <p14:creationId xmlns:p14="http://schemas.microsoft.com/office/powerpoint/2010/main" val="74811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ars consonant letter recognition task"/>
          <p:cNvGraphicFramePr>
            <a:graphicFrameLocks noGrp="1" noChangeAspect="1"/>
          </p:cNvGraphicFramePr>
          <p:nvPr>
            <p:ph idx="1"/>
            <p:extLst>
              <p:ext uri="{D42A27DB-BD31-4B8C-83A1-F6EECF244321}">
                <p14:modId xmlns:p14="http://schemas.microsoft.com/office/powerpoint/2010/main" val="2857036444"/>
              </p:ext>
            </p:extLst>
          </p:nvPr>
        </p:nvGraphicFramePr>
        <p:xfrm>
          <a:off x="1981200" y="152400"/>
          <a:ext cx="4724400" cy="6540500"/>
        </p:xfrm>
        <a:graphic>
          <a:graphicData uri="http://schemas.openxmlformats.org/presentationml/2006/ole">
            <mc:AlternateContent xmlns:mc="http://schemas.openxmlformats.org/markup-compatibility/2006">
              <mc:Choice xmlns:v="urn:schemas-microsoft-com:vml" Requires="v">
                <p:oleObj spid="_x0000_s13395" name="Document" r:id="rId3" imgW="5942845" imgH="8228555" progId="Word.Document.12">
                  <p:embed/>
                </p:oleObj>
              </mc:Choice>
              <mc:Fallback>
                <p:oleObj name="Document" r:id="rId3" imgW="5942845" imgH="8228555" progId="Word.Document.12">
                  <p:embed/>
                  <p:pic>
                    <p:nvPicPr>
                      <p:cNvPr id="0" name=""/>
                      <p:cNvPicPr/>
                      <p:nvPr/>
                    </p:nvPicPr>
                    <p:blipFill>
                      <a:blip r:embed="rId4"/>
                      <a:stretch>
                        <a:fillRect/>
                      </a:stretch>
                    </p:blipFill>
                    <p:spPr>
                      <a:xfrm>
                        <a:off x="1981200" y="152400"/>
                        <a:ext cx="4724400" cy="6540500"/>
                      </a:xfrm>
                      <a:prstGeom prst="rect">
                        <a:avLst/>
                      </a:prstGeom>
                    </p:spPr>
                  </p:pic>
                </p:oleObj>
              </mc:Fallback>
            </mc:AlternateContent>
          </a:graphicData>
        </a:graphic>
      </p:graphicFrame>
    </p:spTree>
    <p:extLst>
      <p:ext uri="{BB962C8B-B14F-4D97-AF65-F5344CB8AC3E}">
        <p14:creationId xmlns:p14="http://schemas.microsoft.com/office/powerpoint/2010/main" val="195481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noFill/>
        </p:spPr>
        <p:txBody>
          <a:bodyPr>
            <a:normAutofit fontScale="90000"/>
          </a:bodyPr>
          <a:lstStyle/>
          <a:p>
            <a:r>
              <a:rPr lang="en-US" b="1" dirty="0" smtClean="0">
                <a:solidFill>
                  <a:srgbClr val="002060"/>
                </a:solidFill>
              </a:rPr>
              <a:t>Reading – National &amp; State Attention</a:t>
            </a:r>
            <a:br>
              <a:rPr lang="en-US" b="1" dirty="0" smtClean="0">
                <a:solidFill>
                  <a:srgbClr val="002060"/>
                </a:solidFill>
              </a:rPr>
            </a:br>
            <a:r>
              <a:rPr lang="en-US" sz="3100" b="1" dirty="0" smtClean="0">
                <a:solidFill>
                  <a:srgbClr val="002060"/>
                </a:solidFill>
              </a:rPr>
              <a:t>National Assessment of Education Progress (NAEP) 2015</a:t>
            </a:r>
            <a:endParaRPr lang="en-US" sz="3100" b="1" dirty="0">
              <a:solidFill>
                <a:srgbClr val="002060"/>
              </a:solidFill>
            </a:endParaRPr>
          </a:p>
        </p:txBody>
      </p:sp>
      <p:sp>
        <p:nvSpPr>
          <p:cNvPr id="5" name="Rectangle 4"/>
          <p:cNvSpPr/>
          <p:nvPr/>
        </p:nvSpPr>
        <p:spPr>
          <a:xfrm>
            <a:off x="1104900" y="1185832"/>
            <a:ext cx="6934200" cy="369332"/>
          </a:xfrm>
          <a:prstGeom prst="rect">
            <a:avLst/>
          </a:prstGeom>
        </p:spPr>
        <p:txBody>
          <a:bodyPr wrap="square">
            <a:spAutoFit/>
          </a:bodyPr>
          <a:lstStyle/>
          <a:p>
            <a:r>
              <a:rPr lang="en-US" b="1" dirty="0">
                <a:solidFill>
                  <a:srgbClr val="002060"/>
                </a:solidFill>
                <a:hlinkClick r:id="rId2"/>
              </a:rPr>
              <a:t>http://www.michigan.gov/mde/0,4615,7-140-22709_32669---,</a:t>
            </a:r>
            <a:r>
              <a:rPr lang="en-US" b="1" dirty="0" smtClean="0">
                <a:solidFill>
                  <a:srgbClr val="002060"/>
                </a:solidFill>
                <a:hlinkClick r:id="rId2"/>
              </a:rPr>
              <a:t>00.html</a:t>
            </a:r>
            <a:r>
              <a:rPr lang="en-US" b="1" dirty="0" smtClean="0">
                <a:solidFill>
                  <a:srgbClr val="002060"/>
                </a:solidFill>
              </a:rPr>
              <a:t> </a:t>
            </a:r>
            <a:endParaRPr lang="en-US" b="1" dirty="0">
              <a:solidFill>
                <a:srgbClr val="002060"/>
              </a:solidFill>
            </a:endParaRPr>
          </a:p>
        </p:txBody>
      </p:sp>
      <p:sp>
        <p:nvSpPr>
          <p:cNvPr id="3" name="Content Placeholder 2"/>
          <p:cNvSpPr>
            <a:spLocks noGrp="1"/>
          </p:cNvSpPr>
          <p:nvPr>
            <p:ph idx="1"/>
          </p:nvPr>
        </p:nvSpPr>
        <p:spPr>
          <a:xfrm>
            <a:off x="76200" y="1370498"/>
            <a:ext cx="8610600" cy="5257800"/>
          </a:xfrm>
        </p:spPr>
        <p:txBody>
          <a:bodyPr>
            <a:normAutofit fontScale="92500" lnSpcReduction="10000"/>
          </a:bodyPr>
          <a:lstStyle/>
          <a:p>
            <a:endParaRPr lang="en-US" b="1" dirty="0" smtClean="0">
              <a:solidFill>
                <a:srgbClr val="002060"/>
              </a:solidFill>
            </a:endParaRPr>
          </a:p>
          <a:p>
            <a:endParaRPr lang="en-US" b="1" dirty="0">
              <a:solidFill>
                <a:srgbClr val="002060"/>
              </a:solidFill>
            </a:endParaRPr>
          </a:p>
          <a:p>
            <a:endParaRPr lang="en-US" b="1" dirty="0" smtClean="0">
              <a:solidFill>
                <a:srgbClr val="002060"/>
              </a:solidFill>
            </a:endParaRPr>
          </a:p>
          <a:p>
            <a:endParaRPr lang="en-US" b="1" dirty="0">
              <a:solidFill>
                <a:srgbClr val="002060"/>
              </a:solidFill>
            </a:endParaRPr>
          </a:p>
          <a:p>
            <a:pPr marL="0" indent="0">
              <a:buNone/>
            </a:pPr>
            <a:endParaRPr lang="en-US" b="1" dirty="0" smtClean="0">
              <a:solidFill>
                <a:srgbClr val="002060"/>
              </a:solidFill>
            </a:endParaRPr>
          </a:p>
          <a:p>
            <a:pPr marL="0" indent="0">
              <a:buNone/>
            </a:pPr>
            <a:endParaRPr lang="en-US" sz="1200" b="1" dirty="0">
              <a:solidFill>
                <a:srgbClr val="002060"/>
              </a:solidFill>
            </a:endParaRPr>
          </a:p>
          <a:p>
            <a:r>
              <a:rPr lang="en-US" sz="3000" b="1" dirty="0" smtClean="0">
                <a:solidFill>
                  <a:srgbClr val="002060"/>
                </a:solidFill>
              </a:rPr>
              <a:t>29% of Michigan students score at or above proficient in reading at the beginning of 4</a:t>
            </a:r>
            <a:r>
              <a:rPr lang="en-US" sz="3000" b="1" baseline="30000" dirty="0" smtClean="0">
                <a:solidFill>
                  <a:srgbClr val="002060"/>
                </a:solidFill>
              </a:rPr>
              <a:t>th</a:t>
            </a:r>
            <a:r>
              <a:rPr lang="en-US" sz="3000" b="1" dirty="0" smtClean="0">
                <a:solidFill>
                  <a:srgbClr val="002060"/>
                </a:solidFill>
              </a:rPr>
              <a:t> grade (Rank 3-16</a:t>
            </a:r>
            <a:r>
              <a:rPr lang="en-US" sz="3000" b="1" baseline="30000" dirty="0" smtClean="0">
                <a:solidFill>
                  <a:srgbClr val="002060"/>
                </a:solidFill>
              </a:rPr>
              <a:t>th</a:t>
            </a:r>
            <a:r>
              <a:rPr lang="en-US" sz="3000" b="1" dirty="0" smtClean="0">
                <a:solidFill>
                  <a:srgbClr val="002060"/>
                </a:solidFill>
              </a:rPr>
              <a:t>).</a:t>
            </a:r>
          </a:p>
          <a:p>
            <a:pPr marL="0" indent="0">
              <a:buNone/>
            </a:pPr>
            <a:endParaRPr lang="en-US" sz="1700" b="1" dirty="0" smtClean="0">
              <a:solidFill>
                <a:srgbClr val="002060"/>
              </a:solidFill>
            </a:endParaRPr>
          </a:p>
          <a:p>
            <a:endParaRPr lang="en-US" b="1" dirty="0">
              <a:solidFill>
                <a:srgbClr val="002060"/>
              </a:solidFill>
            </a:endParaRPr>
          </a:p>
          <a:p>
            <a:pPr marL="0" indent="0" algn="ctr">
              <a:buNone/>
            </a:pPr>
            <a:r>
              <a:rPr lang="en-US" sz="5600" b="1" dirty="0" smtClean="0">
                <a:solidFill>
                  <a:srgbClr val="FF0000"/>
                </a:solidFill>
              </a:rPr>
              <a:t>          AUTISM?</a:t>
            </a:r>
            <a:endParaRPr lang="en-US" sz="5600" b="1" dirty="0">
              <a:solidFill>
                <a:srgbClr val="FF0000"/>
              </a:solidFill>
            </a:endParaRPr>
          </a:p>
        </p:txBody>
      </p:sp>
      <p:graphicFrame>
        <p:nvGraphicFramePr>
          <p:cNvPr id="10" name="Table 9" descr="National Data for reading ability"/>
          <p:cNvGraphicFramePr>
            <a:graphicFrameLocks noGrp="1"/>
          </p:cNvGraphicFramePr>
          <p:nvPr>
            <p:extLst>
              <p:ext uri="{D42A27DB-BD31-4B8C-83A1-F6EECF244321}">
                <p14:modId xmlns:p14="http://schemas.microsoft.com/office/powerpoint/2010/main" val="820373139"/>
              </p:ext>
            </p:extLst>
          </p:nvPr>
        </p:nvGraphicFramePr>
        <p:xfrm>
          <a:off x="2491469" y="1921082"/>
          <a:ext cx="6096000" cy="14122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lnB w="38100" cmpd="sng">
                      <a:noFill/>
                    </a:lnB>
                    <a:solidFill>
                      <a:schemeClr val="bg1"/>
                    </a:solidFill>
                  </a:tcPr>
                </a:tc>
                <a:tc gridSpan="3">
                  <a:txBody>
                    <a:bodyPr/>
                    <a:lstStyle/>
                    <a:p>
                      <a:r>
                        <a:rPr lang="en-US" sz="1600" b="0" dirty="0" smtClean="0"/>
                        <a:t>PERCENTAGE OF STUDENTS AT OR ABOVE </a:t>
                      </a:r>
                      <a:r>
                        <a:rPr lang="en-US" sz="1600" b="0" i="1" baseline="0" dirty="0" smtClean="0"/>
                        <a:t>Proficient</a:t>
                      </a:r>
                      <a:endParaRPr lang="en-US" sz="1600" b="0" i="1" dirty="0"/>
                    </a:p>
                  </a:txBody>
                  <a:tcPr>
                    <a:lnB w="38100" cmpd="sng">
                      <a:noFill/>
                    </a:lnB>
                    <a:solidFill>
                      <a:srgbClr val="009999"/>
                    </a:solidFill>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bg1"/>
                          </a:solidFill>
                        </a:rPr>
                        <a:t>Grade</a:t>
                      </a:r>
                      <a:r>
                        <a:rPr lang="en-US" baseline="0" dirty="0" smtClean="0">
                          <a:solidFill>
                            <a:schemeClr val="bg1"/>
                          </a:solidFill>
                        </a:rPr>
                        <a:t> 4</a:t>
                      </a:r>
                      <a:endParaRPr lang="en-US" dirty="0" smtClean="0">
                        <a:solidFill>
                          <a:schemeClr val="bg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a:r>
                        <a:rPr lang="en-US" dirty="0" smtClean="0">
                          <a:solidFill>
                            <a:schemeClr val="bg1"/>
                          </a:solidFill>
                        </a:rPr>
                        <a:t>Grade 8</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a:r>
                        <a:rPr lang="en-US" dirty="0" smtClean="0">
                          <a:solidFill>
                            <a:schemeClr val="bg1"/>
                          </a:solidFill>
                        </a:rPr>
                        <a:t>Grade 12</a:t>
                      </a:r>
                      <a:endParaRPr lang="en-US" dirty="0">
                        <a:solidFill>
                          <a:schemeClr val="bg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602924">
                <a:tc>
                  <a:txBody>
                    <a:bodyPr/>
                    <a:lstStyle/>
                    <a:p>
                      <a:pPr algn="ctr"/>
                      <a:r>
                        <a:rPr lang="en-US" dirty="0" smtClean="0"/>
                        <a:t>READING</a:t>
                      </a:r>
                      <a:endParaRPr lang="en-US" dirty="0"/>
                    </a:p>
                  </a:txBody>
                  <a:tcPr>
                    <a:lnR w="12700" cap="flat" cmpd="sng" algn="ctr">
                      <a:solidFill>
                        <a:schemeClr val="tx1"/>
                      </a:solidFill>
                      <a:prstDash val="solid"/>
                      <a:round/>
                      <a:headEnd type="none" w="med" len="med"/>
                      <a:tailEnd type="none" w="med" len="med"/>
                    </a:lnR>
                    <a:lnT w="12700" cmpd="sng">
                      <a:noFill/>
                    </a:lnT>
                    <a:solidFill>
                      <a:schemeClr val="bg1"/>
                    </a:solidFill>
                  </a:tcPr>
                </a:tc>
                <a:tc>
                  <a:txBody>
                    <a:bodyPr/>
                    <a:lstStyle/>
                    <a:p>
                      <a:pPr algn="ctr"/>
                      <a:r>
                        <a:rPr lang="en-US" sz="2400" b="1" dirty="0" smtClean="0"/>
                        <a:t>36%</a:t>
                      </a:r>
                    </a:p>
                    <a:p>
                      <a:pPr algn="ctr"/>
                      <a:r>
                        <a:rPr lang="en-US" sz="1400" dirty="0" smtClean="0"/>
                        <a:t>2015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34%</a:t>
                      </a:r>
                    </a:p>
                    <a:p>
                      <a:pPr algn="ctr"/>
                      <a:r>
                        <a:rPr lang="en-US" sz="1400" dirty="0" smtClean="0"/>
                        <a:t>2015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37%</a:t>
                      </a:r>
                    </a:p>
                    <a:p>
                      <a:pPr algn="ctr"/>
                      <a:r>
                        <a:rPr lang="en-US" sz="1400" dirty="0" smtClean="0"/>
                        <a:t>2015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590549" y="1881023"/>
            <a:ext cx="2514600" cy="1446550"/>
          </a:xfrm>
          <a:prstGeom prst="rect">
            <a:avLst/>
          </a:prstGeom>
          <a:noFill/>
        </p:spPr>
        <p:txBody>
          <a:bodyPr wrap="square" rtlCol="0">
            <a:spAutoFit/>
          </a:bodyPr>
          <a:lstStyle/>
          <a:p>
            <a:pPr algn="ctr"/>
            <a:r>
              <a:rPr lang="en-US" sz="4400" b="1" dirty="0" smtClean="0">
                <a:solidFill>
                  <a:srgbClr val="002060"/>
                </a:solidFill>
              </a:rPr>
              <a:t>National Data:</a:t>
            </a:r>
            <a:endParaRPr lang="en-US" sz="4400" b="1" dirty="0">
              <a:solidFill>
                <a:srgbClr val="002060"/>
              </a:solidFill>
            </a:endParaRPr>
          </a:p>
        </p:txBody>
      </p:sp>
      <p:pic>
        <p:nvPicPr>
          <p:cNvPr id="19458" name="Picture 2" descr="boy holding stack of books and giving a &quot;thumbs u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305763"/>
            <a:ext cx="1326809" cy="1394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29735" y="3301951"/>
            <a:ext cx="3690177" cy="369332"/>
          </a:xfrm>
          <a:prstGeom prst="rect">
            <a:avLst/>
          </a:prstGeom>
        </p:spPr>
        <p:txBody>
          <a:bodyPr wrap="none">
            <a:spAutoFit/>
          </a:bodyPr>
          <a:lstStyle/>
          <a:p>
            <a:r>
              <a:rPr lang="en-US" b="1" dirty="0">
                <a:solidFill>
                  <a:srgbClr val="002060"/>
                </a:solidFill>
                <a:hlinkClick r:id="rId4"/>
              </a:rPr>
              <a:t>http://www.nationsreportcard.gov</a:t>
            </a:r>
            <a:r>
              <a:rPr lang="en-US" b="1" dirty="0" smtClean="0">
                <a:solidFill>
                  <a:srgbClr val="002060"/>
                </a:solidFill>
                <a:hlinkClick r:id="rId4"/>
              </a:rPr>
              <a:t>/</a:t>
            </a:r>
            <a:r>
              <a:rPr lang="en-US" b="1" dirty="0" smtClean="0">
                <a:solidFill>
                  <a:srgbClr val="002060"/>
                </a:solidFill>
              </a:rPr>
              <a:t> </a:t>
            </a:r>
            <a:endParaRPr lang="en-US" b="1" dirty="0">
              <a:solidFill>
                <a:srgbClr val="002060"/>
              </a:solidFill>
            </a:endParaRPr>
          </a:p>
        </p:txBody>
      </p:sp>
      <p:sp>
        <p:nvSpPr>
          <p:cNvPr id="9" name="Rectangle 8"/>
          <p:cNvSpPr/>
          <p:nvPr/>
        </p:nvSpPr>
        <p:spPr>
          <a:xfrm>
            <a:off x="447674" y="4865524"/>
            <a:ext cx="8401051" cy="369332"/>
          </a:xfrm>
          <a:prstGeom prst="rect">
            <a:avLst/>
          </a:prstGeom>
        </p:spPr>
        <p:txBody>
          <a:bodyPr wrap="square">
            <a:spAutoFit/>
          </a:bodyPr>
          <a:lstStyle/>
          <a:p>
            <a:r>
              <a:rPr lang="en-US" b="1" dirty="0">
                <a:solidFill>
                  <a:srgbClr val="002060"/>
                </a:solidFill>
              </a:rPr>
              <a:t>http</a:t>
            </a:r>
            <a:r>
              <a:rPr lang="en-US" b="1">
                <a:solidFill>
                  <a:srgbClr val="002060"/>
                </a:solidFill>
              </a:rPr>
              <a:t>://</a:t>
            </a:r>
            <a:r>
              <a:rPr lang="en-US" b="1" smtClean="0">
                <a:solidFill>
                  <a:srgbClr val="002060"/>
                </a:solidFill>
              </a:rPr>
              <a:t>www.michigan.gov/documents/mde/snapshot_RED2015MI_4_530245_7.pdf</a:t>
            </a:r>
            <a:r>
              <a:rPr lang="en-US" b="1" dirty="0" smtClean="0">
                <a:solidFill>
                  <a:srgbClr val="002060"/>
                </a:solidFill>
              </a:rPr>
              <a:t> </a:t>
            </a:r>
            <a:endParaRPr lang="en-US" b="1" dirty="0">
              <a:solidFill>
                <a:srgbClr val="002060"/>
              </a:solidFill>
            </a:endParaRPr>
          </a:p>
        </p:txBody>
      </p:sp>
    </p:spTree>
    <p:extLst>
      <p:ext uri="{BB962C8B-B14F-4D97-AF65-F5344CB8AC3E}">
        <p14:creationId xmlns:p14="http://schemas.microsoft.com/office/powerpoint/2010/main" val="583082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Vowel recognition task - cars"/>
          <p:cNvGraphicFramePr>
            <a:graphicFrameLocks noGrp="1" noChangeAspect="1"/>
          </p:cNvGraphicFramePr>
          <p:nvPr>
            <p:ph idx="1"/>
            <p:extLst>
              <p:ext uri="{D42A27DB-BD31-4B8C-83A1-F6EECF244321}">
                <p14:modId xmlns:p14="http://schemas.microsoft.com/office/powerpoint/2010/main" val="638414894"/>
              </p:ext>
            </p:extLst>
          </p:nvPr>
        </p:nvGraphicFramePr>
        <p:xfrm>
          <a:off x="304800" y="304800"/>
          <a:ext cx="8655050" cy="5638800"/>
        </p:xfrm>
        <a:graphic>
          <a:graphicData uri="http://schemas.openxmlformats.org/presentationml/2006/ole">
            <mc:AlternateContent xmlns:mc="http://schemas.openxmlformats.org/markup-compatibility/2006">
              <mc:Choice xmlns:v="urn:schemas-microsoft-com:vml" Requires="v">
                <p:oleObj spid="_x0000_s14419" name="Document" r:id="rId3" imgW="5942845" imgH="3871308" progId="Word.Document.12">
                  <p:embed/>
                </p:oleObj>
              </mc:Choice>
              <mc:Fallback>
                <p:oleObj name="Document" r:id="rId3" imgW="5942845" imgH="3871308" progId="Word.Document.12">
                  <p:embed/>
                  <p:pic>
                    <p:nvPicPr>
                      <p:cNvPr id="0" name=""/>
                      <p:cNvPicPr/>
                      <p:nvPr/>
                    </p:nvPicPr>
                    <p:blipFill>
                      <a:blip r:embed="rId4"/>
                      <a:stretch>
                        <a:fillRect/>
                      </a:stretch>
                    </p:blipFill>
                    <p:spPr>
                      <a:xfrm>
                        <a:off x="304800" y="304800"/>
                        <a:ext cx="8655050" cy="5638800"/>
                      </a:xfrm>
                      <a:prstGeom prst="rect">
                        <a:avLst/>
                      </a:prstGeom>
                    </p:spPr>
                  </p:pic>
                </p:oleObj>
              </mc:Fallback>
            </mc:AlternateContent>
          </a:graphicData>
        </a:graphic>
      </p:graphicFrame>
    </p:spTree>
    <p:extLst>
      <p:ext uri="{BB962C8B-B14F-4D97-AF65-F5344CB8AC3E}">
        <p14:creationId xmlns:p14="http://schemas.microsoft.com/office/powerpoint/2010/main" val="472128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971800"/>
          </a:xfrm>
        </p:spPr>
        <p:txBody>
          <a:bodyPr>
            <a:normAutofit fontScale="90000"/>
          </a:bodyPr>
          <a:lstStyle/>
          <a:p>
            <a:r>
              <a:rPr lang="en-US" b="1" dirty="0" smtClean="0">
                <a:solidFill>
                  <a:srgbClr val="002060"/>
                </a:solidFill>
              </a:rPr>
              <a:t>Comprehension Assessment</a:t>
            </a:r>
            <a:br>
              <a:rPr lang="en-US" b="1" dirty="0" smtClean="0">
                <a:solidFill>
                  <a:srgbClr val="002060"/>
                </a:solidFill>
              </a:rPr>
            </a:br>
            <a:r>
              <a:rPr lang="en-US" b="1" dirty="0" smtClean="0">
                <a:solidFill>
                  <a:srgbClr val="002060"/>
                </a:solidFill>
              </a:rPr>
              <a:t>Fluency &amp; Maze Procedures</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sz="3200" b="1" dirty="0" smtClean="0">
                <a:solidFill>
                  <a:srgbClr val="002060"/>
                </a:solidFill>
              </a:rPr>
              <a:t>Using Movie Scripts / Closed Captioning </a:t>
            </a:r>
            <a:br>
              <a:rPr lang="en-US" sz="3200" b="1" dirty="0" smtClean="0">
                <a:solidFill>
                  <a:srgbClr val="002060"/>
                </a:solidFill>
              </a:rPr>
            </a:br>
            <a:r>
              <a:rPr lang="en-US" sz="3200" b="1" dirty="0" smtClean="0">
                <a:solidFill>
                  <a:srgbClr val="002060"/>
                </a:solidFill>
              </a:rPr>
              <a:t>for Preferred Interests</a:t>
            </a:r>
            <a:endParaRPr lang="en-US" sz="3200" b="1" dirty="0">
              <a:solidFill>
                <a:srgbClr val="002060"/>
              </a:solidFill>
            </a:endParaRPr>
          </a:p>
        </p:txBody>
      </p:sp>
      <p:pic>
        <p:nvPicPr>
          <p:cNvPr id="32770" name="Picture 2" descr="closed captioning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3352800"/>
            <a:ext cx="3860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468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fontScale="90000"/>
          </a:bodyPr>
          <a:lstStyle/>
          <a:p>
            <a:r>
              <a:rPr lang="en-US" sz="3600" b="1" dirty="0" smtClean="0">
                <a:solidFill>
                  <a:srgbClr val="002060"/>
                </a:solidFill>
              </a:rPr>
              <a:t>How to Create a ORF and MAZE Probes</a:t>
            </a:r>
            <a:r>
              <a:rPr lang="en-US" sz="3600" b="1" dirty="0">
                <a:solidFill>
                  <a:srgbClr val="002060"/>
                </a:solidFill>
              </a:rPr>
              <a:t/>
            </a:r>
            <a:br>
              <a:rPr lang="en-US" sz="3600" b="1" dirty="0">
                <a:solidFill>
                  <a:srgbClr val="002060"/>
                </a:solidFill>
              </a:rPr>
            </a:br>
            <a:r>
              <a:rPr lang="en-US" sz="3200" b="1" dirty="0" smtClean="0">
                <a:solidFill>
                  <a:srgbClr val="002060"/>
                </a:solidFill>
              </a:rPr>
              <a:t>First, select a passage (at least 300 words)</a:t>
            </a:r>
            <a:endParaRPr lang="en-US" sz="3200" b="1" dirty="0">
              <a:solidFill>
                <a:srgbClr val="002060"/>
              </a:solidFill>
            </a:endParaRPr>
          </a:p>
        </p:txBody>
      </p:sp>
      <p:graphicFrame>
        <p:nvGraphicFramePr>
          <p:cNvPr id="4" name="Content Placeholder 3" descr="passage from Cars movie script"/>
          <p:cNvGraphicFramePr>
            <a:graphicFrameLocks noGrp="1" noChangeAspect="1"/>
          </p:cNvGraphicFramePr>
          <p:nvPr>
            <p:ph idx="4294967295"/>
            <p:extLst>
              <p:ext uri="{D42A27DB-BD31-4B8C-83A1-F6EECF244321}">
                <p14:modId xmlns:p14="http://schemas.microsoft.com/office/powerpoint/2010/main" val="4169066057"/>
              </p:ext>
            </p:extLst>
          </p:nvPr>
        </p:nvGraphicFramePr>
        <p:xfrm>
          <a:off x="990600" y="1447800"/>
          <a:ext cx="3657600" cy="4946650"/>
        </p:xfrm>
        <a:graphic>
          <a:graphicData uri="http://schemas.openxmlformats.org/presentationml/2006/ole">
            <mc:AlternateContent xmlns:mc="http://schemas.openxmlformats.org/markup-compatibility/2006">
              <mc:Choice xmlns:v="urn:schemas-microsoft-com:vml" Requires="v">
                <p:oleObj spid="_x0000_s15449" name="Document" r:id="rId3" imgW="5942845" imgH="8038499" progId="Word.Document.12">
                  <p:embed/>
                </p:oleObj>
              </mc:Choice>
              <mc:Fallback>
                <p:oleObj name="Document" r:id="rId3" imgW="5942845" imgH="8038499" progId="Word.Document.12">
                  <p:embed/>
                  <p:pic>
                    <p:nvPicPr>
                      <p:cNvPr id="0" name=""/>
                      <p:cNvPicPr/>
                      <p:nvPr/>
                    </p:nvPicPr>
                    <p:blipFill>
                      <a:blip r:embed="rId4"/>
                      <a:stretch>
                        <a:fillRect/>
                      </a:stretch>
                    </p:blipFill>
                    <p:spPr>
                      <a:xfrm>
                        <a:off x="990600" y="1447800"/>
                        <a:ext cx="3657600" cy="4946650"/>
                      </a:xfrm>
                      <a:prstGeom prst="rect">
                        <a:avLst/>
                      </a:prstGeom>
                    </p:spPr>
                  </p:pic>
                </p:oleObj>
              </mc:Fallback>
            </mc:AlternateContent>
          </a:graphicData>
        </a:graphic>
      </p:graphicFrame>
      <p:sp>
        <p:nvSpPr>
          <p:cNvPr id="6" name="TextBox 5"/>
          <p:cNvSpPr txBox="1"/>
          <p:nvPr/>
        </p:nvSpPr>
        <p:spPr>
          <a:xfrm>
            <a:off x="4495800" y="1581150"/>
            <a:ext cx="4267200" cy="1754326"/>
          </a:xfrm>
          <a:prstGeom prst="rect">
            <a:avLst/>
          </a:prstGeom>
          <a:noFill/>
        </p:spPr>
        <p:txBody>
          <a:bodyPr wrap="square" rtlCol="0">
            <a:spAutoFit/>
          </a:bodyPr>
          <a:lstStyle/>
          <a:p>
            <a:pPr algn="ctr"/>
            <a:r>
              <a:rPr lang="en-US" sz="3600" b="1" dirty="0" smtClean="0">
                <a:solidFill>
                  <a:srgbClr val="002060"/>
                </a:solidFill>
              </a:rPr>
              <a:t>Example: </a:t>
            </a:r>
          </a:p>
          <a:p>
            <a:pPr algn="ctr"/>
            <a:r>
              <a:rPr lang="en-US" sz="3600" b="1" dirty="0" smtClean="0">
                <a:solidFill>
                  <a:srgbClr val="002060"/>
                </a:solidFill>
              </a:rPr>
              <a:t> Movie Script </a:t>
            </a:r>
          </a:p>
          <a:p>
            <a:pPr algn="ctr"/>
            <a:r>
              <a:rPr lang="en-US" sz="3600" b="1" dirty="0" smtClean="0">
                <a:solidFill>
                  <a:srgbClr val="002060"/>
                </a:solidFill>
              </a:rPr>
              <a:t>Closed – Caption</a:t>
            </a:r>
            <a:endParaRPr lang="en-US" sz="3600" b="1" dirty="0">
              <a:solidFill>
                <a:srgbClr val="002060"/>
              </a:solidFill>
            </a:endParaRPr>
          </a:p>
        </p:txBody>
      </p:sp>
      <p:pic>
        <p:nvPicPr>
          <p:cNvPr id="15385" name="Picture 25" descr="Cars movi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867150"/>
            <a:ext cx="2994713" cy="1903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47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2060"/>
                </a:solidFill>
              </a:rPr>
              <a:t>How to Create a Maze Probe</a:t>
            </a:r>
            <a:endParaRPr lang="en-US" b="1" dirty="0">
              <a:solidFill>
                <a:srgbClr val="002060"/>
              </a:solidFill>
            </a:endParaRPr>
          </a:p>
        </p:txBody>
      </p:sp>
      <p:sp>
        <p:nvSpPr>
          <p:cNvPr id="3" name="Content Placeholder 2"/>
          <p:cNvSpPr>
            <a:spLocks noGrp="1"/>
          </p:cNvSpPr>
          <p:nvPr>
            <p:ph idx="1"/>
          </p:nvPr>
        </p:nvSpPr>
        <p:spPr>
          <a:xfrm>
            <a:off x="228600" y="1089818"/>
            <a:ext cx="8686800" cy="4525963"/>
          </a:xfrm>
        </p:spPr>
        <p:txBody>
          <a:bodyPr/>
          <a:lstStyle/>
          <a:p>
            <a:pPr marL="0" indent="0" algn="ctr">
              <a:buNone/>
            </a:pPr>
            <a:r>
              <a:rPr lang="en-US" sz="2800" b="1" dirty="0">
                <a:solidFill>
                  <a:srgbClr val="002060"/>
                </a:solidFill>
              </a:rPr>
              <a:t>G</a:t>
            </a:r>
            <a:r>
              <a:rPr lang="en-US" sz="2800" b="1" dirty="0" smtClean="0">
                <a:solidFill>
                  <a:srgbClr val="002060"/>
                </a:solidFill>
              </a:rPr>
              <a:t>o to Intervention Central’s Maze Passage Generator</a:t>
            </a:r>
          </a:p>
          <a:p>
            <a:pPr marL="0" indent="0" algn="ctr">
              <a:buNone/>
            </a:pPr>
            <a:r>
              <a:rPr lang="en-US" sz="2800" b="1" dirty="0">
                <a:solidFill>
                  <a:srgbClr val="002060"/>
                </a:solidFill>
              </a:rPr>
              <a:t>E</a:t>
            </a:r>
            <a:r>
              <a:rPr lang="en-US" sz="2800" b="1" dirty="0" smtClean="0">
                <a:solidFill>
                  <a:srgbClr val="002060"/>
                </a:solidFill>
              </a:rPr>
              <a:t>nter your Passage</a:t>
            </a:r>
          </a:p>
          <a:p>
            <a:pPr marL="0" indent="0" algn="ctr">
              <a:buNone/>
            </a:pPr>
            <a:r>
              <a:rPr lang="en-US" sz="2800" b="1" dirty="0" smtClean="0">
                <a:solidFill>
                  <a:srgbClr val="002060"/>
                </a:solidFill>
                <a:hlinkClick r:id="rId2"/>
              </a:rPr>
              <a:t>http</a:t>
            </a:r>
            <a:r>
              <a:rPr lang="en-US" sz="2800" b="1" dirty="0">
                <a:solidFill>
                  <a:srgbClr val="002060"/>
                </a:solidFill>
                <a:hlinkClick r:id="rId2"/>
              </a:rPr>
              <a:t>://</a:t>
            </a:r>
            <a:r>
              <a:rPr lang="en-US" sz="2800" b="1" dirty="0" smtClean="0">
                <a:solidFill>
                  <a:srgbClr val="002060"/>
                </a:solidFill>
                <a:hlinkClick r:id="rId2"/>
              </a:rPr>
              <a:t>www.interventioncentral.org/teacher-resources/test-of-reading-comprehension</a:t>
            </a:r>
            <a:r>
              <a:rPr lang="en-US" sz="2800" b="1" dirty="0" smtClean="0">
                <a:solidFill>
                  <a:srgbClr val="002060"/>
                </a:solidFill>
              </a:rPr>
              <a:t> </a:t>
            </a:r>
          </a:p>
          <a:p>
            <a:pPr marL="0" indent="0" algn="ctr">
              <a:buNone/>
            </a:pPr>
            <a:endParaRPr lang="en-US" sz="2800" b="1" dirty="0">
              <a:solidFill>
                <a:srgbClr val="002060"/>
              </a:solidFill>
            </a:endParaRPr>
          </a:p>
          <a:p>
            <a:pPr marL="0" indent="0" algn="ctr">
              <a:buNone/>
            </a:pPr>
            <a:endParaRPr lang="en-US" sz="2800" b="1" dirty="0">
              <a:solidFill>
                <a:srgbClr val="002060"/>
              </a:solidFill>
            </a:endParaRPr>
          </a:p>
        </p:txBody>
      </p:sp>
      <p:sp>
        <p:nvSpPr>
          <p:cNvPr id="5" name="TextBox 4"/>
          <p:cNvSpPr txBox="1"/>
          <p:nvPr/>
        </p:nvSpPr>
        <p:spPr>
          <a:xfrm>
            <a:off x="4430366" y="3505200"/>
            <a:ext cx="4485034" cy="1661993"/>
          </a:xfrm>
          <a:prstGeom prst="rect">
            <a:avLst/>
          </a:prstGeom>
          <a:noFill/>
        </p:spPr>
        <p:txBody>
          <a:bodyPr wrap="square" rtlCol="0">
            <a:spAutoFit/>
          </a:bodyPr>
          <a:lstStyle/>
          <a:p>
            <a:pPr algn="ctr"/>
            <a:r>
              <a:rPr lang="en-US" sz="2800" b="1" u="sng" dirty="0" smtClean="0">
                <a:solidFill>
                  <a:srgbClr val="002060"/>
                </a:solidFill>
              </a:rPr>
              <a:t>Three Steps</a:t>
            </a:r>
          </a:p>
          <a:p>
            <a:pPr algn="ctr"/>
            <a:endParaRPr lang="en-US" sz="1400" b="1" dirty="0" smtClean="0">
              <a:solidFill>
                <a:srgbClr val="002060"/>
              </a:solidFill>
            </a:endParaRPr>
          </a:p>
          <a:p>
            <a:pPr algn="ctr"/>
            <a:r>
              <a:rPr lang="en-US" sz="2000" b="1" dirty="0" smtClean="0">
                <a:solidFill>
                  <a:srgbClr val="002060"/>
                </a:solidFill>
              </a:rPr>
              <a:t>Distractor Source</a:t>
            </a:r>
          </a:p>
          <a:p>
            <a:pPr algn="ctr"/>
            <a:r>
              <a:rPr lang="en-US" sz="2000" b="1" dirty="0" smtClean="0">
                <a:solidFill>
                  <a:srgbClr val="002060"/>
                </a:solidFill>
              </a:rPr>
              <a:t>Sources for Readability</a:t>
            </a:r>
          </a:p>
          <a:p>
            <a:pPr algn="ctr"/>
            <a:r>
              <a:rPr lang="en-US" sz="2000" b="1" dirty="0" smtClean="0">
                <a:solidFill>
                  <a:srgbClr val="002060"/>
                </a:solidFill>
              </a:rPr>
              <a:t>Download Student Copy</a:t>
            </a:r>
            <a:endParaRPr lang="en-US" sz="2000" b="1" dirty="0">
              <a:solidFill>
                <a:srgbClr val="002060"/>
              </a:solidFill>
            </a:endParaRPr>
          </a:p>
        </p:txBody>
      </p:sp>
      <p:pic>
        <p:nvPicPr>
          <p:cNvPr id="33794" name="Picture 2" descr="Maze Probe tool from intervention cent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24224"/>
            <a:ext cx="4020337"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71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lstStyle/>
          <a:p>
            <a:r>
              <a:rPr lang="en-US" b="1" dirty="0" smtClean="0">
                <a:solidFill>
                  <a:srgbClr val="002060"/>
                </a:solidFill>
              </a:rPr>
              <a:t>Computer-Generated Distractors</a:t>
            </a:r>
            <a:endParaRPr lang="en-US" b="1" dirty="0">
              <a:solidFill>
                <a:srgbClr val="002060"/>
              </a:solidFill>
            </a:endParaRPr>
          </a:p>
        </p:txBody>
      </p:sp>
      <p:sp>
        <p:nvSpPr>
          <p:cNvPr id="2" name="TextBox 1"/>
          <p:cNvSpPr txBox="1"/>
          <p:nvPr/>
        </p:nvSpPr>
        <p:spPr>
          <a:xfrm>
            <a:off x="411480" y="1219200"/>
            <a:ext cx="7848600" cy="5016758"/>
          </a:xfrm>
          <a:prstGeom prst="rect">
            <a:avLst/>
          </a:prstGeom>
          <a:noFill/>
        </p:spPr>
        <p:txBody>
          <a:bodyPr wrap="square" rtlCol="0">
            <a:spAutoFit/>
          </a:bodyPr>
          <a:lstStyle/>
          <a:p>
            <a:r>
              <a:rPr lang="en-US" sz="1600" dirty="0" smtClean="0"/>
              <a:t>Students’ Copy</a:t>
            </a:r>
          </a:p>
          <a:p>
            <a:endParaRPr lang="en-US" sz="1600" dirty="0" smtClean="0"/>
          </a:p>
          <a:p>
            <a:r>
              <a:rPr lang="en-US" sz="1600" dirty="0" smtClean="0"/>
              <a:t>He’s done. He must have finished it while </a:t>
            </a:r>
            <a:r>
              <a:rPr lang="en-US" sz="1600" b="1" dirty="0" smtClean="0"/>
              <a:t>(we, funny, space) </a:t>
            </a:r>
            <a:r>
              <a:rPr lang="en-US" sz="1600" dirty="0" smtClean="0"/>
              <a:t>were sleeping. Good riddance. He’s gone? </a:t>
            </a:r>
            <a:r>
              <a:rPr lang="en-US" sz="1600" b="1" dirty="0"/>
              <a:t>(enthusiastic, Well, excuse)</a:t>
            </a:r>
            <a:r>
              <a:rPr lang="en-US" sz="1600" dirty="0" smtClean="0"/>
              <a:t>, we wouldn’t, want him to miss </a:t>
            </a:r>
            <a:r>
              <a:rPr lang="en-US" sz="1600" b="1" dirty="0"/>
              <a:t>(enter, group, that) </a:t>
            </a:r>
            <a:r>
              <a:rPr lang="en-US" sz="1600" dirty="0" smtClean="0"/>
              <a:t>race of his. Oh, dude, are </a:t>
            </a:r>
            <a:r>
              <a:rPr lang="en-US" sz="1600" b="1" dirty="0"/>
              <a:t>(you, taste, gotten) </a:t>
            </a:r>
            <a:r>
              <a:rPr lang="en-US" sz="1600" dirty="0" smtClean="0"/>
              <a:t>crying? No! I’m happy! I don’t </a:t>
            </a:r>
            <a:r>
              <a:rPr lang="en-US" sz="1600" b="1" dirty="0" smtClean="0"/>
              <a:t>(infamous</a:t>
            </a:r>
            <a:r>
              <a:rPr lang="en-US" sz="1600" b="1" dirty="0"/>
              <a:t>, have, awake)</a:t>
            </a:r>
            <a:r>
              <a:rPr lang="en-US" sz="1600" dirty="0" smtClean="0"/>
              <a:t> to watch him every second of </a:t>
            </a:r>
            <a:r>
              <a:rPr lang="en-US" sz="1600" b="1" dirty="0"/>
              <a:t>(rice, the, fluffy)</a:t>
            </a:r>
            <a:r>
              <a:rPr lang="en-US" sz="1600" dirty="0" smtClean="0"/>
              <a:t> day anymore! I’m glad he’s gone! </a:t>
            </a:r>
            <a:r>
              <a:rPr lang="en-US" sz="1600" b="1" dirty="0"/>
              <a:t>(mute, What’s, won)</a:t>
            </a:r>
            <a:r>
              <a:rPr lang="en-US" sz="1600" dirty="0" smtClean="0"/>
              <a:t> wrong with Red? Oh, he’s just </a:t>
            </a:r>
            <a:r>
              <a:rPr lang="en-US" sz="1600" b="1" dirty="0"/>
              <a:t>(sad, afraid, brick) </a:t>
            </a:r>
            <a:r>
              <a:rPr lang="en-US" sz="1600" dirty="0" smtClean="0"/>
              <a:t>because you left town and went </a:t>
            </a:r>
            <a:r>
              <a:rPr lang="en-US" sz="1600" b="1" dirty="0"/>
              <a:t>(fresh, to, steel) </a:t>
            </a:r>
            <a:r>
              <a:rPr lang="en-US" sz="1600" dirty="0" smtClean="0"/>
              <a:t>your big race to win the </a:t>
            </a:r>
            <a:r>
              <a:rPr lang="en-US" sz="1600" b="1" dirty="0"/>
              <a:t>(speak, Piston, broken) </a:t>
            </a:r>
            <a:r>
              <a:rPr lang="en-US" sz="1600" dirty="0" smtClean="0"/>
              <a:t>Cup that you’ve always dreamed about </a:t>
            </a:r>
            <a:r>
              <a:rPr lang="en-US" sz="1600" b="1" dirty="0"/>
              <a:t>(your, became, educate) </a:t>
            </a:r>
            <a:r>
              <a:rPr lang="en-US" sz="1600" dirty="0" smtClean="0"/>
              <a:t>whole life and get that big </a:t>
            </a:r>
            <a:r>
              <a:rPr lang="en-US" sz="1600" b="1" dirty="0"/>
              <a:t>(old, blush, bought) </a:t>
            </a:r>
            <a:r>
              <a:rPr lang="en-US" sz="1600" dirty="0" smtClean="0"/>
              <a:t>sponsor and that fancy helicopter you </a:t>
            </a:r>
            <a:r>
              <a:rPr lang="en-US" sz="1600" b="1" dirty="0"/>
              <a:t>(were, inquisitively, introduce)</a:t>
            </a:r>
            <a:r>
              <a:rPr lang="en-US" sz="1600" dirty="0" smtClean="0"/>
              <a:t> talking about. Wait a </a:t>
            </a:r>
            <a:r>
              <a:rPr lang="en-US" sz="1600" dirty="0" err="1" smtClean="0"/>
              <a:t>minue</a:t>
            </a:r>
            <a:r>
              <a:rPr lang="en-US" sz="1600" dirty="0" smtClean="0"/>
              <a:t>! I </a:t>
            </a:r>
            <a:r>
              <a:rPr lang="en-US" sz="1600" b="1" dirty="0" smtClean="0"/>
              <a:t>(learned, skirt, knew)</a:t>
            </a:r>
            <a:r>
              <a:rPr lang="en-US" sz="1600" dirty="0" smtClean="0"/>
              <a:t> you wouldn’t leave without saying goodbye. </a:t>
            </a:r>
            <a:r>
              <a:rPr lang="en-US" sz="1600" b="1" dirty="0" smtClean="0"/>
              <a:t>(What, Tendency, Secretary) </a:t>
            </a:r>
            <a:r>
              <a:rPr lang="en-US" sz="1600" dirty="0" smtClean="0"/>
              <a:t>are you doing here? You’re </a:t>
            </a:r>
            <a:r>
              <a:rPr lang="en-US" sz="1600" dirty="0" err="1" smtClean="0"/>
              <a:t>gonna</a:t>
            </a:r>
            <a:r>
              <a:rPr lang="en-US" sz="1600" dirty="0" smtClean="0"/>
              <a:t> </a:t>
            </a:r>
            <a:r>
              <a:rPr lang="en-US" sz="1600" b="1" dirty="0" smtClean="0"/>
              <a:t>(that, flag, miss) </a:t>
            </a:r>
            <a:r>
              <a:rPr lang="en-US" sz="1600" dirty="0" smtClean="0"/>
              <a:t>your race. Don’t worry. I’ll give </a:t>
            </a:r>
            <a:r>
              <a:rPr lang="en-US" sz="1600" b="1" dirty="0" smtClean="0"/>
              <a:t>(eerie, you, steep) </a:t>
            </a:r>
            <a:r>
              <a:rPr lang="en-US" sz="1600" dirty="0" smtClean="0"/>
              <a:t>a police escort, and we’ll make </a:t>
            </a:r>
            <a:r>
              <a:rPr lang="en-US" sz="1600" b="1" dirty="0" smtClean="0"/>
              <a:t>(up, wing, follow) </a:t>
            </a:r>
            <a:r>
              <a:rPr lang="en-US" sz="1600" dirty="0" smtClean="0"/>
              <a:t>time. Thank you, Sheriff. But you </a:t>
            </a:r>
            <a:r>
              <a:rPr lang="en-US" sz="1600" b="1" dirty="0" smtClean="0"/>
              <a:t>(rapidly, person, know) </a:t>
            </a:r>
            <a:r>
              <a:rPr lang="en-US" sz="1600" dirty="0" smtClean="0"/>
              <a:t>I can’t go just yet. Well, </a:t>
            </a:r>
            <a:r>
              <a:rPr lang="en-US" sz="1600" b="1" dirty="0" smtClean="0"/>
              <a:t>(rhythm, why, safe) </a:t>
            </a:r>
            <a:r>
              <a:rPr lang="en-US" sz="1600" dirty="0" smtClean="0"/>
              <a:t>not? I’m  not sure these tires </a:t>
            </a:r>
            <a:r>
              <a:rPr lang="en-US" sz="1600" b="1" dirty="0" smtClean="0"/>
              <a:t>(gun, distance, can)</a:t>
            </a:r>
            <a:r>
              <a:rPr lang="en-US" sz="1600" dirty="0" smtClean="0"/>
              <a:t> get me to California. Yeah, does </a:t>
            </a:r>
            <a:r>
              <a:rPr lang="en-US" sz="1600" b="1" dirty="0" smtClean="0"/>
              <a:t>(anybody, oil, grip) </a:t>
            </a:r>
            <a:r>
              <a:rPr lang="en-US" sz="1600" dirty="0" smtClean="0"/>
              <a:t>know what time Luigi’s opens? I </a:t>
            </a:r>
            <a:r>
              <a:rPr lang="en-US" sz="1600" b="1" dirty="0" smtClean="0"/>
              <a:t>(can’t, mourn, medium) </a:t>
            </a:r>
            <a:r>
              <a:rPr lang="en-US" sz="1600" dirty="0" smtClean="0"/>
              <a:t>believe it! Four new tires! Would </a:t>
            </a:r>
            <a:r>
              <a:rPr lang="en-US" sz="1600" b="1" dirty="0" smtClean="0"/>
              <a:t>(you, know, petite) </a:t>
            </a:r>
            <a:r>
              <a:rPr lang="en-US" sz="1600" dirty="0" smtClean="0"/>
              <a:t>look at that! Our first customer </a:t>
            </a:r>
            <a:r>
              <a:rPr lang="en-US" sz="1600" b="1" dirty="0" smtClean="0"/>
              <a:t>(button, strange, in) </a:t>
            </a:r>
            <a:r>
              <a:rPr lang="en-US" sz="1600" dirty="0" smtClean="0"/>
              <a:t>years! I am filled with tears </a:t>
            </a:r>
            <a:r>
              <a:rPr lang="en-US" sz="1600" b="1" dirty="0" smtClean="0"/>
              <a:t>(sheep, of, kept) </a:t>
            </a:r>
            <a:r>
              <a:rPr lang="en-US" sz="1600" dirty="0" smtClean="0"/>
              <a:t>ecstasy, for this is the most </a:t>
            </a:r>
            <a:r>
              <a:rPr lang="en-US" sz="1600" b="1" dirty="0" smtClean="0"/>
              <a:t>(glorious, invention, root) </a:t>
            </a:r>
            <a:r>
              <a:rPr lang="en-US" sz="1600" dirty="0" smtClean="0"/>
              <a:t>day of my life! All right, </a:t>
            </a:r>
            <a:r>
              <a:rPr lang="en-US" sz="1600" b="1" dirty="0" smtClean="0"/>
              <a:t>(Luigi, island, huge)</a:t>
            </a:r>
            <a:r>
              <a:rPr lang="en-US" sz="1600" dirty="0" smtClean="0"/>
              <a:t>, give me the best set of </a:t>
            </a:r>
            <a:r>
              <a:rPr lang="en-US" sz="1600" b="1" dirty="0" smtClean="0"/>
              <a:t>(</a:t>
            </a:r>
            <a:r>
              <a:rPr lang="en-US" sz="1600" b="1" dirty="0" err="1" smtClean="0"/>
              <a:t>blackwalls</a:t>
            </a:r>
            <a:r>
              <a:rPr lang="en-US" sz="1600" b="1" dirty="0" smtClean="0"/>
              <a:t>, quick, breezy) </a:t>
            </a:r>
            <a:r>
              <a:rPr lang="en-US" sz="1600" dirty="0" smtClean="0"/>
              <a:t>you’ve got. </a:t>
            </a:r>
            <a:endParaRPr lang="en-US" sz="1600" dirty="0"/>
          </a:p>
        </p:txBody>
      </p:sp>
    </p:spTree>
    <p:extLst>
      <p:ext uri="{BB962C8B-B14F-4D97-AF65-F5344CB8AC3E}">
        <p14:creationId xmlns:p14="http://schemas.microsoft.com/office/powerpoint/2010/main" val="2112302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2060"/>
                </a:solidFill>
              </a:rPr>
              <a:t>Personally-Generated Distractors</a:t>
            </a:r>
            <a:endParaRPr lang="en-US" b="1" dirty="0">
              <a:solidFill>
                <a:srgbClr val="002060"/>
              </a:solidFill>
            </a:endParaRPr>
          </a:p>
        </p:txBody>
      </p:sp>
      <p:sp>
        <p:nvSpPr>
          <p:cNvPr id="2" name="TextBox 1"/>
          <p:cNvSpPr txBox="1"/>
          <p:nvPr/>
        </p:nvSpPr>
        <p:spPr>
          <a:xfrm>
            <a:off x="685800" y="1219200"/>
            <a:ext cx="7772400" cy="5047536"/>
          </a:xfrm>
          <a:prstGeom prst="rect">
            <a:avLst/>
          </a:prstGeom>
          <a:noFill/>
        </p:spPr>
        <p:txBody>
          <a:bodyPr wrap="square" rtlCol="0">
            <a:spAutoFit/>
          </a:bodyPr>
          <a:lstStyle/>
          <a:p>
            <a:r>
              <a:rPr lang="en-US" dirty="0" smtClean="0"/>
              <a:t>Cars-Close Caption – Scene Selection 41:19-42:16</a:t>
            </a:r>
          </a:p>
          <a:p>
            <a:endParaRPr lang="en-US" sz="1600" dirty="0"/>
          </a:p>
          <a:p>
            <a:r>
              <a:rPr lang="en-US" sz="1600" dirty="0" smtClean="0"/>
              <a:t>Let me get this straight. I can go when this road </a:t>
            </a:r>
            <a:r>
              <a:rPr lang="en-US" sz="1600" b="1" dirty="0"/>
              <a:t>(is, has, will) </a:t>
            </a:r>
            <a:r>
              <a:rPr lang="en-US" sz="1600" dirty="0" smtClean="0"/>
              <a:t>done. That’s the deal, right? That’s what </a:t>
            </a:r>
            <a:r>
              <a:rPr lang="en-US" sz="1600" b="1" dirty="0"/>
              <a:t>(we, they, them) </a:t>
            </a:r>
            <a:r>
              <a:rPr lang="en-US" sz="1600" dirty="0" smtClean="0"/>
              <a:t>done did said. Ok. </a:t>
            </a:r>
            <a:r>
              <a:rPr lang="en-US" sz="1600" dirty="0" err="1" smtClean="0"/>
              <a:t>Outta</a:t>
            </a:r>
            <a:r>
              <a:rPr lang="en-US" sz="1600" dirty="0" smtClean="0"/>
              <a:t> my </a:t>
            </a:r>
            <a:r>
              <a:rPr lang="en-US" sz="1600" b="1" dirty="0"/>
              <a:t>(house, bus, way)</a:t>
            </a:r>
            <a:r>
              <a:rPr lang="en-US" sz="1600" dirty="0" smtClean="0"/>
              <a:t>. I got a road to finish. He’s </a:t>
            </a:r>
            <a:r>
              <a:rPr lang="en-US" sz="1600" b="1" dirty="0"/>
              <a:t>(starting, done, sick)</a:t>
            </a:r>
            <a:r>
              <a:rPr lang="en-US" sz="1600" dirty="0" smtClean="0"/>
              <a:t>. Done. Uh-huh. It’s only been an </a:t>
            </a:r>
            <a:r>
              <a:rPr lang="en-US" sz="1600" b="1" dirty="0"/>
              <a:t>(hour, 6 months, year)</a:t>
            </a:r>
            <a:r>
              <a:rPr lang="en-US" sz="1600" dirty="0" smtClean="0"/>
              <a:t>. Ah, I’m done. Look, I’m </a:t>
            </a:r>
            <a:r>
              <a:rPr lang="en-US" sz="1600" b="1" dirty="0"/>
              <a:t>(starting, over, finished)</a:t>
            </a:r>
            <a:r>
              <a:rPr lang="en-US" sz="1600" dirty="0" smtClean="0"/>
              <a:t>. Say thanks, and I’ll be on </a:t>
            </a:r>
            <a:r>
              <a:rPr lang="en-US" sz="1600" b="1" dirty="0"/>
              <a:t>(your, my, someone) </a:t>
            </a:r>
            <a:r>
              <a:rPr lang="en-US" sz="1600" dirty="0" smtClean="0"/>
              <a:t>way. That’s all you </a:t>
            </a:r>
            <a:r>
              <a:rPr lang="en-US" sz="1600" dirty="0" err="1" smtClean="0"/>
              <a:t>gotta</a:t>
            </a:r>
            <a:r>
              <a:rPr lang="en-US" sz="1600" dirty="0" smtClean="0"/>
              <a:t> say. </a:t>
            </a:r>
            <a:r>
              <a:rPr lang="en-US" sz="1600" dirty="0" err="1" smtClean="0"/>
              <a:t>Whee-hoo</a:t>
            </a:r>
            <a:r>
              <a:rPr lang="en-US" sz="1600" dirty="0" smtClean="0"/>
              <a:t>! </a:t>
            </a:r>
            <a:r>
              <a:rPr lang="en-US" sz="1600" b="1" dirty="0"/>
              <a:t>(We, I, Them) </a:t>
            </a:r>
            <a:r>
              <a:rPr lang="en-US" sz="1600" dirty="0" smtClean="0"/>
              <a:t>am the first one on the new </a:t>
            </a:r>
            <a:r>
              <a:rPr lang="en-US" sz="1600" b="1" dirty="0"/>
              <a:t>(train, bus, road)</a:t>
            </a:r>
            <a:r>
              <a:rPr lang="en-US" sz="1600" dirty="0" smtClean="0"/>
              <a:t>. Oh! It rides pretty smooth. It looks </a:t>
            </a:r>
            <a:r>
              <a:rPr lang="en-US" sz="1600" b="1" dirty="0"/>
              <a:t>(great, simple, awful)</a:t>
            </a:r>
            <a:r>
              <a:rPr lang="en-US" sz="1600" dirty="0" smtClean="0"/>
              <a:t>! Well, it matches the rest of the </a:t>
            </a:r>
            <a:r>
              <a:rPr lang="en-US" sz="1600" b="1" dirty="0"/>
              <a:t>(road, town, country)</a:t>
            </a:r>
            <a:r>
              <a:rPr lang="en-US" sz="1600" dirty="0" smtClean="0"/>
              <a:t>. Who do you think you are? Look, </a:t>
            </a:r>
            <a:r>
              <a:rPr lang="en-US" sz="1600" b="1" dirty="0"/>
              <a:t>(Doc, Sally, Mater) </a:t>
            </a:r>
            <a:r>
              <a:rPr lang="en-US" sz="1600" dirty="0" smtClean="0"/>
              <a:t>said when I finish, I could </a:t>
            </a:r>
            <a:r>
              <a:rPr lang="en-US" sz="1600" b="1" dirty="0"/>
              <a:t>(stay, go, swim)</a:t>
            </a:r>
            <a:r>
              <a:rPr lang="en-US" sz="1600" dirty="0" smtClean="0"/>
              <a:t>. That was the deal. The deal was you </a:t>
            </a:r>
            <a:r>
              <a:rPr lang="en-US" sz="1600" b="1" dirty="0"/>
              <a:t>(wreck, fix, drive) </a:t>
            </a:r>
            <a:r>
              <a:rPr lang="en-US" sz="1600" dirty="0" smtClean="0"/>
              <a:t>the road, not make it worse. Now, </a:t>
            </a:r>
            <a:r>
              <a:rPr lang="en-US" sz="1600" b="1" dirty="0"/>
              <a:t>(scrape, piece, jump) </a:t>
            </a:r>
            <a:r>
              <a:rPr lang="en-US" sz="1600" dirty="0" smtClean="0"/>
              <a:t>it off and start over again. Hey, </a:t>
            </a:r>
            <a:r>
              <a:rPr lang="en-US" sz="1600" b="1" dirty="0"/>
              <a:t>(walk, look, cry) </a:t>
            </a:r>
            <a:r>
              <a:rPr lang="en-US" sz="1600" dirty="0" smtClean="0"/>
              <a:t>grandpa, I’m not a bulldozer. I’m a </a:t>
            </a:r>
            <a:r>
              <a:rPr lang="en-US" sz="1600" b="1" dirty="0"/>
              <a:t>(balloon, racecar, lamp)</a:t>
            </a:r>
            <a:r>
              <a:rPr lang="en-US" sz="1600" dirty="0"/>
              <a:t>.</a:t>
            </a:r>
            <a:r>
              <a:rPr lang="en-US" sz="1600" b="1" dirty="0"/>
              <a:t> </a:t>
            </a:r>
            <a:r>
              <a:rPr lang="en-US" sz="1600" dirty="0" smtClean="0"/>
              <a:t>Oh-ho-ho-ho! Is that </a:t>
            </a:r>
            <a:r>
              <a:rPr lang="en-US" sz="1600" b="1" dirty="0"/>
              <a:t>(right, wrong, silly)</a:t>
            </a:r>
            <a:r>
              <a:rPr lang="en-US" sz="1600" dirty="0"/>
              <a:t>?</a:t>
            </a:r>
            <a:r>
              <a:rPr lang="en-US" sz="1600" b="1" dirty="0"/>
              <a:t> </a:t>
            </a:r>
            <a:r>
              <a:rPr lang="en-US" sz="1600" dirty="0" smtClean="0"/>
              <a:t>Then why don’t we just have a </a:t>
            </a:r>
            <a:r>
              <a:rPr lang="en-US" sz="1600" b="1" dirty="0"/>
              <a:t>(colorful, little, square) </a:t>
            </a:r>
            <a:r>
              <a:rPr lang="en-US" sz="1600" dirty="0" smtClean="0"/>
              <a:t>race? Me and you. What? Me </a:t>
            </a:r>
            <a:r>
              <a:rPr lang="en-US" sz="1600" b="1" dirty="0"/>
              <a:t>(then, later, and) </a:t>
            </a:r>
            <a:r>
              <a:rPr lang="en-US" sz="1600" dirty="0" smtClean="0"/>
              <a:t>you. That a joke? If you </a:t>
            </a:r>
            <a:r>
              <a:rPr lang="en-US" sz="1600" b="1" dirty="0"/>
              <a:t>(swim, walk, win)</a:t>
            </a:r>
            <a:r>
              <a:rPr lang="en-US" sz="1600" dirty="0" smtClean="0"/>
              <a:t>, you go and I fix the </a:t>
            </a:r>
            <a:r>
              <a:rPr lang="en-US" sz="1600" b="1" dirty="0"/>
              <a:t>(computer, chair, road)</a:t>
            </a:r>
            <a:r>
              <a:rPr lang="en-US" sz="1600" dirty="0" smtClean="0"/>
              <a:t>. If I win, you do the </a:t>
            </a:r>
            <a:r>
              <a:rPr lang="en-US" sz="1600" b="1" dirty="0"/>
              <a:t>(hamburger, road, table)</a:t>
            </a:r>
            <a:r>
              <a:rPr lang="en-US" sz="1600" dirty="0" smtClean="0"/>
              <a:t> my way. Doc, what are you </a:t>
            </a:r>
            <a:r>
              <a:rPr lang="en-US" sz="1600" b="1" dirty="0" smtClean="0"/>
              <a:t>(going, doing, sleeping)</a:t>
            </a:r>
            <a:r>
              <a:rPr lang="en-US" sz="1600" dirty="0" smtClean="0"/>
              <a:t>? I don’t mean to be rude here </a:t>
            </a:r>
            <a:r>
              <a:rPr lang="en-US" sz="1600" b="1" dirty="0"/>
              <a:t>(Sally, Mater, Doc), </a:t>
            </a:r>
            <a:r>
              <a:rPr lang="en-US" sz="1600" dirty="0" smtClean="0"/>
              <a:t>but you probably go zero to </a:t>
            </a:r>
            <a:r>
              <a:rPr lang="en-US" sz="1600" b="1" dirty="0"/>
              <a:t>(one, sixty, backwards) </a:t>
            </a:r>
            <a:r>
              <a:rPr lang="en-US" sz="1600" dirty="0" smtClean="0"/>
              <a:t>in, like, what? Three-point-five </a:t>
            </a:r>
            <a:r>
              <a:rPr lang="en-US" sz="1600" b="1" dirty="0"/>
              <a:t>(times, clocks, years)</a:t>
            </a:r>
            <a:r>
              <a:rPr lang="en-US" sz="1600" dirty="0" smtClean="0"/>
              <a:t>? Then I reckon you </a:t>
            </a:r>
            <a:r>
              <a:rPr lang="en-US" sz="1600" dirty="0" err="1" smtClean="0"/>
              <a:t>ain’t</a:t>
            </a:r>
            <a:r>
              <a:rPr lang="en-US" sz="1600" dirty="0" smtClean="0"/>
              <a:t> got </a:t>
            </a:r>
            <a:r>
              <a:rPr lang="en-US" sz="1600" b="1" dirty="0"/>
              <a:t>(everything, apple, nothing) </a:t>
            </a:r>
            <a:r>
              <a:rPr lang="en-US" sz="1600" dirty="0" smtClean="0"/>
              <a:t>to worry about. You know what, old </a:t>
            </a:r>
            <a:r>
              <a:rPr lang="en-US" sz="1600" b="1" dirty="0"/>
              <a:t>(dog, chair, timer)</a:t>
            </a:r>
            <a:r>
              <a:rPr lang="en-US" sz="1600" dirty="0" smtClean="0"/>
              <a:t>? That’s a wonderful idea. Let’s race!</a:t>
            </a:r>
          </a:p>
        </p:txBody>
      </p:sp>
    </p:spTree>
    <p:extLst>
      <p:ext uri="{BB962C8B-B14F-4D97-AF65-F5344CB8AC3E}">
        <p14:creationId xmlns:p14="http://schemas.microsoft.com/office/powerpoint/2010/main" val="4124867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ctrTitle"/>
          </p:nvPr>
        </p:nvSpPr>
        <p:spPr>
          <a:xfrm>
            <a:off x="152400" y="381000"/>
            <a:ext cx="8610600" cy="6172200"/>
          </a:xfrm>
        </p:spPr>
        <p:txBody>
          <a:bodyPr/>
          <a:lstStyle/>
          <a:p>
            <a:r>
              <a:rPr lang="en-US" altLang="en-US" sz="5400" b="1" dirty="0" smtClean="0">
                <a:solidFill>
                  <a:srgbClr val="002060"/>
                </a:solidFill>
              </a:rPr>
              <a:t>Creating a Reading Profile</a:t>
            </a:r>
            <a:br>
              <a:rPr lang="en-US" altLang="en-US" sz="5400" b="1" dirty="0" smtClean="0">
                <a:solidFill>
                  <a:srgbClr val="002060"/>
                </a:solidFill>
              </a:rPr>
            </a:br>
            <a:r>
              <a:rPr lang="en-US" altLang="en-US" sz="5400" b="1" dirty="0" smtClean="0">
                <a:solidFill>
                  <a:srgbClr val="002060"/>
                </a:solidFill>
              </a:rPr>
              <a:t/>
            </a:r>
            <a:br>
              <a:rPr lang="en-US" altLang="en-US" sz="5400" b="1" dirty="0" smtClean="0">
                <a:solidFill>
                  <a:srgbClr val="002060"/>
                </a:solidFill>
              </a:rPr>
            </a:br>
            <a:r>
              <a:rPr lang="en-US" altLang="en-US" sz="5400" b="1" dirty="0">
                <a:solidFill>
                  <a:srgbClr val="002060"/>
                </a:solidFill>
              </a:rPr>
              <a:t/>
            </a:r>
            <a:br>
              <a:rPr lang="en-US" altLang="en-US" sz="5400" b="1" dirty="0">
                <a:solidFill>
                  <a:srgbClr val="002060"/>
                </a:solidFill>
              </a:rPr>
            </a:br>
            <a:r>
              <a:rPr lang="en-US" altLang="en-US" sz="5400" b="1" dirty="0" smtClean="0">
                <a:solidFill>
                  <a:srgbClr val="002060"/>
                </a:solidFill>
              </a:rPr>
              <a:t/>
            </a:r>
            <a:br>
              <a:rPr lang="en-US" altLang="en-US" sz="5400" b="1" dirty="0" smtClean="0">
                <a:solidFill>
                  <a:srgbClr val="002060"/>
                </a:solidFill>
              </a:rPr>
            </a:br>
            <a:r>
              <a:rPr lang="en-US" altLang="en-US" sz="5400" b="1" dirty="0" smtClean="0">
                <a:solidFill>
                  <a:srgbClr val="002060"/>
                </a:solidFill>
              </a:rPr>
              <a:t/>
            </a:r>
            <a:br>
              <a:rPr lang="en-US" altLang="en-US" sz="5400" b="1" dirty="0" smtClean="0">
                <a:solidFill>
                  <a:srgbClr val="002060"/>
                </a:solidFill>
              </a:rPr>
            </a:br>
            <a:r>
              <a:rPr lang="en-US" altLang="en-US" sz="3600" b="1" dirty="0" smtClean="0">
                <a:solidFill>
                  <a:srgbClr val="002060"/>
                </a:solidFill>
              </a:rPr>
              <a:t>Controlling for Interest Area, Vocabulary &amp; Background Knowledge</a:t>
            </a:r>
          </a:p>
        </p:txBody>
      </p:sp>
      <p:pic>
        <p:nvPicPr>
          <p:cNvPr id="35842" name="Picture 2" descr="text: &quot;dig into read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981200"/>
            <a:ext cx="4724400" cy="2563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49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r>
              <a:rPr lang="en-US" altLang="en-US" b="1" dirty="0" smtClean="0">
                <a:solidFill>
                  <a:srgbClr val="002060"/>
                </a:solidFill>
              </a:rPr>
              <a:t>Example:  History</a:t>
            </a:r>
          </a:p>
        </p:txBody>
      </p:sp>
      <p:sp>
        <p:nvSpPr>
          <p:cNvPr id="3" name="Content Placeholder 2"/>
          <p:cNvSpPr>
            <a:spLocks noGrp="1"/>
          </p:cNvSpPr>
          <p:nvPr>
            <p:ph idx="1"/>
          </p:nvPr>
        </p:nvSpPr>
        <p:spPr>
          <a:xfrm>
            <a:off x="152400" y="1524000"/>
            <a:ext cx="8686800" cy="4800600"/>
          </a:xfrm>
        </p:spPr>
        <p:txBody>
          <a:bodyPr rtlCol="0">
            <a:normAutofit fontScale="85000" lnSpcReduction="20000"/>
          </a:bodyPr>
          <a:lstStyle/>
          <a:p>
            <a:pPr fontAlgn="auto">
              <a:spcAft>
                <a:spcPts val="0"/>
              </a:spcAft>
              <a:buFont typeface="Arial" panose="020B0604020202020204" pitchFamily="34" charset="0"/>
              <a:buChar char="•"/>
              <a:defRPr/>
            </a:pPr>
            <a:r>
              <a:rPr lang="en-US" b="1" dirty="0">
                <a:solidFill>
                  <a:srgbClr val="002060"/>
                </a:solidFill>
              </a:rPr>
              <a:t>D</a:t>
            </a:r>
            <a:r>
              <a:rPr lang="en-US" b="1" dirty="0" smtClean="0">
                <a:solidFill>
                  <a:srgbClr val="002060"/>
                </a:solidFill>
              </a:rPr>
              <a:t>esigned </a:t>
            </a:r>
            <a:r>
              <a:rPr lang="en-US" b="1" dirty="0">
                <a:solidFill>
                  <a:srgbClr val="002060"/>
                </a:solidFill>
              </a:rPr>
              <a:t>for a 7</a:t>
            </a:r>
            <a:r>
              <a:rPr lang="en-US" b="1" baseline="30000" dirty="0">
                <a:solidFill>
                  <a:srgbClr val="002060"/>
                </a:solidFill>
              </a:rPr>
              <a:t>th</a:t>
            </a:r>
            <a:r>
              <a:rPr lang="en-US" b="1" dirty="0">
                <a:solidFill>
                  <a:srgbClr val="002060"/>
                </a:solidFill>
              </a:rPr>
              <a:t> grade student who demonstrated reading skills but </a:t>
            </a:r>
            <a:r>
              <a:rPr lang="en-US" b="1" dirty="0" smtClean="0">
                <a:solidFill>
                  <a:srgbClr val="002060"/>
                </a:solidFill>
              </a:rPr>
              <a:t>not </a:t>
            </a:r>
            <a:r>
              <a:rPr lang="en-US" b="1" dirty="0">
                <a:solidFill>
                  <a:srgbClr val="002060"/>
                </a:solidFill>
              </a:rPr>
              <a:t>performing at proficiency on state or district reading assessments. </a:t>
            </a:r>
            <a:endParaRPr lang="en-US" b="1" dirty="0" smtClean="0">
              <a:solidFill>
                <a:srgbClr val="002060"/>
              </a:solidFill>
            </a:endParaRPr>
          </a:p>
          <a:p>
            <a:pPr fontAlgn="auto">
              <a:spcAft>
                <a:spcPts val="0"/>
              </a:spcAft>
              <a:buFont typeface="Arial" panose="020B0604020202020204" pitchFamily="34" charset="0"/>
              <a:buChar char="•"/>
              <a:defRPr/>
            </a:pPr>
            <a:r>
              <a:rPr lang="en-US" b="1" dirty="0">
                <a:solidFill>
                  <a:srgbClr val="002060"/>
                </a:solidFill>
              </a:rPr>
              <a:t>C</a:t>
            </a:r>
            <a:r>
              <a:rPr lang="en-US" b="1" dirty="0" smtClean="0">
                <a:solidFill>
                  <a:srgbClr val="002060"/>
                </a:solidFill>
              </a:rPr>
              <a:t>oncerns he </a:t>
            </a:r>
            <a:r>
              <a:rPr lang="en-US" b="1" dirty="0">
                <a:solidFill>
                  <a:srgbClr val="002060"/>
                </a:solidFill>
              </a:rPr>
              <a:t>was not reading at “grade </a:t>
            </a:r>
            <a:r>
              <a:rPr lang="en-US" b="1" dirty="0" smtClean="0">
                <a:solidFill>
                  <a:srgbClr val="002060"/>
                </a:solidFill>
              </a:rPr>
              <a:t>level”</a:t>
            </a:r>
          </a:p>
          <a:p>
            <a:pPr fontAlgn="auto">
              <a:spcAft>
                <a:spcPts val="0"/>
              </a:spcAft>
              <a:buFont typeface="Arial" panose="020B0604020202020204" pitchFamily="34" charset="0"/>
              <a:buChar char="•"/>
              <a:defRPr/>
            </a:pPr>
            <a:r>
              <a:rPr lang="en-US" b="1" dirty="0">
                <a:solidFill>
                  <a:srgbClr val="002060"/>
                </a:solidFill>
              </a:rPr>
              <a:t>R</a:t>
            </a:r>
            <a:r>
              <a:rPr lang="en-US" b="1" dirty="0" smtClean="0">
                <a:solidFill>
                  <a:srgbClr val="002060"/>
                </a:solidFill>
              </a:rPr>
              <a:t>eports </a:t>
            </a:r>
            <a:r>
              <a:rPr lang="en-US" b="1" dirty="0">
                <a:solidFill>
                  <a:srgbClr val="002060"/>
                </a:solidFill>
              </a:rPr>
              <a:t>indicated </a:t>
            </a:r>
            <a:r>
              <a:rPr lang="en-US" b="1" dirty="0" smtClean="0">
                <a:solidFill>
                  <a:srgbClr val="002060"/>
                </a:solidFill>
              </a:rPr>
              <a:t>reading </a:t>
            </a:r>
            <a:r>
              <a:rPr lang="en-US" b="1" dirty="0">
                <a:solidFill>
                  <a:srgbClr val="002060"/>
                </a:solidFill>
              </a:rPr>
              <a:t>skills were highly variable and </a:t>
            </a:r>
            <a:r>
              <a:rPr lang="en-US" b="1" dirty="0" smtClean="0">
                <a:solidFill>
                  <a:srgbClr val="002060"/>
                </a:solidFill>
              </a:rPr>
              <a:t>dependent on:</a:t>
            </a:r>
          </a:p>
          <a:p>
            <a:pPr lvl="1" fontAlgn="auto">
              <a:spcAft>
                <a:spcPts val="0"/>
              </a:spcAft>
              <a:buFont typeface="Arial" panose="020B0604020202020204" pitchFamily="34" charset="0"/>
              <a:buChar char="–"/>
              <a:defRPr/>
            </a:pPr>
            <a:r>
              <a:rPr lang="en-US" b="1" dirty="0" smtClean="0">
                <a:solidFill>
                  <a:srgbClr val="002060"/>
                </a:solidFill>
              </a:rPr>
              <a:t>interest </a:t>
            </a:r>
            <a:r>
              <a:rPr lang="en-US" b="1" dirty="0">
                <a:solidFill>
                  <a:srgbClr val="002060"/>
                </a:solidFill>
              </a:rPr>
              <a:t>level in the </a:t>
            </a:r>
            <a:r>
              <a:rPr lang="en-US" b="1" dirty="0" smtClean="0">
                <a:solidFill>
                  <a:srgbClr val="002060"/>
                </a:solidFill>
              </a:rPr>
              <a:t>text</a:t>
            </a:r>
          </a:p>
          <a:p>
            <a:pPr lvl="1" fontAlgn="auto">
              <a:spcAft>
                <a:spcPts val="0"/>
              </a:spcAft>
              <a:buFont typeface="Arial" panose="020B0604020202020204" pitchFamily="34" charset="0"/>
              <a:buChar char="–"/>
              <a:defRPr/>
            </a:pPr>
            <a:r>
              <a:rPr lang="en-US" b="1" dirty="0" smtClean="0">
                <a:solidFill>
                  <a:srgbClr val="002060"/>
                </a:solidFill>
              </a:rPr>
              <a:t>understanding </a:t>
            </a:r>
            <a:r>
              <a:rPr lang="en-US" b="1" dirty="0">
                <a:solidFill>
                  <a:srgbClr val="002060"/>
                </a:solidFill>
              </a:rPr>
              <a:t>of </a:t>
            </a:r>
            <a:r>
              <a:rPr lang="en-US" b="1" dirty="0" smtClean="0">
                <a:solidFill>
                  <a:srgbClr val="002060"/>
                </a:solidFill>
              </a:rPr>
              <a:t>vocabulary</a:t>
            </a:r>
          </a:p>
          <a:p>
            <a:pPr lvl="1" fontAlgn="auto">
              <a:spcAft>
                <a:spcPts val="0"/>
              </a:spcAft>
              <a:buFont typeface="Arial" panose="020B0604020202020204" pitchFamily="34" charset="0"/>
              <a:buChar char="–"/>
              <a:defRPr/>
            </a:pPr>
            <a:r>
              <a:rPr lang="en-US" b="1" dirty="0" smtClean="0">
                <a:solidFill>
                  <a:srgbClr val="002060"/>
                </a:solidFill>
              </a:rPr>
              <a:t>level </a:t>
            </a:r>
            <a:r>
              <a:rPr lang="en-US" b="1" dirty="0">
                <a:solidFill>
                  <a:srgbClr val="002060"/>
                </a:solidFill>
              </a:rPr>
              <a:t>of engagement on any particular day.  </a:t>
            </a:r>
            <a:endParaRPr lang="en-US" b="1" dirty="0" smtClean="0">
              <a:solidFill>
                <a:srgbClr val="002060"/>
              </a:solidFill>
            </a:endParaRPr>
          </a:p>
          <a:p>
            <a:pPr fontAlgn="auto">
              <a:spcAft>
                <a:spcPts val="0"/>
              </a:spcAft>
              <a:buFont typeface="Arial" panose="020B0604020202020204" pitchFamily="34" charset="0"/>
              <a:buChar char="•"/>
              <a:defRPr/>
            </a:pPr>
            <a:r>
              <a:rPr lang="en-US" b="1" dirty="0" smtClean="0">
                <a:solidFill>
                  <a:srgbClr val="002060"/>
                </a:solidFill>
              </a:rPr>
              <a:t>The </a:t>
            </a:r>
            <a:r>
              <a:rPr lang="en-US" b="1" dirty="0">
                <a:solidFill>
                  <a:srgbClr val="002060"/>
                </a:solidFill>
              </a:rPr>
              <a:t>profile data </a:t>
            </a:r>
            <a:r>
              <a:rPr lang="en-US" b="1" dirty="0" smtClean="0">
                <a:solidFill>
                  <a:srgbClr val="002060"/>
                </a:solidFill>
              </a:rPr>
              <a:t>was </a:t>
            </a:r>
            <a:r>
              <a:rPr lang="en-US" b="1" dirty="0">
                <a:solidFill>
                  <a:srgbClr val="002060"/>
                </a:solidFill>
              </a:rPr>
              <a:t>designed to determine the student’s reading level across interest and vocabulary, understanding the output challenges of individuals with Autism Spectrum Disorder (ASD).  </a:t>
            </a:r>
          </a:p>
        </p:txBody>
      </p:sp>
      <p:pic>
        <p:nvPicPr>
          <p:cNvPr id="246788" name="Picture 2" descr="picture &quot;7th grade rock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219"/>
            <a:ext cx="21431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443238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ctrTitle"/>
          </p:nvPr>
        </p:nvSpPr>
        <p:spPr>
          <a:xfrm>
            <a:off x="3142367" y="151227"/>
            <a:ext cx="2979773" cy="524721"/>
          </a:xfrm>
        </p:spPr>
        <p:txBody>
          <a:bodyPr>
            <a:normAutofit fontScale="90000"/>
          </a:bodyPr>
          <a:lstStyle/>
          <a:p>
            <a:r>
              <a:rPr lang="en-US" sz="2000" b="1" dirty="0">
                <a:solidFill>
                  <a:schemeClr val="tx1"/>
                </a:solidFill>
              </a:rPr>
              <a:t>Reading Profile Example</a:t>
            </a:r>
            <a:br>
              <a:rPr lang="en-US" sz="2000" b="1" dirty="0">
                <a:solidFill>
                  <a:schemeClr val="tx1"/>
                </a:solidFill>
              </a:rPr>
            </a:br>
            <a:endParaRPr lang="en-US" sz="2000" dirty="0">
              <a:solidFill>
                <a:schemeClr val="tx1"/>
              </a:solidFill>
            </a:endParaRPr>
          </a:p>
        </p:txBody>
      </p:sp>
      <p:sp>
        <p:nvSpPr>
          <p:cNvPr id="4" name="TextBox 3"/>
          <p:cNvSpPr txBox="1"/>
          <p:nvPr/>
        </p:nvSpPr>
        <p:spPr>
          <a:xfrm>
            <a:off x="168346" y="278274"/>
            <a:ext cx="1676400" cy="276999"/>
          </a:xfrm>
          <a:prstGeom prst="rect">
            <a:avLst/>
          </a:prstGeom>
          <a:noFill/>
        </p:spPr>
        <p:txBody>
          <a:bodyPr wrap="square" rtlCol="0">
            <a:spAutoFit/>
          </a:bodyPr>
          <a:lstStyle/>
          <a:p>
            <a:r>
              <a:rPr lang="en-US" sz="1200" dirty="0" smtClean="0"/>
              <a:t>Student Information</a:t>
            </a:r>
            <a:endParaRPr lang="en-US" sz="1200" dirty="0"/>
          </a:p>
        </p:txBody>
      </p:sp>
      <p:graphicFrame>
        <p:nvGraphicFramePr>
          <p:cNvPr id="2" name="Table 1" descr="student information"/>
          <p:cNvGraphicFramePr>
            <a:graphicFrameLocks noGrp="1"/>
          </p:cNvGraphicFramePr>
          <p:nvPr>
            <p:extLst>
              <p:ext uri="{D42A27DB-BD31-4B8C-83A1-F6EECF244321}">
                <p14:modId xmlns:p14="http://schemas.microsoft.com/office/powerpoint/2010/main" val="906268897"/>
              </p:ext>
            </p:extLst>
          </p:nvPr>
        </p:nvGraphicFramePr>
        <p:xfrm>
          <a:off x="304800" y="533430"/>
          <a:ext cx="4191000" cy="518160"/>
        </p:xfrm>
        <a:graphic>
          <a:graphicData uri="http://schemas.openxmlformats.org/drawingml/2006/table">
            <a:tbl>
              <a:tblPr firstRow="1" bandRow="1">
                <a:tableStyleId>{5940675A-B579-460E-94D1-54222C63F5DA}</a:tableStyleId>
              </a:tblPr>
              <a:tblGrid>
                <a:gridCol w="2095500"/>
                <a:gridCol w="2095500"/>
              </a:tblGrid>
              <a:tr h="228600">
                <a:tc>
                  <a:txBody>
                    <a:bodyPr/>
                    <a:lstStyle/>
                    <a:p>
                      <a:r>
                        <a:rPr lang="en-US" sz="1100" dirty="0" smtClean="0"/>
                        <a:t>Student Name:</a:t>
                      </a:r>
                      <a:endParaRPr lang="en-US" sz="1100" dirty="0"/>
                    </a:p>
                  </a:txBody>
                  <a:tcPr>
                    <a:solidFill>
                      <a:schemeClr val="bg1">
                        <a:lumMod val="85000"/>
                      </a:schemeClr>
                    </a:solidFill>
                  </a:tcPr>
                </a:tc>
                <a:tc>
                  <a:txBody>
                    <a:bodyPr/>
                    <a:lstStyle/>
                    <a:p>
                      <a:endParaRPr lang="en-US" sz="1000"/>
                    </a:p>
                  </a:txBody>
                  <a:tcPr/>
                </a:tc>
              </a:tr>
              <a:tr h="228600">
                <a:tc>
                  <a:txBody>
                    <a:bodyPr/>
                    <a:lstStyle/>
                    <a:p>
                      <a:r>
                        <a:rPr lang="en-US" sz="1100" dirty="0" smtClean="0"/>
                        <a:t>Current Grad Level</a:t>
                      </a:r>
                      <a:r>
                        <a:rPr lang="en-US" sz="1100" baseline="0" dirty="0" smtClean="0"/>
                        <a:t> Placement:</a:t>
                      </a:r>
                      <a:endParaRPr lang="en-US" sz="1100" dirty="0"/>
                    </a:p>
                  </a:txBody>
                  <a:tcPr>
                    <a:solidFill>
                      <a:schemeClr val="bg1">
                        <a:lumMod val="85000"/>
                      </a:schemeClr>
                    </a:solidFill>
                  </a:tcPr>
                </a:tc>
                <a:tc>
                  <a:txBody>
                    <a:bodyPr/>
                    <a:lstStyle/>
                    <a:p>
                      <a:endParaRPr lang="en-US" sz="1000" dirty="0"/>
                    </a:p>
                  </a:txBody>
                  <a:tcPr/>
                </a:tc>
              </a:tr>
            </a:tbl>
          </a:graphicData>
        </a:graphic>
      </p:graphicFrame>
      <p:graphicFrame>
        <p:nvGraphicFramePr>
          <p:cNvPr id="5" name="Table 4" descr="student information"/>
          <p:cNvGraphicFramePr>
            <a:graphicFrameLocks noGrp="1"/>
          </p:cNvGraphicFramePr>
          <p:nvPr>
            <p:extLst>
              <p:ext uri="{D42A27DB-BD31-4B8C-83A1-F6EECF244321}">
                <p14:modId xmlns:p14="http://schemas.microsoft.com/office/powerpoint/2010/main" val="919541197"/>
              </p:ext>
            </p:extLst>
          </p:nvPr>
        </p:nvGraphicFramePr>
        <p:xfrm>
          <a:off x="4632254" y="533430"/>
          <a:ext cx="4267200" cy="518160"/>
        </p:xfrm>
        <a:graphic>
          <a:graphicData uri="http://schemas.openxmlformats.org/drawingml/2006/table">
            <a:tbl>
              <a:tblPr firstRow="1" bandRow="1">
                <a:tableStyleId>{5940675A-B579-460E-94D1-54222C63F5DA}</a:tableStyleId>
              </a:tblPr>
              <a:tblGrid>
                <a:gridCol w="2133600"/>
                <a:gridCol w="2133600"/>
              </a:tblGrid>
              <a:tr h="228600">
                <a:tc>
                  <a:txBody>
                    <a:bodyPr/>
                    <a:lstStyle/>
                    <a:p>
                      <a:r>
                        <a:rPr lang="en-US" sz="1100" dirty="0" smtClean="0"/>
                        <a:t>Birth Date:</a:t>
                      </a:r>
                      <a:endParaRPr lang="en-US" sz="1100" dirty="0"/>
                    </a:p>
                  </a:txBody>
                  <a:tcPr>
                    <a:solidFill>
                      <a:schemeClr val="bg1">
                        <a:lumMod val="85000"/>
                      </a:schemeClr>
                    </a:solidFill>
                  </a:tcPr>
                </a:tc>
                <a:tc>
                  <a:txBody>
                    <a:bodyPr/>
                    <a:lstStyle/>
                    <a:p>
                      <a:endParaRPr lang="en-US" sz="1000"/>
                    </a:p>
                  </a:txBody>
                  <a:tcPr/>
                </a:tc>
              </a:tr>
              <a:tr h="228600">
                <a:tc>
                  <a:txBody>
                    <a:bodyPr/>
                    <a:lstStyle/>
                    <a:p>
                      <a:r>
                        <a:rPr lang="en-US" sz="1100" dirty="0" smtClean="0"/>
                        <a:t>Special Education</a:t>
                      </a:r>
                      <a:r>
                        <a:rPr lang="en-US" sz="1100" baseline="0" dirty="0" smtClean="0"/>
                        <a:t> Eligibility:</a:t>
                      </a:r>
                      <a:endParaRPr lang="en-US" sz="1100" dirty="0"/>
                    </a:p>
                  </a:txBody>
                  <a:tcPr>
                    <a:solidFill>
                      <a:schemeClr val="bg1">
                        <a:lumMod val="85000"/>
                      </a:schemeClr>
                    </a:solidFill>
                  </a:tcPr>
                </a:tc>
                <a:tc>
                  <a:txBody>
                    <a:bodyPr/>
                    <a:lstStyle/>
                    <a:p>
                      <a:endParaRPr lang="en-US" sz="1000" dirty="0"/>
                    </a:p>
                  </a:txBody>
                  <a:tcPr/>
                </a:tc>
              </a:tr>
            </a:tbl>
          </a:graphicData>
        </a:graphic>
      </p:graphicFrame>
      <p:graphicFrame>
        <p:nvGraphicFramePr>
          <p:cNvPr id="6" name="Table 5" descr="reading level info"/>
          <p:cNvGraphicFramePr>
            <a:graphicFrameLocks noGrp="1"/>
          </p:cNvGraphicFramePr>
          <p:nvPr>
            <p:extLst>
              <p:ext uri="{D42A27DB-BD31-4B8C-83A1-F6EECF244321}">
                <p14:modId xmlns:p14="http://schemas.microsoft.com/office/powerpoint/2010/main" val="956936944"/>
              </p:ext>
            </p:extLst>
          </p:nvPr>
        </p:nvGraphicFramePr>
        <p:xfrm>
          <a:off x="304800" y="1287281"/>
          <a:ext cx="4191000" cy="1859280"/>
        </p:xfrm>
        <a:graphic>
          <a:graphicData uri="http://schemas.openxmlformats.org/drawingml/2006/table">
            <a:tbl>
              <a:tblPr firstRow="1" bandRow="1">
                <a:tableStyleId>{5940675A-B579-460E-94D1-54222C63F5DA}</a:tableStyleId>
              </a:tblPr>
              <a:tblGrid>
                <a:gridCol w="533400"/>
                <a:gridCol w="685800"/>
                <a:gridCol w="1143000"/>
                <a:gridCol w="1066800"/>
                <a:gridCol w="762000"/>
              </a:tblGrid>
              <a:tr h="146304">
                <a:tc>
                  <a:txBody>
                    <a:bodyPr/>
                    <a:lstStyle/>
                    <a:p>
                      <a:r>
                        <a:rPr lang="en-US" sz="1000" dirty="0" smtClean="0"/>
                        <a:t>Year</a:t>
                      </a:r>
                      <a:endParaRPr lang="en-US" sz="1000" dirty="0"/>
                    </a:p>
                  </a:txBody>
                  <a:tcPr>
                    <a:solidFill>
                      <a:schemeClr val="bg1">
                        <a:lumMod val="85000"/>
                      </a:schemeClr>
                    </a:solidFill>
                  </a:tcPr>
                </a:tc>
                <a:tc>
                  <a:txBody>
                    <a:bodyPr/>
                    <a:lstStyle/>
                    <a:p>
                      <a:r>
                        <a:rPr lang="en-US" sz="1000" dirty="0" smtClean="0"/>
                        <a:t>Grade</a:t>
                      </a:r>
                      <a:endParaRPr lang="en-US" sz="1000" dirty="0"/>
                    </a:p>
                  </a:txBody>
                  <a:tcPr>
                    <a:solidFill>
                      <a:schemeClr val="bg1">
                        <a:lumMod val="85000"/>
                      </a:schemeClr>
                    </a:solidFill>
                  </a:tcPr>
                </a:tc>
                <a:tc>
                  <a:txBody>
                    <a:bodyPr/>
                    <a:lstStyle/>
                    <a:p>
                      <a:r>
                        <a:rPr lang="en-US" sz="1000" dirty="0" smtClean="0"/>
                        <a:t>Reading RT Score</a:t>
                      </a:r>
                      <a:endParaRPr lang="en-US" sz="1000" dirty="0"/>
                    </a:p>
                  </a:txBody>
                  <a:tcPr>
                    <a:solidFill>
                      <a:schemeClr val="bg1">
                        <a:lumMod val="85000"/>
                      </a:schemeClr>
                    </a:solidFill>
                  </a:tcPr>
                </a:tc>
                <a:tc>
                  <a:txBody>
                    <a:bodyPr/>
                    <a:lstStyle/>
                    <a:p>
                      <a:r>
                        <a:rPr lang="en-US" sz="1000" dirty="0" smtClean="0"/>
                        <a:t>Reading District GRADE Norm</a:t>
                      </a:r>
                      <a:endParaRPr lang="en-US" sz="1000" dirty="0"/>
                    </a:p>
                  </a:txBody>
                  <a:tcPr>
                    <a:solidFill>
                      <a:schemeClr val="bg1">
                        <a:lumMod val="85000"/>
                      </a:schemeClr>
                    </a:solidFill>
                  </a:tcPr>
                </a:tc>
                <a:tc>
                  <a:txBody>
                    <a:bodyPr/>
                    <a:lstStyle/>
                    <a:p>
                      <a:r>
                        <a:rPr lang="en-US" sz="1000" dirty="0" smtClean="0"/>
                        <a:t>Percentile</a:t>
                      </a:r>
                      <a:endParaRPr lang="en-US" sz="1000" dirty="0"/>
                    </a:p>
                  </a:txBody>
                  <a:tcPr>
                    <a:solidFill>
                      <a:schemeClr val="bg1">
                        <a:lumMod val="85000"/>
                      </a:schemeClr>
                    </a:solidFill>
                  </a:tcPr>
                </a:tc>
              </a:tr>
              <a:tr h="235131">
                <a:tc>
                  <a:txBody>
                    <a:bodyPr/>
                    <a:lstStyle/>
                    <a:p>
                      <a:r>
                        <a:rPr lang="en-US" sz="1000" dirty="0" smtClean="0"/>
                        <a:t>F2013</a:t>
                      </a:r>
                      <a:endParaRPr lang="en-US" sz="1000" dirty="0"/>
                    </a:p>
                  </a:txBody>
                  <a:tcPr/>
                </a:tc>
                <a:tc>
                  <a:txBody>
                    <a:bodyPr/>
                    <a:lstStyle/>
                    <a:p>
                      <a:endParaRPr lang="en-US" sz="1000" dirty="0"/>
                    </a:p>
                  </a:txBody>
                  <a:tcPr/>
                </a:tc>
                <a:tc>
                  <a:txBody>
                    <a:bodyPr/>
                    <a:lstStyle/>
                    <a:p>
                      <a:endParaRPr lang="en-US" sz="1000" dirty="0"/>
                    </a:p>
                  </a:txBody>
                  <a:tcPr/>
                </a:tc>
                <a:tc>
                  <a:txBody>
                    <a:bodyPr/>
                    <a:lstStyle/>
                    <a:p>
                      <a:pPr algn="ctr"/>
                      <a:r>
                        <a:rPr lang="en-US" sz="1000" dirty="0" smtClean="0"/>
                        <a:t>---/216</a:t>
                      </a:r>
                      <a:endParaRPr lang="en-US" sz="1000" dirty="0"/>
                    </a:p>
                  </a:txBody>
                  <a:tcPr/>
                </a:tc>
                <a:tc>
                  <a:txBody>
                    <a:bodyPr/>
                    <a:lstStyle/>
                    <a:p>
                      <a:pPr algn="ctr"/>
                      <a:r>
                        <a:rPr lang="en-US" sz="1000" dirty="0" smtClean="0"/>
                        <a:t>7</a:t>
                      </a:r>
                      <a:endParaRPr lang="en-US" sz="1000" dirty="0"/>
                    </a:p>
                  </a:txBody>
                  <a:tcPr/>
                </a:tc>
              </a:tr>
              <a:tr h="235131">
                <a:tc>
                  <a:txBody>
                    <a:bodyPr/>
                    <a:lstStyle/>
                    <a:p>
                      <a:r>
                        <a:rPr lang="en-US" sz="1000" dirty="0" smtClean="0"/>
                        <a:t>S2013</a:t>
                      </a:r>
                      <a:endParaRPr lang="en-US" sz="1000" dirty="0"/>
                    </a:p>
                  </a:txBody>
                  <a:tcPr/>
                </a:tc>
                <a:tc>
                  <a:txBody>
                    <a:bodyPr/>
                    <a:lstStyle/>
                    <a:p>
                      <a:endParaRPr lang="en-US" sz="1000"/>
                    </a:p>
                  </a:txBody>
                  <a:tcPr/>
                </a:tc>
                <a:tc>
                  <a:txBody>
                    <a:bodyPr/>
                    <a:lstStyle/>
                    <a:p>
                      <a:endParaRPr lang="en-US" sz="1000" dirty="0"/>
                    </a:p>
                  </a:txBody>
                  <a:tcPr/>
                </a:tc>
                <a:tc>
                  <a:txBody>
                    <a:bodyPr/>
                    <a:lstStyle/>
                    <a:p>
                      <a:pPr algn="ctr"/>
                      <a:r>
                        <a:rPr lang="en-US" sz="1000" dirty="0" smtClean="0"/>
                        <a:t>219/216</a:t>
                      </a:r>
                      <a:endParaRPr lang="en-US" sz="1000" dirty="0"/>
                    </a:p>
                  </a:txBody>
                  <a:tcPr/>
                </a:tc>
                <a:tc>
                  <a:txBody>
                    <a:bodyPr/>
                    <a:lstStyle/>
                    <a:p>
                      <a:pPr algn="ctr"/>
                      <a:r>
                        <a:rPr lang="en-US" sz="1000" dirty="0" smtClean="0"/>
                        <a:t>4</a:t>
                      </a:r>
                      <a:endParaRPr lang="en-US" sz="1000" dirty="0"/>
                    </a:p>
                  </a:txBody>
                  <a:tcPr/>
                </a:tc>
              </a:tr>
              <a:tr h="235131">
                <a:tc>
                  <a:txBody>
                    <a:bodyPr/>
                    <a:lstStyle/>
                    <a:p>
                      <a:r>
                        <a:rPr lang="en-US" sz="1000" dirty="0" smtClean="0"/>
                        <a:t>F2012</a:t>
                      </a:r>
                      <a:endParaRPr lang="en-US" sz="1000" dirty="0"/>
                    </a:p>
                  </a:txBody>
                  <a:tcPr/>
                </a:tc>
                <a:tc>
                  <a:txBody>
                    <a:bodyPr/>
                    <a:lstStyle/>
                    <a:p>
                      <a:endParaRPr lang="en-US" sz="1000"/>
                    </a:p>
                  </a:txBody>
                  <a:tcPr/>
                </a:tc>
                <a:tc>
                  <a:txBody>
                    <a:bodyPr/>
                    <a:lstStyle/>
                    <a:p>
                      <a:endParaRPr lang="en-US" sz="1000"/>
                    </a:p>
                  </a:txBody>
                  <a:tcPr/>
                </a:tc>
                <a:tc>
                  <a:txBody>
                    <a:bodyPr/>
                    <a:lstStyle/>
                    <a:p>
                      <a:pPr algn="ctr"/>
                      <a:r>
                        <a:rPr lang="en-US" sz="1000" dirty="0" smtClean="0"/>
                        <a:t>213/212</a:t>
                      </a:r>
                      <a:endParaRPr lang="en-US" sz="1000" dirty="0"/>
                    </a:p>
                  </a:txBody>
                  <a:tcPr/>
                </a:tc>
                <a:tc>
                  <a:txBody>
                    <a:bodyPr/>
                    <a:lstStyle/>
                    <a:p>
                      <a:pPr algn="ctr"/>
                      <a:r>
                        <a:rPr lang="en-US" sz="1000" dirty="0" smtClean="0"/>
                        <a:t>2</a:t>
                      </a:r>
                      <a:endParaRPr lang="en-US" sz="1000" dirty="0"/>
                    </a:p>
                  </a:txBody>
                  <a:tcPr/>
                </a:tc>
              </a:tr>
              <a:tr h="235131">
                <a:tc>
                  <a:txBody>
                    <a:bodyPr/>
                    <a:lstStyle/>
                    <a:p>
                      <a:r>
                        <a:rPr lang="en-US" sz="1000" dirty="0" smtClean="0"/>
                        <a:t>S2012</a:t>
                      </a:r>
                      <a:endParaRPr lang="en-US" sz="1000" dirty="0"/>
                    </a:p>
                  </a:txBody>
                  <a:tcPr/>
                </a:tc>
                <a:tc>
                  <a:txBody>
                    <a:bodyPr/>
                    <a:lstStyle/>
                    <a:p>
                      <a:endParaRPr lang="en-US" sz="1000"/>
                    </a:p>
                  </a:txBody>
                  <a:tcPr/>
                </a:tc>
                <a:tc>
                  <a:txBody>
                    <a:bodyPr/>
                    <a:lstStyle/>
                    <a:p>
                      <a:endParaRPr lang="en-US" sz="1000" dirty="0"/>
                    </a:p>
                  </a:txBody>
                  <a:tcPr/>
                </a:tc>
                <a:tc>
                  <a:txBody>
                    <a:bodyPr/>
                    <a:lstStyle/>
                    <a:p>
                      <a:pPr algn="ctr"/>
                      <a:r>
                        <a:rPr lang="en-US" sz="1000" dirty="0" smtClean="0"/>
                        <a:t>217/212</a:t>
                      </a:r>
                      <a:endParaRPr lang="en-US" sz="1000" dirty="0"/>
                    </a:p>
                  </a:txBody>
                  <a:tcPr/>
                </a:tc>
                <a:tc>
                  <a:txBody>
                    <a:bodyPr/>
                    <a:lstStyle/>
                    <a:p>
                      <a:pPr algn="ctr"/>
                      <a:r>
                        <a:rPr lang="en-US" sz="1000" dirty="0" smtClean="0"/>
                        <a:t>9</a:t>
                      </a:r>
                      <a:endParaRPr lang="en-US" sz="1000" dirty="0"/>
                    </a:p>
                  </a:txBody>
                  <a:tcPr/>
                </a:tc>
              </a:tr>
              <a:tr h="235131">
                <a:tc>
                  <a:txBody>
                    <a:bodyPr/>
                    <a:lstStyle/>
                    <a:p>
                      <a:r>
                        <a:rPr lang="en-US" sz="1000" dirty="0" smtClean="0"/>
                        <a:t>F2011</a:t>
                      </a:r>
                      <a:endParaRPr lang="en-US" sz="1000" dirty="0"/>
                    </a:p>
                  </a:txBody>
                  <a:tcPr/>
                </a:tc>
                <a:tc>
                  <a:txBody>
                    <a:bodyPr/>
                    <a:lstStyle/>
                    <a:p>
                      <a:endParaRPr lang="en-US" sz="1000"/>
                    </a:p>
                  </a:txBody>
                  <a:tcPr/>
                </a:tc>
                <a:tc>
                  <a:txBody>
                    <a:bodyPr/>
                    <a:lstStyle/>
                    <a:p>
                      <a:endParaRPr lang="en-US" sz="1000"/>
                    </a:p>
                  </a:txBody>
                  <a:tcPr/>
                </a:tc>
                <a:tc>
                  <a:txBody>
                    <a:bodyPr/>
                    <a:lstStyle/>
                    <a:p>
                      <a:pPr algn="ctr"/>
                      <a:r>
                        <a:rPr lang="en-US" sz="1000" dirty="0" smtClean="0"/>
                        <a:t>210/207</a:t>
                      </a:r>
                      <a:endParaRPr lang="en-US" sz="1000" dirty="0"/>
                    </a:p>
                  </a:txBody>
                  <a:tcPr/>
                </a:tc>
                <a:tc>
                  <a:txBody>
                    <a:bodyPr/>
                    <a:lstStyle/>
                    <a:p>
                      <a:pPr algn="ctr"/>
                      <a:r>
                        <a:rPr lang="en-US" sz="1000" dirty="0" smtClean="0"/>
                        <a:t>6</a:t>
                      </a:r>
                      <a:endParaRPr lang="en-US" sz="1000" dirty="0"/>
                    </a:p>
                  </a:txBody>
                  <a:tcPr/>
                </a:tc>
              </a:tr>
              <a:tr h="235131">
                <a:tc>
                  <a:txBody>
                    <a:bodyPr/>
                    <a:lstStyle/>
                    <a:p>
                      <a:r>
                        <a:rPr lang="en-US" sz="1000" dirty="0" smtClean="0"/>
                        <a:t>S2008</a:t>
                      </a:r>
                      <a:endParaRPr lang="en-US" sz="1000" dirty="0"/>
                    </a:p>
                  </a:txBody>
                  <a:tcPr/>
                </a:tc>
                <a:tc>
                  <a:txBody>
                    <a:bodyPr/>
                    <a:lstStyle/>
                    <a:p>
                      <a:endParaRPr lang="en-US" sz="1000"/>
                    </a:p>
                  </a:txBody>
                  <a:tcPr/>
                </a:tc>
                <a:tc>
                  <a:txBody>
                    <a:bodyPr/>
                    <a:lstStyle/>
                    <a:p>
                      <a:endParaRPr lang="en-US" sz="1000"/>
                    </a:p>
                  </a:txBody>
                  <a:tcPr/>
                </a:tc>
                <a:tc>
                  <a:txBody>
                    <a:bodyPr/>
                    <a:lstStyle/>
                    <a:p>
                      <a:pPr algn="ctr"/>
                      <a:r>
                        <a:rPr lang="en-US" sz="1000" dirty="0" smtClean="0"/>
                        <a:t>189/199</a:t>
                      </a:r>
                      <a:endParaRPr lang="en-US" sz="1000" dirty="0"/>
                    </a:p>
                  </a:txBody>
                  <a:tcPr/>
                </a:tc>
                <a:tc>
                  <a:txBody>
                    <a:bodyPr/>
                    <a:lstStyle/>
                    <a:p>
                      <a:pPr algn="ctr"/>
                      <a:r>
                        <a:rPr lang="en-US" sz="1000" dirty="0" smtClean="0"/>
                        <a:t>1</a:t>
                      </a:r>
                      <a:endParaRPr lang="en-US" sz="1000" dirty="0"/>
                    </a:p>
                  </a:txBody>
                  <a:tcPr/>
                </a:tc>
              </a:tr>
            </a:tbl>
          </a:graphicData>
        </a:graphic>
      </p:graphicFrame>
      <p:sp>
        <p:nvSpPr>
          <p:cNvPr id="9" name="TextBox 8"/>
          <p:cNvSpPr txBox="1"/>
          <p:nvPr/>
        </p:nvSpPr>
        <p:spPr>
          <a:xfrm>
            <a:off x="323088" y="3413302"/>
            <a:ext cx="1295400" cy="276999"/>
          </a:xfrm>
          <a:prstGeom prst="rect">
            <a:avLst/>
          </a:prstGeom>
          <a:noFill/>
        </p:spPr>
        <p:txBody>
          <a:bodyPr wrap="square" rtlCol="0">
            <a:spAutoFit/>
          </a:bodyPr>
          <a:lstStyle/>
          <a:p>
            <a:r>
              <a:rPr lang="en-US" sz="1200" b="1" dirty="0" smtClean="0"/>
              <a:t>MEAP Reading:</a:t>
            </a:r>
            <a:endParaRPr lang="en-US" sz="1200" b="1" dirty="0"/>
          </a:p>
        </p:txBody>
      </p:sp>
      <p:graphicFrame>
        <p:nvGraphicFramePr>
          <p:cNvPr id="7" name="Table 6" descr="meap reading scores"/>
          <p:cNvGraphicFramePr>
            <a:graphicFrameLocks noGrp="1"/>
          </p:cNvGraphicFramePr>
          <p:nvPr>
            <p:extLst>
              <p:ext uri="{D42A27DB-BD31-4B8C-83A1-F6EECF244321}">
                <p14:modId xmlns:p14="http://schemas.microsoft.com/office/powerpoint/2010/main" val="4206080095"/>
              </p:ext>
            </p:extLst>
          </p:nvPr>
        </p:nvGraphicFramePr>
        <p:xfrm>
          <a:off x="571500" y="3551802"/>
          <a:ext cx="3657600" cy="1127760"/>
        </p:xfrm>
        <a:graphic>
          <a:graphicData uri="http://schemas.openxmlformats.org/drawingml/2006/table">
            <a:tbl>
              <a:tblPr firstRow="1" bandRow="1">
                <a:tableStyleId>{5940675A-B579-460E-94D1-54222C63F5DA}</a:tableStyleId>
              </a:tblPr>
              <a:tblGrid>
                <a:gridCol w="1219200"/>
                <a:gridCol w="609600"/>
                <a:gridCol w="685800"/>
                <a:gridCol w="1143000"/>
              </a:tblGrid>
              <a:tr h="385531">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smtClean="0"/>
                        <a:t>Scaled Score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dirty="0" smtClean="0"/>
                        <a:t>Average Score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250">
                <a:tc>
                  <a:txBody>
                    <a:bodyPr/>
                    <a:lstStyle/>
                    <a:p>
                      <a:r>
                        <a:rPr lang="en-US" sz="1000" baseline="0" dirty="0" smtClean="0"/>
                        <a:t>5</a:t>
                      </a:r>
                      <a:r>
                        <a:rPr lang="en-US" sz="1000" baseline="30000" dirty="0" smtClean="0"/>
                        <a:t>th</a:t>
                      </a:r>
                      <a:r>
                        <a:rPr lang="en-US" sz="1000" dirty="0" smtClean="0"/>
                        <a:t> Grade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000" dirty="0" smtClean="0"/>
                        <a:t>Not</a:t>
                      </a:r>
                      <a:r>
                        <a:rPr lang="en-US" sz="1000" baseline="0" dirty="0" smtClean="0"/>
                        <a:t> Proficient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7250">
                <a:tc>
                  <a:txBody>
                    <a:bodyPr/>
                    <a:lstStyle/>
                    <a:p>
                      <a:r>
                        <a:rPr lang="en-US" sz="1000" dirty="0" smtClean="0"/>
                        <a:t>6</a:t>
                      </a:r>
                      <a:r>
                        <a:rPr lang="en-US" sz="1000" baseline="30000" dirty="0" smtClean="0"/>
                        <a:t>th</a:t>
                      </a:r>
                      <a:r>
                        <a:rPr lang="en-US" sz="1000" dirty="0" smtClean="0"/>
                        <a:t> Grade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r>
                        <a:rPr lang="en-US" sz="1000" dirty="0" smtClean="0"/>
                        <a:t>Not proficient</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7250">
                <a:tc>
                  <a:txBody>
                    <a:bodyPr/>
                    <a:lstStyle/>
                    <a:p>
                      <a:r>
                        <a:rPr lang="en-US" sz="1000" dirty="0" smtClean="0"/>
                        <a:t>*Note:</a:t>
                      </a:r>
                      <a:endParaRPr lang="en-US"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descr="box"/>
          <p:cNvSpPr/>
          <p:nvPr/>
        </p:nvSpPr>
        <p:spPr>
          <a:xfrm>
            <a:off x="304800" y="3296964"/>
            <a:ext cx="4191000" cy="1562100"/>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4632254" y="1287281"/>
            <a:ext cx="4267200" cy="3570208"/>
          </a:xfrm>
          <a:prstGeom prst="rect">
            <a:avLst/>
          </a:prstGeom>
          <a:noFill/>
          <a:ln>
            <a:solidFill>
              <a:schemeClr val="tx1"/>
            </a:solidFill>
          </a:ln>
        </p:spPr>
        <p:txBody>
          <a:bodyPr wrap="square" rtlCol="0">
            <a:spAutoFit/>
          </a:bodyPr>
          <a:lstStyle/>
          <a:p>
            <a:pPr algn="ctr"/>
            <a:r>
              <a:rPr lang="en-US" sz="1600" b="1" dirty="0" smtClean="0"/>
              <a:t>Understanding Reading and ASD</a:t>
            </a:r>
          </a:p>
          <a:p>
            <a:pPr marL="171450" indent="-171450">
              <a:buFont typeface="Arial" panose="020B0604020202020204" pitchFamily="34" charset="0"/>
              <a:buChar char="•"/>
            </a:pPr>
            <a:r>
              <a:rPr lang="en-US" sz="1000" dirty="0" smtClean="0"/>
              <a:t>Phonemic awareness and phonics skills require adequate auditory processing skills. Most students with ASD struggle with auditory processing (brain’s ability to recognize and interpret sounds). (Henry, K.A., 2010)</a:t>
            </a:r>
          </a:p>
          <a:p>
            <a:pPr marL="171450" indent="-171450">
              <a:buFont typeface="Arial" panose="020B0604020202020204" pitchFamily="34" charset="0"/>
              <a:buChar char="•"/>
            </a:pPr>
            <a:r>
              <a:rPr lang="en-US" sz="1000" dirty="0" smtClean="0"/>
              <a:t>Difficulties in reading comprehension for students with ASD are strongly linked to receptive and receptive language comprehension deficits, difficulty creating abstract connections, difficulty making predictions and drawing conclusions (executive functioning), limited background knowledge, difficulty with perspective-taking (theory of mind), over-selective attention, too much attention to details or to specific words or phrases rather than the situation or context that gives meaning, lack of reciprocity, and lack of motivation for non-preferred topics. (Carnahan, C. &amp; Williamson, P., 2010 and </a:t>
            </a:r>
            <a:r>
              <a:rPr lang="en-US" sz="1000" dirty="0" err="1" smtClean="0"/>
              <a:t>Iland</a:t>
            </a:r>
            <a:r>
              <a:rPr lang="en-US" sz="1000" dirty="0" smtClean="0"/>
              <a:t>, E. 2011).</a:t>
            </a:r>
          </a:p>
          <a:p>
            <a:pPr marL="171450" indent="-171450">
              <a:buFont typeface="Arial" panose="020B0604020202020204" pitchFamily="34" charset="0"/>
              <a:buChar char="•"/>
            </a:pPr>
            <a:r>
              <a:rPr lang="en-US" sz="1000" dirty="0" smtClean="0"/>
              <a:t>Literacy Strategies: Create print-rich environments, utilize a balanced, meaning – centered literacy approach (e.g. consider interest and motivation, connect to personal experiences, model comprehension processes by thinking aloud (e.g. verbalize the questions a good reader is running in their head when reading for comprehension), build background knowledge, help related content to personal experiences, and start with concrete and literal reading selections like nonfiction that are often easier than fiction. (Carnahan, C. &amp; Williamson, P., 2010 and </a:t>
            </a:r>
            <a:r>
              <a:rPr lang="en-US" sz="1000" dirty="0" err="1" smtClean="0"/>
              <a:t>Iland</a:t>
            </a:r>
            <a:r>
              <a:rPr lang="en-US" sz="1000" dirty="0" smtClean="0"/>
              <a:t>, E. 2011, </a:t>
            </a:r>
            <a:r>
              <a:rPr lang="en-US" sz="1000" dirty="0" err="1" smtClean="0"/>
              <a:t>Kluth</a:t>
            </a:r>
            <a:r>
              <a:rPr lang="en-US" sz="1000" dirty="0" smtClean="0"/>
              <a:t>, P., 2013). </a:t>
            </a:r>
            <a:endParaRPr lang="en-US" sz="1000" dirty="0"/>
          </a:p>
        </p:txBody>
      </p:sp>
      <p:sp>
        <p:nvSpPr>
          <p:cNvPr id="13" name="TextBox 12"/>
          <p:cNvSpPr txBox="1"/>
          <p:nvPr/>
        </p:nvSpPr>
        <p:spPr>
          <a:xfrm>
            <a:off x="3271954" y="4869392"/>
            <a:ext cx="3200400" cy="276999"/>
          </a:xfrm>
          <a:prstGeom prst="rect">
            <a:avLst/>
          </a:prstGeom>
          <a:noFill/>
        </p:spPr>
        <p:txBody>
          <a:bodyPr wrap="square" rtlCol="0">
            <a:spAutoFit/>
          </a:bodyPr>
          <a:lstStyle/>
          <a:p>
            <a:pPr algn="ctr"/>
            <a:r>
              <a:rPr lang="en-US" sz="1200" b="1" dirty="0" smtClean="0"/>
              <a:t>Core Reading Assessment</a:t>
            </a:r>
            <a:endParaRPr lang="en-US" sz="1200" b="1" dirty="0"/>
          </a:p>
        </p:txBody>
      </p:sp>
      <p:sp>
        <p:nvSpPr>
          <p:cNvPr id="14" name="TextBox 13"/>
          <p:cNvSpPr txBox="1"/>
          <p:nvPr/>
        </p:nvSpPr>
        <p:spPr>
          <a:xfrm>
            <a:off x="3581400" y="5109078"/>
            <a:ext cx="5105400" cy="253916"/>
          </a:xfrm>
          <a:prstGeom prst="rect">
            <a:avLst/>
          </a:prstGeom>
          <a:noFill/>
        </p:spPr>
        <p:txBody>
          <a:bodyPr wrap="square" rtlCol="0">
            <a:spAutoFit/>
          </a:bodyPr>
          <a:lstStyle/>
          <a:p>
            <a:r>
              <a:rPr lang="en-US" sz="1050" b="1" dirty="0" smtClean="0"/>
              <a:t>       Fall	Spring		Notes &amp; Scoring Scales</a:t>
            </a:r>
            <a:endParaRPr lang="en-US" sz="1050" b="1" dirty="0"/>
          </a:p>
        </p:txBody>
      </p:sp>
      <p:graphicFrame>
        <p:nvGraphicFramePr>
          <p:cNvPr id="10" name="Table 9" descr="CORE reading assessment info"/>
          <p:cNvGraphicFramePr>
            <a:graphicFrameLocks noGrp="1"/>
          </p:cNvGraphicFramePr>
          <p:nvPr>
            <p:extLst>
              <p:ext uri="{D42A27DB-BD31-4B8C-83A1-F6EECF244321}">
                <p14:modId xmlns:p14="http://schemas.microsoft.com/office/powerpoint/2010/main" val="1754849198"/>
              </p:ext>
            </p:extLst>
          </p:nvPr>
        </p:nvGraphicFramePr>
        <p:xfrm>
          <a:off x="336098" y="5334000"/>
          <a:ext cx="8592312" cy="1463040"/>
        </p:xfrm>
        <a:graphic>
          <a:graphicData uri="http://schemas.openxmlformats.org/drawingml/2006/table">
            <a:tbl>
              <a:tblPr firstRow="1" bandRow="1">
                <a:tableStyleId>{5940675A-B579-460E-94D1-54222C63F5DA}</a:tableStyleId>
              </a:tblPr>
              <a:tblGrid>
                <a:gridCol w="3397702"/>
                <a:gridCol w="685800"/>
                <a:gridCol w="685800"/>
                <a:gridCol w="3823010"/>
              </a:tblGrid>
              <a:tr h="228600">
                <a:tc gridSpan="4">
                  <a:txBody>
                    <a:bodyPr/>
                    <a:lstStyle/>
                    <a:p>
                      <a:r>
                        <a:rPr lang="en-US" sz="1000" b="1" dirty="0" smtClean="0"/>
                        <a:t>CORE Phoneme Deletion</a:t>
                      </a:r>
                      <a:r>
                        <a:rPr lang="en-US" sz="1000" b="1" baseline="0" dirty="0" smtClean="0"/>
                        <a:t> Test</a:t>
                      </a:r>
                      <a:endParaRPr lang="en-US" sz="1000" b="1" dirty="0"/>
                    </a:p>
                  </a:txBody>
                  <a:tcPr>
                    <a:solidFill>
                      <a:schemeClr val="bg1">
                        <a:lumMod val="85000"/>
                      </a:schemeClr>
                    </a:solidFill>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r>
              <a:tr h="228600">
                <a:tc>
                  <a:txBody>
                    <a:bodyPr/>
                    <a:lstStyle/>
                    <a:p>
                      <a:r>
                        <a:rPr lang="en-US" sz="1000" dirty="0" smtClean="0"/>
                        <a:t>Part A: Initial Sound (Late Kindergarten)</a:t>
                      </a:r>
                      <a:endParaRPr lang="en-US" sz="1000" dirty="0"/>
                    </a:p>
                  </a:txBody>
                  <a:tcPr/>
                </a:tc>
                <a:tc>
                  <a:txBody>
                    <a:bodyPr/>
                    <a:lstStyle/>
                    <a:p>
                      <a:pPr algn="ctr"/>
                      <a:r>
                        <a:rPr lang="en-US" sz="1000" dirty="0" smtClean="0"/>
                        <a:t>5/5</a:t>
                      </a:r>
                      <a:endParaRPr lang="en-US" sz="1000" dirty="0"/>
                    </a:p>
                  </a:txBody>
                  <a:tcPr>
                    <a:solidFill>
                      <a:srgbClr val="92D050"/>
                    </a:solidFill>
                  </a:tcPr>
                </a:tc>
                <a:tc>
                  <a:txBody>
                    <a:bodyPr/>
                    <a:lstStyle/>
                    <a:p>
                      <a:pPr algn="ctr"/>
                      <a:r>
                        <a:rPr lang="en-US" sz="1000" dirty="0" smtClean="0"/>
                        <a:t>5/5</a:t>
                      </a:r>
                      <a:endParaRPr lang="en-US" sz="1000" dirty="0"/>
                    </a:p>
                  </a:txBody>
                  <a:tcPr>
                    <a:lnR w="12700" cap="flat" cmpd="sng" algn="ctr">
                      <a:solidFill>
                        <a:schemeClr val="tx1"/>
                      </a:solidFill>
                      <a:prstDash val="solid"/>
                      <a:round/>
                      <a:headEnd type="none" w="med" len="med"/>
                      <a:tailEnd type="none" w="med" len="med"/>
                    </a:lnR>
                    <a:solidFill>
                      <a:srgbClr val="92D050"/>
                    </a:solidFill>
                  </a:tcPr>
                </a:tc>
                <a:tc>
                  <a:txBody>
                    <a:bodyPr/>
                    <a:lstStyle/>
                    <a:p>
                      <a:r>
                        <a:rPr lang="en-US" sz="1000" dirty="0" smtClean="0"/>
                        <a:t>For the CORE Reading Assessment, the following color codes</a:t>
                      </a:r>
                      <a:r>
                        <a:rPr lang="en-US" sz="1000" baseline="0" dirty="0" smtClean="0"/>
                        <a:t> are used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8600">
                <a:tc>
                  <a:txBody>
                    <a:bodyPr/>
                    <a:lstStyle/>
                    <a:p>
                      <a:r>
                        <a:rPr lang="en-US" sz="1000" dirty="0" smtClean="0"/>
                        <a:t>Part B: Final Sound (Grade 1)</a:t>
                      </a:r>
                      <a:endParaRPr lang="en-US" sz="1000" dirty="0"/>
                    </a:p>
                  </a:txBody>
                  <a:tcPr/>
                </a:tc>
                <a:tc>
                  <a:txBody>
                    <a:bodyPr/>
                    <a:lstStyle/>
                    <a:p>
                      <a:pPr algn="ctr"/>
                      <a:r>
                        <a:rPr lang="en-US" sz="1000" dirty="0" smtClean="0"/>
                        <a:t>5/5</a:t>
                      </a:r>
                      <a:endParaRPr lang="en-US" sz="1000" dirty="0"/>
                    </a:p>
                  </a:txBody>
                  <a:tcPr>
                    <a:solidFill>
                      <a:srgbClr val="92D050"/>
                    </a:solidFill>
                  </a:tcPr>
                </a:tc>
                <a:tc>
                  <a:txBody>
                    <a:bodyPr/>
                    <a:lstStyle/>
                    <a:p>
                      <a:pPr algn="ctr"/>
                      <a:r>
                        <a:rPr lang="en-US" sz="1000" dirty="0" smtClean="0"/>
                        <a:t>5/5</a:t>
                      </a:r>
                      <a:endParaRPr lang="en-US" sz="1000" dirty="0"/>
                    </a:p>
                  </a:txBody>
                  <a:tcPr>
                    <a:lnR w="12700" cap="flat" cmpd="sng" algn="ctr">
                      <a:solidFill>
                        <a:schemeClr val="tx1"/>
                      </a:solidFill>
                      <a:prstDash val="solid"/>
                      <a:round/>
                      <a:headEnd type="none" w="med" len="med"/>
                      <a:tailEnd type="none" w="med" len="med"/>
                    </a:lnR>
                    <a:solidFill>
                      <a:srgbClr val="92D050"/>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28600">
                <a:tc>
                  <a:txBody>
                    <a:bodyPr/>
                    <a:lstStyle/>
                    <a:p>
                      <a:r>
                        <a:rPr lang="en-US" sz="1000" dirty="0" smtClean="0"/>
                        <a:t>Part C: First sound of a Consonant Blend (Grade 2)</a:t>
                      </a:r>
                      <a:endParaRPr lang="en-US" sz="1000" dirty="0"/>
                    </a:p>
                  </a:txBody>
                  <a:tcPr/>
                </a:tc>
                <a:tc>
                  <a:txBody>
                    <a:bodyPr/>
                    <a:lstStyle/>
                    <a:p>
                      <a:pPr algn="ctr"/>
                      <a:r>
                        <a:rPr lang="en-US" sz="1000" dirty="0" smtClean="0"/>
                        <a:t>0/5</a:t>
                      </a:r>
                      <a:endParaRPr lang="en-US" sz="1000" dirty="0"/>
                    </a:p>
                  </a:txBody>
                  <a:tcPr>
                    <a:solidFill>
                      <a:srgbClr val="FF0000"/>
                    </a:solidFill>
                  </a:tcPr>
                </a:tc>
                <a:tc>
                  <a:txBody>
                    <a:bodyPr/>
                    <a:lstStyle/>
                    <a:p>
                      <a:pPr algn="ctr"/>
                      <a:r>
                        <a:rPr lang="en-US" sz="1000" dirty="0" smtClean="0"/>
                        <a:t>4/5</a:t>
                      </a:r>
                      <a:endParaRPr lang="en-US" sz="1000" dirty="0"/>
                    </a:p>
                  </a:txBody>
                  <a:tcPr>
                    <a:lnR w="12700" cap="flat" cmpd="sng" algn="ctr">
                      <a:solidFill>
                        <a:schemeClr val="tx1"/>
                      </a:solidFill>
                      <a:prstDash val="solid"/>
                      <a:round/>
                      <a:headEnd type="none" w="med" len="med"/>
                      <a:tailEnd type="none" w="med" len="med"/>
                    </a:lnR>
                    <a:solidFill>
                      <a:srgbClr val="92D050"/>
                    </a:solidFill>
                  </a:tcPr>
                </a:tc>
                <a:tc>
                  <a:txBody>
                    <a:bodyPr/>
                    <a:lstStyle/>
                    <a:p>
                      <a:r>
                        <a:rPr lang="en-US" sz="1000" dirty="0" smtClean="0"/>
                        <a:t>Green =</a:t>
                      </a:r>
                      <a:r>
                        <a:rPr lang="en-US" sz="1000" baseline="0" dirty="0" smtClean="0"/>
                        <a:t> Independent Level = At Benchmark</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28600">
                <a:tc>
                  <a:txBody>
                    <a:bodyPr/>
                    <a:lstStyle/>
                    <a:p>
                      <a:r>
                        <a:rPr lang="en-US" sz="1000" dirty="0" smtClean="0"/>
                        <a:t>Part D: Embedded Sound of a Consonant Blend (Grade 3)</a:t>
                      </a:r>
                      <a:endParaRPr lang="en-US" sz="1000" dirty="0"/>
                    </a:p>
                  </a:txBody>
                  <a:tcPr/>
                </a:tc>
                <a:tc>
                  <a:txBody>
                    <a:bodyPr/>
                    <a:lstStyle/>
                    <a:p>
                      <a:pPr algn="ctr"/>
                      <a:r>
                        <a:rPr lang="en-US" sz="1000" dirty="0" smtClean="0"/>
                        <a:t>5/5</a:t>
                      </a:r>
                      <a:endParaRPr lang="en-US" sz="1000" dirty="0"/>
                    </a:p>
                  </a:txBody>
                  <a:tcPr>
                    <a:solidFill>
                      <a:srgbClr val="92D050"/>
                    </a:solidFill>
                  </a:tcPr>
                </a:tc>
                <a:tc>
                  <a:txBody>
                    <a:bodyPr/>
                    <a:lstStyle/>
                    <a:p>
                      <a:pPr algn="ctr"/>
                      <a:r>
                        <a:rPr lang="en-US" sz="1000" dirty="0" smtClean="0"/>
                        <a:t>5/5</a:t>
                      </a:r>
                      <a:endParaRPr lang="en-US" sz="1000" dirty="0"/>
                    </a:p>
                  </a:txBody>
                  <a:tcPr>
                    <a:lnR w="12700" cap="flat" cmpd="sng" algn="ctr">
                      <a:solidFill>
                        <a:schemeClr val="tx1"/>
                      </a:solidFill>
                      <a:prstDash val="solid"/>
                      <a:round/>
                      <a:headEnd type="none" w="med" len="med"/>
                      <a:tailEnd type="none" w="med" len="med"/>
                    </a:lnR>
                    <a:solidFill>
                      <a:srgbClr val="92D050"/>
                    </a:solidFill>
                  </a:tcPr>
                </a:tc>
                <a:tc>
                  <a:txBody>
                    <a:bodyPr/>
                    <a:lstStyle/>
                    <a:p>
                      <a:r>
                        <a:rPr lang="en-US" sz="1000" dirty="0" smtClean="0"/>
                        <a:t>Yellow = Instructional</a:t>
                      </a:r>
                      <a:r>
                        <a:rPr lang="en-US" sz="1000" baseline="0" dirty="0" smtClean="0"/>
                        <a:t> Level = Strategic Intervention (grade-level)</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28600">
                <a:tc>
                  <a:txBody>
                    <a:bodyPr/>
                    <a:lstStyle/>
                    <a:p>
                      <a:r>
                        <a:rPr lang="en-US" sz="1000" b="1" dirty="0" smtClean="0"/>
                        <a:t>CORE Phoneme Segmentation Test</a:t>
                      </a:r>
                      <a:endParaRPr lang="en-US" sz="1000" b="1" dirty="0"/>
                    </a:p>
                  </a:txBody>
                  <a:tcPr>
                    <a:solidFill>
                      <a:schemeClr val="bg1">
                        <a:lumMod val="85000"/>
                      </a:schemeClr>
                    </a:solidFill>
                  </a:tcPr>
                </a:tc>
                <a:tc>
                  <a:txBody>
                    <a:bodyPr/>
                    <a:lstStyle/>
                    <a:p>
                      <a:pPr algn="ctr"/>
                      <a:r>
                        <a:rPr lang="en-US" sz="1000" dirty="0" smtClean="0"/>
                        <a:t>11/15</a:t>
                      </a:r>
                      <a:endParaRPr lang="en-US" sz="1000" dirty="0"/>
                    </a:p>
                  </a:txBody>
                  <a:tcPr>
                    <a:solidFill>
                      <a:srgbClr val="FFFF00"/>
                    </a:solidFill>
                  </a:tcPr>
                </a:tc>
                <a:tc>
                  <a:txBody>
                    <a:bodyPr/>
                    <a:lstStyle/>
                    <a:p>
                      <a:pPr algn="ctr"/>
                      <a:r>
                        <a:rPr lang="en-US" sz="1000" dirty="0" smtClean="0"/>
                        <a:t>14/15</a:t>
                      </a:r>
                      <a:endParaRPr lang="en-US" sz="1000" dirty="0"/>
                    </a:p>
                  </a:txBody>
                  <a:tcPr>
                    <a:lnR w="12700" cap="flat" cmpd="sng" algn="ctr">
                      <a:solidFill>
                        <a:schemeClr val="tx1"/>
                      </a:solidFill>
                      <a:prstDash val="solid"/>
                      <a:round/>
                      <a:headEnd type="none" w="med" len="med"/>
                      <a:tailEnd type="none" w="med" len="med"/>
                    </a:lnR>
                    <a:solidFill>
                      <a:srgbClr val="92D050"/>
                    </a:solidFill>
                  </a:tcPr>
                </a:tc>
                <a:tc>
                  <a:txBody>
                    <a:bodyPr/>
                    <a:lstStyle/>
                    <a:p>
                      <a:r>
                        <a:rPr lang="en-US" sz="1000" dirty="0" smtClean="0"/>
                        <a:t>Red</a:t>
                      </a:r>
                      <a:r>
                        <a:rPr lang="en-US" sz="1000" baseline="0" dirty="0" smtClean="0"/>
                        <a:t> = Frustration Level = Intensive intervention needed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54444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9858" name="Object 3" descr="Reading assessment"/>
          <p:cNvGraphicFramePr>
            <a:graphicFrameLocks noChangeAspect="1"/>
          </p:cNvGraphicFramePr>
          <p:nvPr>
            <p:extLst>
              <p:ext uri="{D42A27DB-BD31-4B8C-83A1-F6EECF244321}">
                <p14:modId xmlns:p14="http://schemas.microsoft.com/office/powerpoint/2010/main" val="2939581884"/>
              </p:ext>
            </p:extLst>
          </p:nvPr>
        </p:nvGraphicFramePr>
        <p:xfrm>
          <a:off x="304800" y="228600"/>
          <a:ext cx="8763000" cy="6546850"/>
        </p:xfrm>
        <a:graphic>
          <a:graphicData uri="http://schemas.openxmlformats.org/presentationml/2006/ole">
            <mc:AlternateContent xmlns:mc="http://schemas.openxmlformats.org/markup-compatibility/2006">
              <mc:Choice xmlns:v="urn:schemas-microsoft-com:vml" Requires="v">
                <p:oleObj spid="_x0000_s4191" name="Document" r:id="rId3" imgW="9300956" imgH="7073963" progId="Word.Document.12">
                  <p:embed/>
                </p:oleObj>
              </mc:Choice>
              <mc:Fallback>
                <p:oleObj name="Document" r:id="rId3" imgW="9300956" imgH="7073963" progId="Word.Document.12">
                  <p:embed/>
                  <p:pic>
                    <p:nvPicPr>
                      <p:cNvPr id="0" name=""/>
                      <p:cNvPicPr>
                        <a:picLocks noChangeAspect="1" noChangeArrowheads="1"/>
                      </p:cNvPicPr>
                      <p:nvPr/>
                    </p:nvPicPr>
                    <p:blipFill>
                      <a:blip r:embed="rId4"/>
                      <a:srcRect/>
                      <a:stretch>
                        <a:fillRect/>
                      </a:stretch>
                    </p:blipFill>
                    <p:spPr bwMode="auto">
                      <a:xfrm>
                        <a:off x="304800" y="228600"/>
                        <a:ext cx="87630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846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5791200" cy="944562"/>
          </a:xfrm>
        </p:spPr>
        <p:txBody>
          <a:bodyPr>
            <a:normAutofit/>
          </a:bodyPr>
          <a:lstStyle/>
          <a:p>
            <a:r>
              <a:rPr lang="en-US" sz="4800" b="1" dirty="0" smtClean="0">
                <a:solidFill>
                  <a:srgbClr val="002060"/>
                </a:solidFill>
              </a:rPr>
              <a:t>Reading and ASD</a:t>
            </a:r>
            <a:endParaRPr lang="en-US" sz="4800" b="1" dirty="0">
              <a:solidFill>
                <a:srgbClr val="002060"/>
              </a:solidFill>
            </a:endParaRPr>
          </a:p>
        </p:txBody>
      </p:sp>
      <p:sp>
        <p:nvSpPr>
          <p:cNvPr id="8" name="Content Placeholder 7"/>
          <p:cNvSpPr>
            <a:spLocks noGrp="1"/>
          </p:cNvSpPr>
          <p:nvPr>
            <p:ph sz="half" idx="1"/>
          </p:nvPr>
        </p:nvSpPr>
        <p:spPr>
          <a:xfrm>
            <a:off x="217714" y="1447800"/>
            <a:ext cx="8915400" cy="5029200"/>
          </a:xfrm>
        </p:spPr>
        <p:txBody>
          <a:bodyPr>
            <a:noAutofit/>
          </a:bodyPr>
          <a:lstStyle/>
          <a:p>
            <a:r>
              <a:rPr lang="en-US" sz="3200" b="1" dirty="0" smtClean="0">
                <a:solidFill>
                  <a:srgbClr val="002060"/>
                </a:solidFill>
              </a:rPr>
              <a:t>Limited solid data;</a:t>
            </a:r>
          </a:p>
          <a:p>
            <a:endParaRPr lang="en-US" sz="1000" b="1" dirty="0" smtClean="0">
              <a:solidFill>
                <a:srgbClr val="002060"/>
              </a:solidFill>
            </a:endParaRPr>
          </a:p>
          <a:p>
            <a:r>
              <a:rPr lang="en-US" sz="3200" b="1" dirty="0" smtClean="0">
                <a:solidFill>
                  <a:srgbClr val="002060"/>
                </a:solidFill>
              </a:rPr>
              <a:t>Evidence that decoding &amp; word recognition develop with same processes as typically developing students and often at a faster rate but that comprehension skills do not develop alongside word recognition skills;</a:t>
            </a:r>
          </a:p>
          <a:p>
            <a:endParaRPr lang="en-US" sz="1000" b="1" dirty="0">
              <a:solidFill>
                <a:srgbClr val="002060"/>
              </a:solidFill>
            </a:endParaRPr>
          </a:p>
          <a:p>
            <a:r>
              <a:rPr lang="en-US" sz="3200" b="1" dirty="0" smtClean="0">
                <a:solidFill>
                  <a:srgbClr val="002060"/>
                </a:solidFill>
              </a:rPr>
              <a:t>More than 65% of students with ASD with measurable reading skills demonstrate comprehension difficulties.</a:t>
            </a:r>
          </a:p>
          <a:p>
            <a:pPr marL="0" indent="0">
              <a:buNone/>
            </a:pPr>
            <a:endParaRPr lang="en-US" sz="3200" b="1" dirty="0" smtClean="0">
              <a:solidFill>
                <a:srgbClr val="002060"/>
              </a:solidFill>
            </a:endParaRPr>
          </a:p>
          <a:p>
            <a:endParaRPr lang="en-US" sz="3200" b="1" dirty="0">
              <a:solidFill>
                <a:srgbClr val="002060"/>
              </a:solidFill>
            </a:endParaRPr>
          </a:p>
        </p:txBody>
      </p:sp>
      <p:pic>
        <p:nvPicPr>
          <p:cNvPr id="26626" name="Picture 2" descr="young boy with blocks that spell out &quot;autis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0"/>
            <a:ext cx="1803400" cy="180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71457" y="6267640"/>
            <a:ext cx="3429000" cy="338554"/>
          </a:xfrm>
          <a:prstGeom prst="rect">
            <a:avLst/>
          </a:prstGeom>
          <a:noFill/>
        </p:spPr>
        <p:txBody>
          <a:bodyPr wrap="square" rtlCol="0">
            <a:spAutoFit/>
          </a:bodyPr>
          <a:lstStyle/>
          <a:p>
            <a:r>
              <a:rPr lang="en-US" sz="1600" b="1" dirty="0" smtClean="0">
                <a:solidFill>
                  <a:srgbClr val="002060"/>
                </a:solidFill>
              </a:rPr>
              <a:t>Randi, Newman &amp; </a:t>
            </a:r>
            <a:r>
              <a:rPr lang="en-US" sz="1600" b="1" dirty="0" err="1" smtClean="0">
                <a:solidFill>
                  <a:srgbClr val="002060"/>
                </a:solidFill>
              </a:rPr>
              <a:t>Grigorenko</a:t>
            </a:r>
            <a:r>
              <a:rPr lang="en-US" sz="1600" b="1" dirty="0" smtClean="0">
                <a:solidFill>
                  <a:srgbClr val="002060"/>
                </a:solidFill>
              </a:rPr>
              <a:t>, 2010</a:t>
            </a:r>
            <a:endParaRPr lang="en-US" sz="1600" b="1" dirty="0">
              <a:solidFill>
                <a:srgbClr val="002060"/>
              </a:solidFill>
            </a:endParaRPr>
          </a:p>
        </p:txBody>
      </p:sp>
    </p:spTree>
    <p:extLst>
      <p:ext uri="{BB962C8B-B14F-4D97-AF65-F5344CB8AC3E}">
        <p14:creationId xmlns:p14="http://schemas.microsoft.com/office/powerpoint/2010/main" val="3602811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0882" name="Object 3" descr="reading assessment"/>
          <p:cNvGraphicFramePr>
            <a:graphicFrameLocks noChangeAspect="1"/>
          </p:cNvGraphicFramePr>
          <p:nvPr>
            <p:extLst>
              <p:ext uri="{D42A27DB-BD31-4B8C-83A1-F6EECF244321}">
                <p14:modId xmlns:p14="http://schemas.microsoft.com/office/powerpoint/2010/main" val="1297760424"/>
              </p:ext>
            </p:extLst>
          </p:nvPr>
        </p:nvGraphicFramePr>
        <p:xfrm>
          <a:off x="228600" y="228600"/>
          <a:ext cx="8839200" cy="6442075"/>
        </p:xfrm>
        <a:graphic>
          <a:graphicData uri="http://schemas.openxmlformats.org/presentationml/2006/ole">
            <mc:AlternateContent xmlns:mc="http://schemas.openxmlformats.org/markup-compatibility/2006">
              <mc:Choice xmlns:v="urn:schemas-microsoft-com:vml" Requires="v">
                <p:oleObj spid="_x0000_s5215" name="Document" r:id="rId3" imgW="9300956" imgH="6781779" progId="Word.Document.12">
                  <p:embed/>
                </p:oleObj>
              </mc:Choice>
              <mc:Fallback>
                <p:oleObj name="Document" r:id="rId3" imgW="9300956" imgH="6781779" progId="Word.Document.12">
                  <p:embed/>
                  <p:pic>
                    <p:nvPicPr>
                      <p:cNvPr id="0" name=""/>
                      <p:cNvPicPr>
                        <a:picLocks noChangeAspect="1" noChangeArrowheads="1"/>
                      </p:cNvPicPr>
                      <p:nvPr/>
                    </p:nvPicPr>
                    <p:blipFill>
                      <a:blip r:embed="rId4"/>
                      <a:srcRect/>
                      <a:stretch>
                        <a:fillRect/>
                      </a:stretch>
                    </p:blipFill>
                    <p:spPr bwMode="auto">
                      <a:xfrm>
                        <a:off x="228600" y="228600"/>
                        <a:ext cx="88392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4296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1906" name="Object 3" descr="reading assessment"/>
          <p:cNvGraphicFramePr>
            <a:graphicFrameLocks noChangeAspect="1"/>
          </p:cNvGraphicFramePr>
          <p:nvPr>
            <p:extLst>
              <p:ext uri="{D42A27DB-BD31-4B8C-83A1-F6EECF244321}">
                <p14:modId xmlns:p14="http://schemas.microsoft.com/office/powerpoint/2010/main" val="921519291"/>
              </p:ext>
            </p:extLst>
          </p:nvPr>
        </p:nvGraphicFramePr>
        <p:xfrm>
          <a:off x="152400" y="152400"/>
          <a:ext cx="8845550" cy="6477000"/>
        </p:xfrm>
        <a:graphic>
          <a:graphicData uri="http://schemas.openxmlformats.org/presentationml/2006/ole">
            <mc:AlternateContent xmlns:mc="http://schemas.openxmlformats.org/markup-compatibility/2006">
              <mc:Choice xmlns:v="urn:schemas-microsoft-com:vml" Requires="v">
                <p:oleObj spid="_x0000_s6239" name="Document" r:id="rId3" imgW="9300956" imgH="6091978" progId="Word.Document.12">
                  <p:embed/>
                </p:oleObj>
              </mc:Choice>
              <mc:Fallback>
                <p:oleObj name="Document" r:id="rId3" imgW="9300956" imgH="6091978" progId="Word.Document.12">
                  <p:embed/>
                  <p:pic>
                    <p:nvPicPr>
                      <p:cNvPr id="0" name=""/>
                      <p:cNvPicPr>
                        <a:picLocks noChangeAspect="1" noChangeArrowheads="1"/>
                      </p:cNvPicPr>
                      <p:nvPr/>
                    </p:nvPicPr>
                    <p:blipFill>
                      <a:blip r:embed="rId4"/>
                      <a:srcRect/>
                      <a:stretch>
                        <a:fillRect/>
                      </a:stretch>
                    </p:blipFill>
                    <p:spPr bwMode="auto">
                      <a:xfrm>
                        <a:off x="152400" y="152400"/>
                        <a:ext cx="88455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7673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rtlCol="0">
            <a:normAutofit/>
          </a:bodyPr>
          <a:lstStyle/>
          <a:p>
            <a:pPr fontAlgn="auto">
              <a:spcAft>
                <a:spcPts val="0"/>
              </a:spcAft>
              <a:defRPr/>
            </a:pPr>
            <a:r>
              <a:rPr lang="en-US" sz="3600" b="1" dirty="0" smtClean="0">
                <a:solidFill>
                  <a:srgbClr val="002060"/>
                </a:solidFill>
              </a:rPr>
              <a:t>Steps to Create a Similar Profile Document</a:t>
            </a:r>
            <a:endParaRPr lang="en-US" sz="3600" b="1" dirty="0">
              <a:solidFill>
                <a:srgbClr val="002060"/>
              </a:solidFill>
            </a:endParaRPr>
          </a:p>
        </p:txBody>
      </p:sp>
      <p:sp>
        <p:nvSpPr>
          <p:cNvPr id="3" name="Content Placeholder 2"/>
          <p:cNvSpPr>
            <a:spLocks noGrp="1"/>
          </p:cNvSpPr>
          <p:nvPr>
            <p:ph idx="1"/>
          </p:nvPr>
        </p:nvSpPr>
        <p:spPr>
          <a:xfrm>
            <a:off x="152400" y="1066800"/>
            <a:ext cx="8991600" cy="5562600"/>
          </a:xfrm>
        </p:spPr>
        <p:txBody>
          <a:bodyPr rtlCol="0">
            <a:normAutofit fontScale="62500" lnSpcReduction="20000"/>
          </a:bodyPr>
          <a:lstStyle/>
          <a:p>
            <a:pPr fontAlgn="auto">
              <a:spcAft>
                <a:spcPts val="0"/>
              </a:spcAft>
              <a:buFont typeface="Arial" panose="020B0604020202020204" pitchFamily="34" charset="0"/>
              <a:buChar char="•"/>
              <a:defRPr/>
            </a:pPr>
            <a:r>
              <a:rPr lang="en-US" sz="3800" b="1" dirty="0" smtClean="0">
                <a:solidFill>
                  <a:srgbClr val="002060"/>
                </a:solidFill>
              </a:rPr>
              <a:t>The </a:t>
            </a:r>
            <a:r>
              <a:rPr lang="en-US" sz="3800" b="1" dirty="0">
                <a:solidFill>
                  <a:srgbClr val="002060"/>
                </a:solidFill>
              </a:rPr>
              <a:t>CORE </a:t>
            </a:r>
            <a:r>
              <a:rPr lang="en-US" sz="3800" b="1" dirty="0" smtClean="0">
                <a:solidFill>
                  <a:srgbClr val="002060"/>
                </a:solidFill>
              </a:rPr>
              <a:t>Reading Assessments</a:t>
            </a:r>
          </a:p>
          <a:p>
            <a:pPr fontAlgn="auto">
              <a:spcAft>
                <a:spcPts val="0"/>
              </a:spcAft>
              <a:buFont typeface="Arial" panose="020B0604020202020204" pitchFamily="34" charset="0"/>
              <a:buChar char="•"/>
              <a:defRPr/>
            </a:pPr>
            <a:r>
              <a:rPr lang="en-US" sz="3800" b="1" dirty="0" smtClean="0">
                <a:solidFill>
                  <a:srgbClr val="002060"/>
                </a:solidFill>
              </a:rPr>
              <a:t>Steps to the CBM Assessments:</a:t>
            </a:r>
            <a:endParaRPr lang="en-US" sz="3800" b="1" dirty="0">
              <a:solidFill>
                <a:srgbClr val="002060"/>
              </a:solidFill>
            </a:endParaRPr>
          </a:p>
          <a:p>
            <a:pPr lvl="1" fontAlgn="auto">
              <a:spcAft>
                <a:spcPts val="0"/>
              </a:spcAft>
              <a:buFont typeface="Arial" panose="020B0604020202020204" pitchFamily="34" charset="0"/>
              <a:buChar char="–"/>
              <a:defRPr/>
            </a:pPr>
            <a:r>
              <a:rPr lang="en-US" sz="3200" b="1" dirty="0" smtClean="0">
                <a:solidFill>
                  <a:srgbClr val="002060"/>
                </a:solidFill>
              </a:rPr>
              <a:t>Get copy </a:t>
            </a:r>
            <a:r>
              <a:rPr lang="en-US" sz="3200" b="1" dirty="0">
                <a:solidFill>
                  <a:srgbClr val="002060"/>
                </a:solidFill>
              </a:rPr>
              <a:t>of the full year reading curriculum </a:t>
            </a:r>
            <a:r>
              <a:rPr lang="en-US" sz="3200" b="1" dirty="0" smtClean="0">
                <a:solidFill>
                  <a:srgbClr val="002060"/>
                </a:solidFill>
              </a:rPr>
              <a:t>(ex. science</a:t>
            </a:r>
            <a:r>
              <a:rPr lang="en-US" sz="3200" b="1" dirty="0">
                <a:solidFill>
                  <a:srgbClr val="002060"/>
                </a:solidFill>
              </a:rPr>
              <a:t>, social studies, </a:t>
            </a:r>
            <a:r>
              <a:rPr lang="en-US" sz="3200" b="1" dirty="0" smtClean="0">
                <a:solidFill>
                  <a:srgbClr val="002060"/>
                </a:solidFill>
              </a:rPr>
              <a:t>lit, </a:t>
            </a:r>
            <a:r>
              <a:rPr lang="en-US" sz="3200" b="1" dirty="0">
                <a:solidFill>
                  <a:srgbClr val="002060"/>
                </a:solidFill>
              </a:rPr>
              <a:t>etc</a:t>
            </a:r>
            <a:r>
              <a:rPr lang="en-US" sz="3200" b="1" dirty="0" smtClean="0">
                <a:solidFill>
                  <a:srgbClr val="002060"/>
                </a:solidFill>
              </a:rPr>
              <a:t>.)</a:t>
            </a:r>
            <a:endParaRPr lang="en-US" sz="3200" b="1" dirty="0">
              <a:solidFill>
                <a:srgbClr val="002060"/>
              </a:solidFill>
            </a:endParaRPr>
          </a:p>
          <a:p>
            <a:pPr lvl="1" fontAlgn="auto">
              <a:spcAft>
                <a:spcPts val="0"/>
              </a:spcAft>
              <a:buFont typeface="Arial" panose="020B0604020202020204" pitchFamily="34" charset="0"/>
              <a:buChar char="–"/>
              <a:defRPr/>
            </a:pPr>
            <a:r>
              <a:rPr lang="en-US" sz="3200" b="1" dirty="0" smtClean="0">
                <a:solidFill>
                  <a:srgbClr val="002060"/>
                </a:solidFill>
              </a:rPr>
              <a:t>Segment out student </a:t>
            </a:r>
            <a:r>
              <a:rPr lang="en-US" sz="3200" b="1" dirty="0">
                <a:solidFill>
                  <a:srgbClr val="002060"/>
                </a:solidFill>
              </a:rPr>
              <a:t>high </a:t>
            </a:r>
            <a:r>
              <a:rPr lang="en-US" sz="3200" b="1" dirty="0" smtClean="0">
                <a:solidFill>
                  <a:srgbClr val="002060"/>
                </a:solidFill>
              </a:rPr>
              <a:t>interest text (e.g</a:t>
            </a:r>
            <a:r>
              <a:rPr lang="en-US" sz="3200" b="1" dirty="0">
                <a:solidFill>
                  <a:srgbClr val="002060"/>
                </a:solidFill>
              </a:rPr>
              <a:t>. </a:t>
            </a:r>
            <a:r>
              <a:rPr lang="en-US" sz="3200" b="1" dirty="0" smtClean="0">
                <a:solidFill>
                  <a:srgbClr val="002060"/>
                </a:solidFill>
              </a:rPr>
              <a:t>topics </a:t>
            </a:r>
            <a:r>
              <a:rPr lang="en-US" sz="3200" b="1" dirty="0">
                <a:solidFill>
                  <a:srgbClr val="002060"/>
                </a:solidFill>
              </a:rPr>
              <a:t>or </a:t>
            </a:r>
            <a:r>
              <a:rPr lang="en-US" sz="3200" b="1" dirty="0" smtClean="0">
                <a:solidFill>
                  <a:srgbClr val="002060"/>
                </a:solidFill>
              </a:rPr>
              <a:t>material </a:t>
            </a:r>
            <a:r>
              <a:rPr lang="en-US" sz="3200" b="1" dirty="0">
                <a:solidFill>
                  <a:srgbClr val="002060"/>
                </a:solidFill>
              </a:rPr>
              <a:t>(i.e. Scholastic)).</a:t>
            </a:r>
          </a:p>
          <a:p>
            <a:pPr lvl="1" fontAlgn="auto">
              <a:spcAft>
                <a:spcPts val="0"/>
              </a:spcAft>
              <a:buFont typeface="Arial" panose="020B0604020202020204" pitchFamily="34" charset="0"/>
              <a:buChar char="–"/>
              <a:defRPr/>
            </a:pPr>
            <a:r>
              <a:rPr lang="en-US" sz="3200" b="1" dirty="0" smtClean="0">
                <a:solidFill>
                  <a:srgbClr val="002060"/>
                </a:solidFill>
              </a:rPr>
              <a:t>Randomly select passages from </a:t>
            </a:r>
            <a:r>
              <a:rPr lang="en-US" sz="3200" b="1" dirty="0">
                <a:solidFill>
                  <a:srgbClr val="002060"/>
                </a:solidFill>
              </a:rPr>
              <a:t>both the full year </a:t>
            </a:r>
            <a:r>
              <a:rPr lang="en-US" sz="3200" b="1" dirty="0" smtClean="0">
                <a:solidFill>
                  <a:srgbClr val="002060"/>
                </a:solidFill>
              </a:rPr>
              <a:t>and </a:t>
            </a:r>
            <a:r>
              <a:rPr lang="en-US" sz="3200" b="1" dirty="0">
                <a:solidFill>
                  <a:srgbClr val="002060"/>
                </a:solidFill>
              </a:rPr>
              <a:t>the high interest </a:t>
            </a:r>
            <a:r>
              <a:rPr lang="en-US" sz="3200" b="1" dirty="0" smtClean="0">
                <a:solidFill>
                  <a:srgbClr val="002060"/>
                </a:solidFill>
              </a:rPr>
              <a:t>text.</a:t>
            </a:r>
            <a:endParaRPr lang="en-US" sz="3200" b="1" dirty="0">
              <a:solidFill>
                <a:srgbClr val="002060"/>
              </a:solidFill>
            </a:endParaRPr>
          </a:p>
          <a:p>
            <a:pPr lvl="1" fontAlgn="auto">
              <a:spcAft>
                <a:spcPts val="0"/>
              </a:spcAft>
              <a:buFont typeface="Arial" panose="020B0604020202020204" pitchFamily="34" charset="0"/>
              <a:buChar char="–"/>
              <a:defRPr/>
            </a:pPr>
            <a:r>
              <a:rPr lang="en-US" sz="3200" b="1" dirty="0" smtClean="0">
                <a:solidFill>
                  <a:srgbClr val="002060"/>
                </a:solidFill>
              </a:rPr>
              <a:t>Type selected </a:t>
            </a:r>
            <a:r>
              <a:rPr lang="en-US" sz="3200" b="1" dirty="0">
                <a:solidFill>
                  <a:srgbClr val="002060"/>
                </a:solidFill>
              </a:rPr>
              <a:t>passages </a:t>
            </a:r>
            <a:r>
              <a:rPr lang="en-US" sz="3200" b="1" dirty="0" smtClean="0">
                <a:solidFill>
                  <a:srgbClr val="002060"/>
                </a:solidFill>
              </a:rPr>
              <a:t>into the Intervention Central </a:t>
            </a:r>
            <a:r>
              <a:rPr lang="en-US" sz="3200" b="1" dirty="0">
                <a:solidFill>
                  <a:srgbClr val="002060"/>
                </a:solidFill>
              </a:rPr>
              <a:t>CBM calculator to determine readability:  </a:t>
            </a:r>
            <a:r>
              <a:rPr lang="en-US" sz="3200" b="1" u="sng" dirty="0">
                <a:solidFill>
                  <a:srgbClr val="002060"/>
                </a:solidFill>
                <a:hlinkClick r:id="rId2"/>
              </a:rPr>
              <a:t>http://www.interventioncentral.org/curriculum-based-measurement-reading-math-assesment-tests</a:t>
            </a:r>
            <a:r>
              <a:rPr lang="en-US" sz="3200" b="1" dirty="0">
                <a:solidFill>
                  <a:srgbClr val="002060"/>
                </a:solidFill>
              </a:rPr>
              <a:t>.</a:t>
            </a:r>
          </a:p>
          <a:p>
            <a:pPr lvl="1" fontAlgn="auto">
              <a:spcAft>
                <a:spcPts val="0"/>
              </a:spcAft>
              <a:buFont typeface="Arial" panose="020B0604020202020204" pitchFamily="34" charset="0"/>
              <a:buChar char="–"/>
              <a:defRPr/>
            </a:pPr>
            <a:r>
              <a:rPr lang="en-US" sz="3200" b="1" dirty="0" smtClean="0">
                <a:solidFill>
                  <a:srgbClr val="002060"/>
                </a:solidFill>
              </a:rPr>
              <a:t>Create probes </a:t>
            </a:r>
            <a:r>
              <a:rPr lang="en-US" sz="3200" b="1" dirty="0">
                <a:solidFill>
                  <a:srgbClr val="002060"/>
                </a:solidFill>
              </a:rPr>
              <a:t>of the selected text </a:t>
            </a:r>
            <a:r>
              <a:rPr lang="en-US" sz="3200" b="1" dirty="0" smtClean="0">
                <a:solidFill>
                  <a:srgbClr val="002060"/>
                </a:solidFill>
              </a:rPr>
              <a:t>for </a:t>
            </a:r>
            <a:r>
              <a:rPr lang="en-US" sz="3200" b="1" dirty="0">
                <a:solidFill>
                  <a:srgbClr val="002060"/>
                </a:solidFill>
              </a:rPr>
              <a:t>both Oral Reading Fluency (ORF) </a:t>
            </a:r>
            <a:r>
              <a:rPr lang="en-US" sz="3200" b="1" dirty="0" smtClean="0">
                <a:solidFill>
                  <a:srgbClr val="002060"/>
                </a:solidFill>
              </a:rPr>
              <a:t>– 1 minute probes -- and </a:t>
            </a:r>
            <a:r>
              <a:rPr lang="en-US" sz="3200" b="1" dirty="0">
                <a:solidFill>
                  <a:srgbClr val="002060"/>
                </a:solidFill>
              </a:rPr>
              <a:t>Maze Passages (comprehension) </a:t>
            </a:r>
            <a:r>
              <a:rPr lang="en-US" sz="3200" b="1" dirty="0" smtClean="0">
                <a:solidFill>
                  <a:srgbClr val="002060"/>
                </a:solidFill>
              </a:rPr>
              <a:t>–3 minute probes– </a:t>
            </a:r>
          </a:p>
          <a:p>
            <a:pPr lvl="1" fontAlgn="auto">
              <a:spcAft>
                <a:spcPts val="0"/>
              </a:spcAft>
              <a:buFont typeface="Arial" panose="020B0604020202020204" pitchFamily="34" charset="0"/>
              <a:buChar char="–"/>
              <a:defRPr/>
            </a:pPr>
            <a:r>
              <a:rPr lang="en-US" sz="3200" b="1" dirty="0" smtClean="0">
                <a:solidFill>
                  <a:srgbClr val="002060"/>
                </a:solidFill>
              </a:rPr>
              <a:t>Assess </a:t>
            </a:r>
            <a:r>
              <a:rPr lang="en-US" sz="3200" b="1" dirty="0">
                <a:solidFill>
                  <a:srgbClr val="002060"/>
                </a:solidFill>
              </a:rPr>
              <a:t>student </a:t>
            </a:r>
            <a:r>
              <a:rPr lang="en-US" sz="3200" b="1" dirty="0" smtClean="0">
                <a:solidFill>
                  <a:srgbClr val="002060"/>
                </a:solidFill>
              </a:rPr>
              <a:t>periodically </a:t>
            </a:r>
            <a:r>
              <a:rPr lang="en-US" sz="3200" b="1" dirty="0">
                <a:solidFill>
                  <a:srgbClr val="002060"/>
                </a:solidFill>
              </a:rPr>
              <a:t>over the course of 2-3 weeks using the CBM </a:t>
            </a:r>
            <a:r>
              <a:rPr lang="en-US" sz="3200" b="1" dirty="0" smtClean="0">
                <a:solidFill>
                  <a:srgbClr val="002060"/>
                </a:solidFill>
              </a:rPr>
              <a:t>probes.</a:t>
            </a:r>
          </a:p>
          <a:p>
            <a:pPr lvl="1" fontAlgn="auto">
              <a:spcAft>
                <a:spcPts val="0"/>
              </a:spcAft>
              <a:buFont typeface="Arial" panose="020B0604020202020204" pitchFamily="34" charset="0"/>
              <a:buChar char="–"/>
              <a:defRPr/>
            </a:pPr>
            <a:r>
              <a:rPr lang="en-US" sz="3200" b="1" dirty="0" smtClean="0">
                <a:solidFill>
                  <a:srgbClr val="002060"/>
                </a:solidFill>
              </a:rPr>
              <a:t>For some </a:t>
            </a:r>
            <a:r>
              <a:rPr lang="en-US" sz="3200" b="1" dirty="0">
                <a:solidFill>
                  <a:srgbClr val="002060"/>
                </a:solidFill>
              </a:rPr>
              <a:t>of the full reading curriculum </a:t>
            </a:r>
            <a:r>
              <a:rPr lang="en-US" sz="3200" b="1" dirty="0" smtClean="0">
                <a:solidFill>
                  <a:srgbClr val="002060"/>
                </a:solidFill>
              </a:rPr>
              <a:t>passages, assess </a:t>
            </a:r>
            <a:r>
              <a:rPr lang="en-US" sz="3200" b="1" dirty="0">
                <a:solidFill>
                  <a:srgbClr val="002060"/>
                </a:solidFill>
              </a:rPr>
              <a:t>following pre-teaching of vocabulary and concepts </a:t>
            </a:r>
            <a:r>
              <a:rPr lang="en-US" sz="3200" b="1" dirty="0" smtClean="0">
                <a:solidFill>
                  <a:srgbClr val="002060"/>
                </a:solidFill>
              </a:rPr>
              <a:t>(create background knowledge).</a:t>
            </a:r>
            <a:endParaRPr lang="en-US" sz="3200" b="1" dirty="0">
              <a:solidFill>
                <a:srgbClr val="002060"/>
              </a:solidFill>
            </a:endParaRPr>
          </a:p>
          <a:p>
            <a:pPr lvl="1" fontAlgn="auto">
              <a:spcAft>
                <a:spcPts val="0"/>
              </a:spcAft>
              <a:buFont typeface="Arial" panose="020B0604020202020204" pitchFamily="34" charset="0"/>
              <a:buChar char="–"/>
              <a:defRPr/>
            </a:pPr>
            <a:r>
              <a:rPr lang="en-US" sz="3200" b="1" dirty="0" smtClean="0">
                <a:solidFill>
                  <a:srgbClr val="002060"/>
                </a:solidFill>
              </a:rPr>
              <a:t>Compare results with </a:t>
            </a:r>
            <a:r>
              <a:rPr lang="en-US" sz="3200" b="1" dirty="0">
                <a:solidFill>
                  <a:srgbClr val="002060"/>
                </a:solidFill>
              </a:rPr>
              <a:t>the CBM norms provided by Hasbrouck &amp; Tindal (2005</a:t>
            </a:r>
            <a:r>
              <a:rPr lang="en-US" sz="3200" b="1" dirty="0" smtClean="0">
                <a:solidFill>
                  <a:srgbClr val="002060"/>
                </a:solidFill>
              </a:rPr>
              <a:t>) or your own state or local norms.</a:t>
            </a:r>
            <a:endParaRPr lang="en-US" sz="3200" b="1" dirty="0">
              <a:solidFill>
                <a:srgbClr val="002060"/>
              </a:solidFill>
            </a:endParaRPr>
          </a:p>
          <a:p>
            <a:pPr lvl="1" fontAlgn="auto">
              <a:spcAft>
                <a:spcPts val="0"/>
              </a:spcAft>
              <a:buFont typeface="Arial" panose="020B0604020202020204" pitchFamily="34" charset="0"/>
              <a:buChar char="–"/>
              <a:defRPr/>
            </a:pPr>
            <a:r>
              <a:rPr lang="en-US" sz="3200" b="1" dirty="0" smtClean="0">
                <a:solidFill>
                  <a:srgbClr val="002060"/>
                </a:solidFill>
              </a:rPr>
              <a:t>Summarize results </a:t>
            </a:r>
            <a:r>
              <a:rPr lang="en-US" sz="3200" b="1" dirty="0">
                <a:solidFill>
                  <a:srgbClr val="002060"/>
                </a:solidFill>
              </a:rPr>
              <a:t>and behaviors that may have impacted </a:t>
            </a:r>
            <a:r>
              <a:rPr lang="en-US" sz="3200" b="1" dirty="0" smtClean="0">
                <a:solidFill>
                  <a:srgbClr val="002060"/>
                </a:solidFill>
              </a:rPr>
              <a:t>these results.</a:t>
            </a:r>
            <a:endParaRPr lang="en-US" sz="3200" b="1" dirty="0">
              <a:solidFill>
                <a:srgbClr val="002060"/>
              </a:solidFill>
            </a:endParaRPr>
          </a:p>
          <a:p>
            <a:pPr fontAlgn="auto">
              <a:spcAft>
                <a:spcPts val="0"/>
              </a:spcAft>
              <a:buFont typeface="Arial" panose="020B0604020202020204" pitchFamily="34" charset="0"/>
              <a:buChar char="•"/>
              <a:defRPr/>
            </a:pPr>
            <a:endParaRPr lang="en-US" b="1" dirty="0">
              <a:solidFill>
                <a:srgbClr val="002060"/>
              </a:solidFill>
            </a:endParaRPr>
          </a:p>
        </p:txBody>
      </p:sp>
    </p:spTree>
    <p:extLst>
      <p:ext uri="{BB962C8B-B14F-4D97-AF65-F5344CB8AC3E}">
        <p14:creationId xmlns:p14="http://schemas.microsoft.com/office/powerpoint/2010/main" val="3656686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186" y="274638"/>
            <a:ext cx="8915400" cy="1143000"/>
          </a:xfrm>
        </p:spPr>
        <p:txBody>
          <a:bodyPr/>
          <a:lstStyle/>
          <a:p>
            <a:r>
              <a:rPr lang="en-US" b="1" dirty="0" smtClean="0">
                <a:solidFill>
                  <a:srgbClr val="002060"/>
                </a:solidFill>
              </a:rPr>
              <a:t>Creating a Reading Profile Template</a:t>
            </a:r>
            <a:endParaRPr lang="en-US" b="1" dirty="0">
              <a:solidFill>
                <a:srgbClr val="002060"/>
              </a:solidFill>
            </a:endParaRPr>
          </a:p>
        </p:txBody>
      </p:sp>
      <p:sp>
        <p:nvSpPr>
          <p:cNvPr id="5" name="TextBox 4"/>
          <p:cNvSpPr txBox="1"/>
          <p:nvPr/>
        </p:nvSpPr>
        <p:spPr>
          <a:xfrm>
            <a:off x="3048000" y="1143000"/>
            <a:ext cx="3124200" cy="307777"/>
          </a:xfrm>
          <a:prstGeom prst="rect">
            <a:avLst/>
          </a:prstGeom>
          <a:noFill/>
        </p:spPr>
        <p:txBody>
          <a:bodyPr wrap="square" rtlCol="0">
            <a:spAutoFit/>
          </a:bodyPr>
          <a:lstStyle/>
          <a:p>
            <a:pPr algn="ctr"/>
            <a:r>
              <a:rPr lang="en-US" sz="1400" b="1" dirty="0" smtClean="0"/>
              <a:t>CORE Reading Assessment</a:t>
            </a:r>
            <a:endParaRPr lang="en-US" sz="1400" b="1" dirty="0"/>
          </a:p>
        </p:txBody>
      </p:sp>
      <p:graphicFrame>
        <p:nvGraphicFramePr>
          <p:cNvPr id="4" name="Table 3" descr="reading assessment"/>
          <p:cNvGraphicFramePr>
            <a:graphicFrameLocks noGrp="1"/>
          </p:cNvGraphicFramePr>
          <p:nvPr>
            <p:extLst>
              <p:ext uri="{D42A27DB-BD31-4B8C-83A1-F6EECF244321}">
                <p14:modId xmlns:p14="http://schemas.microsoft.com/office/powerpoint/2010/main" val="1893251229"/>
              </p:ext>
            </p:extLst>
          </p:nvPr>
        </p:nvGraphicFramePr>
        <p:xfrm>
          <a:off x="42890" y="1450777"/>
          <a:ext cx="9008656" cy="1737360"/>
        </p:xfrm>
        <a:graphic>
          <a:graphicData uri="http://schemas.openxmlformats.org/drawingml/2006/table">
            <a:tbl>
              <a:tblPr firstRow="1" bandRow="1">
                <a:tableStyleId>{2D5ABB26-0587-4C30-8999-92F81FD0307C}</a:tableStyleId>
              </a:tblPr>
              <a:tblGrid>
                <a:gridCol w="3380016"/>
                <a:gridCol w="990600"/>
                <a:gridCol w="116840"/>
                <a:gridCol w="721360"/>
                <a:gridCol w="116840"/>
                <a:gridCol w="3683000"/>
              </a:tblGrid>
              <a:tr h="210559">
                <a:tc>
                  <a:txBody>
                    <a:bodyPr/>
                    <a:lstStyle/>
                    <a:p>
                      <a:endParaRPr lang="en-US" sz="1000" dirty="0"/>
                    </a:p>
                  </a:txBody>
                  <a:tcPr>
                    <a:lnB w="12700" cap="flat" cmpd="sng" algn="ctr">
                      <a:solidFill>
                        <a:schemeClr val="tx1"/>
                      </a:solidFill>
                      <a:prstDash val="solid"/>
                      <a:round/>
                      <a:headEnd type="none" w="med" len="med"/>
                      <a:tailEnd type="none" w="med" len="med"/>
                    </a:lnB>
                  </a:tcPr>
                </a:tc>
                <a:tc gridSpan="2">
                  <a:txBody>
                    <a:bodyPr/>
                    <a:lstStyle/>
                    <a:p>
                      <a:r>
                        <a:rPr lang="en-US" sz="1200" b="1" dirty="0" smtClean="0"/>
                        <a:t>Fall</a:t>
                      </a:r>
                      <a:endParaRPr lang="en-US" sz="1200" b="1"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r>
                        <a:rPr lang="en-US" sz="1200" b="1" dirty="0" smtClean="0"/>
                        <a:t>Spring</a:t>
                      </a:r>
                      <a:endParaRPr lang="en-US" sz="1200" b="1"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en-US" sz="1200" b="1" dirty="0" smtClean="0"/>
                        <a:t>Notes &amp; Scoring</a:t>
                      </a:r>
                      <a:r>
                        <a:rPr lang="en-US" sz="1200" b="1" baseline="0" dirty="0" smtClean="0"/>
                        <a:t> Scales</a:t>
                      </a:r>
                      <a:endParaRPr lang="en-US" sz="1200" b="1" dirty="0"/>
                    </a:p>
                  </a:txBody>
                  <a:tcPr>
                    <a:lnB w="12700" cap="flat" cmpd="sng" algn="ctr">
                      <a:solidFill>
                        <a:schemeClr val="tx1"/>
                      </a:solidFill>
                      <a:prstDash val="solid"/>
                      <a:round/>
                      <a:headEnd type="none" w="med" len="med"/>
                      <a:tailEnd type="none" w="med" len="med"/>
                    </a:lnB>
                  </a:tcPr>
                </a:tc>
              </a:tr>
              <a:tr h="228600">
                <a:tc gridSpan="6">
                  <a:txBody>
                    <a:bodyPr/>
                    <a:lstStyle/>
                    <a:p>
                      <a:r>
                        <a:rPr lang="en-US" sz="1000" b="1" dirty="0" smtClean="0"/>
                        <a:t>CORE Phoneme Deletion test</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r>
              <a:tr h="172720">
                <a:tc>
                  <a:txBody>
                    <a:bodyPr/>
                    <a:lstStyle/>
                    <a:p>
                      <a:r>
                        <a:rPr lang="en-US" sz="1000" dirty="0" smtClean="0"/>
                        <a:t>Part A: Initial Sound (Late Kindergarten)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00" dirty="0" smtClean="0"/>
                        <a:t>For the CORE Reading assessment, the following color codes</a:t>
                      </a:r>
                      <a:r>
                        <a:rPr lang="en-US" sz="1000" baseline="0" dirty="0" smtClean="0"/>
                        <a:t> are used: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28600">
                <a:tc>
                  <a:txBody>
                    <a:bodyPr/>
                    <a:lstStyle/>
                    <a:p>
                      <a:r>
                        <a:rPr lang="en-US" sz="1000" dirty="0" smtClean="0"/>
                        <a:t>Part B: Final Sound (Grade 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8600">
                <a:tc>
                  <a:txBody>
                    <a:bodyPr/>
                    <a:lstStyle/>
                    <a:p>
                      <a:r>
                        <a:rPr lang="en-US" sz="1000" dirty="0" smtClean="0"/>
                        <a:t>Part C: First sound of a consonant Blend (Grade 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00" dirty="0" smtClean="0"/>
                        <a:t>Green = independent Level =</a:t>
                      </a:r>
                      <a:r>
                        <a:rPr lang="en-US" sz="1000" baseline="0" dirty="0" smtClean="0"/>
                        <a:t> At Benchmark</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8600">
                <a:tc>
                  <a:txBody>
                    <a:bodyPr/>
                    <a:lstStyle/>
                    <a:p>
                      <a:r>
                        <a:rPr lang="en-US" sz="1000" dirty="0" smtClean="0"/>
                        <a:t>Part D: Embedded Sound of a Consonant Blend (Grade 3)</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00" dirty="0" smtClean="0"/>
                        <a:t>Yellow</a:t>
                      </a:r>
                      <a:r>
                        <a:rPr lang="en-US" sz="1000" baseline="0" dirty="0" smtClean="0"/>
                        <a:t> = Instructional Level = Strategic Intervention (grade-level)</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8600">
                <a:tc>
                  <a:txBody>
                    <a:bodyPr/>
                    <a:lstStyle/>
                    <a:p>
                      <a:r>
                        <a:rPr lang="en-US" sz="1000" b="1" dirty="0" smtClean="0"/>
                        <a:t>CORE Phoneme</a:t>
                      </a:r>
                      <a:r>
                        <a:rPr lang="en-US" sz="1000" b="1" baseline="0" dirty="0" smtClean="0"/>
                        <a:t> Segmentation Test</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00" dirty="0" smtClean="0"/>
                        <a:t>Red = Frustration Level = Intensive Intervention needed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descr="reading profile template"/>
          <p:cNvGraphicFramePr>
            <a:graphicFrameLocks noGrp="1"/>
          </p:cNvGraphicFramePr>
          <p:nvPr>
            <p:extLst>
              <p:ext uri="{D42A27DB-BD31-4B8C-83A1-F6EECF244321}">
                <p14:modId xmlns:p14="http://schemas.microsoft.com/office/powerpoint/2010/main" val="553854540"/>
              </p:ext>
            </p:extLst>
          </p:nvPr>
        </p:nvGraphicFramePr>
        <p:xfrm>
          <a:off x="42890" y="3261218"/>
          <a:ext cx="8997696" cy="3413760"/>
        </p:xfrm>
        <a:graphic>
          <a:graphicData uri="http://schemas.openxmlformats.org/drawingml/2006/table">
            <a:tbl>
              <a:tblPr firstRow="1" bandRow="1">
                <a:tableStyleId>{5C22544A-7EE6-4342-B048-85BDC9FD1C3A}</a:tableStyleId>
              </a:tblPr>
              <a:tblGrid>
                <a:gridCol w="3386110"/>
                <a:gridCol w="990600"/>
                <a:gridCol w="838200"/>
                <a:gridCol w="3782786"/>
              </a:tblGrid>
              <a:tr h="241663">
                <a:tc>
                  <a:txBody>
                    <a:bodyPr/>
                    <a:lstStyle/>
                    <a:p>
                      <a:r>
                        <a:rPr lang="en-US" sz="1000" dirty="0" smtClean="0">
                          <a:solidFill>
                            <a:schemeClr val="tx1"/>
                          </a:solidFill>
                        </a:rPr>
                        <a:t>CORE Phonological Segmentation Test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1663">
                <a:tc>
                  <a:txBody>
                    <a:bodyPr/>
                    <a:lstStyle/>
                    <a:p>
                      <a:r>
                        <a:rPr lang="en-US" sz="1000" dirty="0" smtClean="0"/>
                        <a:t>Part A: Sentences into Words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Part B: Words into Syllables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Part C: Words into Phonemes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663">
                <a:tc>
                  <a:txBody>
                    <a:bodyPr/>
                    <a:lstStyle/>
                    <a:p>
                      <a:r>
                        <a:rPr lang="en-US" sz="1000" b="1" dirty="0" smtClean="0"/>
                        <a:t>Alphabet Skills and Letter Sounds</a:t>
                      </a:r>
                      <a:endParaRPr lang="en-US" sz="10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1663">
                <a:tc>
                  <a:txBody>
                    <a:bodyPr/>
                    <a:lstStyle/>
                    <a:p>
                      <a:r>
                        <a:rPr lang="en-US" sz="1000" dirty="0" smtClean="0"/>
                        <a:t>O. Letter Names – Upper Case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P.</a:t>
                      </a:r>
                      <a:r>
                        <a:rPr lang="en-US" sz="1000" baseline="0" dirty="0" smtClean="0"/>
                        <a:t> Letter names – Lower Case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Q. Consonant Sounds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R. Long Vowel Sounds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S. Short Vowel Sounds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663">
                <a:tc>
                  <a:txBody>
                    <a:bodyPr/>
                    <a:lstStyle/>
                    <a:p>
                      <a:r>
                        <a:rPr lang="en-US" sz="1000" b="1" dirty="0" smtClean="0"/>
                        <a:t>Core Phonics Survey: Reading &amp;</a:t>
                      </a:r>
                      <a:r>
                        <a:rPr lang="en-US" sz="1000" b="1" baseline="0" dirty="0" smtClean="0"/>
                        <a:t> Decoding (Mastery Test)</a:t>
                      </a:r>
                      <a:endParaRPr lang="en-US" sz="10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1663">
                <a:tc>
                  <a:txBody>
                    <a:bodyPr/>
                    <a:lstStyle/>
                    <a:p>
                      <a:r>
                        <a:rPr lang="en-US" sz="1000" dirty="0" smtClean="0"/>
                        <a:t>T. Short Vowels in</a:t>
                      </a:r>
                      <a:r>
                        <a:rPr lang="en-US" sz="1000" baseline="0" dirty="0" smtClean="0"/>
                        <a:t> CVC words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U. Consonant Blends with Short Vowels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41663">
                <a:tc>
                  <a:txBody>
                    <a:bodyPr/>
                    <a:lstStyle/>
                    <a:p>
                      <a:r>
                        <a:rPr lang="en-US" sz="1000" dirty="0" smtClean="0"/>
                        <a:t>V. Short vowels. Digraphs and </a:t>
                      </a:r>
                      <a:r>
                        <a:rPr lang="en-US" sz="1000" dirty="0" err="1" smtClean="0"/>
                        <a:t>Trigraphs</a:t>
                      </a:r>
                      <a:r>
                        <a:rPr lang="en-US" sz="1000" dirty="0" smtClean="0"/>
                        <a:t> </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37958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2971800"/>
            <a:ext cx="3886200" cy="1470025"/>
          </a:xfrm>
        </p:spPr>
        <p:txBody>
          <a:bodyPr>
            <a:normAutofit fontScale="90000"/>
          </a:bodyPr>
          <a:lstStyle/>
          <a:p>
            <a:r>
              <a:rPr lang="en-US" b="1" dirty="0"/>
              <a:t>The Top 10:</a:t>
            </a:r>
            <a:br>
              <a:rPr lang="en-US" b="1" dirty="0"/>
            </a:br>
            <a:r>
              <a:rPr lang="en-US" sz="2000" b="1" dirty="0"/>
              <a:t/>
            </a:r>
            <a:br>
              <a:rPr lang="en-US" sz="2000" b="1" dirty="0"/>
            </a:br>
            <a:r>
              <a:rPr lang="en-US" b="1" dirty="0"/>
              <a:t>Characteristics of ASD that Impact LITERACY</a:t>
            </a:r>
            <a:br>
              <a:rPr lang="en-US" b="1" dirty="0"/>
            </a:br>
            <a:endParaRPr lang="en-US" dirty="0"/>
          </a:p>
        </p:txBody>
      </p:sp>
      <p:graphicFrame>
        <p:nvGraphicFramePr>
          <p:cNvPr id="5" name="Diagram 4" descr="Diagram of the top 10 characteristics of ASD that impact literacy"/>
          <p:cNvGraphicFramePr/>
          <p:nvPr>
            <p:extLst>
              <p:ext uri="{D42A27DB-BD31-4B8C-83A1-F6EECF244321}">
                <p14:modId xmlns:p14="http://schemas.microsoft.com/office/powerpoint/2010/main" val="830149517"/>
              </p:ext>
            </p:extLst>
          </p:nvPr>
        </p:nvGraphicFramePr>
        <p:xfrm>
          <a:off x="304800" y="3048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228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Interrelatedness of Characteristics</a:t>
            </a:r>
            <a:r>
              <a:rPr lang="en-US" b="1" dirty="0">
                <a:solidFill>
                  <a:srgbClr val="002060"/>
                </a:solidFill>
              </a:rPr>
              <a:t/>
            </a:r>
            <a:br>
              <a:rPr lang="en-US" b="1" dirty="0">
                <a:solidFill>
                  <a:srgbClr val="002060"/>
                </a:solidFill>
              </a:rPr>
            </a:br>
            <a:r>
              <a:rPr lang="en-US" sz="4000" b="1" dirty="0" smtClean="0">
                <a:solidFill>
                  <a:srgbClr val="002060"/>
                </a:solidFill>
              </a:rPr>
              <a:t>Selection of Top Examples</a:t>
            </a:r>
            <a:endParaRPr lang="en-US" sz="4000" b="1" dirty="0">
              <a:solidFill>
                <a:srgbClr val="002060"/>
              </a:solidFill>
            </a:endParaRPr>
          </a:p>
        </p:txBody>
      </p:sp>
      <p:pic>
        <p:nvPicPr>
          <p:cNvPr id="38914" name="Picture 2" descr="g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39521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992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ASD Impact on Literacy Checklist</a:t>
            </a:r>
            <a:br>
              <a:rPr lang="en-US" b="1" dirty="0" smtClean="0">
                <a:solidFill>
                  <a:srgbClr val="002060"/>
                </a:solidFill>
              </a:rPr>
            </a:br>
            <a:r>
              <a:rPr lang="en-US" b="1" dirty="0" smtClean="0">
                <a:solidFill>
                  <a:srgbClr val="002060"/>
                </a:solidFill>
              </a:rPr>
              <a:t>The TOP 10</a:t>
            </a:r>
            <a:endParaRPr lang="en-US" b="1" dirty="0">
              <a:solidFill>
                <a:srgbClr val="002060"/>
              </a:solidFill>
            </a:endParaRPr>
          </a:p>
        </p:txBody>
      </p:sp>
      <p:pic>
        <p:nvPicPr>
          <p:cNvPr id="44034" name="Picture 2" descr="impact on literacy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199"/>
            <a:ext cx="7010400" cy="488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377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rgbClr val="002060"/>
                </a:solidFill>
              </a:rPr>
              <a:t>Characteristics of ASD that Impact Literacy</a:t>
            </a:r>
            <a:br>
              <a:rPr lang="en-US" sz="3600" b="1" dirty="0" smtClean="0">
                <a:solidFill>
                  <a:srgbClr val="002060"/>
                </a:solidFill>
              </a:rPr>
            </a:br>
            <a:r>
              <a:rPr lang="en-US" sz="2800" b="1" dirty="0" smtClean="0">
                <a:solidFill>
                  <a:srgbClr val="002060"/>
                </a:solidFill>
              </a:rPr>
              <a:t>Joint Attention &amp; Social Engagement</a:t>
            </a:r>
            <a:endParaRPr lang="en-US" sz="2800" b="1" dirty="0">
              <a:solidFill>
                <a:srgbClr val="002060"/>
              </a:solidFill>
            </a:endParaRPr>
          </a:p>
        </p:txBody>
      </p:sp>
      <p:graphicFrame>
        <p:nvGraphicFramePr>
          <p:cNvPr id="2" name="Table 1" descr="Joint attention &amp; social engagement impact on literacy "/>
          <p:cNvGraphicFramePr>
            <a:graphicFrameLocks noGrp="1"/>
          </p:cNvGraphicFramePr>
          <p:nvPr>
            <p:extLst>
              <p:ext uri="{D42A27DB-BD31-4B8C-83A1-F6EECF244321}">
                <p14:modId xmlns:p14="http://schemas.microsoft.com/office/powerpoint/2010/main" val="3250076579"/>
              </p:ext>
            </p:extLst>
          </p:nvPr>
        </p:nvGraphicFramePr>
        <p:xfrm>
          <a:off x="228600" y="1445388"/>
          <a:ext cx="8458200" cy="3022600"/>
        </p:xfrm>
        <a:graphic>
          <a:graphicData uri="http://schemas.openxmlformats.org/drawingml/2006/table">
            <a:tbl>
              <a:tblPr firstRow="1" bandRow="1">
                <a:tableStyleId>{5940675A-B579-460E-94D1-54222C63F5DA}</a:tableStyleId>
              </a:tblPr>
              <a:tblGrid>
                <a:gridCol w="2114550"/>
                <a:gridCol w="5276850"/>
                <a:gridCol w="533400"/>
                <a:gridCol w="533400"/>
              </a:tblGrid>
              <a:tr h="370840">
                <a:tc gridSpan="4">
                  <a:txBody>
                    <a:bodyPr/>
                    <a:lstStyle/>
                    <a:p>
                      <a:r>
                        <a:rPr lang="en-US" sz="1500" b="1" dirty="0" smtClean="0"/>
                        <a:t>Joint</a:t>
                      </a:r>
                      <a:r>
                        <a:rPr lang="en-US" sz="1500" b="1" baseline="0" dirty="0" smtClean="0"/>
                        <a:t> Attention &amp; Social Engagement: </a:t>
                      </a:r>
                      <a:r>
                        <a:rPr lang="en-US" sz="1500" baseline="0" dirty="0" smtClean="0"/>
                        <a:t>The ability to respond to and engage in shared, enjoyable experiences including looking to others to understand how they feel about their experiences and imitation others to learn new skills. </a:t>
                      </a:r>
                      <a:endParaRPr lang="en-US" sz="15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4">
                  <a:txBody>
                    <a:bodyPr/>
                    <a:lstStyle/>
                    <a:p>
                      <a:pPr algn="ctr"/>
                      <a:r>
                        <a:rPr lang="en-US" sz="1500" dirty="0" smtClean="0"/>
                        <a:t>How deficits in joint attention</a:t>
                      </a:r>
                      <a:r>
                        <a:rPr lang="en-US" sz="1500" baseline="0" dirty="0" smtClean="0"/>
                        <a:t> &amp; social engagement may impact literacy</a:t>
                      </a:r>
                      <a:endParaRPr lang="en-US" sz="1500" dirty="0"/>
                    </a:p>
                  </a:txBody>
                  <a:tcPr anchor="ctr"/>
                </a:tc>
                <a:tc>
                  <a:txBody>
                    <a:bodyPr/>
                    <a:lstStyle/>
                    <a:p>
                      <a:r>
                        <a:rPr lang="en-US" sz="1500" dirty="0" smtClean="0"/>
                        <a:t>Lack of shared interest in the reading experience</a:t>
                      </a:r>
                      <a:r>
                        <a:rPr lang="en-US" sz="1500" baseline="0" dirty="0" smtClean="0"/>
                        <a:t> resulting in missed learning opportunities. </a:t>
                      </a:r>
                      <a:endParaRPr lang="en-US" sz="1500" dirty="0"/>
                    </a:p>
                  </a:txBody>
                  <a:tcPr/>
                </a:tc>
                <a:tc>
                  <a:txBody>
                    <a:bodyPr/>
                    <a:lstStyle/>
                    <a:p>
                      <a:endParaRPr lang="en-US" sz="1500"/>
                    </a:p>
                  </a:txBody>
                  <a:tcPr/>
                </a:tc>
                <a:tc>
                  <a:txBody>
                    <a:bodyPr/>
                    <a:lstStyle/>
                    <a:p>
                      <a:endParaRPr lang="en-US" sz="1500"/>
                    </a:p>
                  </a:txBody>
                  <a:tcPr/>
                </a:tc>
              </a:tr>
              <a:tr h="370840">
                <a:tc vMerge="1">
                  <a:txBody>
                    <a:bodyPr/>
                    <a:lstStyle/>
                    <a:p>
                      <a:endParaRPr lang="en-US" dirty="0"/>
                    </a:p>
                  </a:txBody>
                  <a:tcPr/>
                </a:tc>
                <a:tc>
                  <a:txBody>
                    <a:bodyPr/>
                    <a:lstStyle/>
                    <a:p>
                      <a:r>
                        <a:rPr lang="en-US" sz="1500" dirty="0" smtClean="0"/>
                        <a:t>Lack of imitation skills to practice the behaviors</a:t>
                      </a:r>
                      <a:r>
                        <a:rPr lang="en-US" sz="1500" baseline="0" dirty="0" smtClean="0"/>
                        <a:t> of reading and to develop new interests. </a:t>
                      </a:r>
                      <a:endParaRPr lang="en-US" sz="1500" dirty="0"/>
                    </a:p>
                  </a:txBody>
                  <a:tcPr/>
                </a:tc>
                <a:tc>
                  <a:txBody>
                    <a:bodyPr/>
                    <a:lstStyle/>
                    <a:p>
                      <a:endParaRPr lang="en-US" sz="1500" dirty="0"/>
                    </a:p>
                  </a:txBody>
                  <a:tcPr/>
                </a:tc>
                <a:tc>
                  <a:txBody>
                    <a:bodyPr/>
                    <a:lstStyle/>
                    <a:p>
                      <a:endParaRPr lang="en-US" sz="1500"/>
                    </a:p>
                  </a:txBody>
                  <a:tcPr/>
                </a:tc>
              </a:tr>
              <a:tr h="370840">
                <a:tc vMerge="1">
                  <a:txBody>
                    <a:bodyPr/>
                    <a:lstStyle/>
                    <a:p>
                      <a:endParaRPr lang="en-US" dirty="0"/>
                    </a:p>
                  </a:txBody>
                  <a:tcPr/>
                </a:tc>
                <a:tc>
                  <a:txBody>
                    <a:bodyPr/>
                    <a:lstStyle/>
                    <a:p>
                      <a:r>
                        <a:rPr lang="en-US" sz="1500" dirty="0" smtClean="0"/>
                        <a:t>Lack of social engagement that enhances</a:t>
                      </a:r>
                      <a:r>
                        <a:rPr lang="en-US" sz="1500" baseline="0" dirty="0" smtClean="0"/>
                        <a:t> vocabulary development and increases experiences for background knowledge. </a:t>
                      </a:r>
                      <a:endParaRPr lang="en-US" sz="1500" dirty="0"/>
                    </a:p>
                  </a:txBody>
                  <a:tcPr/>
                </a:tc>
                <a:tc>
                  <a:txBody>
                    <a:bodyPr/>
                    <a:lstStyle/>
                    <a:p>
                      <a:endParaRPr lang="en-US" sz="1500" dirty="0"/>
                    </a:p>
                  </a:txBody>
                  <a:tcPr/>
                </a:tc>
                <a:tc>
                  <a:txBody>
                    <a:bodyPr/>
                    <a:lstStyle/>
                    <a:p>
                      <a:endParaRPr lang="en-US" sz="1500" dirty="0"/>
                    </a:p>
                  </a:txBody>
                  <a:tcPr/>
                </a:tc>
              </a:tr>
              <a:tr h="370840">
                <a:tc vMerge="1">
                  <a:txBody>
                    <a:bodyPr/>
                    <a:lstStyle/>
                    <a:p>
                      <a:endParaRPr lang="en-US" dirty="0"/>
                    </a:p>
                  </a:txBody>
                  <a:tcPr/>
                </a:tc>
                <a:tc>
                  <a:txBody>
                    <a:bodyPr/>
                    <a:lstStyle/>
                    <a:p>
                      <a:r>
                        <a:rPr lang="en-US" sz="1500" dirty="0" smtClean="0"/>
                        <a:t>OTHER (describe): </a:t>
                      </a:r>
                      <a:endParaRPr lang="en-US" sz="1500" dirty="0"/>
                    </a:p>
                  </a:txBody>
                  <a:tcPr/>
                </a:tc>
                <a:tc>
                  <a:txBody>
                    <a:bodyPr/>
                    <a:lstStyle/>
                    <a:p>
                      <a:endParaRPr lang="en-US" sz="150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3796502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rgbClr val="002060"/>
                </a:solidFill>
              </a:rPr>
              <a:t>Characteristics of ASD that Impact Literacy</a:t>
            </a:r>
            <a:br>
              <a:rPr lang="en-US" sz="3600" b="1" dirty="0" smtClean="0">
                <a:solidFill>
                  <a:srgbClr val="002060"/>
                </a:solidFill>
              </a:rPr>
            </a:br>
            <a:r>
              <a:rPr lang="en-US" sz="2800" b="1" dirty="0" smtClean="0">
                <a:solidFill>
                  <a:srgbClr val="002060"/>
                </a:solidFill>
              </a:rPr>
              <a:t>Theory of Mind &amp; Social Emotional Reciprocity</a:t>
            </a:r>
            <a:endParaRPr lang="en-US" sz="2800" b="1" dirty="0">
              <a:solidFill>
                <a:srgbClr val="002060"/>
              </a:solidFill>
            </a:endParaRPr>
          </a:p>
        </p:txBody>
      </p:sp>
      <p:graphicFrame>
        <p:nvGraphicFramePr>
          <p:cNvPr id="2" name="Table 1" descr="Theory of Mind &amp; Social / Emotional Reciprocity impact on Literacy"/>
          <p:cNvGraphicFramePr>
            <a:graphicFrameLocks noGrp="1"/>
          </p:cNvGraphicFramePr>
          <p:nvPr>
            <p:extLst>
              <p:ext uri="{D42A27DB-BD31-4B8C-83A1-F6EECF244321}">
                <p14:modId xmlns:p14="http://schemas.microsoft.com/office/powerpoint/2010/main" val="927885575"/>
              </p:ext>
            </p:extLst>
          </p:nvPr>
        </p:nvGraphicFramePr>
        <p:xfrm>
          <a:off x="152400" y="1600200"/>
          <a:ext cx="8534400" cy="2656840"/>
        </p:xfrm>
        <a:graphic>
          <a:graphicData uri="http://schemas.openxmlformats.org/drawingml/2006/table">
            <a:tbl>
              <a:tblPr firstRow="1" bandRow="1">
                <a:tableStyleId>{5940675A-B579-460E-94D1-54222C63F5DA}</a:tableStyleId>
              </a:tblPr>
              <a:tblGrid>
                <a:gridCol w="1752600"/>
                <a:gridCol w="5791200"/>
                <a:gridCol w="533400"/>
                <a:gridCol w="457200"/>
              </a:tblGrid>
              <a:tr h="370840">
                <a:tc gridSpan="4">
                  <a:txBody>
                    <a:bodyPr/>
                    <a:lstStyle/>
                    <a:p>
                      <a:r>
                        <a:rPr lang="en-US" sz="1400" b="1" dirty="0" smtClean="0"/>
                        <a:t>Theory of Mind &amp; Social / Emotional Reciprocity: </a:t>
                      </a:r>
                      <a:r>
                        <a:rPr lang="en-US" sz="1400" dirty="0" smtClean="0"/>
                        <a:t>The ability to recognize and interpret</a:t>
                      </a:r>
                      <a:r>
                        <a:rPr lang="en-US" sz="1400" baseline="0" dirty="0" smtClean="0"/>
                        <a:t> the thoughts, perspectives, intentions, and emotions of others to predict their behavior; Understanding emotions through descriptions of body language and facial expressions. </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4">
                  <a:txBody>
                    <a:bodyPr/>
                    <a:lstStyle/>
                    <a:p>
                      <a:pPr algn="ctr"/>
                      <a:r>
                        <a:rPr lang="en-US" sz="1400" dirty="0" smtClean="0"/>
                        <a:t>How deficits</a:t>
                      </a:r>
                      <a:r>
                        <a:rPr lang="en-US" sz="1400" baseline="0" dirty="0" smtClean="0"/>
                        <a:t> in Theory of Mind and Social / Emotional Reciprocity may impact literacy: </a:t>
                      </a:r>
                      <a:endParaRPr lang="en-US" sz="1400" dirty="0"/>
                    </a:p>
                  </a:txBody>
                  <a:tcPr anchor="ctr"/>
                </a:tc>
                <a:tc>
                  <a:txBody>
                    <a:bodyPr/>
                    <a:lstStyle/>
                    <a:p>
                      <a:r>
                        <a:rPr lang="en-US" sz="1400" dirty="0" smtClean="0"/>
                        <a:t>Difficulty</a:t>
                      </a:r>
                      <a:r>
                        <a:rPr lang="en-US" sz="1400" baseline="0" dirty="0" smtClean="0"/>
                        <a:t> understanding the perspectives and emotional states of characters and/or author. </a:t>
                      </a:r>
                      <a:endParaRPr lang="en-US" sz="1400" dirty="0"/>
                    </a:p>
                  </a:txBody>
                  <a:tcPr/>
                </a:tc>
                <a:tc>
                  <a:txBody>
                    <a:bodyPr/>
                    <a:lstStyle/>
                    <a:p>
                      <a:endParaRPr lang="en-US" sz="1400"/>
                    </a:p>
                  </a:txBody>
                  <a:tcPr/>
                </a:tc>
                <a:tc>
                  <a:txBody>
                    <a:bodyPr/>
                    <a:lstStyle/>
                    <a:p>
                      <a:endParaRPr lang="en-US" sz="1400"/>
                    </a:p>
                  </a:txBody>
                  <a:tcPr/>
                </a:tc>
              </a:tr>
              <a:tr h="370840">
                <a:tc vMerge="1">
                  <a:txBody>
                    <a:bodyPr/>
                    <a:lstStyle/>
                    <a:p>
                      <a:endParaRPr lang="en-US" sz="1400" dirty="0"/>
                    </a:p>
                  </a:txBody>
                  <a:tcPr/>
                </a:tc>
                <a:tc>
                  <a:txBody>
                    <a:bodyPr/>
                    <a:lstStyle/>
                    <a:p>
                      <a:r>
                        <a:rPr lang="en-US" sz="1400" dirty="0" smtClean="0"/>
                        <a:t>Difficulty predicting</a:t>
                      </a:r>
                      <a:r>
                        <a:rPr lang="en-US" sz="1400" baseline="0" dirty="0" smtClean="0"/>
                        <a:t> or making inferences about the future behavior of characters. </a:t>
                      </a:r>
                      <a:endParaRPr lang="en-US" sz="1400" dirty="0"/>
                    </a:p>
                  </a:txBody>
                  <a:tcPr/>
                </a:tc>
                <a:tc>
                  <a:txBody>
                    <a:bodyPr/>
                    <a:lstStyle/>
                    <a:p>
                      <a:endParaRPr lang="en-US" sz="1400" dirty="0"/>
                    </a:p>
                  </a:txBody>
                  <a:tcPr/>
                </a:tc>
                <a:tc>
                  <a:txBody>
                    <a:bodyPr/>
                    <a:lstStyle/>
                    <a:p>
                      <a:endParaRPr lang="en-US" sz="1400"/>
                    </a:p>
                  </a:txBody>
                  <a:tcPr/>
                </a:tc>
              </a:tr>
              <a:tr h="370840">
                <a:tc vMerge="1">
                  <a:txBody>
                    <a:bodyPr/>
                    <a:lstStyle/>
                    <a:p>
                      <a:endParaRPr lang="en-US" sz="1400" dirty="0"/>
                    </a:p>
                  </a:txBody>
                  <a:tcPr/>
                </a:tc>
                <a:tc>
                  <a:txBody>
                    <a:bodyPr/>
                    <a:lstStyle/>
                    <a:p>
                      <a:r>
                        <a:rPr lang="en-US" sz="1400" dirty="0" smtClean="0"/>
                        <a:t>Difficulty understanding</a:t>
                      </a:r>
                      <a:r>
                        <a:rPr lang="en-US" sz="1400" baseline="0" dirty="0" smtClean="0"/>
                        <a:t> the emotional states of characters based on body language and facial expression descriptions in the text. </a:t>
                      </a:r>
                      <a:endParaRPr lang="en-US" sz="1400" dirty="0"/>
                    </a:p>
                  </a:txBody>
                  <a:tcPr/>
                </a:tc>
                <a:tc>
                  <a:txBody>
                    <a:bodyPr/>
                    <a:lstStyle/>
                    <a:p>
                      <a:endParaRPr lang="en-US" sz="1400" dirty="0"/>
                    </a:p>
                  </a:txBody>
                  <a:tcPr/>
                </a:tc>
                <a:tc>
                  <a:txBody>
                    <a:bodyPr/>
                    <a:lstStyle/>
                    <a:p>
                      <a:endParaRPr lang="en-US" sz="1400" dirty="0"/>
                    </a:p>
                  </a:txBody>
                  <a:tcPr/>
                </a:tc>
              </a:tr>
              <a:tr h="370840">
                <a:tc vMerge="1">
                  <a:txBody>
                    <a:bodyPr/>
                    <a:lstStyle/>
                    <a:p>
                      <a:endParaRPr lang="en-US" sz="1400" dirty="0"/>
                    </a:p>
                  </a:txBody>
                  <a:tcPr/>
                </a:tc>
                <a:tc>
                  <a:txBody>
                    <a:bodyPr/>
                    <a:lstStyle/>
                    <a:p>
                      <a:r>
                        <a:rPr lang="en-US" sz="1400" dirty="0" smtClean="0"/>
                        <a:t>OTHER (describe): </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3718581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solidFill>
                  <a:srgbClr val="002060"/>
                </a:solidFill>
              </a:rPr>
              <a:t>Characteristics of ASD that Impact Literacy</a:t>
            </a:r>
            <a:br>
              <a:rPr lang="en-US" sz="3600" b="1" dirty="0" smtClean="0">
                <a:solidFill>
                  <a:srgbClr val="002060"/>
                </a:solidFill>
              </a:rPr>
            </a:br>
            <a:r>
              <a:rPr lang="en-US" sz="3600" b="1" dirty="0" smtClean="0">
                <a:solidFill>
                  <a:srgbClr val="002060"/>
                </a:solidFill>
              </a:rPr>
              <a:t>Central Coherence</a:t>
            </a:r>
            <a:endParaRPr lang="en-US" sz="3600" b="1" dirty="0">
              <a:solidFill>
                <a:srgbClr val="002060"/>
              </a:solidFill>
            </a:endParaRPr>
          </a:p>
        </p:txBody>
      </p:sp>
      <p:graphicFrame>
        <p:nvGraphicFramePr>
          <p:cNvPr id="2" name="Table 1" descr="Central Coherence Impact on Literacy"/>
          <p:cNvGraphicFramePr>
            <a:graphicFrameLocks noGrp="1"/>
          </p:cNvGraphicFramePr>
          <p:nvPr>
            <p:extLst>
              <p:ext uri="{D42A27DB-BD31-4B8C-83A1-F6EECF244321}">
                <p14:modId xmlns:p14="http://schemas.microsoft.com/office/powerpoint/2010/main" val="3298019048"/>
              </p:ext>
            </p:extLst>
          </p:nvPr>
        </p:nvGraphicFramePr>
        <p:xfrm>
          <a:off x="228600" y="1524000"/>
          <a:ext cx="8458200" cy="2270760"/>
        </p:xfrm>
        <a:graphic>
          <a:graphicData uri="http://schemas.openxmlformats.org/drawingml/2006/table">
            <a:tbl>
              <a:tblPr firstRow="1" bandRow="1">
                <a:tableStyleId>{5940675A-B579-460E-94D1-54222C63F5DA}</a:tableStyleId>
              </a:tblPr>
              <a:tblGrid>
                <a:gridCol w="1600200"/>
                <a:gridCol w="6019800"/>
                <a:gridCol w="457200"/>
                <a:gridCol w="381000"/>
              </a:tblGrid>
              <a:tr h="370840">
                <a:tc gridSpan="4">
                  <a:txBody>
                    <a:bodyPr/>
                    <a:lstStyle/>
                    <a:p>
                      <a:r>
                        <a:rPr lang="en-US" sz="1600" b="1" dirty="0" smtClean="0"/>
                        <a:t>Central Coherence: </a:t>
                      </a:r>
                      <a:r>
                        <a:rPr lang="en-US" sz="1600" dirty="0" smtClean="0"/>
                        <a:t>Understanding the central tenets of a passage and creating meaning</a:t>
                      </a:r>
                      <a:r>
                        <a:rPr lang="en-US" sz="1600" baseline="0" dirty="0" smtClean="0"/>
                        <a:t> from text details; the ability to integrate details in order to understand the “big picture” of a passage. </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4">
                  <a:txBody>
                    <a:bodyPr/>
                    <a:lstStyle/>
                    <a:p>
                      <a:pPr algn="ctr"/>
                      <a:r>
                        <a:rPr lang="en-US" sz="1600" dirty="0" smtClean="0"/>
                        <a:t>How</a:t>
                      </a:r>
                      <a:r>
                        <a:rPr lang="en-US" sz="1600" baseline="0" dirty="0" smtClean="0"/>
                        <a:t> deficits in central coherence may impact literacy</a:t>
                      </a:r>
                      <a:endParaRPr lang="en-US" sz="1600" dirty="0"/>
                    </a:p>
                  </a:txBody>
                  <a:tcPr anchor="ctr"/>
                </a:tc>
                <a:tc>
                  <a:txBody>
                    <a:bodyPr/>
                    <a:lstStyle/>
                    <a:p>
                      <a:r>
                        <a:rPr lang="en-US" sz="1600" dirty="0" smtClean="0"/>
                        <a:t>Over-focus on minor, irrelevant or concrete</a:t>
                      </a:r>
                      <a:r>
                        <a:rPr lang="en-US" sz="1600" baseline="0" dirty="0" smtClean="0"/>
                        <a:t> details in the passage thus missing the main idea(s) or overall purpose of the text. </a:t>
                      </a:r>
                      <a:endParaRPr lang="en-US" sz="1600" dirty="0"/>
                    </a:p>
                  </a:txBody>
                  <a:tcPr/>
                </a:tc>
                <a:tc>
                  <a:txBody>
                    <a:bodyPr/>
                    <a:lstStyle/>
                    <a:p>
                      <a:endParaRPr lang="en-US" sz="1400"/>
                    </a:p>
                  </a:txBody>
                  <a:tcPr/>
                </a:tc>
                <a:tc>
                  <a:txBody>
                    <a:bodyPr/>
                    <a:lstStyle/>
                    <a:p>
                      <a:endParaRPr lang="en-US" sz="1400"/>
                    </a:p>
                  </a:txBody>
                  <a:tcPr/>
                </a:tc>
              </a:tr>
              <a:tr h="370840">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Comprehending</a:t>
                      </a:r>
                      <a:r>
                        <a:rPr lang="en-US" sz="1600" baseline="0" dirty="0" smtClean="0"/>
                        <a:t> all the rote facts in the passage but not blending</a:t>
                      </a:r>
                      <a:endParaRPr lang="en-US" sz="1600" dirty="0"/>
                    </a:p>
                  </a:txBody>
                  <a:tcPr/>
                </a:tc>
                <a:tc>
                  <a:txBody>
                    <a:bodyPr/>
                    <a:lstStyle/>
                    <a:p>
                      <a:endParaRPr lang="en-US" sz="1400"/>
                    </a:p>
                  </a:txBody>
                  <a:tcPr/>
                </a:tc>
                <a:tc>
                  <a:txBody>
                    <a:bodyPr/>
                    <a:lstStyle/>
                    <a:p>
                      <a:endParaRPr lang="en-US" sz="1400" dirty="0"/>
                    </a:p>
                  </a:txBody>
                  <a:tcPr/>
                </a:tc>
              </a:tr>
              <a:tr h="370840">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Difficulty connecting information at the paragraph or chapter level.</a:t>
                      </a:r>
                      <a:endParaRPr lang="en-US" sz="1600" dirty="0"/>
                    </a:p>
                  </a:txBody>
                  <a:tcPr/>
                </a:tc>
                <a:tc>
                  <a:txBody>
                    <a:bodyPr/>
                    <a:lstStyle/>
                    <a:p>
                      <a:endParaRPr lang="en-US" sz="1400"/>
                    </a:p>
                  </a:txBody>
                  <a:tcPr/>
                </a:tc>
                <a:tc>
                  <a:txBody>
                    <a:bodyPr/>
                    <a:lstStyle/>
                    <a:p>
                      <a:endParaRPr lang="en-US" sz="1400"/>
                    </a:p>
                  </a:txBody>
                  <a:tcPr/>
                </a:tc>
              </a:tr>
              <a:tr h="370840">
                <a:tc vMerge="1">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OTHER (describe): </a:t>
                      </a:r>
                      <a:endParaRPr lang="en-US" sz="16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498504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2060"/>
                </a:solidFill>
              </a:rPr>
              <a:t>HOW TO TEACH </a:t>
            </a:r>
            <a:br>
              <a:rPr lang="en-US" sz="4800" b="1" dirty="0" smtClean="0">
                <a:solidFill>
                  <a:srgbClr val="002060"/>
                </a:solidFill>
              </a:rPr>
            </a:br>
            <a:r>
              <a:rPr lang="en-US" sz="4800" b="1" dirty="0" smtClean="0">
                <a:solidFill>
                  <a:srgbClr val="002060"/>
                </a:solidFill>
              </a:rPr>
              <a:t>STUDENTS WITH ASD TO READ</a:t>
            </a:r>
            <a:endParaRPr lang="en-US" sz="4800" b="1" dirty="0">
              <a:solidFill>
                <a:srgbClr val="002060"/>
              </a:solidFill>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5400" b="1" dirty="0" smtClean="0">
                <a:solidFill>
                  <a:srgbClr val="EF8D21"/>
                </a:solidFill>
              </a:rPr>
              <a:t>Meaningful Access to Authentic Curriculum</a:t>
            </a:r>
            <a:endParaRPr lang="en-US" sz="5400" b="1" dirty="0">
              <a:solidFill>
                <a:srgbClr val="EF8D21"/>
              </a:solidFill>
            </a:endParaRPr>
          </a:p>
        </p:txBody>
      </p:sp>
      <p:pic>
        <p:nvPicPr>
          <p:cNvPr id="8194" name="Picture 2" descr="blacks that spell out &quot;engage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55571"/>
            <a:ext cx="7200900" cy="271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999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Title 1"/>
          <p:cNvSpPr>
            <a:spLocks noGrp="1"/>
          </p:cNvSpPr>
          <p:nvPr>
            <p:ph type="title"/>
          </p:nvPr>
        </p:nvSpPr>
        <p:spPr>
          <a:xfrm>
            <a:off x="457200" y="0"/>
            <a:ext cx="8229600" cy="914400"/>
          </a:xfrm>
        </p:spPr>
        <p:txBody>
          <a:bodyPr>
            <a:normAutofit fontScale="90000"/>
          </a:bodyPr>
          <a:lstStyle/>
          <a:p>
            <a:r>
              <a:rPr lang="en-US" altLang="en-US" sz="3200" smtClean="0"/>
              <a:t>When asked to tell about the picture, the fourth grader replied, "deer."  Do you see it?</a:t>
            </a:r>
          </a:p>
        </p:txBody>
      </p:sp>
      <p:pic>
        <p:nvPicPr>
          <p:cNvPr id="531459" name="Content Placeholder 3" descr="page of a book showing a winter scene with trees, a snowy field, two people in the field, and a deer in the shadow of the tre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9144000" cy="5943600"/>
          </a:xfrm>
        </p:spPr>
      </p:pic>
    </p:spTree>
    <p:extLst>
      <p:ext uri="{BB962C8B-B14F-4D97-AF65-F5344CB8AC3E}">
        <p14:creationId xmlns:p14="http://schemas.microsoft.com/office/powerpoint/2010/main" val="828671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solidFill>
                  <a:srgbClr val="002060"/>
                </a:solidFill>
              </a:rPr>
              <a:t>Characteristics of ASD that Impact Literacy</a:t>
            </a:r>
            <a:br>
              <a:rPr lang="en-US" sz="3600" b="1" dirty="0" smtClean="0">
                <a:solidFill>
                  <a:srgbClr val="002060"/>
                </a:solidFill>
              </a:rPr>
            </a:br>
            <a:r>
              <a:rPr lang="en-US" sz="3600" b="1" dirty="0" smtClean="0">
                <a:solidFill>
                  <a:srgbClr val="002060"/>
                </a:solidFill>
              </a:rPr>
              <a:t>Executive Function</a:t>
            </a:r>
            <a:endParaRPr lang="en-US" sz="3600" b="1" dirty="0">
              <a:solidFill>
                <a:srgbClr val="002060"/>
              </a:solidFill>
            </a:endParaRPr>
          </a:p>
        </p:txBody>
      </p:sp>
      <p:graphicFrame>
        <p:nvGraphicFramePr>
          <p:cNvPr id="2" name="Table 1" descr="Executive Function Impact on Literacy "/>
          <p:cNvGraphicFramePr>
            <a:graphicFrameLocks noGrp="1"/>
          </p:cNvGraphicFramePr>
          <p:nvPr>
            <p:extLst>
              <p:ext uri="{D42A27DB-BD31-4B8C-83A1-F6EECF244321}">
                <p14:modId xmlns:p14="http://schemas.microsoft.com/office/powerpoint/2010/main" val="531309166"/>
              </p:ext>
            </p:extLst>
          </p:nvPr>
        </p:nvGraphicFramePr>
        <p:xfrm>
          <a:off x="228600" y="1397000"/>
          <a:ext cx="8458200" cy="4368800"/>
        </p:xfrm>
        <a:graphic>
          <a:graphicData uri="http://schemas.openxmlformats.org/drawingml/2006/table">
            <a:tbl>
              <a:tblPr firstRow="1" bandRow="1">
                <a:tableStyleId>{5940675A-B579-460E-94D1-54222C63F5DA}</a:tableStyleId>
              </a:tblPr>
              <a:tblGrid>
                <a:gridCol w="2114550"/>
                <a:gridCol w="5200650"/>
                <a:gridCol w="609600"/>
                <a:gridCol w="533400"/>
              </a:tblGrid>
              <a:tr h="863600">
                <a:tc gridSpan="4">
                  <a:txBody>
                    <a:bodyPr/>
                    <a:lstStyle/>
                    <a:p>
                      <a:r>
                        <a:rPr lang="en-US" b="1" dirty="0" smtClean="0"/>
                        <a:t>Executive Function:</a:t>
                      </a:r>
                      <a:r>
                        <a:rPr lang="en-US" b="1" baseline="0" dirty="0" smtClean="0"/>
                        <a:t> </a:t>
                      </a:r>
                      <a:r>
                        <a:rPr lang="en-US" baseline="0" dirty="0" smtClean="0"/>
                        <a:t>The ability to organize information and thoughts for coherency, self-monitor for comprehension, and execute plans of action.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63600">
                <a:tc rowSpan="4">
                  <a:txBody>
                    <a:bodyPr/>
                    <a:lstStyle/>
                    <a:p>
                      <a:pPr algn="ctr"/>
                      <a:r>
                        <a:rPr lang="en-US" dirty="0" smtClean="0"/>
                        <a:t>How deficits in executive</a:t>
                      </a:r>
                      <a:r>
                        <a:rPr lang="en-US" baseline="0" dirty="0" smtClean="0"/>
                        <a:t> functioning may impact literacy</a:t>
                      </a:r>
                      <a:endParaRPr lang="en-US" dirty="0"/>
                    </a:p>
                  </a:txBody>
                  <a:tcPr anchor="ctr"/>
                </a:tc>
                <a:tc>
                  <a:txBody>
                    <a:bodyPr/>
                    <a:lstStyle/>
                    <a:p>
                      <a:r>
                        <a:rPr lang="en-US" dirty="0" smtClean="0"/>
                        <a:t>Difficulty suppressing</a:t>
                      </a:r>
                      <a:r>
                        <a:rPr lang="en-US" baseline="0" dirty="0" smtClean="0"/>
                        <a:t> irrelevant background knowledge and shifting meaning to different contexts. </a:t>
                      </a:r>
                      <a:endParaRPr lang="en-US" dirty="0"/>
                    </a:p>
                  </a:txBody>
                  <a:tcPr/>
                </a:tc>
                <a:tc>
                  <a:txBody>
                    <a:bodyPr/>
                    <a:lstStyle/>
                    <a:p>
                      <a:endParaRPr lang="en-US"/>
                    </a:p>
                  </a:txBody>
                  <a:tcPr/>
                </a:tc>
                <a:tc>
                  <a:txBody>
                    <a:bodyPr/>
                    <a:lstStyle/>
                    <a:p>
                      <a:endParaRPr lang="en-US"/>
                    </a:p>
                  </a:txBody>
                  <a:tcPr/>
                </a:tc>
              </a:tr>
              <a:tr h="863600">
                <a:tc vMerge="1">
                  <a:txBody>
                    <a:bodyPr/>
                    <a:lstStyle/>
                    <a:p>
                      <a:endParaRPr lang="en-US" dirty="0"/>
                    </a:p>
                  </a:txBody>
                  <a:tcPr/>
                </a:tc>
                <a:tc>
                  <a:txBody>
                    <a:bodyPr/>
                    <a:lstStyle/>
                    <a:p>
                      <a:r>
                        <a:rPr lang="en-US" dirty="0" smtClean="0"/>
                        <a:t>Making irrelevant</a:t>
                      </a:r>
                      <a:r>
                        <a:rPr lang="en-US" baseline="0" dirty="0" smtClean="0"/>
                        <a:t> connections between contexts, concepts, or relationships. </a:t>
                      </a:r>
                      <a:endParaRPr lang="en-US" dirty="0"/>
                    </a:p>
                  </a:txBody>
                  <a:tcPr/>
                </a:tc>
                <a:tc>
                  <a:txBody>
                    <a:bodyPr/>
                    <a:lstStyle/>
                    <a:p>
                      <a:endParaRPr lang="en-US"/>
                    </a:p>
                  </a:txBody>
                  <a:tcPr/>
                </a:tc>
                <a:tc>
                  <a:txBody>
                    <a:bodyPr/>
                    <a:lstStyle/>
                    <a:p>
                      <a:endParaRPr lang="en-US"/>
                    </a:p>
                  </a:txBody>
                  <a:tcPr/>
                </a:tc>
              </a:tr>
              <a:tr h="863600">
                <a:tc vMerge="1">
                  <a:txBody>
                    <a:bodyPr/>
                    <a:lstStyle/>
                    <a:p>
                      <a:endParaRPr lang="en-US" dirty="0"/>
                    </a:p>
                  </a:txBody>
                  <a:tcPr/>
                </a:tc>
                <a:tc>
                  <a:txBody>
                    <a:bodyPr/>
                    <a:lstStyle/>
                    <a:p>
                      <a:r>
                        <a:rPr lang="en-US" dirty="0" smtClean="0"/>
                        <a:t>Difficulty organizing and planning the reading experience</a:t>
                      </a:r>
                      <a:r>
                        <a:rPr lang="en-US" baseline="0" dirty="0" smtClean="0"/>
                        <a:t> (e.g. timelines for reading long texts) and self-monitoring for understanding (meta-cognition). </a:t>
                      </a:r>
                      <a:endParaRPr lang="en-US" dirty="0"/>
                    </a:p>
                  </a:txBody>
                  <a:tcPr/>
                </a:tc>
                <a:tc>
                  <a:txBody>
                    <a:bodyPr/>
                    <a:lstStyle/>
                    <a:p>
                      <a:endParaRPr lang="en-US"/>
                    </a:p>
                  </a:txBody>
                  <a:tcPr/>
                </a:tc>
                <a:tc>
                  <a:txBody>
                    <a:bodyPr/>
                    <a:lstStyle/>
                    <a:p>
                      <a:endParaRPr lang="en-US"/>
                    </a:p>
                  </a:txBody>
                  <a:tcPr/>
                </a:tc>
              </a:tr>
              <a:tr h="863600">
                <a:tc vMerge="1">
                  <a:txBody>
                    <a:bodyPr/>
                    <a:lstStyle/>
                    <a:p>
                      <a:endParaRPr lang="en-US" dirty="0"/>
                    </a:p>
                  </a:txBody>
                  <a:tcPr/>
                </a:tc>
                <a:tc>
                  <a:txBody>
                    <a:bodyPr/>
                    <a:lstStyle/>
                    <a:p>
                      <a:r>
                        <a:rPr lang="en-US" dirty="0" smtClean="0"/>
                        <a:t>OTHER (describe):</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391724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229600" cy="1143000"/>
          </a:xfrm>
        </p:spPr>
        <p:txBody>
          <a:bodyPr/>
          <a:lstStyle/>
          <a:p>
            <a:r>
              <a:rPr lang="en-US" sz="3600" b="1" dirty="0" smtClean="0">
                <a:solidFill>
                  <a:srgbClr val="002060"/>
                </a:solidFill>
              </a:rPr>
              <a:t>Characteristics of ASD that Impact Literacy</a:t>
            </a:r>
            <a:br>
              <a:rPr lang="en-US" sz="3600" b="1" dirty="0" smtClean="0">
                <a:solidFill>
                  <a:srgbClr val="002060"/>
                </a:solidFill>
              </a:rPr>
            </a:br>
            <a:r>
              <a:rPr lang="en-US" sz="3200" b="1" dirty="0" smtClean="0">
                <a:solidFill>
                  <a:srgbClr val="002060"/>
                </a:solidFill>
              </a:rPr>
              <a:t>Restricted Interests and Motivation</a:t>
            </a:r>
            <a:endParaRPr lang="en-US" sz="3200" b="1" dirty="0">
              <a:solidFill>
                <a:srgbClr val="002060"/>
              </a:solidFill>
            </a:endParaRPr>
          </a:p>
        </p:txBody>
      </p:sp>
      <p:graphicFrame>
        <p:nvGraphicFramePr>
          <p:cNvPr id="2" name="Table 1" descr="Restricted Interests &amp; Motivation Impact on Literacy"/>
          <p:cNvGraphicFramePr>
            <a:graphicFrameLocks noGrp="1"/>
          </p:cNvGraphicFramePr>
          <p:nvPr>
            <p:extLst>
              <p:ext uri="{D42A27DB-BD31-4B8C-83A1-F6EECF244321}">
                <p14:modId xmlns:p14="http://schemas.microsoft.com/office/powerpoint/2010/main" val="2391337350"/>
              </p:ext>
            </p:extLst>
          </p:nvPr>
        </p:nvGraphicFramePr>
        <p:xfrm>
          <a:off x="152400" y="1524000"/>
          <a:ext cx="8534400" cy="3886200"/>
        </p:xfrm>
        <a:graphic>
          <a:graphicData uri="http://schemas.openxmlformats.org/drawingml/2006/table">
            <a:tbl>
              <a:tblPr firstRow="1" bandRow="1">
                <a:tableStyleId>{5940675A-B579-460E-94D1-54222C63F5DA}</a:tableStyleId>
              </a:tblPr>
              <a:tblGrid>
                <a:gridCol w="2133600"/>
                <a:gridCol w="5105400"/>
                <a:gridCol w="685800"/>
                <a:gridCol w="609600"/>
              </a:tblGrid>
              <a:tr h="716280">
                <a:tc gridSpan="4">
                  <a:txBody>
                    <a:bodyPr/>
                    <a:lstStyle/>
                    <a:p>
                      <a:r>
                        <a:rPr lang="en-US" sz="1700" b="1" dirty="0" smtClean="0"/>
                        <a:t>Restricted Interests &amp;</a:t>
                      </a:r>
                      <a:r>
                        <a:rPr lang="en-US" sz="1700" b="1" baseline="0" dirty="0" smtClean="0"/>
                        <a:t> Motivation: </a:t>
                      </a:r>
                      <a:r>
                        <a:rPr lang="en-US" sz="1700" baseline="0" dirty="0" smtClean="0"/>
                        <a:t>Abnormally intense preoccupation with specific interest areas or activities which impact motivation to read non-preferred text or results in getting stuck on words or phrases.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16280">
                <a:tc rowSpan="4">
                  <a:txBody>
                    <a:bodyPr/>
                    <a:lstStyle/>
                    <a:p>
                      <a:pPr algn="ctr"/>
                      <a:r>
                        <a:rPr lang="en-US" sz="1700" dirty="0" smtClean="0"/>
                        <a:t>How intense interests and motivation can impact literacy</a:t>
                      </a:r>
                      <a:endParaRPr lang="en-US" sz="1700" dirty="0"/>
                    </a:p>
                  </a:txBody>
                  <a:tcPr anchor="ctr"/>
                </a:tc>
                <a:tc>
                  <a:txBody>
                    <a:bodyPr/>
                    <a:lstStyle/>
                    <a:p>
                      <a:r>
                        <a:rPr lang="en-US" sz="1700" dirty="0" smtClean="0"/>
                        <a:t>Intense focus on specific preferred</a:t>
                      </a:r>
                      <a:r>
                        <a:rPr lang="en-US" sz="1700" baseline="0" dirty="0" smtClean="0"/>
                        <a:t> interest areas so does not engage in reading in non-preferred text or results in getting stuck on words or phrases. </a:t>
                      </a:r>
                      <a:endParaRPr lang="en-US" sz="1700" dirty="0"/>
                    </a:p>
                  </a:txBody>
                  <a:tcPr/>
                </a:tc>
                <a:tc>
                  <a:txBody>
                    <a:bodyPr/>
                    <a:lstStyle/>
                    <a:p>
                      <a:endParaRPr lang="en-US" sz="1700"/>
                    </a:p>
                  </a:txBody>
                  <a:tcPr/>
                </a:tc>
                <a:tc>
                  <a:txBody>
                    <a:bodyPr/>
                    <a:lstStyle/>
                    <a:p>
                      <a:endParaRPr lang="en-US" sz="1700"/>
                    </a:p>
                  </a:txBody>
                  <a:tcPr/>
                </a:tc>
              </a:tr>
              <a:tr h="716280">
                <a:tc vMerge="1">
                  <a:txBody>
                    <a:bodyPr/>
                    <a:lstStyle/>
                    <a:p>
                      <a:endParaRPr lang="en-US" dirty="0"/>
                    </a:p>
                  </a:txBody>
                  <a:tcPr/>
                </a:tc>
                <a:tc>
                  <a:txBody>
                    <a:bodyPr/>
                    <a:lstStyle/>
                    <a:p>
                      <a:r>
                        <a:rPr lang="en-US" sz="1700" dirty="0" smtClean="0"/>
                        <a:t>Gets</a:t>
                      </a:r>
                      <a:r>
                        <a:rPr lang="en-US" sz="1700" baseline="0" dirty="0" smtClean="0"/>
                        <a:t> stuck reading only certain words, phrases, or sections in text. </a:t>
                      </a:r>
                      <a:endParaRPr lang="en-US" sz="1700" dirty="0"/>
                    </a:p>
                  </a:txBody>
                  <a:tcPr/>
                </a:tc>
                <a:tc>
                  <a:txBody>
                    <a:bodyPr/>
                    <a:lstStyle/>
                    <a:p>
                      <a:endParaRPr lang="en-US" sz="1700" dirty="0"/>
                    </a:p>
                  </a:txBody>
                  <a:tcPr/>
                </a:tc>
                <a:tc>
                  <a:txBody>
                    <a:bodyPr/>
                    <a:lstStyle/>
                    <a:p>
                      <a:endParaRPr lang="en-US" sz="1700" dirty="0"/>
                    </a:p>
                  </a:txBody>
                  <a:tcPr/>
                </a:tc>
              </a:tr>
              <a:tr h="716280">
                <a:tc vMerge="1">
                  <a:txBody>
                    <a:bodyPr/>
                    <a:lstStyle/>
                    <a:p>
                      <a:endParaRPr lang="en-US" dirty="0"/>
                    </a:p>
                  </a:txBody>
                  <a:tcPr/>
                </a:tc>
                <a:tc>
                  <a:txBody>
                    <a:bodyPr/>
                    <a:lstStyle/>
                    <a:p>
                      <a:r>
                        <a:rPr lang="en-US" sz="1700" dirty="0" smtClean="0"/>
                        <a:t>Fails to monitor for comprehension (meta-cognition)</a:t>
                      </a:r>
                      <a:r>
                        <a:rPr lang="en-US" sz="1700" baseline="0" dirty="0" smtClean="0"/>
                        <a:t> due to focus on preferred interests and topics.</a:t>
                      </a:r>
                      <a:endParaRPr lang="en-US" sz="1700" dirty="0"/>
                    </a:p>
                  </a:txBody>
                  <a:tcPr/>
                </a:tc>
                <a:tc>
                  <a:txBody>
                    <a:bodyPr/>
                    <a:lstStyle/>
                    <a:p>
                      <a:endParaRPr lang="en-US" sz="1700" dirty="0"/>
                    </a:p>
                  </a:txBody>
                  <a:tcPr/>
                </a:tc>
                <a:tc>
                  <a:txBody>
                    <a:bodyPr/>
                    <a:lstStyle/>
                    <a:p>
                      <a:endParaRPr lang="en-US" sz="1700" dirty="0"/>
                    </a:p>
                  </a:txBody>
                  <a:tcPr/>
                </a:tc>
              </a:tr>
              <a:tr h="716280">
                <a:tc vMerge="1">
                  <a:txBody>
                    <a:bodyPr/>
                    <a:lstStyle/>
                    <a:p>
                      <a:endParaRPr lang="en-US" dirty="0"/>
                    </a:p>
                  </a:txBody>
                  <a:tcPr/>
                </a:tc>
                <a:tc>
                  <a:txBody>
                    <a:bodyPr/>
                    <a:lstStyle/>
                    <a:p>
                      <a:r>
                        <a:rPr lang="en-US" sz="1700" dirty="0" smtClean="0"/>
                        <a:t>OTHER (describe):</a:t>
                      </a:r>
                      <a:r>
                        <a:rPr lang="en-US" sz="1700" baseline="0" dirty="0" smtClean="0"/>
                        <a:t> </a:t>
                      </a:r>
                      <a:endParaRPr lang="en-US" sz="1700" dirty="0"/>
                    </a:p>
                  </a:txBody>
                  <a:tcPr/>
                </a:tc>
                <a:tc>
                  <a:txBody>
                    <a:bodyPr/>
                    <a:lstStyle/>
                    <a:p>
                      <a:endParaRPr lang="en-US" sz="1700"/>
                    </a:p>
                  </a:txBody>
                  <a:tcPr/>
                </a:tc>
                <a:tc>
                  <a:txBody>
                    <a:bodyPr/>
                    <a:lstStyle/>
                    <a:p>
                      <a:endParaRPr lang="en-US" sz="1700" dirty="0"/>
                    </a:p>
                  </a:txBody>
                  <a:tcPr/>
                </a:tc>
              </a:tr>
            </a:tbl>
          </a:graphicData>
        </a:graphic>
      </p:graphicFrame>
    </p:spTree>
    <p:extLst>
      <p:ext uri="{BB962C8B-B14F-4D97-AF65-F5344CB8AC3E}">
        <p14:creationId xmlns:p14="http://schemas.microsoft.com/office/powerpoint/2010/main" val="1424554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solidFill>
                  <a:srgbClr val="002060"/>
                </a:solidFill>
              </a:rPr>
              <a:t>Characteristics of ASD that Impact Literacy</a:t>
            </a:r>
            <a:br>
              <a:rPr lang="en-US" sz="3600" b="1" dirty="0" smtClean="0">
                <a:solidFill>
                  <a:srgbClr val="002060"/>
                </a:solidFill>
              </a:rPr>
            </a:br>
            <a:r>
              <a:rPr lang="en-US" sz="4000" b="1" dirty="0" smtClean="0">
                <a:solidFill>
                  <a:srgbClr val="002060"/>
                </a:solidFill>
              </a:rPr>
              <a:t>Prior Knowledge</a:t>
            </a:r>
            <a:endParaRPr lang="en-US" sz="4000" b="1" dirty="0">
              <a:solidFill>
                <a:srgbClr val="002060"/>
              </a:solidFill>
            </a:endParaRPr>
          </a:p>
        </p:txBody>
      </p:sp>
      <p:graphicFrame>
        <p:nvGraphicFramePr>
          <p:cNvPr id="2" name="Table 1" descr="Prior Knowledge Impact on Literacy"/>
          <p:cNvGraphicFramePr>
            <a:graphicFrameLocks noGrp="1"/>
          </p:cNvGraphicFramePr>
          <p:nvPr>
            <p:extLst>
              <p:ext uri="{D42A27DB-BD31-4B8C-83A1-F6EECF244321}">
                <p14:modId xmlns:p14="http://schemas.microsoft.com/office/powerpoint/2010/main" val="3720565496"/>
              </p:ext>
            </p:extLst>
          </p:nvPr>
        </p:nvGraphicFramePr>
        <p:xfrm>
          <a:off x="152400" y="1397000"/>
          <a:ext cx="8534400" cy="4541520"/>
        </p:xfrm>
        <a:graphic>
          <a:graphicData uri="http://schemas.openxmlformats.org/drawingml/2006/table">
            <a:tbl>
              <a:tblPr firstRow="1" bandRow="1">
                <a:tableStyleId>{5940675A-B579-460E-94D1-54222C63F5DA}</a:tableStyleId>
              </a:tblPr>
              <a:tblGrid>
                <a:gridCol w="2133600"/>
                <a:gridCol w="5181600"/>
                <a:gridCol w="685800"/>
                <a:gridCol w="533400"/>
              </a:tblGrid>
              <a:tr h="848360">
                <a:tc gridSpan="4">
                  <a:txBody>
                    <a:bodyPr/>
                    <a:lstStyle/>
                    <a:p>
                      <a:r>
                        <a:rPr lang="en-US" sz="1700" b="1" dirty="0" smtClean="0"/>
                        <a:t>Prior Knowledge:</a:t>
                      </a:r>
                      <a:r>
                        <a:rPr lang="en-US" sz="1700" b="1" baseline="0" dirty="0" smtClean="0"/>
                        <a:t> </a:t>
                      </a:r>
                      <a:r>
                        <a:rPr lang="en-US" sz="1700" baseline="0" dirty="0" smtClean="0"/>
                        <a:t>The ability to apply relevant background knowledge to make global and abstract connections in text.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48360">
                <a:tc rowSpan="4">
                  <a:txBody>
                    <a:bodyPr/>
                    <a:lstStyle/>
                    <a:p>
                      <a:pPr algn="ctr"/>
                      <a:r>
                        <a:rPr lang="en-US" sz="1700" dirty="0" smtClean="0"/>
                        <a:t>How deficits in applying prior knowledge can impact literacy</a:t>
                      </a:r>
                      <a:endParaRPr lang="en-US" sz="1700" dirty="0"/>
                    </a:p>
                  </a:txBody>
                  <a:tcPr anchor="ctr"/>
                </a:tc>
                <a:tc>
                  <a:txBody>
                    <a:bodyPr/>
                    <a:lstStyle/>
                    <a:p>
                      <a:r>
                        <a:rPr lang="en-US" sz="1700" dirty="0" smtClean="0"/>
                        <a:t>Difficulty accessing and applying</a:t>
                      </a:r>
                      <a:r>
                        <a:rPr lang="en-US" sz="1700" baseline="0" dirty="0" smtClean="0"/>
                        <a:t> relevant background knowledge in order to understand the context or situation in text. </a:t>
                      </a:r>
                      <a:endParaRPr lang="en-US" sz="1700" dirty="0"/>
                    </a:p>
                  </a:txBody>
                  <a:tcPr/>
                </a:tc>
                <a:tc>
                  <a:txBody>
                    <a:bodyPr/>
                    <a:lstStyle/>
                    <a:p>
                      <a:endParaRPr lang="en-US" sz="1700"/>
                    </a:p>
                  </a:txBody>
                  <a:tcPr/>
                </a:tc>
                <a:tc>
                  <a:txBody>
                    <a:bodyPr/>
                    <a:lstStyle/>
                    <a:p>
                      <a:endParaRPr lang="en-US" sz="1700"/>
                    </a:p>
                  </a:txBody>
                  <a:tcPr/>
                </a:tc>
              </a:tr>
              <a:tr h="848360">
                <a:tc vMerge="1">
                  <a:txBody>
                    <a:bodyPr/>
                    <a:lstStyle/>
                    <a:p>
                      <a:endParaRPr lang="en-US" dirty="0"/>
                    </a:p>
                  </a:txBody>
                  <a:tcPr/>
                </a:tc>
                <a:tc>
                  <a:txBody>
                    <a:bodyPr/>
                    <a:lstStyle/>
                    <a:p>
                      <a:r>
                        <a:rPr lang="en-US" sz="1700" dirty="0" smtClean="0"/>
                        <a:t>Difficulty with word meanings (semantics) in context of the text. </a:t>
                      </a:r>
                      <a:endParaRPr lang="en-US" sz="1700" dirty="0"/>
                    </a:p>
                  </a:txBody>
                  <a:tcPr/>
                </a:tc>
                <a:tc>
                  <a:txBody>
                    <a:bodyPr/>
                    <a:lstStyle/>
                    <a:p>
                      <a:endParaRPr lang="en-US" sz="1700" dirty="0"/>
                    </a:p>
                  </a:txBody>
                  <a:tcPr/>
                </a:tc>
                <a:tc>
                  <a:txBody>
                    <a:bodyPr/>
                    <a:lstStyle/>
                    <a:p>
                      <a:endParaRPr lang="en-US" sz="1700"/>
                    </a:p>
                  </a:txBody>
                  <a:tcPr/>
                </a:tc>
              </a:tr>
              <a:tr h="848360">
                <a:tc vMerge="1">
                  <a:txBody>
                    <a:bodyPr/>
                    <a:lstStyle/>
                    <a:p>
                      <a:endParaRPr lang="en-US" dirty="0"/>
                    </a:p>
                  </a:txBody>
                  <a:tcPr/>
                </a:tc>
                <a:tc>
                  <a:txBody>
                    <a:bodyPr/>
                    <a:lstStyle/>
                    <a:p>
                      <a:r>
                        <a:rPr lang="en-US" sz="1700" dirty="0" smtClean="0"/>
                        <a:t>Difficulty with comprehension of text requiring a lot of background social knowledge</a:t>
                      </a:r>
                      <a:r>
                        <a:rPr lang="en-US" sz="1700" baseline="0" dirty="0" smtClean="0"/>
                        <a:t> and social experiences (e.g. novels) versus those that require limited social understanding (e.g. technical text).</a:t>
                      </a:r>
                      <a:endParaRPr lang="en-US" sz="1700" dirty="0"/>
                    </a:p>
                  </a:txBody>
                  <a:tcPr/>
                </a:tc>
                <a:tc>
                  <a:txBody>
                    <a:bodyPr/>
                    <a:lstStyle/>
                    <a:p>
                      <a:endParaRPr lang="en-US" sz="1700" dirty="0"/>
                    </a:p>
                  </a:txBody>
                  <a:tcPr/>
                </a:tc>
                <a:tc>
                  <a:txBody>
                    <a:bodyPr/>
                    <a:lstStyle/>
                    <a:p>
                      <a:endParaRPr lang="en-US" sz="1700" dirty="0"/>
                    </a:p>
                  </a:txBody>
                  <a:tcPr/>
                </a:tc>
              </a:tr>
              <a:tr h="848360">
                <a:tc vMerge="1">
                  <a:txBody>
                    <a:bodyPr/>
                    <a:lstStyle/>
                    <a:p>
                      <a:endParaRPr lang="en-US" dirty="0"/>
                    </a:p>
                  </a:txBody>
                  <a:tcPr/>
                </a:tc>
                <a:tc>
                  <a:txBody>
                    <a:bodyPr/>
                    <a:lstStyle/>
                    <a:p>
                      <a:r>
                        <a:rPr lang="en-US" sz="1700" dirty="0" smtClean="0"/>
                        <a:t>OTHER</a:t>
                      </a:r>
                      <a:r>
                        <a:rPr lang="en-US" sz="1700" baseline="0" dirty="0" smtClean="0"/>
                        <a:t> (describe):</a:t>
                      </a:r>
                      <a:endParaRPr lang="en-US" sz="1700" dirty="0"/>
                    </a:p>
                  </a:txBody>
                  <a:tcPr/>
                </a:tc>
                <a:tc>
                  <a:txBody>
                    <a:bodyPr/>
                    <a:lstStyle/>
                    <a:p>
                      <a:endParaRPr lang="en-US" sz="1700"/>
                    </a:p>
                  </a:txBody>
                  <a:tcPr/>
                </a:tc>
                <a:tc>
                  <a:txBody>
                    <a:bodyPr/>
                    <a:lstStyle/>
                    <a:p>
                      <a:endParaRPr lang="en-US" sz="1700" dirty="0"/>
                    </a:p>
                  </a:txBody>
                  <a:tcPr/>
                </a:tc>
              </a:tr>
            </a:tbl>
          </a:graphicData>
        </a:graphic>
      </p:graphicFrame>
    </p:spTree>
    <p:extLst>
      <p:ext uri="{BB962C8B-B14F-4D97-AF65-F5344CB8AC3E}">
        <p14:creationId xmlns:p14="http://schemas.microsoft.com/office/powerpoint/2010/main" val="1445747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solidFill>
                  <a:srgbClr val="002060"/>
                </a:solidFill>
              </a:rPr>
              <a:t>Characteristics of ASD that Impact Literacy</a:t>
            </a:r>
            <a:br>
              <a:rPr lang="en-US" sz="3600" b="1" dirty="0" smtClean="0">
                <a:solidFill>
                  <a:srgbClr val="002060"/>
                </a:solidFill>
              </a:rPr>
            </a:br>
            <a:r>
              <a:rPr lang="en-US" sz="3600" b="1" dirty="0" smtClean="0">
                <a:solidFill>
                  <a:srgbClr val="002060"/>
                </a:solidFill>
              </a:rPr>
              <a:t>Literal (vs. Abstract) Thinking</a:t>
            </a:r>
            <a:endParaRPr lang="en-US" sz="3600" b="1" dirty="0">
              <a:solidFill>
                <a:srgbClr val="002060"/>
              </a:solidFill>
            </a:endParaRPr>
          </a:p>
        </p:txBody>
      </p:sp>
      <p:graphicFrame>
        <p:nvGraphicFramePr>
          <p:cNvPr id="2" name="Table 1" descr="Literacy (vs. Abstract) thinking Impact on Literacy "/>
          <p:cNvGraphicFramePr>
            <a:graphicFrameLocks noGrp="1"/>
          </p:cNvGraphicFramePr>
          <p:nvPr>
            <p:extLst>
              <p:ext uri="{D42A27DB-BD31-4B8C-83A1-F6EECF244321}">
                <p14:modId xmlns:p14="http://schemas.microsoft.com/office/powerpoint/2010/main" val="3610664978"/>
              </p:ext>
            </p:extLst>
          </p:nvPr>
        </p:nvGraphicFramePr>
        <p:xfrm>
          <a:off x="304800" y="1397000"/>
          <a:ext cx="8382000" cy="4241800"/>
        </p:xfrm>
        <a:graphic>
          <a:graphicData uri="http://schemas.openxmlformats.org/drawingml/2006/table">
            <a:tbl>
              <a:tblPr firstRow="1" bandRow="1">
                <a:tableStyleId>{5940675A-B579-460E-94D1-54222C63F5DA}</a:tableStyleId>
              </a:tblPr>
              <a:tblGrid>
                <a:gridCol w="2057400"/>
                <a:gridCol w="5181600"/>
                <a:gridCol w="609600"/>
                <a:gridCol w="533400"/>
              </a:tblGrid>
              <a:tr h="817880">
                <a:tc gridSpan="4">
                  <a:txBody>
                    <a:bodyPr/>
                    <a:lstStyle/>
                    <a:p>
                      <a:r>
                        <a:rPr lang="en-US" sz="1700" b="1" dirty="0" smtClean="0"/>
                        <a:t>Literal (vs. Abstract)</a:t>
                      </a:r>
                      <a:r>
                        <a:rPr lang="en-US" sz="1700" b="1" baseline="0" dirty="0" smtClean="0"/>
                        <a:t> Thinking: </a:t>
                      </a:r>
                      <a:r>
                        <a:rPr lang="en-US" sz="1700" baseline="0" dirty="0" smtClean="0"/>
                        <a:t>Focus on factual information such as events and actual objects or people in the text and an absence of focus on concepts and generalizations often confused by a lack of understanding idioms, irony, figures of speech, innuendo, and sarcasm.</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17880">
                <a:tc rowSpan="4">
                  <a:txBody>
                    <a:bodyPr/>
                    <a:lstStyle/>
                    <a:p>
                      <a:pPr algn="ctr"/>
                      <a:r>
                        <a:rPr lang="en-US" sz="1700" dirty="0" smtClean="0"/>
                        <a:t>How literal vs. abstract thinking can impact</a:t>
                      </a:r>
                      <a:r>
                        <a:rPr lang="en-US" sz="1700" baseline="0" dirty="0" smtClean="0"/>
                        <a:t> literacy</a:t>
                      </a:r>
                      <a:endParaRPr lang="en-US" sz="1700" dirty="0"/>
                    </a:p>
                  </a:txBody>
                  <a:tcPr anchor="ctr"/>
                </a:tc>
                <a:tc>
                  <a:txBody>
                    <a:bodyPr/>
                    <a:lstStyle/>
                    <a:p>
                      <a:r>
                        <a:rPr lang="en-US" sz="1700" dirty="0" smtClean="0"/>
                        <a:t>Difficulty understanding</a:t>
                      </a:r>
                      <a:r>
                        <a:rPr lang="en-US" sz="1700" baseline="0" dirty="0" smtClean="0"/>
                        <a:t> figurative language (e.g. metaphors) and use of idioms, irony, innuendo, sarcasm. </a:t>
                      </a:r>
                      <a:endParaRPr lang="en-US" sz="1700" dirty="0"/>
                    </a:p>
                  </a:txBody>
                  <a:tcPr/>
                </a:tc>
                <a:tc>
                  <a:txBody>
                    <a:bodyPr/>
                    <a:lstStyle/>
                    <a:p>
                      <a:endParaRPr lang="en-US" sz="1700"/>
                    </a:p>
                  </a:txBody>
                  <a:tcPr/>
                </a:tc>
                <a:tc>
                  <a:txBody>
                    <a:bodyPr/>
                    <a:lstStyle/>
                    <a:p>
                      <a:endParaRPr lang="en-US" sz="1700"/>
                    </a:p>
                  </a:txBody>
                  <a:tcPr/>
                </a:tc>
              </a:tr>
              <a:tr h="817880">
                <a:tc vMerge="1">
                  <a:txBody>
                    <a:bodyPr/>
                    <a:lstStyle/>
                    <a:p>
                      <a:endParaRPr lang="en-US" dirty="0"/>
                    </a:p>
                  </a:txBody>
                  <a:tcPr/>
                </a:tc>
                <a:tc>
                  <a:txBody>
                    <a:bodyPr/>
                    <a:lstStyle/>
                    <a:p>
                      <a:r>
                        <a:rPr lang="en-US" sz="1700" dirty="0" smtClean="0"/>
                        <a:t>Difficulty ignoring irrelevant factual information in text and missing context cues and information that enhances understanding. </a:t>
                      </a:r>
                      <a:endParaRPr lang="en-US" sz="1700" dirty="0"/>
                    </a:p>
                  </a:txBody>
                  <a:tcPr/>
                </a:tc>
                <a:tc>
                  <a:txBody>
                    <a:bodyPr/>
                    <a:lstStyle/>
                    <a:p>
                      <a:endParaRPr lang="en-US" sz="1700"/>
                    </a:p>
                  </a:txBody>
                  <a:tcPr/>
                </a:tc>
                <a:tc>
                  <a:txBody>
                    <a:bodyPr/>
                    <a:lstStyle/>
                    <a:p>
                      <a:endParaRPr lang="en-US" sz="1700"/>
                    </a:p>
                  </a:txBody>
                  <a:tcPr/>
                </a:tc>
              </a:tr>
              <a:tr h="817880">
                <a:tc vMerge="1">
                  <a:txBody>
                    <a:bodyPr/>
                    <a:lstStyle/>
                    <a:p>
                      <a:endParaRPr lang="en-US" dirty="0"/>
                    </a:p>
                  </a:txBody>
                  <a:tcPr/>
                </a:tc>
                <a:tc>
                  <a:txBody>
                    <a:bodyPr/>
                    <a:lstStyle/>
                    <a:p>
                      <a:r>
                        <a:rPr lang="en-US" sz="1700" dirty="0" smtClean="0"/>
                        <a:t>Applying only one meaning to</a:t>
                      </a:r>
                      <a:r>
                        <a:rPr lang="en-US" sz="1700" baseline="0" dirty="0" smtClean="0"/>
                        <a:t> a word and failure to use context cues to recognize a different meaning is necessary. </a:t>
                      </a:r>
                      <a:endParaRPr lang="en-US" sz="1700" dirty="0"/>
                    </a:p>
                  </a:txBody>
                  <a:tcPr/>
                </a:tc>
                <a:tc>
                  <a:txBody>
                    <a:bodyPr/>
                    <a:lstStyle/>
                    <a:p>
                      <a:endParaRPr lang="en-US" sz="1700" dirty="0"/>
                    </a:p>
                  </a:txBody>
                  <a:tcPr/>
                </a:tc>
                <a:tc>
                  <a:txBody>
                    <a:bodyPr/>
                    <a:lstStyle/>
                    <a:p>
                      <a:endParaRPr lang="en-US" sz="1700"/>
                    </a:p>
                  </a:txBody>
                  <a:tcPr/>
                </a:tc>
              </a:tr>
              <a:tr h="817880">
                <a:tc vMerge="1">
                  <a:txBody>
                    <a:bodyPr/>
                    <a:lstStyle/>
                    <a:p>
                      <a:endParaRPr lang="en-US" dirty="0"/>
                    </a:p>
                  </a:txBody>
                  <a:tcPr/>
                </a:tc>
                <a:tc>
                  <a:txBody>
                    <a:bodyPr/>
                    <a:lstStyle/>
                    <a:p>
                      <a:r>
                        <a:rPr lang="en-US" sz="1700" dirty="0" smtClean="0"/>
                        <a:t>OTHER (describe): </a:t>
                      </a:r>
                      <a:endParaRPr lang="en-US" sz="1700" dirty="0"/>
                    </a:p>
                  </a:txBody>
                  <a:tcPr/>
                </a:tc>
                <a:tc>
                  <a:txBody>
                    <a:bodyPr/>
                    <a:lstStyle/>
                    <a:p>
                      <a:endParaRPr lang="en-US" sz="1700" dirty="0"/>
                    </a:p>
                  </a:txBody>
                  <a:tcPr/>
                </a:tc>
                <a:tc>
                  <a:txBody>
                    <a:bodyPr/>
                    <a:lstStyle/>
                    <a:p>
                      <a:endParaRPr lang="en-US" sz="1700" dirty="0"/>
                    </a:p>
                  </a:txBody>
                  <a:tcPr/>
                </a:tc>
              </a:tr>
            </a:tbl>
          </a:graphicData>
        </a:graphic>
      </p:graphicFrame>
    </p:spTree>
    <p:extLst>
      <p:ext uri="{BB962C8B-B14F-4D97-AF65-F5344CB8AC3E}">
        <p14:creationId xmlns:p14="http://schemas.microsoft.com/office/powerpoint/2010/main" val="4719092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1143000"/>
          </a:xfrm>
        </p:spPr>
        <p:txBody>
          <a:bodyPr>
            <a:normAutofit fontScale="90000"/>
          </a:bodyPr>
          <a:lstStyle/>
          <a:p>
            <a:r>
              <a:rPr lang="en-US" sz="3600" b="1" dirty="0" smtClean="0">
                <a:solidFill>
                  <a:srgbClr val="002060"/>
                </a:solidFill>
              </a:rPr>
              <a:t>Characteristics of ASD that Impact Literacy</a:t>
            </a:r>
            <a:br>
              <a:rPr lang="en-US" sz="3600" b="1" dirty="0" smtClean="0">
                <a:solidFill>
                  <a:srgbClr val="002060"/>
                </a:solidFill>
              </a:rPr>
            </a:br>
            <a:r>
              <a:rPr lang="en-US" sz="4000" b="1" dirty="0" smtClean="0">
                <a:solidFill>
                  <a:srgbClr val="002060"/>
                </a:solidFill>
              </a:rPr>
              <a:t>Pragmatics</a:t>
            </a:r>
            <a:endParaRPr lang="en-US" sz="4000" b="1" dirty="0">
              <a:solidFill>
                <a:srgbClr val="002060"/>
              </a:solidFill>
            </a:endParaRPr>
          </a:p>
        </p:txBody>
      </p:sp>
      <p:graphicFrame>
        <p:nvGraphicFramePr>
          <p:cNvPr id="2" name="Table 1" descr="Pragmatics Impact on Literacy "/>
          <p:cNvGraphicFramePr>
            <a:graphicFrameLocks noGrp="1"/>
          </p:cNvGraphicFramePr>
          <p:nvPr>
            <p:extLst>
              <p:ext uri="{D42A27DB-BD31-4B8C-83A1-F6EECF244321}">
                <p14:modId xmlns:p14="http://schemas.microsoft.com/office/powerpoint/2010/main" val="3511196134"/>
              </p:ext>
            </p:extLst>
          </p:nvPr>
        </p:nvGraphicFramePr>
        <p:xfrm>
          <a:off x="152400" y="1457580"/>
          <a:ext cx="8534400" cy="4025677"/>
        </p:xfrm>
        <a:graphic>
          <a:graphicData uri="http://schemas.openxmlformats.org/drawingml/2006/table">
            <a:tbl>
              <a:tblPr firstRow="1" bandRow="1">
                <a:tableStyleId>{5940675A-B579-460E-94D1-54222C63F5DA}</a:tableStyleId>
              </a:tblPr>
              <a:tblGrid>
                <a:gridCol w="2133600"/>
                <a:gridCol w="5257800"/>
                <a:gridCol w="609600"/>
                <a:gridCol w="533400"/>
              </a:tblGrid>
              <a:tr h="583966">
                <a:tc gridSpan="4">
                  <a:txBody>
                    <a:bodyPr/>
                    <a:lstStyle/>
                    <a:p>
                      <a:r>
                        <a:rPr lang="en-US" sz="1700" b="1" dirty="0" smtClean="0"/>
                        <a:t>Pragmatics: </a:t>
                      </a:r>
                      <a:r>
                        <a:rPr lang="en-US" sz="1700" dirty="0" smtClean="0"/>
                        <a:t>The ability to understand language and communication in social contexts and this predict character intentions and</a:t>
                      </a:r>
                      <a:r>
                        <a:rPr lang="en-US" sz="1700" baseline="0" dirty="0" smtClean="0"/>
                        <a:t> behaviors.</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28083">
                <a:tc rowSpan="4">
                  <a:txBody>
                    <a:bodyPr/>
                    <a:lstStyle/>
                    <a:p>
                      <a:pPr algn="ctr"/>
                      <a:r>
                        <a:rPr lang="en-US" sz="1700" dirty="0" smtClean="0"/>
                        <a:t>How deficits in pragmatics</a:t>
                      </a:r>
                      <a:r>
                        <a:rPr lang="en-US" sz="1700" baseline="0" dirty="0" smtClean="0"/>
                        <a:t> can impact literacy</a:t>
                      </a:r>
                      <a:endParaRPr lang="en-US" sz="1700" dirty="0"/>
                    </a:p>
                  </a:txBody>
                  <a:tcPr anchor="ctr"/>
                </a:tc>
                <a:tc>
                  <a:txBody>
                    <a:bodyPr/>
                    <a:lstStyle/>
                    <a:p>
                      <a:r>
                        <a:rPr lang="en-US" sz="1700" dirty="0" smtClean="0"/>
                        <a:t>Difficulty understanding perspectives or intentions based on the narration of</a:t>
                      </a:r>
                      <a:r>
                        <a:rPr lang="en-US" sz="1700" baseline="0" dirty="0" smtClean="0"/>
                        <a:t> characters and context cues.</a:t>
                      </a:r>
                      <a:endParaRPr lang="en-US" sz="1700" dirty="0"/>
                    </a:p>
                  </a:txBody>
                  <a:tcPr/>
                </a:tc>
                <a:tc>
                  <a:txBody>
                    <a:bodyPr/>
                    <a:lstStyle/>
                    <a:p>
                      <a:endParaRPr lang="en-US" sz="1700"/>
                    </a:p>
                  </a:txBody>
                  <a:tcPr/>
                </a:tc>
                <a:tc>
                  <a:txBody>
                    <a:bodyPr/>
                    <a:lstStyle/>
                    <a:p>
                      <a:endParaRPr lang="en-US" sz="1700"/>
                    </a:p>
                  </a:txBody>
                  <a:tcPr/>
                </a:tc>
              </a:tr>
              <a:tr h="1080337">
                <a:tc vMerge="1">
                  <a:txBody>
                    <a:bodyPr/>
                    <a:lstStyle/>
                    <a:p>
                      <a:endParaRPr lang="en-US" dirty="0"/>
                    </a:p>
                  </a:txBody>
                  <a:tcPr/>
                </a:tc>
                <a:tc>
                  <a:txBody>
                    <a:bodyPr/>
                    <a:lstStyle/>
                    <a:p>
                      <a:r>
                        <a:rPr lang="en-US" sz="1700" dirty="0" smtClean="0"/>
                        <a:t>Focus on concrete details in narrative</a:t>
                      </a:r>
                      <a:r>
                        <a:rPr lang="en-US" sz="1700" baseline="0" dirty="0" smtClean="0"/>
                        <a:t> text (e.g., what a character said specifically) rather than focus on conversation and context cues to gain an understanding of plot and character development. </a:t>
                      </a:r>
                      <a:endParaRPr lang="en-US" sz="1700" dirty="0"/>
                    </a:p>
                  </a:txBody>
                  <a:tcPr/>
                </a:tc>
                <a:tc>
                  <a:txBody>
                    <a:bodyPr/>
                    <a:lstStyle/>
                    <a:p>
                      <a:endParaRPr lang="en-US" sz="1700" dirty="0"/>
                    </a:p>
                  </a:txBody>
                  <a:tcPr/>
                </a:tc>
                <a:tc>
                  <a:txBody>
                    <a:bodyPr/>
                    <a:lstStyle/>
                    <a:p>
                      <a:endParaRPr lang="en-US" sz="1700"/>
                    </a:p>
                  </a:txBody>
                  <a:tcPr/>
                </a:tc>
              </a:tr>
              <a:tr h="832151">
                <a:tc vMerge="1">
                  <a:txBody>
                    <a:bodyPr/>
                    <a:lstStyle/>
                    <a:p>
                      <a:endParaRPr lang="en-US" dirty="0"/>
                    </a:p>
                  </a:txBody>
                  <a:tcPr/>
                </a:tc>
                <a:tc>
                  <a:txBody>
                    <a:bodyPr/>
                    <a:lstStyle/>
                    <a:p>
                      <a:r>
                        <a:rPr lang="en-US" sz="1700" dirty="0" smtClean="0"/>
                        <a:t>Difficulty making inferences about characters’ emotions and perspectives based on subtle</a:t>
                      </a:r>
                      <a:r>
                        <a:rPr lang="en-US" sz="1700" baseline="0" dirty="0" smtClean="0"/>
                        <a:t> cues or context in text. </a:t>
                      </a:r>
                      <a:endParaRPr lang="en-US" sz="1700" dirty="0"/>
                    </a:p>
                  </a:txBody>
                  <a:tcPr/>
                </a:tc>
                <a:tc>
                  <a:txBody>
                    <a:bodyPr/>
                    <a:lstStyle/>
                    <a:p>
                      <a:endParaRPr lang="en-US" sz="1700" dirty="0"/>
                    </a:p>
                  </a:txBody>
                  <a:tcPr/>
                </a:tc>
                <a:tc>
                  <a:txBody>
                    <a:bodyPr/>
                    <a:lstStyle/>
                    <a:p>
                      <a:endParaRPr lang="en-US" sz="1700" dirty="0"/>
                    </a:p>
                  </a:txBody>
                  <a:tcPr/>
                </a:tc>
              </a:tr>
              <a:tr h="728083">
                <a:tc vMerge="1">
                  <a:txBody>
                    <a:bodyPr/>
                    <a:lstStyle/>
                    <a:p>
                      <a:endParaRPr lang="en-US" dirty="0"/>
                    </a:p>
                  </a:txBody>
                  <a:tcPr/>
                </a:tc>
                <a:tc>
                  <a:txBody>
                    <a:bodyPr/>
                    <a:lstStyle/>
                    <a:p>
                      <a:r>
                        <a:rPr lang="en-US" sz="1700" dirty="0" smtClean="0"/>
                        <a:t>OTHER (describe):</a:t>
                      </a:r>
                      <a:endParaRPr lang="en-US" sz="1700" dirty="0"/>
                    </a:p>
                  </a:txBody>
                  <a:tcPr/>
                </a:tc>
                <a:tc>
                  <a:txBody>
                    <a:bodyPr/>
                    <a:lstStyle/>
                    <a:p>
                      <a:endParaRPr lang="en-US" sz="1700"/>
                    </a:p>
                  </a:txBody>
                  <a:tcPr/>
                </a:tc>
                <a:tc>
                  <a:txBody>
                    <a:bodyPr/>
                    <a:lstStyle/>
                    <a:p>
                      <a:endParaRPr lang="en-US" sz="1700" dirty="0"/>
                    </a:p>
                  </a:txBody>
                  <a:tcPr/>
                </a:tc>
              </a:tr>
            </a:tbl>
          </a:graphicData>
        </a:graphic>
      </p:graphicFrame>
    </p:spTree>
    <p:extLst>
      <p:ext uri="{BB962C8B-B14F-4D97-AF65-F5344CB8AC3E}">
        <p14:creationId xmlns:p14="http://schemas.microsoft.com/office/powerpoint/2010/main" val="19909143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rgbClr val="002060"/>
                </a:solidFill>
              </a:rPr>
              <a:t>Characteristics of ASD that Impact Literacy</a:t>
            </a:r>
            <a:br>
              <a:rPr lang="en-US" sz="3600" b="1" dirty="0" smtClean="0">
                <a:solidFill>
                  <a:srgbClr val="002060"/>
                </a:solidFill>
              </a:rPr>
            </a:br>
            <a:r>
              <a:rPr lang="en-US" sz="3200" b="1" dirty="0" smtClean="0">
                <a:solidFill>
                  <a:srgbClr val="002060"/>
                </a:solidFill>
              </a:rPr>
              <a:t>Language, Communication &amp; Vocabulary</a:t>
            </a:r>
            <a:endParaRPr lang="en-US" sz="3200" b="1" dirty="0">
              <a:solidFill>
                <a:srgbClr val="002060"/>
              </a:solidFill>
            </a:endParaRPr>
          </a:p>
        </p:txBody>
      </p:sp>
      <p:graphicFrame>
        <p:nvGraphicFramePr>
          <p:cNvPr id="2" name="Table 1" descr="Language, Communication, &amp; Vocabulary Impact on Literacy "/>
          <p:cNvGraphicFramePr>
            <a:graphicFrameLocks noGrp="1"/>
          </p:cNvGraphicFramePr>
          <p:nvPr>
            <p:extLst>
              <p:ext uri="{D42A27DB-BD31-4B8C-83A1-F6EECF244321}">
                <p14:modId xmlns:p14="http://schemas.microsoft.com/office/powerpoint/2010/main" val="1645972637"/>
              </p:ext>
            </p:extLst>
          </p:nvPr>
        </p:nvGraphicFramePr>
        <p:xfrm>
          <a:off x="228600" y="1676400"/>
          <a:ext cx="8458200" cy="3688080"/>
        </p:xfrm>
        <a:graphic>
          <a:graphicData uri="http://schemas.openxmlformats.org/drawingml/2006/table">
            <a:tbl>
              <a:tblPr firstRow="1" bandRow="1">
                <a:tableStyleId>{5940675A-B579-460E-94D1-54222C63F5DA}</a:tableStyleId>
              </a:tblPr>
              <a:tblGrid>
                <a:gridCol w="2114550"/>
                <a:gridCol w="5048250"/>
                <a:gridCol w="685800"/>
                <a:gridCol w="609600"/>
              </a:tblGrid>
              <a:tr h="640080">
                <a:tc gridSpan="4">
                  <a:txBody>
                    <a:bodyPr/>
                    <a:lstStyle/>
                    <a:p>
                      <a:r>
                        <a:rPr lang="en-US" sz="1700" b="1" dirty="0" smtClean="0"/>
                        <a:t>Language,</a:t>
                      </a:r>
                      <a:r>
                        <a:rPr lang="en-US" sz="1700" b="1" baseline="0" dirty="0" smtClean="0"/>
                        <a:t> Communication &amp; Vocabulary: </a:t>
                      </a:r>
                      <a:r>
                        <a:rPr lang="en-US" sz="1700" baseline="0" dirty="0" smtClean="0"/>
                        <a:t>The ability to understand the complexities of language, communication, and vocabulary to comprehend text.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40080">
                <a:tc rowSpan="4">
                  <a:txBody>
                    <a:bodyPr/>
                    <a:lstStyle/>
                    <a:p>
                      <a:pPr algn="ctr"/>
                      <a:r>
                        <a:rPr lang="en-US" sz="1700" dirty="0" smtClean="0"/>
                        <a:t>How deficits</a:t>
                      </a:r>
                      <a:r>
                        <a:rPr lang="en-US" sz="1700" baseline="0" dirty="0" smtClean="0"/>
                        <a:t> in language, communication &amp; vocabulary can impact literacy</a:t>
                      </a:r>
                      <a:endParaRPr lang="en-US" sz="1700" dirty="0"/>
                    </a:p>
                  </a:txBody>
                  <a:tcPr anchor="ctr"/>
                </a:tc>
                <a:tc>
                  <a:txBody>
                    <a:bodyPr/>
                    <a:lstStyle/>
                    <a:p>
                      <a:r>
                        <a:rPr lang="en-US" sz="1700" dirty="0" smtClean="0"/>
                        <a:t>Difficulty with communication skills that impact ability to answer questions or demonstrate knowledge</a:t>
                      </a:r>
                      <a:endParaRPr lang="en-US" sz="1700" dirty="0"/>
                    </a:p>
                  </a:txBody>
                  <a:tcPr/>
                </a:tc>
                <a:tc>
                  <a:txBody>
                    <a:bodyPr/>
                    <a:lstStyle/>
                    <a:p>
                      <a:endParaRPr lang="en-US" dirty="0"/>
                    </a:p>
                  </a:txBody>
                  <a:tcPr/>
                </a:tc>
                <a:tc>
                  <a:txBody>
                    <a:bodyPr/>
                    <a:lstStyle/>
                    <a:p>
                      <a:endParaRPr lang="en-US" dirty="0"/>
                    </a:p>
                  </a:txBody>
                  <a:tcPr/>
                </a:tc>
              </a:tr>
              <a:tr h="640080">
                <a:tc vMerge="1">
                  <a:txBody>
                    <a:bodyPr/>
                    <a:lstStyle/>
                    <a:p>
                      <a:endParaRPr lang="en-US" dirty="0"/>
                    </a:p>
                  </a:txBody>
                  <a:tcPr/>
                </a:tc>
                <a:tc>
                  <a:txBody>
                    <a:bodyPr/>
                    <a:lstStyle/>
                    <a:p>
                      <a:r>
                        <a:rPr lang="en-US" sz="1700" dirty="0" smtClean="0"/>
                        <a:t>Difficulty understanding vocabulary</a:t>
                      </a:r>
                      <a:r>
                        <a:rPr lang="en-US" sz="1700" baseline="0" dirty="0" smtClean="0"/>
                        <a:t> nuances (e.g. homographs (words spelled the same with more than one meaning) or homophones (words pronounced the same but with different meanings)).</a:t>
                      </a:r>
                      <a:endParaRPr lang="en-US" sz="1700" dirty="0"/>
                    </a:p>
                  </a:txBody>
                  <a:tcPr/>
                </a:tc>
                <a:tc>
                  <a:txBody>
                    <a:bodyPr/>
                    <a:lstStyle/>
                    <a:p>
                      <a:endParaRPr lang="en-US"/>
                    </a:p>
                  </a:txBody>
                  <a:tcPr/>
                </a:tc>
                <a:tc>
                  <a:txBody>
                    <a:bodyPr/>
                    <a:lstStyle/>
                    <a:p>
                      <a:endParaRPr lang="en-US"/>
                    </a:p>
                  </a:txBody>
                  <a:tcPr/>
                </a:tc>
              </a:tr>
              <a:tr h="640080">
                <a:tc vMerge="1">
                  <a:txBody>
                    <a:bodyPr/>
                    <a:lstStyle/>
                    <a:p>
                      <a:endParaRPr lang="en-US" dirty="0"/>
                    </a:p>
                  </a:txBody>
                  <a:tcPr/>
                </a:tc>
                <a:tc>
                  <a:txBody>
                    <a:bodyPr/>
                    <a:lstStyle/>
                    <a:p>
                      <a:r>
                        <a:rPr lang="en-US" sz="1700" dirty="0" smtClean="0"/>
                        <a:t>Difficulty understanding pronouns used to represent previously</a:t>
                      </a:r>
                      <a:r>
                        <a:rPr lang="en-US" sz="1700" baseline="0" dirty="0" smtClean="0"/>
                        <a:t> identified persons, objects, or groups. </a:t>
                      </a:r>
                      <a:endParaRPr lang="en-US" sz="1700" dirty="0"/>
                    </a:p>
                  </a:txBody>
                  <a:tcPr/>
                </a:tc>
                <a:tc>
                  <a:txBody>
                    <a:bodyPr/>
                    <a:lstStyle/>
                    <a:p>
                      <a:endParaRPr lang="en-US"/>
                    </a:p>
                  </a:txBody>
                  <a:tcPr/>
                </a:tc>
                <a:tc>
                  <a:txBody>
                    <a:bodyPr/>
                    <a:lstStyle/>
                    <a:p>
                      <a:endParaRPr lang="en-US"/>
                    </a:p>
                  </a:txBody>
                  <a:tcPr/>
                </a:tc>
              </a:tr>
              <a:tr h="640080">
                <a:tc vMerge="1">
                  <a:txBody>
                    <a:bodyPr/>
                    <a:lstStyle/>
                    <a:p>
                      <a:endParaRPr lang="en-US" dirty="0"/>
                    </a:p>
                  </a:txBody>
                  <a:tcPr/>
                </a:tc>
                <a:tc>
                  <a:txBody>
                    <a:bodyPr/>
                    <a:lstStyle/>
                    <a:p>
                      <a:r>
                        <a:rPr lang="en-US" sz="1700" dirty="0" smtClean="0"/>
                        <a:t>OTHER (describe):</a:t>
                      </a:r>
                      <a:endParaRPr lang="en-US" sz="1700"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754369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73" y="304800"/>
            <a:ext cx="8229600" cy="1143000"/>
          </a:xfrm>
        </p:spPr>
        <p:txBody>
          <a:bodyPr>
            <a:normAutofit/>
          </a:bodyPr>
          <a:lstStyle/>
          <a:p>
            <a:r>
              <a:rPr lang="en-US" sz="6600" b="1" dirty="0" smtClean="0"/>
              <a:t>STRATEGIES</a:t>
            </a:r>
            <a:endParaRPr lang="en-US" sz="6600" b="1" dirty="0"/>
          </a:p>
        </p:txBody>
      </p:sp>
      <p:graphicFrame>
        <p:nvGraphicFramePr>
          <p:cNvPr id="3" name="Table 2" descr="Strategies for Joint attention &amp; social engagement "/>
          <p:cNvGraphicFramePr>
            <a:graphicFrameLocks noGrp="1"/>
          </p:cNvGraphicFramePr>
          <p:nvPr>
            <p:extLst>
              <p:ext uri="{D42A27DB-BD31-4B8C-83A1-F6EECF244321}">
                <p14:modId xmlns:p14="http://schemas.microsoft.com/office/powerpoint/2010/main" val="1803494364"/>
              </p:ext>
            </p:extLst>
          </p:nvPr>
        </p:nvGraphicFramePr>
        <p:xfrm>
          <a:off x="76200" y="1676400"/>
          <a:ext cx="8727441" cy="4831080"/>
        </p:xfrm>
        <a:graphic>
          <a:graphicData uri="http://schemas.openxmlformats.org/drawingml/2006/table">
            <a:tbl>
              <a:tblPr firstRow="1" bandRow="1">
                <a:tableStyleId>{5940675A-B579-460E-94D1-54222C63F5DA}</a:tableStyleId>
              </a:tblPr>
              <a:tblGrid>
                <a:gridCol w="1371600"/>
                <a:gridCol w="1600200"/>
                <a:gridCol w="533400"/>
                <a:gridCol w="533400"/>
                <a:gridCol w="4688841"/>
              </a:tblGrid>
              <a:tr h="533400">
                <a:tc gridSpan="2">
                  <a:txBody>
                    <a:bodyPr/>
                    <a:lstStyle/>
                    <a:p>
                      <a:r>
                        <a:rPr lang="en-US" sz="1400" b="1" dirty="0" smtClean="0">
                          <a:solidFill>
                            <a:schemeClr val="tx1"/>
                          </a:solidFill>
                        </a:rPr>
                        <a:t>Characteristics &amp;</a:t>
                      </a:r>
                      <a:r>
                        <a:rPr lang="en-US" sz="1400" b="1" baseline="0" dirty="0" smtClean="0">
                          <a:solidFill>
                            <a:schemeClr val="tx1"/>
                          </a:solidFill>
                        </a:rPr>
                        <a:t> their Impact on Literacy for Students with ASD</a:t>
                      </a:r>
                      <a:endParaRPr lang="en-US" sz="1400" b="1" dirty="0">
                        <a:solidFill>
                          <a:schemeClr val="tx1"/>
                        </a:solidFill>
                      </a:endParaRPr>
                    </a:p>
                  </a:txBody>
                  <a:tcPr/>
                </a:tc>
                <a:tc hMerge="1">
                  <a:txBody>
                    <a:bodyPr/>
                    <a:lstStyle/>
                    <a:p>
                      <a:endParaRPr lang="en-US" dirty="0"/>
                    </a:p>
                  </a:txBody>
                  <a:tcPr/>
                </a:tc>
                <a:tc>
                  <a:txBody>
                    <a:bodyPr/>
                    <a:lstStyle/>
                    <a:p>
                      <a:pPr algn="ctr"/>
                      <a:r>
                        <a:rPr lang="en-US" sz="1400" b="1" dirty="0" smtClean="0"/>
                        <a:t>Yes</a:t>
                      </a:r>
                      <a:endParaRPr lang="en-US" sz="1400" b="1" dirty="0"/>
                    </a:p>
                  </a:txBody>
                  <a:tcPr/>
                </a:tc>
                <a:tc>
                  <a:txBody>
                    <a:bodyPr/>
                    <a:lstStyle/>
                    <a:p>
                      <a:pPr algn="ctr"/>
                      <a:r>
                        <a:rPr lang="en-US" sz="1400" b="1" dirty="0" smtClean="0"/>
                        <a:t>No</a:t>
                      </a:r>
                      <a:endParaRPr lang="en-US" sz="1400" b="1" dirty="0"/>
                    </a:p>
                  </a:txBody>
                  <a:tcPr/>
                </a:tc>
                <a:tc>
                  <a:txBody>
                    <a:bodyPr/>
                    <a:lstStyle/>
                    <a:p>
                      <a:r>
                        <a:rPr lang="en-US" sz="1400" b="1" dirty="0" smtClean="0"/>
                        <a:t>If yes, reference comprehension strategies listed for each characteristic. </a:t>
                      </a:r>
                      <a:endParaRPr lang="en-US" sz="1400" b="1" dirty="0"/>
                    </a:p>
                  </a:txBody>
                  <a:tcPr/>
                </a:tc>
              </a:tr>
              <a:tr h="152400">
                <a:tc gridSpan="5">
                  <a:txBody>
                    <a:bodyPr/>
                    <a:lstStyle/>
                    <a:p>
                      <a:endParaRPr lang="en-US" dirty="0"/>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640">
                <a:tc gridSpan="5">
                  <a:txBody>
                    <a:bodyPr/>
                    <a:lstStyle/>
                    <a:p>
                      <a:r>
                        <a:rPr lang="en-US" sz="1400" b="1" dirty="0" smtClean="0"/>
                        <a:t>Joint attention &amp; Social Engagement: </a:t>
                      </a:r>
                      <a:r>
                        <a:rPr lang="en-US" sz="1400" b="0" dirty="0" smtClean="0"/>
                        <a:t>The</a:t>
                      </a:r>
                      <a:r>
                        <a:rPr lang="en-US" sz="1400" b="0" baseline="0" dirty="0" smtClean="0"/>
                        <a:t> ability to respond to and engage in shared, enjoyable experiences including looking to others to understand how they feel about their experiences and imitating others to learn new skills. </a:t>
                      </a:r>
                      <a:endParaRPr lang="en-US" sz="1400" b="1"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2060">
                <a:tc>
                  <a:txBody>
                    <a:bodyPr/>
                    <a:lstStyle/>
                    <a:p>
                      <a:pPr algn="ctr"/>
                      <a:r>
                        <a:rPr lang="en-US" sz="1400" dirty="0" smtClean="0"/>
                        <a:t>How deficits in joint attention &amp; social engagement may impact literacy</a:t>
                      </a:r>
                      <a:endParaRPr lang="en-US" sz="1400" dirty="0"/>
                    </a:p>
                  </a:txBody>
                  <a:tcPr anchor="ctr"/>
                </a:tc>
                <a:tc>
                  <a:txBody>
                    <a:bodyPr/>
                    <a:lstStyle/>
                    <a:p>
                      <a:pPr algn="ctr"/>
                      <a:r>
                        <a:rPr lang="en-US" sz="1400" dirty="0" smtClean="0"/>
                        <a:t>Lack of shared interest in the reading experience resulting in missed learning opportunities. </a:t>
                      </a:r>
                      <a:endParaRPr lang="en-US" sz="1400" dirty="0"/>
                    </a:p>
                  </a:txBody>
                  <a:tcPr anchor="ctr"/>
                </a:tc>
                <a:tc>
                  <a:txBody>
                    <a:bodyPr/>
                    <a:lstStyle/>
                    <a:p>
                      <a:endParaRPr lang="en-US" dirty="0"/>
                    </a:p>
                  </a:txBody>
                  <a:tcPr/>
                </a:tc>
                <a:tc>
                  <a:txBody>
                    <a:bodyPr/>
                    <a:lstStyle/>
                    <a:p>
                      <a:endParaRPr lang="en-US" dirty="0"/>
                    </a:p>
                  </a:txBody>
                  <a:tcPr/>
                </a:tc>
                <a:tc>
                  <a:txBody>
                    <a:bodyPr/>
                    <a:lstStyle/>
                    <a:p>
                      <a:r>
                        <a:rPr lang="en-US" sz="1200" dirty="0" smtClean="0"/>
                        <a:t>Shared Storybook Reading: Building Young Children’s</a:t>
                      </a:r>
                      <a:r>
                        <a:rPr lang="en-US" sz="1200" baseline="0" dirty="0" smtClean="0"/>
                        <a:t> </a:t>
                      </a:r>
                      <a:r>
                        <a:rPr lang="en-US" sz="1200" dirty="0" smtClean="0"/>
                        <a:t>Language and Emergent</a:t>
                      </a:r>
                      <a:r>
                        <a:rPr lang="en-US" sz="1200" baseline="0" dirty="0" smtClean="0"/>
                        <a:t> Literacy Skills (Ezell &amp; Justice, 2005)</a:t>
                      </a:r>
                    </a:p>
                    <a:p>
                      <a:r>
                        <a:rPr lang="en-US" sz="1200" b="1" u="sng" baseline="0" dirty="0" smtClean="0"/>
                        <a:t>Attending Strategy:</a:t>
                      </a:r>
                    </a:p>
                    <a:p>
                      <a:pPr marL="171450" indent="-171450">
                        <a:buFont typeface="Arial" panose="020B0604020202020204" pitchFamily="34" charset="0"/>
                        <a:buChar char="•"/>
                      </a:pPr>
                      <a:r>
                        <a:rPr lang="en-US" sz="1200" b="0" u="none" baseline="0" dirty="0" smtClean="0"/>
                        <a:t>Determine current attending baseline behavior by observing how long the child attends in two separated shared-reading sessions. </a:t>
                      </a:r>
                    </a:p>
                    <a:p>
                      <a:pPr marL="171450" indent="-171450">
                        <a:buFont typeface="Arial" panose="020B0604020202020204" pitchFamily="34" charset="0"/>
                        <a:buChar char="•"/>
                      </a:pPr>
                      <a:r>
                        <a:rPr lang="en-US" sz="1200" b="0" u="none" baseline="0" dirty="0" smtClean="0"/>
                        <a:t>Establish an attending goal measured in either length of time or number of pages</a:t>
                      </a:r>
                    </a:p>
                    <a:p>
                      <a:pPr marL="171450" indent="-171450">
                        <a:buFont typeface="Arial" panose="020B0604020202020204" pitchFamily="34" charset="0"/>
                        <a:buChar char="•"/>
                      </a:pPr>
                      <a:r>
                        <a:rPr lang="en-US" sz="1200" b="0" u="none" baseline="0" dirty="0" smtClean="0"/>
                        <a:t>Select an attractive book with limited print on a topic that may be preferred interest and incorporates flaps, moveable parts or textures.</a:t>
                      </a:r>
                    </a:p>
                    <a:p>
                      <a:pPr marL="171450" indent="-171450">
                        <a:buFont typeface="Arial" panose="020B0604020202020204" pitchFamily="34" charset="0"/>
                        <a:buChar char="•"/>
                      </a:pPr>
                      <a:r>
                        <a:rPr lang="en-US" sz="1200" b="0" u="none" baseline="0" dirty="0" smtClean="0"/>
                        <a:t>During shared reading session, the adult should read the book with enthusiasm and animation. </a:t>
                      </a:r>
                    </a:p>
                    <a:p>
                      <a:pPr marL="171450" indent="-171450">
                        <a:buFont typeface="Arial" panose="020B0604020202020204" pitchFamily="34" charset="0"/>
                        <a:buChar char="•"/>
                      </a:pPr>
                      <a:r>
                        <a:rPr lang="en-US" sz="1200" b="0" u="none" baseline="0" dirty="0" smtClean="0"/>
                        <a:t>When the target time or page has been reached, verbal praise should be provided to the child (e.g. “You did a great job listening to the story!” and then the session should be ended. </a:t>
                      </a:r>
                    </a:p>
                    <a:p>
                      <a:pPr marL="171450" indent="-171450">
                        <a:buFont typeface="Arial" panose="020B0604020202020204" pitchFamily="34" charset="0"/>
                        <a:buChar char="•"/>
                      </a:pPr>
                      <a:r>
                        <a:rPr lang="en-US" sz="1200" b="0" u="none" baseline="0" dirty="0" smtClean="0"/>
                        <a:t>A record of the child’s attending time (measured in either minutes or number of pages read) should be maintained. The use of this strategy can be continued until the child is able to attend to the entire reading of one brief storybook. </a:t>
                      </a:r>
                      <a:endParaRPr lang="en-US" sz="1200" b="0" u="none" dirty="0"/>
                    </a:p>
                  </a:txBody>
                  <a:tcPr/>
                </a:tc>
              </a:tr>
            </a:tbl>
          </a:graphicData>
        </a:graphic>
      </p:graphicFrame>
    </p:spTree>
    <p:extLst>
      <p:ext uri="{BB962C8B-B14F-4D97-AF65-F5344CB8AC3E}">
        <p14:creationId xmlns:p14="http://schemas.microsoft.com/office/powerpoint/2010/main" val="22373799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28600"/>
            <a:ext cx="5105400" cy="914400"/>
          </a:xfrm>
        </p:spPr>
        <p:txBody>
          <a:bodyPr>
            <a:normAutofit fontScale="90000"/>
          </a:bodyPr>
          <a:lstStyle/>
          <a:p>
            <a:r>
              <a:rPr lang="en-US" sz="6000" b="1" dirty="0" smtClean="0">
                <a:solidFill>
                  <a:srgbClr val="002060"/>
                </a:solidFill>
              </a:rPr>
              <a:t>Next Steps</a:t>
            </a:r>
            <a:endParaRPr lang="en-US" sz="6000" b="1" dirty="0">
              <a:solidFill>
                <a:srgbClr val="002060"/>
              </a:solidFill>
            </a:endParaRPr>
          </a:p>
        </p:txBody>
      </p:sp>
      <p:sp>
        <p:nvSpPr>
          <p:cNvPr id="3" name="Content Placeholder 2"/>
          <p:cNvSpPr>
            <a:spLocks noGrp="1"/>
          </p:cNvSpPr>
          <p:nvPr>
            <p:ph idx="1"/>
          </p:nvPr>
        </p:nvSpPr>
        <p:spPr>
          <a:xfrm>
            <a:off x="152400" y="1447800"/>
            <a:ext cx="8839200" cy="5029200"/>
          </a:xfrm>
        </p:spPr>
        <p:txBody>
          <a:bodyPr>
            <a:normAutofit lnSpcReduction="10000"/>
          </a:bodyPr>
          <a:lstStyle/>
          <a:p>
            <a:r>
              <a:rPr lang="en-US" sz="3600" b="1" dirty="0" smtClean="0">
                <a:solidFill>
                  <a:srgbClr val="002060"/>
                </a:solidFill>
              </a:rPr>
              <a:t>Use Profile and give feedback</a:t>
            </a:r>
          </a:p>
          <a:p>
            <a:endParaRPr lang="en-US" sz="3600" b="1" dirty="0"/>
          </a:p>
          <a:p>
            <a:r>
              <a:rPr lang="en-US" sz="3600" b="1" dirty="0" smtClean="0">
                <a:solidFill>
                  <a:srgbClr val="002060"/>
                </a:solidFill>
              </a:rPr>
              <a:t>Use of the checklist and get feedback</a:t>
            </a:r>
          </a:p>
          <a:p>
            <a:pPr lvl="1"/>
            <a:r>
              <a:rPr lang="en-US" b="1" dirty="0">
                <a:solidFill>
                  <a:srgbClr val="002060"/>
                </a:solidFill>
              </a:rPr>
              <a:t>U</a:t>
            </a:r>
            <a:r>
              <a:rPr lang="en-US" b="1" dirty="0" smtClean="0">
                <a:solidFill>
                  <a:srgbClr val="002060"/>
                </a:solidFill>
              </a:rPr>
              <a:t>nderstanding of the areas (i.e. characteristics)</a:t>
            </a:r>
          </a:p>
          <a:p>
            <a:pPr lvl="1"/>
            <a:r>
              <a:rPr lang="en-US" b="1" dirty="0">
                <a:solidFill>
                  <a:srgbClr val="002060"/>
                </a:solidFill>
              </a:rPr>
              <a:t>E</a:t>
            </a:r>
            <a:r>
              <a:rPr lang="en-US" b="1" dirty="0" smtClean="0">
                <a:solidFill>
                  <a:srgbClr val="002060"/>
                </a:solidFill>
              </a:rPr>
              <a:t>ase of use of the tool</a:t>
            </a:r>
          </a:p>
          <a:p>
            <a:pPr lvl="1"/>
            <a:r>
              <a:rPr lang="en-US" b="1" dirty="0" smtClean="0">
                <a:solidFill>
                  <a:srgbClr val="002060"/>
                </a:solidFill>
              </a:rPr>
              <a:t>Covers all or most relevant areas</a:t>
            </a:r>
          </a:p>
          <a:p>
            <a:pPr lvl="1"/>
            <a:r>
              <a:rPr lang="en-US" b="1" dirty="0" smtClean="0">
                <a:solidFill>
                  <a:srgbClr val="002060"/>
                </a:solidFill>
              </a:rPr>
              <a:t>Ideas for improvement</a:t>
            </a:r>
          </a:p>
          <a:p>
            <a:pPr lvl="1"/>
            <a:endParaRPr lang="en-US" b="1" dirty="0" smtClean="0">
              <a:solidFill>
                <a:srgbClr val="002060"/>
              </a:solidFill>
            </a:endParaRPr>
          </a:p>
          <a:p>
            <a:r>
              <a:rPr lang="en-US" sz="3600" b="1" dirty="0" smtClean="0">
                <a:solidFill>
                  <a:srgbClr val="002060"/>
                </a:solidFill>
              </a:rPr>
              <a:t>Match strategies to Characteristics</a:t>
            </a:r>
            <a:endParaRPr lang="en-US" sz="3600" b="1" dirty="0">
              <a:solidFill>
                <a:srgbClr val="002060"/>
              </a:solidFill>
            </a:endParaRPr>
          </a:p>
        </p:txBody>
      </p:sp>
    </p:spTree>
    <p:extLst>
      <p:ext uri="{BB962C8B-B14F-4D97-AF65-F5344CB8AC3E}">
        <p14:creationId xmlns:p14="http://schemas.microsoft.com/office/powerpoint/2010/main" val="3522270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
            <a:ext cx="3657600" cy="584775"/>
          </a:xfrm>
          <a:prstGeom prst="rect">
            <a:avLst/>
          </a:prstGeom>
          <a:noFill/>
        </p:spPr>
        <p:txBody>
          <a:bodyPr wrap="square" rtlCol="0">
            <a:spAutoFit/>
          </a:bodyPr>
          <a:lstStyle/>
          <a:p>
            <a:r>
              <a:rPr lang="en-US" sz="3200" dirty="0" smtClean="0">
                <a:solidFill>
                  <a:schemeClr val="accent1">
                    <a:lumMod val="75000"/>
                  </a:schemeClr>
                </a:solidFill>
              </a:rPr>
              <a:t>PRIMARY </a:t>
            </a:r>
            <a:r>
              <a:rPr lang="en-US" sz="3200" b="1" dirty="0" smtClean="0">
                <a:solidFill>
                  <a:schemeClr val="accent1">
                    <a:lumMod val="75000"/>
                  </a:schemeClr>
                </a:solidFill>
              </a:rPr>
              <a:t>SOURCES</a:t>
            </a:r>
            <a:endParaRPr lang="en-US" sz="3200" b="1" dirty="0">
              <a:solidFill>
                <a:schemeClr val="accent1">
                  <a:lumMod val="75000"/>
                </a:schemeClr>
              </a:solidFill>
            </a:endParaRPr>
          </a:p>
        </p:txBody>
      </p:sp>
      <p:sp>
        <p:nvSpPr>
          <p:cNvPr id="3" name="Content Placeholder 2"/>
          <p:cNvSpPr>
            <a:spLocks noGrp="1"/>
          </p:cNvSpPr>
          <p:nvPr>
            <p:ph idx="1"/>
          </p:nvPr>
        </p:nvSpPr>
        <p:spPr>
          <a:xfrm>
            <a:off x="152400" y="914400"/>
            <a:ext cx="8686800" cy="5486400"/>
          </a:xfrm>
        </p:spPr>
        <p:txBody>
          <a:bodyPr/>
          <a:lstStyle/>
          <a:p>
            <a:pPr marL="0" indent="0">
              <a:buNone/>
            </a:pPr>
            <a:r>
              <a:rPr lang="en-US" sz="1800" b="1" dirty="0">
                <a:solidFill>
                  <a:srgbClr val="002060"/>
                </a:solidFill>
              </a:rPr>
              <a:t>Barr, </a:t>
            </a:r>
            <a:r>
              <a:rPr lang="en-US" sz="1800" b="1" dirty="0" err="1">
                <a:solidFill>
                  <a:srgbClr val="002060"/>
                </a:solidFill>
              </a:rPr>
              <a:t>Blachowicz</a:t>
            </a:r>
            <a:r>
              <a:rPr lang="en-US" sz="1800" b="1" dirty="0">
                <a:solidFill>
                  <a:srgbClr val="002060"/>
                </a:solidFill>
              </a:rPr>
              <a:t>, C. Bates, A. Katz, C. Kaufman, B. (2013).  </a:t>
            </a:r>
            <a:r>
              <a:rPr lang="en-US" sz="1800" b="1" i="1" dirty="0">
                <a:solidFill>
                  <a:srgbClr val="002060"/>
                </a:solidFill>
              </a:rPr>
              <a:t>Reading Diagnosis for Teachers:  An Instructional Approach</a:t>
            </a:r>
            <a:r>
              <a:rPr lang="en-US" sz="1800" b="1" dirty="0">
                <a:solidFill>
                  <a:srgbClr val="002060"/>
                </a:solidFill>
              </a:rPr>
              <a:t> (6</a:t>
            </a:r>
            <a:r>
              <a:rPr lang="en-US" sz="1800" b="1" baseline="30000" dirty="0">
                <a:solidFill>
                  <a:srgbClr val="002060"/>
                </a:solidFill>
              </a:rPr>
              <a:t>th</a:t>
            </a:r>
            <a:r>
              <a:rPr lang="en-US" sz="1800" b="1" dirty="0">
                <a:solidFill>
                  <a:srgbClr val="002060"/>
                </a:solidFill>
              </a:rPr>
              <a:t> Ed.). Pearson</a:t>
            </a:r>
            <a:r>
              <a:rPr lang="en-US" sz="1800" b="1" dirty="0" smtClean="0">
                <a:solidFill>
                  <a:srgbClr val="002060"/>
                </a:solidFill>
              </a:rPr>
              <a:t>.</a:t>
            </a:r>
          </a:p>
          <a:p>
            <a:pPr marL="0" indent="0">
              <a:buNone/>
            </a:pPr>
            <a:endParaRPr lang="en-US" sz="800" b="1" dirty="0" smtClean="0">
              <a:solidFill>
                <a:srgbClr val="002060"/>
              </a:solidFill>
            </a:endParaRPr>
          </a:p>
          <a:p>
            <a:pPr marL="0" indent="0">
              <a:buNone/>
            </a:pPr>
            <a:r>
              <a:rPr lang="en-US" sz="1800" b="1" dirty="0" smtClean="0">
                <a:solidFill>
                  <a:srgbClr val="002060"/>
                </a:solidFill>
              </a:rPr>
              <a:t>Brown, H., </a:t>
            </a:r>
            <a:r>
              <a:rPr lang="en-US" sz="1800" b="1" dirty="0" err="1" smtClean="0">
                <a:solidFill>
                  <a:srgbClr val="002060"/>
                </a:solidFill>
              </a:rPr>
              <a:t>Oram-Cardy</a:t>
            </a:r>
            <a:r>
              <a:rPr lang="en-US" sz="1800" b="1" dirty="0" smtClean="0">
                <a:solidFill>
                  <a:srgbClr val="002060"/>
                </a:solidFill>
              </a:rPr>
              <a:t>, J. &amp; Johnson, A. (2013).  A Meta-Analysis of the Reading Comprehension Skills of </a:t>
            </a:r>
            <a:r>
              <a:rPr lang="en-US" sz="1800" b="1" dirty="0" err="1" smtClean="0">
                <a:solidFill>
                  <a:srgbClr val="002060"/>
                </a:solidFill>
              </a:rPr>
              <a:t>Individuas</a:t>
            </a:r>
            <a:r>
              <a:rPr lang="en-US" sz="1800" b="1" dirty="0" smtClean="0">
                <a:solidFill>
                  <a:srgbClr val="002060"/>
                </a:solidFill>
              </a:rPr>
              <a:t> on the Autism Spectrum.  </a:t>
            </a:r>
            <a:r>
              <a:rPr lang="en-US" sz="1800" b="1" i="1" dirty="0" smtClean="0">
                <a:solidFill>
                  <a:srgbClr val="002060"/>
                </a:solidFill>
              </a:rPr>
              <a:t>Journal of Autism and Developmental Disorders</a:t>
            </a:r>
            <a:r>
              <a:rPr lang="en-US" sz="1800" b="1" dirty="0" smtClean="0">
                <a:solidFill>
                  <a:srgbClr val="002060"/>
                </a:solidFill>
              </a:rPr>
              <a:t>, 43, 932-955.</a:t>
            </a:r>
          </a:p>
          <a:p>
            <a:pPr marL="0" indent="0">
              <a:buNone/>
            </a:pPr>
            <a:endParaRPr lang="en-US" sz="800" b="1" dirty="0">
              <a:solidFill>
                <a:srgbClr val="002060"/>
              </a:solidFill>
            </a:endParaRPr>
          </a:p>
          <a:p>
            <a:pPr marL="0" indent="0">
              <a:buNone/>
            </a:pPr>
            <a:r>
              <a:rPr lang="en-US" sz="1800" b="1" dirty="0" smtClean="0">
                <a:solidFill>
                  <a:srgbClr val="002060"/>
                </a:solidFill>
              </a:rPr>
              <a:t>Carnahan, C. &amp; Williamson, P. (</a:t>
            </a:r>
            <a:r>
              <a:rPr lang="en-US" sz="1800" b="1" dirty="0" err="1" smtClean="0">
                <a:solidFill>
                  <a:srgbClr val="002060"/>
                </a:solidFill>
              </a:rPr>
              <a:t>Eds</a:t>
            </a:r>
            <a:r>
              <a:rPr lang="en-US" sz="1800" b="1" dirty="0" smtClean="0">
                <a:solidFill>
                  <a:srgbClr val="002060"/>
                </a:solidFill>
              </a:rPr>
              <a:t>) (2010). </a:t>
            </a:r>
            <a:r>
              <a:rPr lang="en-US" sz="1800" b="1" i="1" dirty="0" smtClean="0">
                <a:solidFill>
                  <a:srgbClr val="002060"/>
                </a:solidFill>
              </a:rPr>
              <a:t>Quality Literacy Instruction for Students with Autism Spectrum Disorders</a:t>
            </a:r>
            <a:r>
              <a:rPr lang="en-US" sz="1800" b="1" dirty="0" smtClean="0">
                <a:solidFill>
                  <a:srgbClr val="002060"/>
                </a:solidFill>
              </a:rPr>
              <a:t>.  AAPC.</a:t>
            </a:r>
          </a:p>
          <a:p>
            <a:pPr marL="0" indent="0">
              <a:buNone/>
            </a:pPr>
            <a:endParaRPr lang="en-US" sz="800" b="1" dirty="0" smtClean="0">
              <a:solidFill>
                <a:srgbClr val="002060"/>
              </a:solidFill>
            </a:endParaRPr>
          </a:p>
          <a:p>
            <a:pPr marL="0" indent="0">
              <a:buNone/>
            </a:pPr>
            <a:r>
              <a:rPr lang="en-US" sz="1800" b="1" dirty="0" smtClean="0">
                <a:solidFill>
                  <a:srgbClr val="002060"/>
                </a:solidFill>
              </a:rPr>
              <a:t>Carnahan, C. Williamson, P. &amp; Haydon, T. (2009).  Matching Literacy Profiles with Instruction for Students on the Spectrum:  Making Reading Instruction Meaningful.  </a:t>
            </a:r>
            <a:r>
              <a:rPr lang="en-US" sz="1800" b="1" i="1" dirty="0" smtClean="0">
                <a:solidFill>
                  <a:srgbClr val="002060"/>
                </a:solidFill>
              </a:rPr>
              <a:t>Beyond Behavior</a:t>
            </a:r>
            <a:r>
              <a:rPr lang="en-US" sz="1800" b="1" dirty="0" smtClean="0">
                <a:solidFill>
                  <a:srgbClr val="002060"/>
                </a:solidFill>
              </a:rPr>
              <a:t>, 19, 10-16. </a:t>
            </a:r>
          </a:p>
          <a:p>
            <a:pPr marL="0" indent="0">
              <a:buNone/>
            </a:pPr>
            <a:endParaRPr lang="en-US" sz="800" b="1" dirty="0">
              <a:solidFill>
                <a:srgbClr val="002060"/>
              </a:solidFill>
            </a:endParaRPr>
          </a:p>
          <a:p>
            <a:pPr marL="0" indent="0">
              <a:buNone/>
            </a:pPr>
            <a:r>
              <a:rPr lang="en-US" sz="1800" b="1" dirty="0" smtClean="0">
                <a:solidFill>
                  <a:srgbClr val="002060"/>
                </a:solidFill>
              </a:rPr>
              <a:t>Consortium </a:t>
            </a:r>
            <a:r>
              <a:rPr lang="en-US" sz="1800" b="1" dirty="0">
                <a:solidFill>
                  <a:srgbClr val="002060"/>
                </a:solidFill>
              </a:rPr>
              <a:t>on Reading </a:t>
            </a:r>
            <a:r>
              <a:rPr lang="en-US" sz="1800" b="1" dirty="0" err="1">
                <a:solidFill>
                  <a:srgbClr val="002060"/>
                </a:solidFill>
              </a:rPr>
              <a:t>Exellence</a:t>
            </a:r>
            <a:r>
              <a:rPr lang="en-US" sz="1800" b="1" dirty="0">
                <a:solidFill>
                  <a:srgbClr val="002060"/>
                </a:solidFill>
              </a:rPr>
              <a:t> (2008).  </a:t>
            </a:r>
            <a:r>
              <a:rPr lang="en-US" sz="1800" b="1" i="1" dirty="0">
                <a:solidFill>
                  <a:srgbClr val="002060"/>
                </a:solidFill>
              </a:rPr>
              <a:t>Assessing Reading:  Multiple Measures</a:t>
            </a:r>
            <a:r>
              <a:rPr lang="en-US" sz="1800" b="1" dirty="0">
                <a:solidFill>
                  <a:srgbClr val="002060"/>
                </a:solidFill>
              </a:rPr>
              <a:t>.  Arena Press.</a:t>
            </a:r>
          </a:p>
          <a:p>
            <a:pPr marL="0" indent="0">
              <a:buNone/>
            </a:pPr>
            <a:endParaRPr lang="en-US" sz="800" b="1" dirty="0" smtClean="0">
              <a:solidFill>
                <a:srgbClr val="002060"/>
              </a:solidFill>
            </a:endParaRPr>
          </a:p>
          <a:p>
            <a:pPr marL="0" indent="0">
              <a:buNone/>
            </a:pPr>
            <a:r>
              <a:rPr lang="en-US" sz="1800" b="1" dirty="0" err="1" smtClean="0">
                <a:solidFill>
                  <a:srgbClr val="002060"/>
                </a:solidFill>
              </a:rPr>
              <a:t>Honig</a:t>
            </a:r>
            <a:r>
              <a:rPr lang="en-US" sz="1800" b="1" dirty="0">
                <a:solidFill>
                  <a:srgbClr val="002060"/>
                </a:solidFill>
              </a:rPr>
              <a:t>, B. Diamond, L. &amp; </a:t>
            </a:r>
            <a:r>
              <a:rPr lang="en-US" sz="1800" b="1" dirty="0" err="1">
                <a:solidFill>
                  <a:srgbClr val="002060"/>
                </a:solidFill>
              </a:rPr>
              <a:t>Gutlohn</a:t>
            </a:r>
            <a:r>
              <a:rPr lang="en-US" sz="1800" b="1" dirty="0">
                <a:solidFill>
                  <a:srgbClr val="002060"/>
                </a:solidFill>
              </a:rPr>
              <a:t>. L, (2013). </a:t>
            </a:r>
            <a:r>
              <a:rPr lang="en-US" sz="1800" b="1" i="1" dirty="0">
                <a:solidFill>
                  <a:srgbClr val="002060"/>
                </a:solidFill>
              </a:rPr>
              <a:t>Teaching Reading Sourcebook</a:t>
            </a:r>
            <a:r>
              <a:rPr lang="en-US" sz="1800" b="1" dirty="0">
                <a:solidFill>
                  <a:srgbClr val="002060"/>
                </a:solidFill>
              </a:rPr>
              <a:t>.  Arena </a:t>
            </a:r>
            <a:r>
              <a:rPr lang="en-US" sz="1800" b="1" dirty="0" smtClean="0">
                <a:solidFill>
                  <a:srgbClr val="002060"/>
                </a:solidFill>
              </a:rPr>
              <a:t>Press.</a:t>
            </a:r>
          </a:p>
          <a:p>
            <a:pPr marL="0" indent="0">
              <a:buNone/>
            </a:pPr>
            <a:endParaRPr lang="en-US" sz="800" b="1" dirty="0" smtClean="0">
              <a:solidFill>
                <a:srgbClr val="002060"/>
              </a:solidFill>
            </a:endParaRPr>
          </a:p>
          <a:p>
            <a:pPr marL="0" indent="0">
              <a:buNone/>
            </a:pPr>
            <a:r>
              <a:rPr lang="en-US" sz="1800" b="1" dirty="0" err="1" smtClean="0">
                <a:solidFill>
                  <a:srgbClr val="002060"/>
                </a:solidFill>
              </a:rPr>
              <a:t>Iland</a:t>
            </a:r>
            <a:r>
              <a:rPr lang="en-US" sz="1800" b="1" dirty="0" smtClean="0">
                <a:solidFill>
                  <a:srgbClr val="002060"/>
                </a:solidFill>
              </a:rPr>
              <a:t>, E. (2011).  </a:t>
            </a:r>
            <a:r>
              <a:rPr lang="en-US" sz="1800" b="1" i="1" dirty="0" smtClean="0">
                <a:solidFill>
                  <a:srgbClr val="002060"/>
                </a:solidFill>
              </a:rPr>
              <a:t>Drawing a Blank:  Improving Comprehension for Readings of the Autism Spectrum</a:t>
            </a:r>
            <a:r>
              <a:rPr lang="en-US" sz="1800" b="1" dirty="0" smtClean="0">
                <a:solidFill>
                  <a:srgbClr val="002060"/>
                </a:solidFill>
              </a:rPr>
              <a:t>.  AAPC</a:t>
            </a:r>
          </a:p>
          <a:p>
            <a:pPr marL="0" indent="0">
              <a:buNone/>
            </a:pPr>
            <a:endParaRPr lang="en-US" sz="1800" b="1" dirty="0" smtClean="0">
              <a:solidFill>
                <a:srgbClr val="002060"/>
              </a:solidFill>
            </a:endParaRPr>
          </a:p>
          <a:p>
            <a:pPr marL="0" indent="0">
              <a:buNone/>
            </a:pPr>
            <a:endParaRPr lang="en-US" sz="1800" b="1" dirty="0" smtClean="0">
              <a:solidFill>
                <a:srgbClr val="002060"/>
              </a:solidFill>
            </a:endParaRPr>
          </a:p>
        </p:txBody>
      </p:sp>
    </p:spTree>
    <p:extLst>
      <p:ext uri="{BB962C8B-B14F-4D97-AF65-F5344CB8AC3E}">
        <p14:creationId xmlns:p14="http://schemas.microsoft.com/office/powerpoint/2010/main" val="518191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715962"/>
          </a:xfrm>
        </p:spPr>
        <p:txBody>
          <a:bodyPr>
            <a:normAutofit fontScale="90000"/>
          </a:bodyPr>
          <a:lstStyle/>
          <a:p>
            <a:r>
              <a:rPr lang="en-US" sz="3100" b="1" dirty="0" smtClean="0">
                <a:solidFill>
                  <a:srgbClr val="002060"/>
                </a:solidFill>
              </a:rPr>
              <a:t>The Dynamic Relationship Between Content, Curriculum and Student Learning: Three Primary Findings</a:t>
            </a:r>
            <a:endParaRPr lang="en-US" sz="3100" b="1" dirty="0">
              <a:solidFill>
                <a:srgbClr val="002060"/>
              </a:solidFill>
            </a:endParaRPr>
          </a:p>
        </p:txBody>
      </p:sp>
      <p:sp>
        <p:nvSpPr>
          <p:cNvPr id="3" name="Content Placeholder 2"/>
          <p:cNvSpPr>
            <a:spLocks noGrp="1"/>
          </p:cNvSpPr>
          <p:nvPr>
            <p:ph idx="1"/>
          </p:nvPr>
        </p:nvSpPr>
        <p:spPr>
          <a:xfrm>
            <a:off x="152400" y="1371600"/>
            <a:ext cx="8839200" cy="5334000"/>
          </a:xfrm>
        </p:spPr>
        <p:txBody>
          <a:bodyPr>
            <a:normAutofit fontScale="70000" lnSpcReduction="20000"/>
          </a:bodyPr>
          <a:lstStyle/>
          <a:p>
            <a:r>
              <a:rPr lang="en-US" b="1" dirty="0" smtClean="0">
                <a:solidFill>
                  <a:srgbClr val="002060"/>
                </a:solidFill>
              </a:rPr>
              <a:t>The </a:t>
            </a:r>
            <a:r>
              <a:rPr lang="en-US" b="1" dirty="0">
                <a:solidFill>
                  <a:srgbClr val="002060"/>
                </a:solidFill>
              </a:rPr>
              <a:t>amount, type, and quality of interactions between students with extensive support needs and their typical peers were better in general education contexts</a:t>
            </a:r>
            <a:r>
              <a:rPr lang="en-US" b="1" dirty="0" smtClean="0">
                <a:solidFill>
                  <a:srgbClr val="002060"/>
                </a:solidFill>
              </a:rPr>
              <a:t>.</a:t>
            </a:r>
          </a:p>
          <a:p>
            <a:endParaRPr lang="en-US" sz="1400" b="1" dirty="0">
              <a:solidFill>
                <a:srgbClr val="002060"/>
              </a:solidFill>
            </a:endParaRPr>
          </a:p>
          <a:p>
            <a:pPr lvl="0"/>
            <a:r>
              <a:rPr lang="en-US" b="1" dirty="0">
                <a:solidFill>
                  <a:srgbClr val="002060"/>
                </a:solidFill>
              </a:rPr>
              <a:t>S</a:t>
            </a:r>
            <a:r>
              <a:rPr lang="en-US" b="1" dirty="0" smtClean="0">
                <a:solidFill>
                  <a:srgbClr val="002060"/>
                </a:solidFill>
              </a:rPr>
              <a:t>ervices </a:t>
            </a:r>
            <a:r>
              <a:rPr lang="en-US" b="1" dirty="0">
                <a:solidFill>
                  <a:srgbClr val="002060"/>
                </a:solidFill>
              </a:rPr>
              <a:t>in general education contexts could be superior to those in self-contained settings with respect to:</a:t>
            </a:r>
            <a:endParaRPr lang="en-US" sz="2800" b="1" dirty="0">
              <a:solidFill>
                <a:srgbClr val="002060"/>
              </a:solidFill>
            </a:endParaRPr>
          </a:p>
          <a:p>
            <a:pPr lvl="1"/>
            <a:r>
              <a:rPr lang="en-US" b="1" dirty="0">
                <a:solidFill>
                  <a:srgbClr val="002060"/>
                </a:solidFill>
              </a:rPr>
              <a:t>The quality of student Individualized Education Programs, the aspects of instruction and the overall program provided</a:t>
            </a:r>
            <a:endParaRPr lang="en-US" sz="2400" b="1" dirty="0">
              <a:solidFill>
                <a:srgbClr val="002060"/>
              </a:solidFill>
            </a:endParaRPr>
          </a:p>
          <a:p>
            <a:pPr lvl="1"/>
            <a:r>
              <a:rPr lang="en-US" b="1" dirty="0">
                <a:solidFill>
                  <a:srgbClr val="002060"/>
                </a:solidFill>
              </a:rPr>
              <a:t>The amount of time that teachers provided instruction</a:t>
            </a:r>
            <a:endParaRPr lang="en-US" sz="2400" b="1" dirty="0">
              <a:solidFill>
                <a:srgbClr val="002060"/>
              </a:solidFill>
            </a:endParaRPr>
          </a:p>
          <a:p>
            <a:pPr lvl="1"/>
            <a:r>
              <a:rPr lang="en-US" b="1" dirty="0">
                <a:solidFill>
                  <a:srgbClr val="002060"/>
                </a:solidFill>
              </a:rPr>
              <a:t>The amount of time students were engaged in instruction and social interactions with general education </a:t>
            </a:r>
            <a:r>
              <a:rPr lang="en-US" b="1" dirty="0" smtClean="0">
                <a:solidFill>
                  <a:srgbClr val="002060"/>
                </a:solidFill>
              </a:rPr>
              <a:t>classmates</a:t>
            </a:r>
          </a:p>
          <a:p>
            <a:pPr lvl="1"/>
            <a:endParaRPr lang="en-US" sz="1400" b="1" dirty="0">
              <a:solidFill>
                <a:srgbClr val="002060"/>
              </a:solidFill>
            </a:endParaRPr>
          </a:p>
          <a:p>
            <a:pPr lvl="0"/>
            <a:r>
              <a:rPr lang="en-US" b="1" dirty="0">
                <a:solidFill>
                  <a:srgbClr val="002060"/>
                </a:solidFill>
              </a:rPr>
              <a:t>W</a:t>
            </a:r>
            <a:r>
              <a:rPr lang="en-US" b="1" dirty="0" smtClean="0">
                <a:solidFill>
                  <a:srgbClr val="002060"/>
                </a:solidFill>
              </a:rPr>
              <a:t>hen </a:t>
            </a:r>
            <a:r>
              <a:rPr lang="en-US" b="1" dirty="0">
                <a:solidFill>
                  <a:srgbClr val="002060"/>
                </a:solidFill>
              </a:rPr>
              <a:t>these student received services in inclusive general education contexts, their learning outcomes could be better across skills areas and activities including:</a:t>
            </a:r>
            <a:endParaRPr lang="en-US" sz="2800" b="1" dirty="0">
              <a:solidFill>
                <a:srgbClr val="002060"/>
              </a:solidFill>
            </a:endParaRPr>
          </a:p>
          <a:p>
            <a:pPr lvl="1"/>
            <a:r>
              <a:rPr lang="en-US" b="1" dirty="0">
                <a:solidFill>
                  <a:srgbClr val="002060"/>
                </a:solidFill>
              </a:rPr>
              <a:t>Social competence</a:t>
            </a:r>
            <a:endParaRPr lang="en-US" sz="2400" b="1" dirty="0">
              <a:solidFill>
                <a:srgbClr val="002060"/>
              </a:solidFill>
            </a:endParaRPr>
          </a:p>
          <a:p>
            <a:pPr lvl="1"/>
            <a:r>
              <a:rPr lang="en-US" b="1" dirty="0">
                <a:solidFill>
                  <a:srgbClr val="002060"/>
                </a:solidFill>
              </a:rPr>
              <a:t>Language Development and Use</a:t>
            </a:r>
            <a:endParaRPr lang="en-US" sz="2400" b="1" dirty="0">
              <a:solidFill>
                <a:srgbClr val="002060"/>
              </a:solidFill>
            </a:endParaRPr>
          </a:p>
          <a:p>
            <a:pPr lvl="1"/>
            <a:r>
              <a:rPr lang="en-US" b="1" u="sng" dirty="0">
                <a:solidFill>
                  <a:srgbClr val="002060"/>
                </a:solidFill>
              </a:rPr>
              <a:t>Literacy </a:t>
            </a:r>
            <a:endParaRPr lang="en-US" sz="2400" b="1" u="sng" dirty="0">
              <a:solidFill>
                <a:srgbClr val="002060"/>
              </a:solidFill>
            </a:endParaRPr>
          </a:p>
          <a:p>
            <a:pPr lvl="1"/>
            <a:r>
              <a:rPr lang="en-US" b="1" dirty="0">
                <a:solidFill>
                  <a:srgbClr val="002060"/>
                </a:solidFill>
              </a:rPr>
              <a:t>General education content areas</a:t>
            </a:r>
            <a:endParaRPr lang="en-US" sz="2400" b="1" dirty="0">
              <a:solidFill>
                <a:srgbClr val="002060"/>
              </a:solidFill>
            </a:endParaRPr>
          </a:p>
          <a:p>
            <a:endParaRPr lang="en-US" b="1" dirty="0">
              <a:solidFill>
                <a:srgbClr val="002060"/>
              </a:solidFill>
            </a:endParaRPr>
          </a:p>
        </p:txBody>
      </p:sp>
      <p:sp>
        <p:nvSpPr>
          <p:cNvPr id="4" name="TextBox 3"/>
          <p:cNvSpPr txBox="1"/>
          <p:nvPr/>
        </p:nvSpPr>
        <p:spPr>
          <a:xfrm>
            <a:off x="4800600" y="5622277"/>
            <a:ext cx="4191000" cy="954107"/>
          </a:xfrm>
          <a:prstGeom prst="rect">
            <a:avLst/>
          </a:prstGeom>
          <a:noFill/>
        </p:spPr>
        <p:txBody>
          <a:bodyPr wrap="square" rtlCol="0">
            <a:spAutoFit/>
          </a:bodyPr>
          <a:lstStyle/>
          <a:p>
            <a:pPr algn="ctr"/>
            <a:r>
              <a:rPr lang="en-US" sz="1400" b="1" dirty="0" smtClean="0">
                <a:solidFill>
                  <a:srgbClr val="002060"/>
                </a:solidFill>
                <a:hlinkClick r:id="rId2"/>
              </a:rPr>
              <a:t>The Dynamic Relationship Between Context, Curriculum, and Student Learning:  A Case for Inclusive Education as a Research-based Practice</a:t>
            </a:r>
            <a:r>
              <a:rPr lang="en-US" sz="1400" b="1" dirty="0" smtClean="0">
                <a:solidFill>
                  <a:srgbClr val="002060"/>
                </a:solidFill>
              </a:rPr>
              <a:t>.   Jackson, </a:t>
            </a:r>
            <a:r>
              <a:rPr lang="en-US" sz="1400" b="1" dirty="0" err="1" smtClean="0">
                <a:solidFill>
                  <a:srgbClr val="002060"/>
                </a:solidFill>
              </a:rPr>
              <a:t>Ryndak</a:t>
            </a:r>
            <a:r>
              <a:rPr lang="en-US" sz="1400" b="1" dirty="0" smtClean="0">
                <a:solidFill>
                  <a:srgbClr val="002060"/>
                </a:solidFill>
              </a:rPr>
              <a:t>, &amp; </a:t>
            </a:r>
            <a:r>
              <a:rPr lang="en-US" sz="1400" b="1" dirty="0" err="1" smtClean="0">
                <a:solidFill>
                  <a:srgbClr val="002060"/>
                </a:solidFill>
              </a:rPr>
              <a:t>Wehmeyer</a:t>
            </a:r>
            <a:r>
              <a:rPr lang="en-US" sz="1400" b="1" dirty="0" smtClean="0">
                <a:solidFill>
                  <a:srgbClr val="002060"/>
                </a:solidFill>
              </a:rPr>
              <a:t>, (</a:t>
            </a:r>
            <a:r>
              <a:rPr lang="en-US" sz="1400" b="1" dirty="0" smtClean="0">
                <a:solidFill>
                  <a:srgbClr val="FF0000"/>
                </a:solidFill>
              </a:rPr>
              <a:t>2010</a:t>
            </a:r>
            <a:r>
              <a:rPr lang="en-US" sz="1400" b="1" dirty="0" smtClean="0">
                <a:solidFill>
                  <a:srgbClr val="002060"/>
                </a:solidFill>
              </a:rPr>
              <a:t>).</a:t>
            </a:r>
            <a:endParaRPr lang="en-US" sz="1400" b="1" dirty="0">
              <a:solidFill>
                <a:srgbClr val="002060"/>
              </a:solidFill>
            </a:endParaRPr>
          </a:p>
        </p:txBody>
      </p:sp>
    </p:spTree>
    <p:extLst>
      <p:ext uri="{BB962C8B-B14F-4D97-AF65-F5344CB8AC3E}">
        <p14:creationId xmlns:p14="http://schemas.microsoft.com/office/powerpoint/2010/main" val="3633739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8600"/>
            <a:ext cx="3657600" cy="584775"/>
          </a:xfrm>
          <a:prstGeom prst="rect">
            <a:avLst/>
          </a:prstGeom>
          <a:noFill/>
        </p:spPr>
        <p:txBody>
          <a:bodyPr wrap="square" rtlCol="0">
            <a:spAutoFit/>
          </a:bodyPr>
          <a:lstStyle/>
          <a:p>
            <a:r>
              <a:rPr lang="en-US" sz="3200" dirty="0" smtClean="0">
                <a:solidFill>
                  <a:schemeClr val="accent1">
                    <a:lumMod val="75000"/>
                  </a:schemeClr>
                </a:solidFill>
              </a:rPr>
              <a:t>PRIMARY </a:t>
            </a:r>
            <a:r>
              <a:rPr lang="en-US" sz="3200" b="1" dirty="0" smtClean="0">
                <a:solidFill>
                  <a:schemeClr val="accent1">
                    <a:lumMod val="75000"/>
                  </a:schemeClr>
                </a:solidFill>
              </a:rPr>
              <a:t>SOURCES</a:t>
            </a:r>
            <a:endParaRPr lang="en-US" sz="3200" b="1" dirty="0">
              <a:solidFill>
                <a:schemeClr val="accent1">
                  <a:lumMod val="75000"/>
                </a:schemeClr>
              </a:solidFill>
            </a:endParaRPr>
          </a:p>
        </p:txBody>
      </p:sp>
      <p:sp>
        <p:nvSpPr>
          <p:cNvPr id="3" name="Content Placeholder 2"/>
          <p:cNvSpPr>
            <a:spLocks noGrp="1"/>
          </p:cNvSpPr>
          <p:nvPr>
            <p:ph idx="1"/>
          </p:nvPr>
        </p:nvSpPr>
        <p:spPr>
          <a:xfrm>
            <a:off x="152400" y="1143000"/>
            <a:ext cx="8763000" cy="5486400"/>
          </a:xfrm>
        </p:spPr>
        <p:txBody>
          <a:bodyPr>
            <a:normAutofit lnSpcReduction="10000"/>
          </a:bodyPr>
          <a:lstStyle/>
          <a:p>
            <a:pPr marL="0" indent="0">
              <a:spcBef>
                <a:spcPts val="0"/>
              </a:spcBef>
              <a:buNone/>
            </a:pPr>
            <a:r>
              <a:rPr lang="en-US" sz="2000" b="1" dirty="0" smtClean="0">
                <a:solidFill>
                  <a:srgbClr val="002060"/>
                </a:solidFill>
              </a:rPr>
              <a:t>Intervention </a:t>
            </a:r>
            <a:r>
              <a:rPr lang="en-US" sz="2000" b="1" dirty="0">
                <a:solidFill>
                  <a:srgbClr val="002060"/>
                </a:solidFill>
              </a:rPr>
              <a:t>Central (2015)  Curriculum-Based Measurement Warehouse.</a:t>
            </a:r>
          </a:p>
          <a:p>
            <a:pPr marL="0" indent="0">
              <a:spcBef>
                <a:spcPts val="0"/>
              </a:spcBef>
              <a:buNone/>
            </a:pPr>
            <a:r>
              <a:rPr lang="en-US" sz="1600" b="1" dirty="0">
                <a:solidFill>
                  <a:srgbClr val="002060"/>
                </a:solidFill>
                <a:hlinkClick r:id="rId2"/>
              </a:rPr>
              <a:t>http://www.interventioncentral.org/curriculum-based-measurement-reading-math-assesment-tests</a:t>
            </a:r>
            <a:r>
              <a:rPr lang="en-US" sz="1600" b="1" dirty="0">
                <a:solidFill>
                  <a:srgbClr val="002060"/>
                </a:solidFill>
              </a:rPr>
              <a:t>.</a:t>
            </a:r>
          </a:p>
          <a:p>
            <a:pPr marL="0" indent="0">
              <a:buNone/>
            </a:pPr>
            <a:endParaRPr lang="en-US" sz="800" b="1" dirty="0" smtClean="0">
              <a:solidFill>
                <a:srgbClr val="002060"/>
              </a:solidFill>
            </a:endParaRPr>
          </a:p>
          <a:p>
            <a:pPr marL="0" indent="0">
              <a:buNone/>
            </a:pPr>
            <a:r>
              <a:rPr lang="en-US" sz="2000" b="1" dirty="0" smtClean="0">
                <a:solidFill>
                  <a:srgbClr val="002060"/>
                </a:solidFill>
              </a:rPr>
              <a:t>Johnson</a:t>
            </a:r>
            <a:r>
              <a:rPr lang="en-US" sz="2000" b="1" dirty="0">
                <a:solidFill>
                  <a:srgbClr val="002060"/>
                </a:solidFill>
              </a:rPr>
              <a:t>, K. &amp; Street, E. (2013).  </a:t>
            </a:r>
            <a:r>
              <a:rPr lang="en-US" sz="2000" b="1" i="1" dirty="0">
                <a:solidFill>
                  <a:srgbClr val="002060"/>
                </a:solidFill>
              </a:rPr>
              <a:t>Response to Intervention and Precision Teaching:  Creating Synergy in the Classroom</a:t>
            </a:r>
            <a:r>
              <a:rPr lang="en-US" sz="2000" b="1" dirty="0">
                <a:solidFill>
                  <a:srgbClr val="002060"/>
                </a:solidFill>
              </a:rPr>
              <a:t>.  Guildford Press.</a:t>
            </a:r>
          </a:p>
          <a:p>
            <a:pPr marL="0" indent="0">
              <a:buNone/>
            </a:pPr>
            <a:endParaRPr lang="en-US" sz="800" b="1" dirty="0" smtClean="0">
              <a:solidFill>
                <a:srgbClr val="002060"/>
              </a:solidFill>
            </a:endParaRPr>
          </a:p>
          <a:p>
            <a:pPr marL="0" indent="0">
              <a:buNone/>
            </a:pPr>
            <a:r>
              <a:rPr lang="en-US" sz="2000" b="1" dirty="0" err="1" smtClean="0">
                <a:solidFill>
                  <a:srgbClr val="002060"/>
                </a:solidFill>
              </a:rPr>
              <a:t>Kluth</a:t>
            </a:r>
            <a:r>
              <a:rPr lang="en-US" sz="2000" b="1" dirty="0" smtClean="0">
                <a:solidFill>
                  <a:srgbClr val="002060"/>
                </a:solidFill>
              </a:rPr>
              <a:t>, P. &amp; Chandler-</a:t>
            </a:r>
            <a:r>
              <a:rPr lang="en-US" sz="2000" b="1" dirty="0" err="1" smtClean="0">
                <a:solidFill>
                  <a:srgbClr val="002060"/>
                </a:solidFill>
              </a:rPr>
              <a:t>Olcott</a:t>
            </a:r>
            <a:r>
              <a:rPr lang="en-US" sz="2000" b="1" dirty="0" smtClean="0">
                <a:solidFill>
                  <a:srgbClr val="002060"/>
                </a:solidFill>
              </a:rPr>
              <a:t>, K. (2008). </a:t>
            </a:r>
            <a:r>
              <a:rPr lang="en-US" sz="2000" b="1" i="1" dirty="0" smtClean="0">
                <a:solidFill>
                  <a:srgbClr val="002060"/>
                </a:solidFill>
              </a:rPr>
              <a:t>A Land We Can Share: Teaching Literacy to Students with Autism</a:t>
            </a:r>
            <a:r>
              <a:rPr lang="en-US" sz="2000" b="1" dirty="0" smtClean="0">
                <a:solidFill>
                  <a:srgbClr val="002060"/>
                </a:solidFill>
              </a:rPr>
              <a:t>. Brooks.</a:t>
            </a:r>
          </a:p>
          <a:p>
            <a:pPr marL="0" indent="0">
              <a:buNone/>
            </a:pPr>
            <a:endParaRPr lang="en-US" sz="800" b="1" dirty="0" smtClean="0">
              <a:solidFill>
                <a:srgbClr val="002060"/>
              </a:solidFill>
            </a:endParaRPr>
          </a:p>
          <a:p>
            <a:pPr marL="0" indent="0">
              <a:buNone/>
            </a:pPr>
            <a:r>
              <a:rPr lang="en-US" sz="2000" b="1" dirty="0" smtClean="0">
                <a:solidFill>
                  <a:srgbClr val="002060"/>
                </a:solidFill>
              </a:rPr>
              <a:t>Knight, V. &amp; </a:t>
            </a:r>
            <a:r>
              <a:rPr lang="en-US" sz="2000" b="1" dirty="0" err="1" smtClean="0">
                <a:solidFill>
                  <a:srgbClr val="002060"/>
                </a:solidFill>
              </a:rPr>
              <a:t>Sartini</a:t>
            </a:r>
            <a:r>
              <a:rPr lang="en-US" sz="2000" b="1" dirty="0" smtClean="0">
                <a:solidFill>
                  <a:srgbClr val="002060"/>
                </a:solidFill>
              </a:rPr>
              <a:t>, E. (2015).  A Comprehensive Literature Review of Comprehension Strategies in Core Content Areas for Students with Autism Spectrum Disorder.  </a:t>
            </a:r>
            <a:r>
              <a:rPr lang="en-US" sz="2000" b="1" i="1" dirty="0" smtClean="0">
                <a:solidFill>
                  <a:srgbClr val="002060"/>
                </a:solidFill>
              </a:rPr>
              <a:t>Journal of Autism and Developmental Disabilities</a:t>
            </a:r>
            <a:r>
              <a:rPr lang="en-US" sz="2000" b="1" dirty="0" smtClean="0">
                <a:solidFill>
                  <a:srgbClr val="002060"/>
                </a:solidFill>
              </a:rPr>
              <a:t>, 45, 1213-1229.</a:t>
            </a:r>
          </a:p>
          <a:p>
            <a:pPr marL="0" indent="0">
              <a:buNone/>
            </a:pPr>
            <a:endParaRPr lang="en-US" sz="800" b="1" dirty="0">
              <a:solidFill>
                <a:srgbClr val="002060"/>
              </a:solidFill>
            </a:endParaRPr>
          </a:p>
          <a:p>
            <a:pPr marL="0" indent="0">
              <a:buNone/>
            </a:pPr>
            <a:r>
              <a:rPr lang="en-US" sz="2000" b="1" dirty="0" smtClean="0">
                <a:solidFill>
                  <a:srgbClr val="002060"/>
                </a:solidFill>
              </a:rPr>
              <a:t>Randi</a:t>
            </a:r>
            <a:r>
              <a:rPr lang="en-US" sz="2000" b="1" dirty="0">
                <a:solidFill>
                  <a:srgbClr val="002060"/>
                </a:solidFill>
              </a:rPr>
              <a:t>, J, Newman, T. &amp; </a:t>
            </a:r>
            <a:r>
              <a:rPr lang="en-US" sz="2000" b="1" dirty="0" err="1">
                <a:solidFill>
                  <a:srgbClr val="002060"/>
                </a:solidFill>
              </a:rPr>
              <a:t>Grigorenko</a:t>
            </a:r>
            <a:r>
              <a:rPr lang="en-US" sz="2000" b="1" dirty="0">
                <a:solidFill>
                  <a:srgbClr val="002060"/>
                </a:solidFill>
              </a:rPr>
              <a:t>, E. (2010).  Teaching Children with Autism to Read for Meaning:  Challenges and Possibilities.  </a:t>
            </a:r>
            <a:r>
              <a:rPr lang="en-US" sz="2000" b="1" i="1" dirty="0">
                <a:solidFill>
                  <a:srgbClr val="002060"/>
                </a:solidFill>
              </a:rPr>
              <a:t>Journal of Autism and Developmental Disorders</a:t>
            </a:r>
            <a:r>
              <a:rPr lang="en-US" sz="2000" b="1" dirty="0">
                <a:solidFill>
                  <a:srgbClr val="002060"/>
                </a:solidFill>
              </a:rPr>
              <a:t>, 40(7), 890-902.</a:t>
            </a:r>
          </a:p>
          <a:p>
            <a:pPr marL="0" indent="0">
              <a:buNone/>
            </a:pPr>
            <a:endParaRPr lang="en-US" sz="800" b="1" dirty="0" smtClean="0">
              <a:solidFill>
                <a:srgbClr val="002060"/>
              </a:solidFill>
            </a:endParaRPr>
          </a:p>
          <a:p>
            <a:pPr marL="0" indent="0">
              <a:buNone/>
            </a:pPr>
            <a:r>
              <a:rPr lang="en-US" sz="2000" b="1" dirty="0" smtClean="0">
                <a:solidFill>
                  <a:srgbClr val="002060"/>
                </a:solidFill>
              </a:rPr>
              <a:t>University of Oregon Center on Teaching and Learning (2015). </a:t>
            </a:r>
            <a:r>
              <a:rPr lang="en-US" sz="2000" b="1" i="1" dirty="0" smtClean="0">
                <a:solidFill>
                  <a:srgbClr val="002060"/>
                </a:solidFill>
              </a:rPr>
              <a:t>U/O DIBELS </a:t>
            </a:r>
            <a:r>
              <a:rPr lang="en-US" sz="2000" b="1" i="1" dirty="0">
                <a:solidFill>
                  <a:srgbClr val="002060"/>
                </a:solidFill>
              </a:rPr>
              <a:t>Data System</a:t>
            </a:r>
            <a:r>
              <a:rPr lang="en-US" sz="2000" b="1" dirty="0">
                <a:solidFill>
                  <a:srgbClr val="002060"/>
                </a:solidFill>
              </a:rPr>
              <a:t>. </a:t>
            </a:r>
            <a:r>
              <a:rPr lang="en-US" sz="2000" b="1" dirty="0">
                <a:solidFill>
                  <a:srgbClr val="002060"/>
                </a:solidFill>
                <a:hlinkClick r:id="rId3"/>
              </a:rPr>
              <a:t>https://dibels.uoregon.edu</a:t>
            </a:r>
            <a:r>
              <a:rPr lang="en-US" sz="2000" b="1" dirty="0" smtClean="0">
                <a:solidFill>
                  <a:srgbClr val="002060"/>
                </a:solidFill>
                <a:hlinkClick r:id="rId3"/>
              </a:rPr>
              <a:t>/</a:t>
            </a:r>
            <a:r>
              <a:rPr lang="en-US" sz="2000" b="1" dirty="0" smtClean="0">
                <a:solidFill>
                  <a:srgbClr val="002060"/>
                </a:solidFill>
              </a:rPr>
              <a:t> .</a:t>
            </a:r>
          </a:p>
          <a:p>
            <a:pPr marL="0" indent="0">
              <a:buNone/>
            </a:pPr>
            <a:endParaRPr lang="en-US" sz="2000" b="1" dirty="0">
              <a:solidFill>
                <a:srgbClr val="002060"/>
              </a:solidFill>
            </a:endParaRPr>
          </a:p>
          <a:p>
            <a:pPr marL="0" indent="0">
              <a:buNone/>
            </a:pPr>
            <a:endParaRPr lang="en-US" sz="2000" b="1" dirty="0" smtClean="0">
              <a:solidFill>
                <a:srgbClr val="002060"/>
              </a:solidFill>
            </a:endParaRPr>
          </a:p>
        </p:txBody>
      </p:sp>
    </p:spTree>
    <p:extLst>
      <p:ext uri="{BB962C8B-B14F-4D97-AF65-F5344CB8AC3E}">
        <p14:creationId xmlns:p14="http://schemas.microsoft.com/office/powerpoint/2010/main" val="236869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b="1" dirty="0" smtClean="0">
                <a:solidFill>
                  <a:srgbClr val="002060"/>
                </a:solidFill>
              </a:rPr>
              <a:t>Rationale for Segregated Programming </a:t>
            </a:r>
            <a:br>
              <a:rPr lang="en-US" sz="3200" b="1" dirty="0" smtClean="0">
                <a:solidFill>
                  <a:srgbClr val="002060"/>
                </a:solidFill>
              </a:rPr>
            </a:br>
            <a:r>
              <a:rPr lang="en-US" sz="3200" b="1" dirty="0" smtClean="0">
                <a:solidFill>
                  <a:srgbClr val="002060"/>
                </a:solidFill>
              </a:rPr>
              <a:t>Simply Not Supported</a:t>
            </a:r>
            <a:endParaRPr lang="en-US" sz="3200" b="1" dirty="0">
              <a:solidFill>
                <a:srgbClr val="002060"/>
              </a:solidFill>
            </a:endParaRPr>
          </a:p>
        </p:txBody>
      </p:sp>
      <p:sp>
        <p:nvSpPr>
          <p:cNvPr id="3" name="Content Placeholder 2"/>
          <p:cNvSpPr>
            <a:spLocks noGrp="1"/>
          </p:cNvSpPr>
          <p:nvPr>
            <p:ph idx="1"/>
          </p:nvPr>
        </p:nvSpPr>
        <p:spPr>
          <a:xfrm>
            <a:off x="-10886" y="1295400"/>
            <a:ext cx="9144000" cy="5257800"/>
          </a:xfrm>
        </p:spPr>
        <p:txBody>
          <a:bodyPr>
            <a:normAutofit fontScale="85000" lnSpcReduction="20000"/>
          </a:bodyPr>
          <a:lstStyle/>
          <a:p>
            <a:r>
              <a:rPr lang="en-US" b="1" dirty="0" smtClean="0">
                <a:solidFill>
                  <a:srgbClr val="002060"/>
                </a:solidFill>
              </a:rPr>
              <a:t>Study:  </a:t>
            </a:r>
            <a:r>
              <a:rPr lang="en-US" sz="2800" b="1" dirty="0" smtClean="0">
                <a:solidFill>
                  <a:srgbClr val="002060"/>
                </a:solidFill>
              </a:rPr>
              <a:t>7 years; 6 self-contained; 5 districts; 3 states</a:t>
            </a:r>
          </a:p>
          <a:p>
            <a:endParaRPr lang="en-US" sz="1000" b="1" dirty="0" smtClean="0">
              <a:solidFill>
                <a:srgbClr val="002060"/>
              </a:solidFill>
            </a:endParaRPr>
          </a:p>
          <a:p>
            <a:r>
              <a:rPr lang="en-US" b="1" dirty="0" smtClean="0">
                <a:solidFill>
                  <a:srgbClr val="002060"/>
                </a:solidFill>
              </a:rPr>
              <a:t>Rationale:</a:t>
            </a:r>
          </a:p>
          <a:p>
            <a:pPr lvl="1"/>
            <a:r>
              <a:rPr lang="en-US" b="1" u="sng" dirty="0" smtClean="0">
                <a:solidFill>
                  <a:srgbClr val="002060"/>
                </a:solidFill>
              </a:rPr>
              <a:t>Community</a:t>
            </a:r>
            <a:r>
              <a:rPr lang="en-US" b="1" dirty="0" smtClean="0">
                <a:solidFill>
                  <a:srgbClr val="002060"/>
                </a:solidFill>
              </a:rPr>
              <a:t> (i.e. more protective environment)</a:t>
            </a:r>
          </a:p>
          <a:p>
            <a:pPr lvl="2"/>
            <a:r>
              <a:rPr lang="en-US" b="1" dirty="0" smtClean="0">
                <a:solidFill>
                  <a:srgbClr val="002060"/>
                </a:solidFill>
              </a:rPr>
              <a:t>Not purposefully created or given much attention</a:t>
            </a:r>
          </a:p>
          <a:p>
            <a:pPr lvl="2"/>
            <a:r>
              <a:rPr lang="en-US" b="1" dirty="0" smtClean="0">
                <a:solidFill>
                  <a:srgbClr val="002060"/>
                </a:solidFill>
              </a:rPr>
              <a:t>Evidence that it, in fact, was the opposite</a:t>
            </a:r>
          </a:p>
          <a:p>
            <a:pPr lvl="2"/>
            <a:endParaRPr lang="en-US" sz="900" b="1" dirty="0" smtClean="0">
              <a:solidFill>
                <a:srgbClr val="002060"/>
              </a:solidFill>
            </a:endParaRPr>
          </a:p>
          <a:p>
            <a:pPr lvl="1"/>
            <a:r>
              <a:rPr lang="en-US" b="1" u="sng" dirty="0" smtClean="0">
                <a:solidFill>
                  <a:srgbClr val="002060"/>
                </a:solidFill>
              </a:rPr>
              <a:t>Less Distractions</a:t>
            </a:r>
            <a:r>
              <a:rPr lang="en-US" b="1" dirty="0" smtClean="0">
                <a:solidFill>
                  <a:srgbClr val="002060"/>
                </a:solidFill>
              </a:rPr>
              <a:t>:  SC more frequent; more severe</a:t>
            </a:r>
          </a:p>
          <a:p>
            <a:pPr lvl="1"/>
            <a:endParaRPr lang="en-US" sz="900" b="1" u="sng" dirty="0" smtClean="0">
              <a:solidFill>
                <a:srgbClr val="002060"/>
              </a:solidFill>
            </a:endParaRPr>
          </a:p>
          <a:p>
            <a:pPr lvl="1"/>
            <a:r>
              <a:rPr lang="en-US" b="1" u="sng" dirty="0" smtClean="0">
                <a:solidFill>
                  <a:srgbClr val="002060"/>
                </a:solidFill>
              </a:rPr>
              <a:t>Curriculum and Instruction</a:t>
            </a:r>
            <a:r>
              <a:rPr lang="en-US" b="1" dirty="0" smtClean="0">
                <a:solidFill>
                  <a:srgbClr val="002060"/>
                </a:solidFill>
              </a:rPr>
              <a:t>: (structure; individualized)</a:t>
            </a:r>
          </a:p>
          <a:p>
            <a:pPr lvl="2"/>
            <a:r>
              <a:rPr lang="en-US" b="1" dirty="0" smtClean="0">
                <a:solidFill>
                  <a:srgbClr val="002060"/>
                </a:solidFill>
              </a:rPr>
              <a:t>Less structure than gen </a:t>
            </a:r>
            <a:r>
              <a:rPr lang="en-US" b="1" dirty="0" err="1" smtClean="0">
                <a:solidFill>
                  <a:srgbClr val="002060"/>
                </a:solidFill>
              </a:rPr>
              <a:t>ed</a:t>
            </a:r>
            <a:endParaRPr lang="en-US" b="1" dirty="0" smtClean="0">
              <a:solidFill>
                <a:srgbClr val="002060"/>
              </a:solidFill>
            </a:endParaRPr>
          </a:p>
          <a:p>
            <a:pPr lvl="2"/>
            <a:r>
              <a:rPr lang="en-US" b="1" dirty="0" smtClean="0">
                <a:solidFill>
                  <a:srgbClr val="002060"/>
                </a:solidFill>
              </a:rPr>
              <a:t>Context-Free / Meaningless Curriculum (i.e. little inquire-based / cooperative learning; often “seat work;” no connection to gen </a:t>
            </a:r>
            <a:r>
              <a:rPr lang="en-US" b="1" dirty="0" err="1" smtClean="0">
                <a:solidFill>
                  <a:srgbClr val="002060"/>
                </a:solidFill>
              </a:rPr>
              <a:t>ed</a:t>
            </a:r>
            <a:r>
              <a:rPr lang="en-US" b="1" dirty="0" smtClean="0">
                <a:solidFill>
                  <a:srgbClr val="002060"/>
                </a:solidFill>
              </a:rPr>
              <a:t>)</a:t>
            </a:r>
          </a:p>
          <a:p>
            <a:pPr lvl="2"/>
            <a:r>
              <a:rPr lang="en-US" b="1" dirty="0" smtClean="0">
                <a:solidFill>
                  <a:srgbClr val="002060"/>
                </a:solidFill>
              </a:rPr>
              <a:t>No Specially Trained Instructor – mostly </a:t>
            </a:r>
            <a:r>
              <a:rPr lang="en-US" b="1" dirty="0" err="1" smtClean="0">
                <a:solidFill>
                  <a:srgbClr val="002060"/>
                </a:solidFill>
              </a:rPr>
              <a:t>parapros</a:t>
            </a:r>
            <a:endParaRPr lang="en-US" b="1" dirty="0" smtClean="0">
              <a:solidFill>
                <a:srgbClr val="002060"/>
              </a:solidFill>
            </a:endParaRPr>
          </a:p>
          <a:p>
            <a:pPr lvl="2"/>
            <a:endParaRPr lang="en-US" sz="900" b="1" dirty="0" smtClean="0">
              <a:solidFill>
                <a:srgbClr val="002060"/>
              </a:solidFill>
            </a:endParaRPr>
          </a:p>
          <a:p>
            <a:pPr lvl="1"/>
            <a:r>
              <a:rPr lang="en-US" b="1" u="sng" dirty="0" smtClean="0">
                <a:solidFill>
                  <a:srgbClr val="002060"/>
                </a:solidFill>
              </a:rPr>
              <a:t>Behavior Supports</a:t>
            </a:r>
            <a:r>
              <a:rPr lang="en-US" b="1" dirty="0" smtClean="0">
                <a:solidFill>
                  <a:srgbClr val="002060"/>
                </a:solidFill>
              </a:rPr>
              <a:t>:  Confrontational staff; Few attempts to understand or respond to function; Contingent removal; Use of time out / restraints</a:t>
            </a:r>
            <a:endParaRPr lang="en-US" b="1" u="sng" dirty="0">
              <a:solidFill>
                <a:srgbClr val="002060"/>
              </a:solidFill>
            </a:endParaRPr>
          </a:p>
        </p:txBody>
      </p:sp>
      <p:sp>
        <p:nvSpPr>
          <p:cNvPr id="4" name="TextBox 3"/>
          <p:cNvSpPr txBox="1"/>
          <p:nvPr/>
        </p:nvSpPr>
        <p:spPr>
          <a:xfrm>
            <a:off x="3733800" y="6311443"/>
            <a:ext cx="5181600" cy="430887"/>
          </a:xfrm>
          <a:prstGeom prst="rect">
            <a:avLst/>
          </a:prstGeom>
          <a:noFill/>
        </p:spPr>
        <p:txBody>
          <a:bodyPr wrap="square" rtlCol="0">
            <a:spAutoFit/>
          </a:bodyPr>
          <a:lstStyle/>
          <a:p>
            <a:r>
              <a:rPr lang="en-US" sz="1100" b="1" dirty="0" smtClean="0">
                <a:solidFill>
                  <a:srgbClr val="002060"/>
                </a:solidFill>
                <a:hlinkClick r:id="rId2"/>
              </a:rPr>
              <a:t>Does Self-Contained Special Education Deliver on Its Promises?  A Critical Inquiry Into Research and Practice</a:t>
            </a:r>
            <a:r>
              <a:rPr lang="en-US" sz="1100" b="1" dirty="0" smtClean="0">
                <a:solidFill>
                  <a:srgbClr val="002060"/>
                </a:solidFill>
              </a:rPr>
              <a:t>.  </a:t>
            </a:r>
            <a:r>
              <a:rPr lang="en-US" sz="1100" b="1" dirty="0" err="1" smtClean="0">
                <a:solidFill>
                  <a:srgbClr val="002060"/>
                </a:solidFill>
              </a:rPr>
              <a:t>Causton-Theoharis</a:t>
            </a:r>
            <a:r>
              <a:rPr lang="en-US" sz="1100" b="1" dirty="0" smtClean="0">
                <a:solidFill>
                  <a:srgbClr val="002060"/>
                </a:solidFill>
              </a:rPr>
              <a:t>, </a:t>
            </a:r>
            <a:r>
              <a:rPr lang="en-US" sz="1100" b="1" dirty="0" err="1" smtClean="0">
                <a:solidFill>
                  <a:srgbClr val="002060"/>
                </a:solidFill>
              </a:rPr>
              <a:t>Theoharis</a:t>
            </a:r>
            <a:r>
              <a:rPr lang="en-US" sz="1100" b="1" dirty="0" smtClean="0">
                <a:solidFill>
                  <a:srgbClr val="002060"/>
                </a:solidFill>
              </a:rPr>
              <a:t>, </a:t>
            </a:r>
            <a:r>
              <a:rPr lang="en-US" sz="1100" b="1" dirty="0" err="1" smtClean="0">
                <a:solidFill>
                  <a:srgbClr val="002060"/>
                </a:solidFill>
              </a:rPr>
              <a:t>Orsati</a:t>
            </a:r>
            <a:r>
              <a:rPr lang="en-US" sz="1100" b="1" dirty="0" smtClean="0">
                <a:solidFill>
                  <a:srgbClr val="002060"/>
                </a:solidFill>
              </a:rPr>
              <a:t>, </a:t>
            </a:r>
            <a:r>
              <a:rPr lang="en-US" sz="1100" b="1" dirty="0" err="1" smtClean="0">
                <a:solidFill>
                  <a:srgbClr val="002060"/>
                </a:solidFill>
              </a:rPr>
              <a:t>Cosier</a:t>
            </a:r>
            <a:r>
              <a:rPr lang="en-US" sz="1100" b="1" dirty="0" smtClean="0">
                <a:solidFill>
                  <a:srgbClr val="002060"/>
                </a:solidFill>
              </a:rPr>
              <a:t>, (</a:t>
            </a:r>
            <a:r>
              <a:rPr lang="en-US" sz="1100" b="1" dirty="0" smtClean="0">
                <a:solidFill>
                  <a:srgbClr val="FF0000"/>
                </a:solidFill>
              </a:rPr>
              <a:t>2011</a:t>
            </a:r>
            <a:r>
              <a:rPr lang="en-US" sz="1100" b="1" dirty="0" smtClean="0">
                <a:solidFill>
                  <a:srgbClr val="002060"/>
                </a:solidFill>
              </a:rPr>
              <a:t>)</a:t>
            </a:r>
            <a:endParaRPr lang="en-US" sz="1100" b="1" dirty="0">
              <a:solidFill>
                <a:srgbClr val="FF0000"/>
              </a:solidFill>
            </a:endParaRPr>
          </a:p>
        </p:txBody>
      </p:sp>
    </p:spTree>
    <p:extLst>
      <p:ext uri="{BB962C8B-B14F-4D97-AF65-F5344CB8AC3E}">
        <p14:creationId xmlns:p14="http://schemas.microsoft.com/office/powerpoint/2010/main" val="3570223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2060"/>
                </a:solidFill>
              </a:rPr>
              <a:t>LRE=General Education</a:t>
            </a:r>
            <a:endParaRPr lang="en-US" sz="4000" b="1" dirty="0">
              <a:solidFill>
                <a:srgbClr val="002060"/>
              </a:solidFill>
            </a:endParaRPr>
          </a:p>
        </p:txBody>
      </p:sp>
      <p:sp>
        <p:nvSpPr>
          <p:cNvPr id="3" name="Content Placeholder 2"/>
          <p:cNvSpPr>
            <a:spLocks noGrp="1"/>
          </p:cNvSpPr>
          <p:nvPr>
            <p:ph idx="1"/>
          </p:nvPr>
        </p:nvSpPr>
        <p:spPr>
          <a:xfrm>
            <a:off x="0" y="1752600"/>
            <a:ext cx="8839200" cy="4724400"/>
          </a:xfrm>
        </p:spPr>
        <p:txBody>
          <a:bodyPr>
            <a:normAutofit fontScale="85000" lnSpcReduction="10000"/>
          </a:bodyPr>
          <a:lstStyle/>
          <a:p>
            <a:pPr marL="0" indent="0" algn="ctr">
              <a:buNone/>
            </a:pPr>
            <a:r>
              <a:rPr lang="en-US" sz="4400" b="1" dirty="0" smtClean="0">
                <a:solidFill>
                  <a:srgbClr val="002060"/>
                </a:solidFill>
              </a:rPr>
              <a:t>There is STRONG Evidence that</a:t>
            </a:r>
          </a:p>
          <a:p>
            <a:pPr marL="0" indent="0" algn="ctr">
              <a:buNone/>
            </a:pPr>
            <a:r>
              <a:rPr lang="en-US" sz="3900" b="1" dirty="0" smtClean="0">
                <a:solidFill>
                  <a:srgbClr val="002060"/>
                </a:solidFill>
              </a:rPr>
              <a:t>Student with “Extensive Support Needs”</a:t>
            </a:r>
          </a:p>
          <a:p>
            <a:endParaRPr lang="en-US" sz="1400" b="1" dirty="0" smtClean="0">
              <a:solidFill>
                <a:srgbClr val="002060"/>
              </a:solidFill>
            </a:endParaRPr>
          </a:p>
          <a:p>
            <a:pPr lvl="1"/>
            <a:r>
              <a:rPr lang="en-US" b="1" dirty="0" smtClean="0">
                <a:solidFill>
                  <a:srgbClr val="002060"/>
                </a:solidFill>
              </a:rPr>
              <a:t>Acquire skills and content knowledge (including literacy) in general education  with rigorous instruction and UDL-based adaptations (e.g. differentiated instruction; universal supports, literacy supports (</a:t>
            </a:r>
            <a:r>
              <a:rPr lang="en-US" b="1" dirty="0" err="1" smtClean="0">
                <a:solidFill>
                  <a:srgbClr val="002060"/>
                </a:solidFill>
              </a:rPr>
              <a:t>Kluth</a:t>
            </a:r>
            <a:r>
              <a:rPr lang="en-US" b="1" dirty="0" smtClean="0">
                <a:solidFill>
                  <a:srgbClr val="002060"/>
                </a:solidFill>
              </a:rPr>
              <a:t>))</a:t>
            </a:r>
          </a:p>
          <a:p>
            <a:pPr lvl="1"/>
            <a:endParaRPr lang="en-US" sz="1600" b="1" dirty="0" smtClean="0">
              <a:solidFill>
                <a:srgbClr val="002060"/>
              </a:solidFill>
            </a:endParaRPr>
          </a:p>
          <a:p>
            <a:pPr lvl="1"/>
            <a:r>
              <a:rPr lang="en-US" b="1" dirty="0" smtClean="0">
                <a:solidFill>
                  <a:srgbClr val="002060"/>
                </a:solidFill>
              </a:rPr>
              <a:t>Are BEST served by educational teams that approach their education with the intent of finding solutions to access and learning barriers rather than alternative placements.  </a:t>
            </a:r>
          </a:p>
          <a:p>
            <a:pPr marL="457200" lvl="1" indent="0">
              <a:buNone/>
            </a:pPr>
            <a:endParaRPr lang="en-US" sz="1300" b="1" dirty="0">
              <a:solidFill>
                <a:srgbClr val="002060"/>
              </a:solidFill>
            </a:endParaRPr>
          </a:p>
          <a:p>
            <a:pPr marL="457200" lvl="1" indent="0" algn="ctr">
              <a:buNone/>
            </a:pPr>
            <a:r>
              <a:rPr lang="en-US" sz="1500" b="1" dirty="0" smtClean="0">
                <a:solidFill>
                  <a:srgbClr val="002060"/>
                </a:solidFill>
                <a:hlinkClick r:id="rId2"/>
              </a:rPr>
              <a:t>Involvement and Progress in the General Education Curriculum for Students With Extensive Support Needs:  </a:t>
            </a:r>
          </a:p>
          <a:p>
            <a:pPr marL="457200" lvl="1" indent="0" algn="ctr">
              <a:buNone/>
            </a:pPr>
            <a:r>
              <a:rPr lang="en-US" sz="1500" b="1" dirty="0" smtClean="0">
                <a:solidFill>
                  <a:srgbClr val="002060"/>
                </a:solidFill>
                <a:hlinkClick r:id="rId2"/>
              </a:rPr>
              <a:t>K-12 Inclusive-Education Research and Implications for the Future</a:t>
            </a:r>
            <a:r>
              <a:rPr lang="en-US" sz="1500" b="1" dirty="0" smtClean="0">
                <a:solidFill>
                  <a:srgbClr val="002060"/>
                </a:solidFill>
              </a:rPr>
              <a:t>.  </a:t>
            </a:r>
            <a:r>
              <a:rPr lang="en-US" sz="1500" b="1" dirty="0" err="1" smtClean="0">
                <a:solidFill>
                  <a:srgbClr val="002060"/>
                </a:solidFill>
              </a:rPr>
              <a:t>Ryndak</a:t>
            </a:r>
            <a:r>
              <a:rPr lang="en-US" sz="1500" b="1" dirty="0" smtClean="0">
                <a:solidFill>
                  <a:srgbClr val="002060"/>
                </a:solidFill>
              </a:rPr>
              <a:t>, Lewis &amp; White, (</a:t>
            </a:r>
            <a:r>
              <a:rPr lang="en-US" sz="1500" b="1" dirty="0" smtClean="0">
                <a:solidFill>
                  <a:srgbClr val="FF0000"/>
                </a:solidFill>
              </a:rPr>
              <a:t>2013</a:t>
            </a:r>
            <a:r>
              <a:rPr lang="en-US" sz="1500" b="1" dirty="0" smtClean="0">
                <a:solidFill>
                  <a:srgbClr val="002060"/>
                </a:solidFill>
              </a:rPr>
              <a:t>).</a:t>
            </a:r>
            <a:endParaRPr lang="en-US" sz="1500" b="1" dirty="0">
              <a:solidFill>
                <a:srgbClr val="002060"/>
              </a:solidFill>
            </a:endParaRPr>
          </a:p>
        </p:txBody>
      </p:sp>
    </p:spTree>
    <p:extLst>
      <p:ext uri="{BB962C8B-B14F-4D97-AF65-F5344CB8AC3E}">
        <p14:creationId xmlns:p14="http://schemas.microsoft.com/office/powerpoint/2010/main" val="3362880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26639</TotalTime>
  <Words>5210</Words>
  <Application>Microsoft Office PowerPoint</Application>
  <PresentationFormat>On-screen Show (4:3)</PresentationFormat>
  <Paragraphs>522</Paragraphs>
  <Slides>70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ＭＳ Ｐゴシック</vt:lpstr>
      <vt:lpstr>Arial</vt:lpstr>
      <vt:lpstr>Calibri</vt:lpstr>
      <vt:lpstr>Times</vt:lpstr>
      <vt:lpstr>Times New Roman</vt:lpstr>
      <vt:lpstr>Verdana</vt:lpstr>
      <vt:lpstr>Office Theme</vt:lpstr>
      <vt:lpstr>Document</vt:lpstr>
      <vt:lpstr>Literacy &amp; ASD</vt:lpstr>
      <vt:lpstr>Literacy - Definition</vt:lpstr>
      <vt:lpstr>Engagement in Literacy Experiences</vt:lpstr>
      <vt:lpstr>Reading – National &amp; State Attention National Assessment of Education Progress (NAEP) 2015</vt:lpstr>
      <vt:lpstr>Reading and ASD</vt:lpstr>
      <vt:lpstr>HOW TO TEACH  STUDENTS WITH ASD TO READ</vt:lpstr>
      <vt:lpstr>The Dynamic Relationship Between Content, Curriculum and Student Learning: Three Primary Findings</vt:lpstr>
      <vt:lpstr>Rationale for Segregated Programming  Simply Not Supported</vt:lpstr>
      <vt:lpstr>LRE=General Education</vt:lpstr>
      <vt:lpstr>Kurth &amp; Mastergeorge, 2010</vt:lpstr>
      <vt:lpstr>Guiding Principle </vt:lpstr>
      <vt:lpstr>Programs with High Reading Proficiency</vt:lpstr>
      <vt:lpstr>Principles for Promoting  Inclusive Literacy Practices</vt:lpstr>
      <vt:lpstr>Methods to Enhance Literacy  “Elastic” Procedures</vt:lpstr>
      <vt:lpstr>Reading Instruction and Assessment within a Multi-Tiered System of Support (MTSS) </vt:lpstr>
      <vt:lpstr>The DANGER of in Relying on Macro Assessment for Students with ASD </vt:lpstr>
      <vt:lpstr>PowerPoint Presentation</vt:lpstr>
      <vt:lpstr>PowerPoint Presentation</vt:lpstr>
      <vt:lpstr>PowerPoint Presentation</vt:lpstr>
      <vt:lpstr>Formal vs. Informal Literacy Assessments</vt:lpstr>
      <vt:lpstr>Challenges with Formal  Reading Assessments for Students with ASD</vt:lpstr>
      <vt:lpstr>Creative Uses of Standardized Tools “Breaking Standardization”</vt:lpstr>
      <vt:lpstr>Creative Uses of Standardized Tools “Breaking Standardization” (cont.)</vt:lpstr>
      <vt:lpstr>PowerPoint Presentation</vt:lpstr>
      <vt:lpstr>Reading Difficulties Fall in 3 Categories Reading problem is defined as  “cannot understand classroom / grade-level materials”</vt:lpstr>
      <vt:lpstr>ENHANCED ASSESSMENT</vt:lpstr>
      <vt:lpstr>Look for Word Recognition FIRST     Many students with ASD learn whole word.  If you find they already have word recognition skills, no need to go back to letter skills. (Kluth, P. &amp; Chandler-Olcott, 2008). </vt:lpstr>
      <vt:lpstr>Look for ANY Evidence of Print Knowledge</vt:lpstr>
      <vt:lpstr>PowerPoint Presentation</vt:lpstr>
      <vt:lpstr>Katie and Disney</vt:lpstr>
      <vt:lpstr>Russell and Fast Food</vt:lpstr>
      <vt:lpstr>PowerPoint Presentation</vt:lpstr>
      <vt:lpstr>Match Evidence with READABILITY http://www.interventioncentral.org/teacher-resources/oral-reading-fluency-passages-generator</vt:lpstr>
      <vt:lpstr>Women’s Health</vt:lpstr>
      <vt:lpstr>Better Homes and Gardens</vt:lpstr>
      <vt:lpstr>Fitness</vt:lpstr>
      <vt:lpstr>Enhanced Assessment Dynamic Indicators of Basic Early Literacy Skills (DIBELS) (2015) https://dibels.uoregon.edu/assessment/index/materialdownload/?agree=true#dibels   CORE Assessment (2009) https://www.amazon.com/Assessing-Reading-Multiple-Measures-2nd/dp/1571284648 </vt:lpstr>
      <vt:lpstr>PowerPoint Presentation</vt:lpstr>
      <vt:lpstr>PowerPoint Presentation</vt:lpstr>
      <vt:lpstr>PowerPoint Presentation</vt:lpstr>
      <vt:lpstr>Comprehension Assessment Fluency &amp; Maze Procedures  Using Movie Scripts / Closed Captioning  for Preferred Interests</vt:lpstr>
      <vt:lpstr>How to Create a ORF and MAZE Probes First, select a passage (at least 300 words)</vt:lpstr>
      <vt:lpstr>How to Create a Maze Probe</vt:lpstr>
      <vt:lpstr>Computer-Generated Distractors</vt:lpstr>
      <vt:lpstr>Personally-Generated Distractors</vt:lpstr>
      <vt:lpstr>Creating a Reading Profile     Controlling for Interest Area, Vocabulary &amp; Background Knowledge</vt:lpstr>
      <vt:lpstr>Example:  History</vt:lpstr>
      <vt:lpstr>Reading Profile Example </vt:lpstr>
      <vt:lpstr>PowerPoint Presentation</vt:lpstr>
      <vt:lpstr>PowerPoint Presentation</vt:lpstr>
      <vt:lpstr>PowerPoint Presentation</vt:lpstr>
      <vt:lpstr>Steps to Create a Similar Profile Document</vt:lpstr>
      <vt:lpstr>Creating a Reading Profile Template</vt:lpstr>
      <vt:lpstr>The Top 10:  Characteristics of ASD that Impact LITERACY </vt:lpstr>
      <vt:lpstr>Interrelatedness of Characteristics Selection of Top Examples</vt:lpstr>
      <vt:lpstr>ASD Impact on Literacy Checklist The TOP 10</vt:lpstr>
      <vt:lpstr>Characteristics of ASD that Impact Literacy Joint Attention &amp; Social Engagement</vt:lpstr>
      <vt:lpstr>Characteristics of ASD that Impact Literacy Theory of Mind &amp; Social Emotional Reciprocity</vt:lpstr>
      <vt:lpstr>Characteristics of ASD that Impact Literacy Central Coherence</vt:lpstr>
      <vt:lpstr>When asked to tell about the picture, the fourth grader replied, "deer."  Do you see it?</vt:lpstr>
      <vt:lpstr>Characteristics of ASD that Impact Literacy Executive Function</vt:lpstr>
      <vt:lpstr>Characteristics of ASD that Impact Literacy Restricted Interests and Motivation</vt:lpstr>
      <vt:lpstr>Characteristics of ASD that Impact Literacy Prior Knowledge</vt:lpstr>
      <vt:lpstr>Characteristics of ASD that Impact Literacy Literal (vs. Abstract) Thinking</vt:lpstr>
      <vt:lpstr>Characteristics of ASD that Impact Literacy Pragmatics</vt:lpstr>
      <vt:lpstr>Characteristics of ASD that Impact Literacy Language, Communication &amp; Vocabulary</vt:lpstr>
      <vt:lpstr>STRATEGIES</vt:lpstr>
      <vt:lpstr>Next Steps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dc:title>
  <dc:creator>Kelly Dunlap</dc:creator>
  <cp:lastModifiedBy>AEC Student Worker</cp:lastModifiedBy>
  <cp:revision>169</cp:revision>
  <cp:lastPrinted>2017-03-12T23:13:42Z</cp:lastPrinted>
  <dcterms:created xsi:type="dcterms:W3CDTF">2015-07-08T12:52:31Z</dcterms:created>
  <dcterms:modified xsi:type="dcterms:W3CDTF">2017-10-06T14:59:05Z</dcterms:modified>
</cp:coreProperties>
</file>