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1"/>
  </p:notesMasterIdLst>
  <p:handoutMasterIdLst>
    <p:handoutMasterId r:id="rId32"/>
  </p:handoutMasterIdLst>
  <p:sldIdLst>
    <p:sldId id="383" r:id="rId2"/>
    <p:sldId id="455" r:id="rId3"/>
    <p:sldId id="456" r:id="rId4"/>
    <p:sldId id="512" r:id="rId5"/>
    <p:sldId id="518" r:id="rId6"/>
    <p:sldId id="492" r:id="rId7"/>
    <p:sldId id="486" r:id="rId8"/>
    <p:sldId id="487" r:id="rId9"/>
    <p:sldId id="493" r:id="rId10"/>
    <p:sldId id="463" r:id="rId11"/>
    <p:sldId id="511" r:id="rId12"/>
    <p:sldId id="477" r:id="rId13"/>
    <p:sldId id="478" r:id="rId14"/>
    <p:sldId id="479" r:id="rId15"/>
    <p:sldId id="476" r:id="rId16"/>
    <p:sldId id="513" r:id="rId17"/>
    <p:sldId id="442" r:id="rId18"/>
    <p:sldId id="491" r:id="rId19"/>
    <p:sldId id="444" r:id="rId20"/>
    <p:sldId id="494" r:id="rId21"/>
    <p:sldId id="490" r:id="rId22"/>
    <p:sldId id="480" r:id="rId23"/>
    <p:sldId id="481" r:id="rId24"/>
    <p:sldId id="482" r:id="rId25"/>
    <p:sldId id="495" r:id="rId26"/>
    <p:sldId id="483" r:id="rId27"/>
    <p:sldId id="484" r:id="rId28"/>
    <p:sldId id="485" r:id="rId29"/>
    <p:sldId id="520" r:id="rId30"/>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8AA"/>
    <a:srgbClr val="7EE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016" autoAdjust="0"/>
  </p:normalViewPr>
  <p:slideViewPr>
    <p:cSldViewPr snapToGrid="0">
      <p:cViewPr varScale="1">
        <p:scale>
          <a:sx n="104" d="100"/>
          <a:sy n="104" d="100"/>
        </p:scale>
        <p:origin x="696" y="102"/>
      </p:cViewPr>
      <p:guideLst/>
    </p:cSldViewPr>
  </p:slideViewPr>
  <p:outlineViewPr>
    <p:cViewPr>
      <p:scale>
        <a:sx n="33" d="100"/>
        <a:sy n="33" d="100"/>
      </p:scale>
      <p:origin x="0" y="-178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7" d="100"/>
          <a:sy n="67" d="100"/>
        </p:scale>
        <p:origin x="126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978502D6-3C2F-4270-8884-A1C6C919E29A}" type="datetimeFigureOut">
              <a:rPr lang="en-US" smtClean="0"/>
              <a:t>8/25/2022</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57D3C51B-0B0F-4739-B699-DD5039F9D2CE}" type="slidenum">
              <a:rPr lang="en-US" smtClean="0"/>
              <a:t>‹#›</a:t>
            </a:fld>
            <a:endParaRPr lang="en-US"/>
          </a:p>
        </p:txBody>
      </p:sp>
    </p:spTree>
    <p:extLst>
      <p:ext uri="{BB962C8B-B14F-4D97-AF65-F5344CB8AC3E}">
        <p14:creationId xmlns:p14="http://schemas.microsoft.com/office/powerpoint/2010/main" val="10461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2CB898DA-89F6-4ABF-B092-164D98CD42E1}" type="datetimeFigureOut">
              <a:rPr lang="en-US" smtClean="0"/>
              <a:t>8/25/2022</a:t>
            </a:fld>
            <a:endParaRPr lang="en-US"/>
          </a:p>
        </p:txBody>
      </p:sp>
      <p:sp>
        <p:nvSpPr>
          <p:cNvPr id="4" name="Slide Image Placeholder 3"/>
          <p:cNvSpPr>
            <a:spLocks noGrp="1" noRot="1" noChangeAspect="1"/>
          </p:cNvSpPr>
          <p:nvPr>
            <p:ph type="sldImg" idx="2"/>
          </p:nvPr>
        </p:nvSpPr>
        <p:spPr>
          <a:xfrm>
            <a:off x="741363" y="1171575"/>
            <a:ext cx="5619750"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22CE3FAA-4B6A-4A0A-9EB6-31523D7B21EE}" type="slidenum">
              <a:rPr lang="en-US" smtClean="0"/>
              <a:t>‹#›</a:t>
            </a:fld>
            <a:endParaRPr lang="en-US"/>
          </a:p>
        </p:txBody>
      </p:sp>
    </p:spTree>
    <p:extLst>
      <p:ext uri="{BB962C8B-B14F-4D97-AF65-F5344CB8AC3E}">
        <p14:creationId xmlns:p14="http://schemas.microsoft.com/office/powerpoint/2010/main" val="241558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Introduction.  Explain</a:t>
            </a:r>
            <a:r>
              <a:rPr lang="en-US" baseline="0" dirty="0"/>
              <a:t> how Manual will be embedded within modules in the next 2 years as opposed to just a ½ day training.  Overview of effective teaming (what are we doing and how are we behaving as adults participating with teams and in meetings) and meeting mechanics (the strategy that is used to problem-solve when we get stuck)</a:t>
            </a:r>
            <a:endParaRPr lang="en-US" dirty="0"/>
          </a:p>
          <a:p>
            <a:pPr marL="228600" indent="-228600">
              <a:buAutoNum type="arabicPeriod"/>
            </a:pPr>
            <a:r>
              <a:rPr lang="en-US" dirty="0"/>
              <a:t>Manual walk through  - explanation of visual organizers</a:t>
            </a:r>
          </a:p>
          <a:p>
            <a:pPr marL="228600" indent="-228600">
              <a:buAutoNum type="arabicPeriod"/>
            </a:pPr>
            <a:r>
              <a:rPr lang="en-US" dirty="0" err="1"/>
              <a:t>Polleverywhere</a:t>
            </a:r>
            <a:r>
              <a:rPr lang="en-US" dirty="0"/>
              <a:t> – looks</a:t>
            </a:r>
            <a:r>
              <a:rPr lang="en-US" baseline="0" dirty="0"/>
              <a:t> familiar</a:t>
            </a:r>
          </a:p>
          <a:p>
            <a:pPr marL="228600" indent="-228600">
              <a:buAutoNum type="arabicPeriod"/>
            </a:pPr>
            <a:r>
              <a:rPr lang="en-US" baseline="0" dirty="0"/>
              <a:t>Questions – set aside, will answer if not addressed at the end.</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a:t>
            </a:fld>
            <a:endParaRPr lang="en-US"/>
          </a:p>
        </p:txBody>
      </p:sp>
    </p:spTree>
    <p:extLst>
      <p:ext uri="{BB962C8B-B14F-4D97-AF65-F5344CB8AC3E}">
        <p14:creationId xmlns:p14="http://schemas.microsoft.com/office/powerpoint/2010/main" val="262498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This is my favorite</a:t>
            </a:r>
            <a:r>
              <a:rPr lang="en-US" baseline="0" dirty="0"/>
              <a:t> part… </a:t>
            </a:r>
          </a:p>
          <a:p>
            <a:r>
              <a:rPr lang="en-US" baseline="0" dirty="0"/>
              <a:t>Self-assessment…  intention (whether others know it or not) will impact the function and the integrity of your team.</a:t>
            </a:r>
          </a:p>
          <a:p>
            <a:r>
              <a:rPr lang="en-US" baseline="0" dirty="0"/>
              <a:t>Turn these into questions… did I… and did I…. with fidelity (wholeheartedly)…</a:t>
            </a:r>
          </a:p>
          <a:p>
            <a:r>
              <a:rPr lang="en-US" baseline="0" dirty="0"/>
              <a:t>Make attendance a meetings a priority</a:t>
            </a:r>
          </a:p>
          <a:p>
            <a:r>
              <a:rPr lang="en-US" baseline="0" dirty="0"/>
              <a:t>Arrive on time and stay for the entire meeting</a:t>
            </a:r>
          </a:p>
          <a:p>
            <a:r>
              <a:rPr lang="en-US" baseline="0" dirty="0"/>
              <a:t>Bring new ideas, relevant information, and evidence of action item completion (did you do the bare minimum that you might be called out on or did you genuinely make a good effort to collect and bring this back to the team?</a:t>
            </a:r>
          </a:p>
          <a:p>
            <a:r>
              <a:rPr lang="en-US" baseline="0" dirty="0"/>
              <a:t>Actively participate and contribute… </a:t>
            </a:r>
          </a:p>
          <a:p>
            <a:r>
              <a:rPr lang="en-US" baseline="0" dirty="0"/>
              <a:t>Seek understanding and presume positive intent</a:t>
            </a:r>
          </a:p>
          <a:p>
            <a:r>
              <a:rPr lang="en-US" baseline="0" dirty="0"/>
              <a:t>Model and maintain a safe, productive climate for discussions</a:t>
            </a:r>
          </a:p>
          <a:p>
            <a:r>
              <a:rPr lang="en-US" baseline="0" dirty="0"/>
              <a:t>Be mindful of your own verbal and non-verbal communication</a:t>
            </a:r>
          </a:p>
          <a:p>
            <a:r>
              <a:rPr lang="en-US" baseline="0" dirty="0"/>
              <a:t>Address guiding principle violations – did Robin do something that violated the Guiding principles and did I let it go to avoid a bit of </a:t>
            </a:r>
            <a:r>
              <a:rPr lang="en-US" baseline="0" dirty="0" err="1"/>
              <a:t>uncomfort</a:t>
            </a:r>
            <a:r>
              <a:rPr lang="en-US" baseline="0" dirty="0"/>
              <a:t>?</a:t>
            </a:r>
          </a:p>
          <a:p>
            <a:r>
              <a:rPr lang="en-US" baseline="0" dirty="0"/>
              <a:t>Use law, research and data to guide discussions and decisions</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14</a:t>
            </a:fld>
            <a:endParaRPr lang="en-US"/>
          </a:p>
        </p:txBody>
      </p:sp>
    </p:spTree>
    <p:extLst>
      <p:ext uri="{BB962C8B-B14F-4D97-AF65-F5344CB8AC3E}">
        <p14:creationId xmlns:p14="http://schemas.microsoft.com/office/powerpoint/2010/main" val="28024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Too</a:t>
            </a:r>
            <a:r>
              <a:rPr lang="en-US" baseline="0" dirty="0"/>
              <a:t>l you can choose to use with your teams.  </a:t>
            </a:r>
          </a:p>
          <a:p>
            <a:r>
              <a:rPr lang="en-US" baseline="0" dirty="0"/>
              <a:t>One team goal and one individual goal</a:t>
            </a:r>
          </a:p>
          <a:p>
            <a:r>
              <a:rPr lang="en-US" baseline="0" dirty="0" err="1"/>
              <a:t>Polleverywhere</a:t>
            </a:r>
            <a:r>
              <a:rPr lang="en-US" baseline="0" dirty="0"/>
              <a:t> 2 focus numbers 1- 26</a:t>
            </a:r>
          </a:p>
          <a:p>
            <a:r>
              <a:rPr lang="en-US" baseline="0" dirty="0"/>
              <a:t>Team: 1-17</a:t>
            </a:r>
          </a:p>
          <a:p>
            <a:r>
              <a:rPr lang="en-US" baseline="0" dirty="0"/>
              <a:t>Individual 18-26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15</a:t>
            </a:fld>
            <a:endParaRPr lang="en-US"/>
          </a:p>
        </p:txBody>
      </p:sp>
    </p:spTree>
    <p:extLst>
      <p:ext uri="{BB962C8B-B14F-4D97-AF65-F5344CB8AC3E}">
        <p14:creationId xmlns:p14="http://schemas.microsoft.com/office/powerpoint/2010/main" val="423572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https://www.gvsu.edu/autismcenter/effective-teaming-and-meeting-mechanics-60.htm</a:t>
            </a:r>
          </a:p>
        </p:txBody>
      </p:sp>
      <p:sp>
        <p:nvSpPr>
          <p:cNvPr id="4" name="Slide Number Placeholder 3"/>
          <p:cNvSpPr>
            <a:spLocks noGrp="1"/>
          </p:cNvSpPr>
          <p:nvPr>
            <p:ph type="sldNum" sz="quarter" idx="10"/>
          </p:nvPr>
        </p:nvSpPr>
        <p:spPr/>
        <p:txBody>
          <a:bodyPr/>
          <a:lstStyle/>
          <a:p>
            <a:fld id="{22CE3FAA-4B6A-4A0A-9EB6-31523D7B21EE}" type="slidenum">
              <a:rPr lang="en-US" smtClean="0"/>
              <a:t>16</a:t>
            </a:fld>
            <a:endParaRPr lang="en-US"/>
          </a:p>
        </p:txBody>
      </p:sp>
    </p:spTree>
    <p:extLst>
      <p:ext uri="{BB962C8B-B14F-4D97-AF65-F5344CB8AC3E}">
        <p14:creationId xmlns:p14="http://schemas.microsoft.com/office/powerpoint/2010/main" val="258924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27038" y="701675"/>
            <a:ext cx="6234112" cy="35067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935037" y="4441825"/>
            <a:ext cx="5216400" cy="4286400"/>
          </a:xfrm>
          <a:prstGeom prst="rect">
            <a:avLst/>
          </a:prstGeom>
        </p:spPr>
        <p:txBody>
          <a:bodyPr lIns="91425" tIns="91425" rIns="91425" bIns="91425" anchor="t" anchorCtr="0">
            <a:noAutofit/>
          </a:bodyPr>
          <a:lstStyle/>
          <a:p>
            <a:pPr lvl="0">
              <a:spcBef>
                <a:spcPts val="0"/>
              </a:spcBef>
              <a:buNone/>
            </a:pPr>
            <a:r>
              <a:rPr lang="en-US" dirty="0"/>
              <a:t>Start on Time and End on time.</a:t>
            </a:r>
          </a:p>
          <a:p>
            <a:pPr lvl="0">
              <a:spcBef>
                <a:spcPts val="0"/>
              </a:spcBef>
              <a:buNone/>
            </a:pPr>
            <a:r>
              <a:rPr lang="en-US" dirty="0"/>
              <a:t>Members stay the duration of the</a:t>
            </a:r>
            <a:r>
              <a:rPr lang="en-US" baseline="0" dirty="0"/>
              <a:t> meeting.</a:t>
            </a:r>
          </a:p>
          <a:p>
            <a:pPr lvl="0">
              <a:spcBef>
                <a:spcPts val="0"/>
              </a:spcBef>
              <a:buNone/>
            </a:pPr>
            <a:r>
              <a:rPr lang="en-US" baseline="0" dirty="0"/>
              <a:t>Rotate leadership roles – others?  Meeting coordinator</a:t>
            </a:r>
          </a:p>
          <a:p>
            <a:pPr lvl="0">
              <a:spcBef>
                <a:spcPts val="0"/>
              </a:spcBef>
              <a:buNone/>
            </a:pPr>
            <a:r>
              <a:rPr lang="en-US" baseline="0" dirty="0"/>
              <a:t>We do not stop the meeting to update tardy members</a:t>
            </a:r>
          </a:p>
          <a:p>
            <a:pPr lvl="0">
              <a:spcBef>
                <a:spcPts val="0"/>
              </a:spcBef>
              <a:buNone/>
            </a:pPr>
            <a:r>
              <a:rPr lang="en-US" baseline="0" dirty="0"/>
              <a:t>Ground rules are established and a safe environment has been created to call each other out.  Ex: obstacles prior to implementation variables</a:t>
            </a:r>
          </a:p>
          <a:p>
            <a:pPr lvl="0">
              <a:spcBef>
                <a:spcPts val="0"/>
              </a:spcBef>
              <a:buNone/>
            </a:pPr>
            <a:r>
              <a:rPr lang="en-US" baseline="0" dirty="0"/>
              <a:t>A structured agenda</a:t>
            </a:r>
          </a:p>
          <a:p>
            <a:pPr lvl="0">
              <a:spcBef>
                <a:spcPts val="0"/>
              </a:spcBef>
              <a:buNone/>
            </a:pPr>
            <a:r>
              <a:rPr lang="en-US" baseline="0" dirty="0"/>
              <a:t>Data drives decision-making</a:t>
            </a:r>
          </a:p>
          <a:p>
            <a:pPr lvl="0">
              <a:spcBef>
                <a:spcPts val="0"/>
              </a:spcBef>
              <a:buNone/>
            </a:pPr>
            <a:r>
              <a:rPr lang="en-US" baseline="0" dirty="0"/>
              <a:t>Multiple perspectives are considered</a:t>
            </a:r>
          </a:p>
          <a:p>
            <a:pPr lvl="0">
              <a:spcBef>
                <a:spcPts val="0"/>
              </a:spcBef>
              <a:buNone/>
            </a:pPr>
            <a:r>
              <a:rPr lang="en-US" baseline="0" dirty="0"/>
              <a:t>Everyone is accountable for the outcome – no more blaming the person who came up with the idea, the whole team can celebrate successes.</a:t>
            </a:r>
          </a:p>
          <a:p>
            <a:pPr lvl="0">
              <a:spcBef>
                <a:spcPts val="0"/>
              </a:spcBef>
              <a:buNone/>
            </a:pPr>
            <a:r>
              <a:rPr lang="en-US" baseline="0" dirty="0"/>
              <a:t>Interventions that are implemented are evidence based.</a:t>
            </a:r>
          </a:p>
          <a:p>
            <a:pPr lvl="0">
              <a:spcBef>
                <a:spcPts val="0"/>
              </a:spcBef>
              <a:buNone/>
            </a:pPr>
            <a:r>
              <a:rPr lang="en-US" baseline="0" dirty="0"/>
              <a:t>All team members walk away with notes to reference</a:t>
            </a:r>
          </a:p>
          <a:p>
            <a:pPr lvl="0">
              <a:spcBef>
                <a:spcPts val="0"/>
              </a:spcBef>
              <a:buNone/>
            </a:pPr>
            <a:r>
              <a:rPr lang="en-US" baseline="0" dirty="0"/>
              <a:t>Action plans are evenly distributed.</a:t>
            </a:r>
          </a:p>
          <a:p>
            <a:pPr lvl="0">
              <a:spcBef>
                <a:spcPts val="0"/>
              </a:spcBef>
              <a:buNone/>
            </a:pPr>
            <a:endParaRPr lang="en-US" baseline="0" dirty="0"/>
          </a:p>
          <a:p>
            <a:pPr lvl="0">
              <a:spcBef>
                <a:spcPts val="0"/>
              </a:spcBef>
              <a:buNone/>
            </a:pPr>
            <a:endParaRPr lang="en-US" baseline="0" dirty="0"/>
          </a:p>
          <a:p>
            <a:pPr lvl="0">
              <a:spcBef>
                <a:spcPts val="0"/>
              </a:spcBef>
              <a:buNone/>
            </a:pPr>
            <a:endParaRPr dirty="0"/>
          </a:p>
        </p:txBody>
      </p:sp>
      <p:sp>
        <p:nvSpPr>
          <p:cNvPr id="231" name="Shape 231"/>
          <p:cNvSpPr txBox="1">
            <a:spLocks noGrp="1"/>
          </p:cNvSpPr>
          <p:nvPr>
            <p:ph type="sldNum" idx="12"/>
          </p:nvPr>
        </p:nvSpPr>
        <p:spPr>
          <a:xfrm>
            <a:off x="4049712" y="8961436"/>
            <a:ext cx="3036899" cy="468300"/>
          </a:xfrm>
          <a:prstGeom prst="rect">
            <a:avLst/>
          </a:prstGeom>
        </p:spPr>
        <p:txBody>
          <a:bodyPr lIns="93475" tIns="46725" rIns="93475" bIns="46725" anchor="b" anchorCtr="0">
            <a:noAutofit/>
          </a:bodyPr>
          <a:lstStyle/>
          <a:p>
            <a:pPr lvl="0">
              <a:spcBef>
                <a:spcPts val="0"/>
              </a:spcBef>
              <a:buClr>
                <a:srgbClr val="000000"/>
              </a:buClr>
              <a:buSzPct val="25000"/>
              <a:buFont typeface="Times New Roman"/>
              <a:buNone/>
            </a:pPr>
            <a:fld id="{00000000-1234-1234-1234-123412341234}" type="slidenum">
              <a:rPr lang="en-US"/>
              <a:t>17</a:t>
            </a:fld>
            <a:endParaRPr lang="en-US"/>
          </a:p>
        </p:txBody>
      </p:sp>
    </p:spTree>
    <p:extLst>
      <p:ext uri="{BB962C8B-B14F-4D97-AF65-F5344CB8AC3E}">
        <p14:creationId xmlns:p14="http://schemas.microsoft.com/office/powerpoint/2010/main" val="378265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Manual:</a:t>
            </a:r>
            <a:r>
              <a:rPr lang="en-US" baseline="0" dirty="0"/>
              <a:t> you can use any of these visual organizers to structure your meetings… it’s when you get stuck that meeting mechanics/problem solving process needs to be used.</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18</a:t>
            </a:fld>
            <a:endParaRPr lang="en-US"/>
          </a:p>
        </p:txBody>
      </p:sp>
    </p:spTree>
    <p:extLst>
      <p:ext uri="{BB962C8B-B14F-4D97-AF65-F5344CB8AC3E}">
        <p14:creationId xmlns:p14="http://schemas.microsoft.com/office/powerpoint/2010/main" val="118240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27038" y="701675"/>
            <a:ext cx="6234112" cy="35067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935037" y="4441825"/>
            <a:ext cx="5216400" cy="42864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sldNum" idx="12"/>
          </p:nvPr>
        </p:nvSpPr>
        <p:spPr>
          <a:xfrm>
            <a:off x="4049712" y="8961436"/>
            <a:ext cx="3036899" cy="468300"/>
          </a:xfrm>
          <a:prstGeom prst="rect">
            <a:avLst/>
          </a:prstGeom>
        </p:spPr>
        <p:txBody>
          <a:bodyPr lIns="93475" tIns="46725" rIns="93475" bIns="46725" anchor="b" anchorCtr="0">
            <a:noAutofit/>
          </a:bodyPr>
          <a:lstStyle/>
          <a:p>
            <a:pPr lvl="0">
              <a:spcBef>
                <a:spcPts val="0"/>
              </a:spcBef>
              <a:buClr>
                <a:srgbClr val="000000"/>
              </a:buClr>
              <a:buSzPct val="25000"/>
              <a:buFont typeface="Times New Roman"/>
              <a:buNone/>
            </a:pPr>
            <a:fld id="{00000000-1234-1234-1234-123412341234}" type="slidenum">
              <a:rPr lang="en-US"/>
              <a:t>19</a:t>
            </a:fld>
            <a:endParaRPr lang="en-US"/>
          </a:p>
        </p:txBody>
      </p:sp>
    </p:spTree>
    <p:extLst>
      <p:ext uri="{BB962C8B-B14F-4D97-AF65-F5344CB8AC3E}">
        <p14:creationId xmlns:p14="http://schemas.microsoft.com/office/powerpoint/2010/main" val="130528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Take</a:t>
            </a:r>
            <a:r>
              <a:rPr lang="en-US" baseline="0" dirty="0"/>
              <a:t> a 15 minute break and then we will get into problem solving and the meeting mechanics process…</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20</a:t>
            </a:fld>
            <a:endParaRPr lang="en-US"/>
          </a:p>
        </p:txBody>
      </p:sp>
    </p:spTree>
    <p:extLst>
      <p:ext uri="{BB962C8B-B14F-4D97-AF65-F5344CB8AC3E}">
        <p14:creationId xmlns:p14="http://schemas.microsoft.com/office/powerpoint/2010/main" val="172499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Time Keeper, Facilitator, </a:t>
            </a:r>
            <a:r>
              <a:rPr lang="en-US" dirty="0" err="1"/>
              <a:t>Notetaker</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21</a:t>
            </a:fld>
            <a:endParaRPr lang="en-US"/>
          </a:p>
        </p:txBody>
      </p:sp>
    </p:spTree>
    <p:extLst>
      <p:ext uri="{BB962C8B-B14F-4D97-AF65-F5344CB8AC3E}">
        <p14:creationId xmlns:p14="http://schemas.microsoft.com/office/powerpoint/2010/main" val="29754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(photo)</a:t>
            </a:r>
          </a:p>
          <a:p>
            <a:r>
              <a:rPr lang="en-US" dirty="0"/>
              <a:t>Flipchart…. I</a:t>
            </a:r>
            <a:r>
              <a:rPr lang="en-US" baseline="0" dirty="0"/>
              <a:t>f you have a genuine problem, you just might have an action plan when you leave here.</a:t>
            </a:r>
            <a:endParaRPr lang="en-US" dirty="0"/>
          </a:p>
          <a:p>
            <a:r>
              <a:rPr lang="en-US" dirty="0"/>
              <a:t>Problem Identification:</a:t>
            </a:r>
            <a:r>
              <a:rPr lang="en-US" baseline="0" dirty="0"/>
              <a:t> do we have a problem worth working on… can it be resolved… discussion continues.</a:t>
            </a:r>
          </a:p>
          <a:p>
            <a:endParaRPr lang="en-US" baseline="0" dirty="0"/>
          </a:p>
          <a:p>
            <a:r>
              <a:rPr lang="en-US" baseline="0" dirty="0"/>
              <a:t>5 minutes to talk about a problem….</a:t>
            </a:r>
          </a:p>
          <a:p>
            <a:endParaRPr lang="en-US" baseline="0" dirty="0"/>
          </a:p>
        </p:txBody>
      </p:sp>
      <p:sp>
        <p:nvSpPr>
          <p:cNvPr id="4" name="Slide Number Placeholder 3"/>
          <p:cNvSpPr>
            <a:spLocks noGrp="1"/>
          </p:cNvSpPr>
          <p:nvPr>
            <p:ph type="sldNum" sz="quarter" idx="10"/>
          </p:nvPr>
        </p:nvSpPr>
        <p:spPr/>
        <p:txBody>
          <a:bodyPr/>
          <a:lstStyle/>
          <a:p>
            <a:fld id="{22CE3FAA-4B6A-4A0A-9EB6-31523D7B21EE}" type="slidenum">
              <a:rPr lang="en-US" smtClean="0"/>
              <a:t>22</a:t>
            </a:fld>
            <a:endParaRPr lang="en-US"/>
          </a:p>
        </p:txBody>
      </p:sp>
    </p:spTree>
    <p:extLst>
      <p:ext uri="{BB962C8B-B14F-4D97-AF65-F5344CB8AC3E}">
        <p14:creationId xmlns:p14="http://schemas.microsoft.com/office/powerpoint/2010/main" val="2371957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(photo)</a:t>
            </a:r>
          </a:p>
          <a:p>
            <a:r>
              <a:rPr lang="en-US" dirty="0"/>
              <a:t>Specify</a:t>
            </a:r>
            <a:r>
              <a:rPr lang="en-US" baseline="0" dirty="0"/>
              <a:t> what your problem is .. When how often what does the data says?  This might be the place where we decide do we need to collect more data before moving forward..  But usually you have a situation where you may choose to collect more data, but you need a plan beginning tomorrow.  5 minutes  - go</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23</a:t>
            </a:fld>
            <a:endParaRPr lang="en-US"/>
          </a:p>
        </p:txBody>
      </p:sp>
    </p:spTree>
    <p:extLst>
      <p:ext uri="{BB962C8B-B14F-4D97-AF65-F5344CB8AC3E}">
        <p14:creationId xmlns:p14="http://schemas.microsoft.com/office/powerpoint/2010/main" val="77031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701675"/>
            <a:ext cx="6234112" cy="3506788"/>
          </a:xfrm>
        </p:spPr>
      </p:sp>
      <p:sp>
        <p:nvSpPr>
          <p:cNvPr id="3" name="Notes Placeholder 2"/>
          <p:cNvSpPr>
            <a:spLocks noGrp="1"/>
          </p:cNvSpPr>
          <p:nvPr>
            <p:ph type="body" idx="1"/>
          </p:nvPr>
        </p:nvSpPr>
        <p:spPr/>
        <p:txBody>
          <a:bodyPr/>
          <a:lstStyle/>
          <a:p>
            <a:r>
              <a:rPr lang="en-US" dirty="0" err="1"/>
              <a:t>polleverywhere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5396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(photo)</a:t>
            </a:r>
          </a:p>
          <a:p>
            <a:r>
              <a:rPr lang="en-US" dirty="0"/>
              <a:t>Talk about the adult behavior.  Take a little more time with this.</a:t>
            </a:r>
          </a:p>
          <a:p>
            <a:endParaRPr lang="en-US" dirty="0"/>
          </a:p>
          <a:p>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24</a:t>
            </a:fld>
            <a:endParaRPr lang="en-US"/>
          </a:p>
        </p:txBody>
      </p:sp>
    </p:spTree>
    <p:extLst>
      <p:ext uri="{BB962C8B-B14F-4D97-AF65-F5344CB8AC3E}">
        <p14:creationId xmlns:p14="http://schemas.microsoft.com/office/powerpoint/2010/main" val="1413210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(photo)</a:t>
            </a:r>
          </a:p>
          <a:p>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26</a:t>
            </a:fld>
            <a:endParaRPr lang="en-US"/>
          </a:p>
        </p:txBody>
      </p:sp>
    </p:spTree>
    <p:extLst>
      <p:ext uri="{BB962C8B-B14F-4D97-AF65-F5344CB8AC3E}">
        <p14:creationId xmlns:p14="http://schemas.microsoft.com/office/powerpoint/2010/main" val="3070667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This is the very first time that discussion</a:t>
            </a:r>
            <a:r>
              <a:rPr lang="en-US" baseline="0" dirty="0"/>
              <a:t> about barriers can be addressed.  </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27</a:t>
            </a:fld>
            <a:endParaRPr lang="en-US"/>
          </a:p>
        </p:txBody>
      </p:sp>
    </p:spTree>
    <p:extLst>
      <p:ext uri="{BB962C8B-B14F-4D97-AF65-F5344CB8AC3E}">
        <p14:creationId xmlns:p14="http://schemas.microsoft.com/office/powerpoint/2010/main" val="386746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Who will do what… action plan… </a:t>
            </a:r>
          </a:p>
        </p:txBody>
      </p:sp>
      <p:sp>
        <p:nvSpPr>
          <p:cNvPr id="4" name="Slide Number Placeholder 3"/>
          <p:cNvSpPr>
            <a:spLocks noGrp="1"/>
          </p:cNvSpPr>
          <p:nvPr>
            <p:ph type="sldNum" sz="quarter" idx="10"/>
          </p:nvPr>
        </p:nvSpPr>
        <p:spPr/>
        <p:txBody>
          <a:bodyPr/>
          <a:lstStyle/>
          <a:p>
            <a:fld id="{22CE3FAA-4B6A-4A0A-9EB6-31523D7B21EE}" type="slidenum">
              <a:rPr lang="en-US" smtClean="0"/>
              <a:t>28</a:t>
            </a:fld>
            <a:endParaRPr lang="en-US"/>
          </a:p>
        </p:txBody>
      </p:sp>
    </p:spTree>
    <p:extLst>
      <p:ext uri="{BB962C8B-B14F-4D97-AF65-F5344CB8AC3E}">
        <p14:creationId xmlns:p14="http://schemas.microsoft.com/office/powerpoint/2010/main" val="97381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https://www.gvsu.edu/autismcenter/effective-teaming-and-meeting-mechanics-60.htm</a:t>
            </a:r>
          </a:p>
        </p:txBody>
      </p:sp>
      <p:sp>
        <p:nvSpPr>
          <p:cNvPr id="4" name="Slide Number Placeholder 3"/>
          <p:cNvSpPr>
            <a:spLocks noGrp="1"/>
          </p:cNvSpPr>
          <p:nvPr>
            <p:ph type="sldNum" sz="quarter" idx="10"/>
          </p:nvPr>
        </p:nvSpPr>
        <p:spPr/>
        <p:txBody>
          <a:bodyPr/>
          <a:lstStyle/>
          <a:p>
            <a:fld id="{22CE3FAA-4B6A-4A0A-9EB6-31523D7B21EE}" type="slidenum">
              <a:rPr lang="en-US" smtClean="0"/>
              <a:t>4</a:t>
            </a:fld>
            <a:endParaRPr lang="en-US"/>
          </a:p>
        </p:txBody>
      </p:sp>
    </p:spTree>
    <p:extLst>
      <p:ext uri="{BB962C8B-B14F-4D97-AF65-F5344CB8AC3E}">
        <p14:creationId xmlns:p14="http://schemas.microsoft.com/office/powerpoint/2010/main" val="293728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All Ideas are Good Ideas – (no they are not, but what this</a:t>
            </a:r>
            <a:r>
              <a:rPr lang="en-US" baseline="0" dirty="0"/>
              <a:t> means is…)</a:t>
            </a:r>
            <a:endParaRPr lang="en-US" dirty="0"/>
          </a:p>
          <a:p>
            <a:r>
              <a:rPr lang="en-US" dirty="0"/>
              <a:t>Talk to the Board – (describe in detail what that looks like)</a:t>
            </a:r>
          </a:p>
          <a:p>
            <a:r>
              <a:rPr lang="en-US" dirty="0"/>
              <a:t>Refrain from defending,</a:t>
            </a:r>
            <a:r>
              <a:rPr lang="en-US" baseline="0" dirty="0"/>
              <a:t> convincing, or monopolizing - </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7</a:t>
            </a:fld>
            <a:endParaRPr lang="en-US"/>
          </a:p>
        </p:txBody>
      </p:sp>
    </p:spTree>
    <p:extLst>
      <p:ext uri="{BB962C8B-B14F-4D97-AF65-F5344CB8AC3E}">
        <p14:creationId xmlns:p14="http://schemas.microsoft.com/office/powerpoint/2010/main" val="75753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Control</a:t>
            </a:r>
            <a:r>
              <a:rPr lang="en-US" baseline="0" dirty="0"/>
              <a:t> the </a:t>
            </a:r>
            <a:r>
              <a:rPr lang="en-US" baseline="0" dirty="0" err="1"/>
              <a:t>controllables</a:t>
            </a:r>
            <a:r>
              <a:rPr lang="en-US" baseline="0" dirty="0"/>
              <a:t> – </a:t>
            </a:r>
          </a:p>
          <a:p>
            <a:r>
              <a:rPr lang="en-US" baseline="0" dirty="0"/>
              <a:t>Step out of your defined role – </a:t>
            </a:r>
          </a:p>
          <a:p>
            <a:r>
              <a:rPr lang="en-US" baseline="0" dirty="0"/>
              <a:t>Stick with the plan – (implement the plan with fidelity – stop the parking lot conversations about what you disagreed with and what you don’t think will work)</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8</a:t>
            </a:fld>
            <a:endParaRPr lang="en-US"/>
          </a:p>
        </p:txBody>
      </p:sp>
    </p:spTree>
    <p:extLst>
      <p:ext uri="{BB962C8B-B14F-4D97-AF65-F5344CB8AC3E}">
        <p14:creationId xmlns:p14="http://schemas.microsoft.com/office/powerpoint/2010/main" val="181696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Pull out the assessment sheet</a:t>
            </a:r>
            <a:r>
              <a:rPr lang="en-US" baseline="0" dirty="0"/>
              <a:t> and highlighter…. As we go through these, highlight the items that you believe you are doing…try not to jump ahead.  </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9</a:t>
            </a:fld>
            <a:endParaRPr lang="en-US"/>
          </a:p>
        </p:txBody>
      </p:sp>
    </p:spTree>
    <p:extLst>
      <p:ext uri="{BB962C8B-B14F-4D97-AF65-F5344CB8AC3E}">
        <p14:creationId xmlns:p14="http://schemas.microsoft.com/office/powerpoint/2010/main" val="10378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Priority</a:t>
            </a:r>
            <a:r>
              <a:rPr lang="en-US" baseline="0" dirty="0"/>
              <a:t> – creative, you will never have enough time</a:t>
            </a:r>
          </a:p>
          <a:p>
            <a:r>
              <a:rPr lang="en-US" baseline="0" dirty="0"/>
              <a:t>Face-to-face</a:t>
            </a:r>
          </a:p>
          <a:p>
            <a:r>
              <a:rPr lang="en-US" baseline="0" dirty="0"/>
              <a:t>Zoom</a:t>
            </a:r>
          </a:p>
          <a:p>
            <a:r>
              <a:rPr lang="en-US" baseline="0" dirty="0"/>
              <a:t>Time – commit to it</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10</a:t>
            </a:fld>
            <a:endParaRPr lang="en-US"/>
          </a:p>
        </p:txBody>
      </p:sp>
    </p:spTree>
    <p:extLst>
      <p:ext uri="{BB962C8B-B14F-4D97-AF65-F5344CB8AC3E}">
        <p14:creationId xmlns:p14="http://schemas.microsoft.com/office/powerpoint/2010/main" val="8246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Essentials – it’s about coming to the meeting with the basics;</a:t>
            </a:r>
            <a:r>
              <a:rPr lang="en-US" baseline="0" dirty="0"/>
              <a:t> setting the stage for the potential for an effective meeting.  These things you can actually take a photograph of during the meeting.</a:t>
            </a:r>
            <a:endParaRPr lang="en-US" dirty="0"/>
          </a:p>
          <a:p>
            <a:r>
              <a:rPr lang="en-US" dirty="0"/>
              <a:t>Identified</a:t>
            </a:r>
            <a:r>
              <a:rPr lang="en-US" baseline="0" dirty="0"/>
              <a:t> roles – purpose: who is doing what</a:t>
            </a:r>
          </a:p>
          <a:p>
            <a:r>
              <a:rPr lang="en-US" baseline="0" dirty="0"/>
              <a:t>Guiding principles – reminders</a:t>
            </a:r>
          </a:p>
          <a:p>
            <a:r>
              <a:rPr lang="en-US" baseline="0" dirty="0"/>
              <a:t>An agenda – don’t waste your time, this isn’t social time</a:t>
            </a:r>
          </a:p>
          <a:p>
            <a:r>
              <a:rPr lang="en-US" baseline="0" dirty="0"/>
              <a:t>A medium of taking notes and recording action items – </a:t>
            </a:r>
          </a:p>
          <a:p>
            <a:r>
              <a:rPr lang="en-US" baseline="0" dirty="0"/>
              <a:t>Visual organizer - white board, chart paper, smartboard, laptop with a projector </a:t>
            </a:r>
          </a:p>
          <a:p>
            <a:r>
              <a:rPr lang="en-US" baseline="0" dirty="0"/>
              <a:t>Meeting mechanics – physical items (posted)</a:t>
            </a:r>
          </a:p>
          <a:p>
            <a:r>
              <a:rPr lang="en-US" baseline="0" dirty="0"/>
              <a:t>Relevant data – bring any relevant data (new and as an action item from the meeting before)</a:t>
            </a:r>
          </a:p>
          <a:p>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12</a:t>
            </a:fld>
            <a:endParaRPr lang="en-US"/>
          </a:p>
        </p:txBody>
      </p:sp>
    </p:spTree>
    <p:extLst>
      <p:ext uri="{BB962C8B-B14F-4D97-AF65-F5344CB8AC3E}">
        <p14:creationId xmlns:p14="http://schemas.microsoft.com/office/powerpoint/2010/main" val="417480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1575"/>
            <a:ext cx="5619750" cy="3162300"/>
          </a:xfrm>
        </p:spPr>
      </p:sp>
      <p:sp>
        <p:nvSpPr>
          <p:cNvPr id="3" name="Notes Placeholder 2"/>
          <p:cNvSpPr>
            <a:spLocks noGrp="1"/>
          </p:cNvSpPr>
          <p:nvPr>
            <p:ph type="body" idx="1"/>
          </p:nvPr>
        </p:nvSpPr>
        <p:spPr/>
        <p:txBody>
          <a:bodyPr/>
          <a:lstStyle/>
          <a:p>
            <a:r>
              <a:rPr lang="en-US" dirty="0"/>
              <a:t>Start</a:t>
            </a:r>
            <a:r>
              <a:rPr lang="en-US" baseline="0" dirty="0"/>
              <a:t> and end meeting on time (what are some strategies for ensuring this happens?)– don’t stop the meeting and start all over 3 times to fill people in</a:t>
            </a:r>
          </a:p>
          <a:p>
            <a:r>
              <a:rPr lang="en-US" baseline="0" dirty="0"/>
              <a:t>Ensure needed team members are present –</a:t>
            </a:r>
          </a:p>
          <a:p>
            <a:r>
              <a:rPr lang="en-US" baseline="0" dirty="0"/>
              <a:t>Follow the established agenda – video tape the meeting --- did we stay on task and follow the agenda</a:t>
            </a:r>
          </a:p>
          <a:p>
            <a:r>
              <a:rPr lang="en-US" baseline="0" dirty="0"/>
              <a:t>Establish and rotate roles and responsibilities – have time keeper, </a:t>
            </a:r>
            <a:r>
              <a:rPr lang="en-US" baseline="0" dirty="0" err="1"/>
              <a:t>notetaker</a:t>
            </a:r>
            <a:r>
              <a:rPr lang="en-US" baseline="0" dirty="0"/>
              <a:t>, facilitator – rotate these roles… why is this important?</a:t>
            </a:r>
          </a:p>
          <a:p>
            <a:r>
              <a:rPr lang="en-US" baseline="0" dirty="0"/>
              <a:t>Use guiding principles – Don’t just post them.  A solid team makes mistakes, but they also are comfortable holding each other accountable.  (Use an example with Robin)</a:t>
            </a:r>
          </a:p>
          <a:p>
            <a:r>
              <a:rPr lang="en-US" baseline="0" dirty="0"/>
              <a:t>Take Notes and record action items</a:t>
            </a:r>
          </a:p>
          <a:p>
            <a:r>
              <a:rPr lang="en-US" dirty="0"/>
              <a:t>Uses meeting</a:t>
            </a:r>
            <a:r>
              <a:rPr lang="en-US" baseline="0" dirty="0"/>
              <a:t> mechanics for problem solving when you get stuck</a:t>
            </a:r>
          </a:p>
          <a:p>
            <a:r>
              <a:rPr lang="en-US" baseline="0" dirty="0"/>
              <a:t>Establish a decision-making process</a:t>
            </a:r>
          </a:p>
          <a:p>
            <a:r>
              <a:rPr lang="en-US" baseline="0" dirty="0"/>
              <a:t>Ensure equitable distribution of action items</a:t>
            </a:r>
          </a:p>
          <a:p>
            <a:r>
              <a:rPr lang="en-US" baseline="0" dirty="0"/>
              <a:t>Data are collected to guide decision making</a:t>
            </a:r>
            <a:endParaRPr lang="en-US" dirty="0"/>
          </a:p>
        </p:txBody>
      </p:sp>
      <p:sp>
        <p:nvSpPr>
          <p:cNvPr id="4" name="Slide Number Placeholder 3"/>
          <p:cNvSpPr>
            <a:spLocks noGrp="1"/>
          </p:cNvSpPr>
          <p:nvPr>
            <p:ph type="sldNum" sz="quarter" idx="10"/>
          </p:nvPr>
        </p:nvSpPr>
        <p:spPr/>
        <p:txBody>
          <a:bodyPr/>
          <a:lstStyle/>
          <a:p>
            <a:fld id="{22CE3FAA-4B6A-4A0A-9EB6-31523D7B21EE}" type="slidenum">
              <a:rPr lang="en-US" smtClean="0"/>
              <a:t>13</a:t>
            </a:fld>
            <a:endParaRPr lang="en-US"/>
          </a:p>
        </p:txBody>
      </p:sp>
    </p:spTree>
    <p:extLst>
      <p:ext uri="{BB962C8B-B14F-4D97-AF65-F5344CB8AC3E}">
        <p14:creationId xmlns:p14="http://schemas.microsoft.com/office/powerpoint/2010/main" val="157824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
        <p:nvSpPr>
          <p:cNvPr id="7" name="Rectangle 6">
            <a:extLst>
              <a:ext uri="{FF2B5EF4-FFF2-40B4-BE49-F238E27FC236}">
                <a16:creationId xmlns:a16="http://schemas.microsoft.com/office/drawing/2014/main" id="{9F68B62E-DFC5-60B5-413C-AAE2B78EEF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8" name="Rectangle 7">
            <a:extLst>
              <a:ext uri="{FF2B5EF4-FFF2-40B4-BE49-F238E27FC236}">
                <a16:creationId xmlns:a16="http://schemas.microsoft.com/office/drawing/2014/main" id="{7EA3B369-1FFF-300D-7EFD-1A0A70D89B2D}"/>
              </a:ext>
            </a:extLst>
          </p:cNvPr>
          <p:cNvSpPr/>
          <p:nvPr userDrawn="1"/>
        </p:nvSpPr>
        <p:spPr>
          <a:xfrm>
            <a:off x="0" y="3061062"/>
            <a:ext cx="12192000" cy="21258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title="Decorative Figure">
            <a:extLst>
              <a:ext uri="{FF2B5EF4-FFF2-40B4-BE49-F238E27FC236}">
                <a16:creationId xmlns:a16="http://schemas.microsoft.com/office/drawing/2014/main" id="{4DAEDDD2-0934-60E2-935A-836AD2B92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12" name="Picture 11" descr="Logo&#10;&#10;Description automatically generated">
            <a:extLst>
              <a:ext uri="{FF2B5EF4-FFF2-40B4-BE49-F238E27FC236}">
                <a16:creationId xmlns:a16="http://schemas.microsoft.com/office/drawing/2014/main" id="{829BF7BE-7598-7043-41E1-80D63BF730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3" r="1" b="26524"/>
          <a:stretch/>
        </p:blipFill>
        <p:spPr>
          <a:xfrm>
            <a:off x="76371" y="5713197"/>
            <a:ext cx="1523657" cy="742025"/>
          </a:xfrm>
          <a:prstGeom prst="rect">
            <a:avLst/>
          </a:prstGeom>
        </p:spPr>
      </p:pic>
    </p:spTree>
    <p:extLst>
      <p:ext uri="{BB962C8B-B14F-4D97-AF65-F5344CB8AC3E}">
        <p14:creationId xmlns:p14="http://schemas.microsoft.com/office/powerpoint/2010/main" val="309431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426999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203728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53239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6F5C8-86DE-4AEE-9B8B-1E43C5E887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50466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46F5C8-86DE-4AEE-9B8B-1E43C5E88762}"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80362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46F5C8-86DE-4AEE-9B8B-1E43C5E88762}"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21912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46F5C8-86DE-4AEE-9B8B-1E43C5E88762}"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698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6F5C8-86DE-4AEE-9B8B-1E43C5E88762}"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246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46F5C8-86DE-4AEE-9B8B-1E43C5E88762}"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103881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46F5C8-86DE-4AEE-9B8B-1E43C5E88762}"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63998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6F5C8-86DE-4AEE-9B8B-1E43C5E88762}" type="datetimeFigureOut">
              <a:rPr lang="en-US" smtClean="0"/>
              <a:t>8/25/2022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824FF-6A2A-4602-BAC5-EC531A1D4E99}" type="slidenum">
              <a:rPr lang="en-US" smtClean="0"/>
              <a:t>‹#›</a:t>
            </a:fld>
            <a:endParaRPr lang="en-US"/>
          </a:p>
        </p:txBody>
      </p:sp>
      <p:pic>
        <p:nvPicPr>
          <p:cNvPr id="8" name="Picture 7" title="Decorative Figure">
            <a:extLst>
              <a:ext uri="{FF2B5EF4-FFF2-40B4-BE49-F238E27FC236}">
                <a16:creationId xmlns:a16="http://schemas.microsoft.com/office/drawing/2014/main" id="{A3E84AC6-D99D-2F82-86FB-94A50393E1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54094"/>
            <a:ext cx="12192000" cy="303906"/>
          </a:xfrm>
          <a:prstGeom prst="rect">
            <a:avLst/>
          </a:prstGeom>
        </p:spPr>
      </p:pic>
      <p:pic>
        <p:nvPicPr>
          <p:cNvPr id="9" name="Picture 8" descr="Logo&#10;&#10;Description automatically generated">
            <a:extLst>
              <a:ext uri="{FF2B5EF4-FFF2-40B4-BE49-F238E27FC236}">
                <a16:creationId xmlns:a16="http://schemas.microsoft.com/office/drawing/2014/main" id="{74EC1F5F-A1C2-8238-2101-AE7FCFB75989}"/>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83" r="1" b="26524"/>
          <a:stretch/>
        </p:blipFill>
        <p:spPr>
          <a:xfrm>
            <a:off x="76371" y="5713197"/>
            <a:ext cx="1523657" cy="742025"/>
          </a:xfrm>
          <a:prstGeom prst="rect">
            <a:avLst/>
          </a:prstGeom>
        </p:spPr>
      </p:pic>
    </p:spTree>
    <p:extLst>
      <p:ext uri="{BB962C8B-B14F-4D97-AF65-F5344CB8AC3E}">
        <p14:creationId xmlns:p14="http://schemas.microsoft.com/office/powerpoint/2010/main" val="250797508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vsu.edu/autismcenter/effective-teaming-and-meeting-mechanics-60.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vsu.edu/autism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22751" y="3399656"/>
            <a:ext cx="8010758" cy="1005257"/>
          </a:xfrm>
        </p:spPr>
        <p:txBody>
          <a:bodyPr>
            <a:noAutofit/>
          </a:bodyPr>
          <a:lstStyle/>
          <a:p>
            <a:r>
              <a:rPr lang="en-US" altLang="en-US" sz="5600" b="1" dirty="0">
                <a:latin typeface="+mn-lt"/>
              </a:rPr>
              <a:t>Effective Teaming</a:t>
            </a:r>
            <a:br>
              <a:rPr lang="en-US" altLang="en-US" sz="5600" b="1" dirty="0">
                <a:latin typeface="+mn-lt"/>
              </a:rPr>
            </a:br>
            <a:r>
              <a:rPr lang="en-US" altLang="en-US" sz="3600" b="1" dirty="0">
                <a:latin typeface="+mn-lt"/>
              </a:rPr>
              <a:t>and </a:t>
            </a:r>
            <a:br>
              <a:rPr lang="en-US" altLang="en-US" sz="5600" b="1" dirty="0">
                <a:latin typeface="+mn-lt"/>
              </a:rPr>
            </a:br>
            <a:r>
              <a:rPr lang="en-US" altLang="en-US" sz="5600" b="1" dirty="0">
                <a:latin typeface="+mn-lt"/>
              </a:rPr>
              <a:t>Meeting Mechanics</a:t>
            </a:r>
          </a:p>
        </p:txBody>
      </p:sp>
    </p:spTree>
    <p:extLst>
      <p:ext uri="{BB962C8B-B14F-4D97-AF65-F5344CB8AC3E}">
        <p14:creationId xmlns:p14="http://schemas.microsoft.com/office/powerpoint/2010/main" val="417229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time</a:t>
            </a:r>
            <a:r>
              <a:rPr lang="en-US" baseline="0" dirty="0"/>
              <a:t> to Meet </a:t>
            </a:r>
            <a:endParaRPr lang="en-US" dirty="0"/>
          </a:p>
        </p:txBody>
      </p:sp>
      <p:pic>
        <p:nvPicPr>
          <p:cNvPr id="1026" name="Picture 2" descr="Meeting" title="Meeti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87116" y="0"/>
            <a:ext cx="10005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rot="20789542">
            <a:off x="969809" y="2243019"/>
            <a:ext cx="10440304" cy="119882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400" b="1" kern="1200">
                <a:solidFill>
                  <a:srgbClr val="002060"/>
                </a:solidFill>
                <a:latin typeface="+mj-lt"/>
                <a:ea typeface="+mj-ea"/>
                <a:cs typeface="+mj-cs"/>
              </a:defRPr>
            </a:lvl1pPr>
          </a:lstStyle>
          <a:p>
            <a:r>
              <a:rPr lang="en-US" sz="6000" dirty="0">
                <a:latin typeface="Arial" panose="020B0604020202020204" pitchFamily="34" charset="0"/>
                <a:cs typeface="Arial" panose="020B0604020202020204" pitchFamily="34" charset="0"/>
              </a:rPr>
              <a:t>First…make time to meet</a:t>
            </a:r>
          </a:p>
        </p:txBody>
      </p:sp>
    </p:spTree>
    <p:extLst>
      <p:ext uri="{BB962C8B-B14F-4D97-AF65-F5344CB8AC3E}">
        <p14:creationId xmlns:p14="http://schemas.microsoft.com/office/powerpoint/2010/main" val="177240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Teaming</a:t>
            </a:r>
          </a:p>
        </p:txBody>
      </p:sp>
      <p:sp>
        <p:nvSpPr>
          <p:cNvPr id="3" name="Content Placeholder 2"/>
          <p:cNvSpPr>
            <a:spLocks noGrp="1"/>
          </p:cNvSpPr>
          <p:nvPr>
            <p:ph idx="1"/>
          </p:nvPr>
        </p:nvSpPr>
        <p:spPr>
          <a:xfrm>
            <a:off x="2059709" y="2003671"/>
            <a:ext cx="8064700" cy="3890963"/>
          </a:xfrm>
        </p:spPr>
        <p:txBody>
          <a:bodyPr/>
          <a:lstStyle/>
          <a:p>
            <a:r>
              <a:rPr lang="en-US" dirty="0"/>
              <a:t>Meeting Essentials - Foundation</a:t>
            </a:r>
          </a:p>
          <a:p>
            <a:endParaRPr lang="en-US" dirty="0"/>
          </a:p>
          <a:p>
            <a:r>
              <a:rPr lang="en-US" dirty="0"/>
              <a:t>Meeting Practices - Team</a:t>
            </a:r>
          </a:p>
          <a:p>
            <a:endParaRPr lang="en-US" dirty="0"/>
          </a:p>
          <a:p>
            <a:r>
              <a:rPr lang="en-US" dirty="0"/>
              <a:t>Meeting Accountability – Individual Team Members</a:t>
            </a:r>
          </a:p>
        </p:txBody>
      </p:sp>
    </p:spTree>
    <p:extLst>
      <p:ext uri="{BB962C8B-B14F-4D97-AF65-F5344CB8AC3E}">
        <p14:creationId xmlns:p14="http://schemas.microsoft.com/office/powerpoint/2010/main" val="320773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Meeting Essentials </a:t>
            </a:r>
          </a:p>
        </p:txBody>
      </p:sp>
      <p:pic>
        <p:nvPicPr>
          <p:cNvPr id="6" name="Content Placeholder 5" descr="Components needed for effective teaming " title="Meeting Essential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6763" y="288701"/>
            <a:ext cx="4830618" cy="6251388"/>
          </a:xfrm>
        </p:spPr>
      </p:pic>
    </p:spTree>
    <p:extLst>
      <p:ext uri="{BB962C8B-B14F-4D97-AF65-F5344CB8AC3E}">
        <p14:creationId xmlns:p14="http://schemas.microsoft.com/office/powerpoint/2010/main" val="56352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Meeting</a:t>
            </a:r>
            <a:r>
              <a:rPr lang="en-US" baseline="0" dirty="0"/>
              <a:t> Practices </a:t>
            </a:r>
            <a:endParaRPr lang="en-US" dirty="0"/>
          </a:p>
        </p:txBody>
      </p:sp>
      <p:pic>
        <p:nvPicPr>
          <p:cNvPr id="6" name="Content Placeholder 5" descr="Team behaviors that improve meeting performance " title="Meeting Practice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4738" y="262078"/>
            <a:ext cx="4703182" cy="6086472"/>
          </a:xfrm>
        </p:spPr>
      </p:pic>
    </p:spTree>
    <p:extLst>
      <p:ext uri="{BB962C8B-B14F-4D97-AF65-F5344CB8AC3E}">
        <p14:creationId xmlns:p14="http://schemas.microsoft.com/office/powerpoint/2010/main" val="258772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Individual</a:t>
            </a:r>
            <a:r>
              <a:rPr lang="en-US" baseline="0" dirty="0"/>
              <a:t> Meeting Accountability </a:t>
            </a:r>
            <a:endParaRPr lang="en-US" dirty="0"/>
          </a:p>
        </p:txBody>
      </p:sp>
      <p:pic>
        <p:nvPicPr>
          <p:cNvPr id="4" name="Content Placeholder 3" descr="Individual behaviors that improve meeting outcomes " title="Individual Meeting Accountablility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4634" y="251011"/>
            <a:ext cx="4694858" cy="6075698"/>
          </a:xfrm>
        </p:spPr>
      </p:pic>
    </p:spTree>
    <p:extLst>
      <p:ext uri="{BB962C8B-B14F-4D97-AF65-F5344CB8AC3E}">
        <p14:creationId xmlns:p14="http://schemas.microsoft.com/office/powerpoint/2010/main" val="169717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Effective Teaming</a:t>
            </a:r>
            <a:r>
              <a:rPr lang="en-US" baseline="0" dirty="0"/>
              <a:t> &amp; Problem Solving Assessment </a:t>
            </a:r>
            <a:endParaRPr lang="en-US" dirty="0"/>
          </a:p>
        </p:txBody>
      </p:sp>
      <p:pic>
        <p:nvPicPr>
          <p:cNvPr id="6" name="Picture 5">
            <a:extLst>
              <a:ext uri="{FF2B5EF4-FFF2-40B4-BE49-F238E27FC236}">
                <a16:creationId xmlns:a16="http://schemas.microsoft.com/office/drawing/2014/main" id="{CD163873-DA6E-CC87-6028-1053B65251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2138" y="0"/>
            <a:ext cx="5307724" cy="6858000"/>
          </a:xfrm>
          <a:prstGeom prst="rect">
            <a:avLst/>
          </a:prstGeom>
        </p:spPr>
      </p:pic>
    </p:spTree>
    <p:extLst>
      <p:ext uri="{BB962C8B-B14F-4D97-AF65-F5344CB8AC3E}">
        <p14:creationId xmlns:p14="http://schemas.microsoft.com/office/powerpoint/2010/main" val="377662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Visual Organizers</a:t>
            </a:r>
            <a:r>
              <a:rPr lang="en-US" baseline="0" dirty="0"/>
              <a:t> </a:t>
            </a:r>
            <a:endParaRPr lang="en-US" dirty="0"/>
          </a:p>
        </p:txBody>
      </p:sp>
      <p:pic>
        <p:nvPicPr>
          <p:cNvPr id="5" name="Picture 4" descr="Structure and support the effective teaming and meeting mechanics processes. " title="Visual Organizers">
            <a:hlinkClick r:id="rId3"/>
          </p:cNvPr>
          <p:cNvPicPr>
            <a:picLocks noChangeAspect="1"/>
          </p:cNvPicPr>
          <p:nvPr/>
        </p:nvPicPr>
        <p:blipFill>
          <a:blip r:embed="rId4"/>
          <a:stretch>
            <a:fillRect/>
          </a:stretch>
        </p:blipFill>
        <p:spPr>
          <a:xfrm>
            <a:off x="1813832" y="1006765"/>
            <a:ext cx="8294791" cy="3719223"/>
          </a:xfrm>
          <a:prstGeom prst="rect">
            <a:avLst/>
          </a:prstGeom>
        </p:spPr>
      </p:pic>
    </p:spTree>
    <p:extLst>
      <p:ext uri="{BB962C8B-B14F-4D97-AF65-F5344CB8AC3E}">
        <p14:creationId xmlns:p14="http://schemas.microsoft.com/office/powerpoint/2010/main" val="122036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Meeting Plan</a:t>
            </a:r>
            <a:r>
              <a:rPr lang="en-US" baseline="0" dirty="0"/>
              <a:t> </a:t>
            </a:r>
            <a:endParaRPr lang="en-US" dirty="0"/>
          </a:p>
        </p:txBody>
      </p:sp>
      <p:pic>
        <p:nvPicPr>
          <p:cNvPr id="2" name="Picture 1" descr="Meeting agenda" title="Meeting Pl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816" y="288005"/>
            <a:ext cx="8929184" cy="6000500"/>
          </a:xfrm>
          <a:prstGeom prst="rect">
            <a:avLst/>
          </a:prstGeom>
        </p:spPr>
      </p:pic>
    </p:spTree>
    <p:extLst>
      <p:ext uri="{BB962C8B-B14F-4D97-AF65-F5344CB8AC3E}">
        <p14:creationId xmlns:p14="http://schemas.microsoft.com/office/powerpoint/2010/main" val="119096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Meetings</a:t>
            </a:r>
            <a:br>
              <a:rPr lang="en-US" dirty="0"/>
            </a:br>
            <a:r>
              <a:rPr lang="en-US" sz="2800" dirty="0"/>
              <a:t>Supporting Tools and Visual Organizers</a:t>
            </a:r>
          </a:p>
        </p:txBody>
      </p:sp>
      <p:graphicFrame>
        <p:nvGraphicFramePr>
          <p:cNvPr id="4" name="Content Placeholder 3" descr="Meeting topic and supporting tools/ visual organizers " title="Meetings "/>
          <p:cNvGraphicFramePr>
            <a:graphicFrameLocks noGrp="1"/>
          </p:cNvGraphicFramePr>
          <p:nvPr>
            <p:ph idx="1"/>
            <p:extLst>
              <p:ext uri="{D42A27DB-BD31-4B8C-83A1-F6EECF244321}">
                <p14:modId xmlns:p14="http://schemas.microsoft.com/office/powerpoint/2010/main" val="1374892336"/>
              </p:ext>
            </p:extLst>
          </p:nvPr>
        </p:nvGraphicFramePr>
        <p:xfrm>
          <a:off x="1779588" y="2003425"/>
          <a:ext cx="8345488" cy="3672840"/>
        </p:xfrm>
        <a:graphic>
          <a:graphicData uri="http://schemas.openxmlformats.org/drawingml/2006/table">
            <a:tbl>
              <a:tblPr firstRow="1" bandRow="1">
                <a:tableStyleId>{5C22544A-7EE6-4342-B048-85BDC9FD1C3A}</a:tableStyleId>
              </a:tblPr>
              <a:tblGrid>
                <a:gridCol w="4172744">
                  <a:extLst>
                    <a:ext uri="{9D8B030D-6E8A-4147-A177-3AD203B41FA5}">
                      <a16:colId xmlns:a16="http://schemas.microsoft.com/office/drawing/2014/main" val="467084043"/>
                    </a:ext>
                  </a:extLst>
                </a:gridCol>
                <a:gridCol w="4172744">
                  <a:extLst>
                    <a:ext uri="{9D8B030D-6E8A-4147-A177-3AD203B41FA5}">
                      <a16:colId xmlns:a16="http://schemas.microsoft.com/office/drawing/2014/main" val="452409119"/>
                    </a:ext>
                  </a:extLst>
                </a:gridCol>
              </a:tblGrid>
              <a:tr h="370840">
                <a:tc>
                  <a:txBody>
                    <a:bodyPr/>
                    <a:lstStyle/>
                    <a:p>
                      <a:r>
                        <a:rPr lang="en-US" dirty="0"/>
                        <a:t>Meeting</a:t>
                      </a:r>
                      <a:r>
                        <a:rPr lang="en-US" baseline="0" dirty="0"/>
                        <a:t> Topic</a:t>
                      </a:r>
                      <a:endParaRPr lang="en-US" dirty="0"/>
                    </a:p>
                  </a:txBody>
                  <a:tcPr/>
                </a:tc>
                <a:tc>
                  <a:txBody>
                    <a:bodyPr/>
                    <a:lstStyle/>
                    <a:p>
                      <a:r>
                        <a:rPr lang="en-US" dirty="0"/>
                        <a:t>Supporting</a:t>
                      </a:r>
                      <a:r>
                        <a:rPr lang="en-US" baseline="0" dirty="0"/>
                        <a:t> </a:t>
                      </a:r>
                      <a:r>
                        <a:rPr lang="en-US" dirty="0"/>
                        <a:t>Tools/Visual</a:t>
                      </a:r>
                      <a:r>
                        <a:rPr lang="en-US" baseline="0" dirty="0"/>
                        <a:t> Organizers</a:t>
                      </a:r>
                      <a:endParaRPr lang="en-US" dirty="0"/>
                    </a:p>
                  </a:txBody>
                  <a:tcPr/>
                </a:tc>
                <a:extLst>
                  <a:ext uri="{0D108BD9-81ED-4DB2-BD59-A6C34878D82A}">
                    <a16:rowId xmlns:a16="http://schemas.microsoft.com/office/drawing/2014/main" val="280218768"/>
                  </a:ext>
                </a:extLst>
              </a:tr>
              <a:tr h="370840">
                <a:tc>
                  <a:txBody>
                    <a:bodyPr/>
                    <a:lstStyle/>
                    <a:p>
                      <a:r>
                        <a:rPr lang="en-US" dirty="0"/>
                        <a:t>Weekly Team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Meeting Agenda</a:t>
                      </a:r>
                    </a:p>
                    <a:p>
                      <a:endParaRPr lang="en-US" dirty="0"/>
                    </a:p>
                  </a:txBody>
                  <a:tcPr/>
                </a:tc>
                <a:extLst>
                  <a:ext uri="{0D108BD9-81ED-4DB2-BD59-A6C34878D82A}">
                    <a16:rowId xmlns:a16="http://schemas.microsoft.com/office/drawing/2014/main" val="2102554894"/>
                  </a:ext>
                </a:extLst>
              </a:tr>
              <a:tr h="370840">
                <a:tc>
                  <a:txBody>
                    <a:bodyPr/>
                    <a:lstStyle/>
                    <a:p>
                      <a:r>
                        <a:rPr lang="en-US" dirty="0"/>
                        <a:t>Behavior</a:t>
                      </a:r>
                    </a:p>
                  </a:txBody>
                  <a:tcPr/>
                </a:tc>
                <a:tc>
                  <a:txBody>
                    <a:bodyPr/>
                    <a:lstStyle/>
                    <a:p>
                      <a:r>
                        <a:rPr lang="en-US" dirty="0"/>
                        <a:t>Behavior Response Script</a:t>
                      </a:r>
                    </a:p>
                  </a:txBody>
                  <a:tcPr/>
                </a:tc>
                <a:extLst>
                  <a:ext uri="{0D108BD9-81ED-4DB2-BD59-A6C34878D82A}">
                    <a16:rowId xmlns:a16="http://schemas.microsoft.com/office/drawing/2014/main" val="1084435645"/>
                  </a:ext>
                </a:extLst>
              </a:tr>
              <a:tr h="370840">
                <a:tc>
                  <a:txBody>
                    <a:bodyPr/>
                    <a:lstStyle/>
                    <a:p>
                      <a:r>
                        <a:rPr lang="en-US" dirty="0"/>
                        <a:t>Academic Planning </a:t>
                      </a:r>
                    </a:p>
                  </a:txBody>
                  <a:tcPr/>
                </a:tc>
                <a:tc>
                  <a:txBody>
                    <a:bodyPr/>
                    <a:lstStyle/>
                    <a:p>
                      <a:r>
                        <a:rPr lang="en-US" dirty="0"/>
                        <a:t>Differentiated Output</a:t>
                      </a:r>
                    </a:p>
                  </a:txBody>
                  <a:tcPr/>
                </a:tc>
                <a:extLst>
                  <a:ext uri="{0D108BD9-81ED-4DB2-BD59-A6C34878D82A}">
                    <a16:rowId xmlns:a16="http://schemas.microsoft.com/office/drawing/2014/main" val="2194704570"/>
                  </a:ext>
                </a:extLst>
              </a:tr>
              <a:tr h="370840">
                <a:tc>
                  <a:txBody>
                    <a:bodyPr/>
                    <a:lstStyle/>
                    <a:p>
                      <a:r>
                        <a:rPr lang="en-US" dirty="0"/>
                        <a:t>Adult Support Needs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Paraprofessional Planning</a:t>
                      </a:r>
                    </a:p>
                    <a:p>
                      <a:endParaRPr lang="en-US" dirty="0"/>
                    </a:p>
                  </a:txBody>
                  <a:tcPr/>
                </a:tc>
                <a:extLst>
                  <a:ext uri="{0D108BD9-81ED-4DB2-BD59-A6C34878D82A}">
                    <a16:rowId xmlns:a16="http://schemas.microsoft.com/office/drawing/2014/main" val="767823121"/>
                  </a:ext>
                </a:extLst>
              </a:tr>
              <a:tr h="370840">
                <a:tc>
                  <a:txBody>
                    <a:bodyPr/>
                    <a:lstStyle/>
                    <a:p>
                      <a:r>
                        <a:rPr lang="en-US" dirty="0"/>
                        <a:t>Case Conference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Passport and Peers</a:t>
                      </a:r>
                    </a:p>
                    <a:p>
                      <a:endParaRPr lang="en-US" dirty="0"/>
                    </a:p>
                  </a:txBody>
                  <a:tcPr/>
                </a:tc>
                <a:extLst>
                  <a:ext uri="{0D108BD9-81ED-4DB2-BD59-A6C34878D82A}">
                    <a16:rowId xmlns:a16="http://schemas.microsoft.com/office/drawing/2014/main" val="4158560825"/>
                  </a:ext>
                </a:extLst>
              </a:tr>
              <a:tr h="370840">
                <a:tc>
                  <a:txBody>
                    <a:bodyPr/>
                    <a:lstStyle/>
                    <a:p>
                      <a:r>
                        <a:rPr lang="en-US" dirty="0"/>
                        <a:t>Transition</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Collaborative Transition</a:t>
                      </a:r>
                    </a:p>
                    <a:p>
                      <a:endParaRPr lang="en-US" dirty="0"/>
                    </a:p>
                  </a:txBody>
                  <a:tcPr/>
                </a:tc>
                <a:extLst>
                  <a:ext uri="{0D108BD9-81ED-4DB2-BD59-A6C34878D82A}">
                    <a16:rowId xmlns:a16="http://schemas.microsoft.com/office/drawing/2014/main" val="1170375159"/>
                  </a:ext>
                </a:extLst>
              </a:tr>
            </a:tbl>
          </a:graphicData>
        </a:graphic>
      </p:graphicFrame>
    </p:spTree>
    <p:extLst>
      <p:ext uri="{BB962C8B-B14F-4D97-AF65-F5344CB8AC3E}">
        <p14:creationId xmlns:p14="http://schemas.microsoft.com/office/powerpoint/2010/main" val="136048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4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Action Plan </a:t>
            </a:r>
          </a:p>
        </p:txBody>
      </p:sp>
      <p:pic>
        <p:nvPicPr>
          <p:cNvPr id="5" name="Picture 4" descr="Who, will do what, when " title="Action Pl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825" y="866275"/>
            <a:ext cx="8697760" cy="5270583"/>
          </a:xfrm>
          <a:prstGeom prst="rect">
            <a:avLst/>
          </a:prstGeom>
        </p:spPr>
      </p:pic>
    </p:spTree>
    <p:extLst>
      <p:ext uri="{BB962C8B-B14F-4D97-AF65-F5344CB8AC3E}">
        <p14:creationId xmlns:p14="http://schemas.microsoft.com/office/powerpoint/2010/main" val="14078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9195"/>
            <a:ext cx="8793256" cy="3310405"/>
          </a:xfrm>
        </p:spPr>
        <p:txBody>
          <a:bodyPr>
            <a:noAutofit/>
          </a:bodyPr>
          <a:lstStyle/>
          <a:p>
            <a:r>
              <a:rPr lang="en-US" sz="4800" b="1" dirty="0"/>
              <a:t>Write down…</a:t>
            </a:r>
            <a:br>
              <a:rPr lang="en-US" sz="4800" b="1" dirty="0"/>
            </a:br>
            <a:br>
              <a:rPr lang="en-US" sz="4000" dirty="0"/>
            </a:br>
            <a:r>
              <a:rPr lang="en-US" sz="4000" dirty="0"/>
              <a:t>2 Effective Meeting Practices</a:t>
            </a:r>
            <a:br>
              <a:rPr lang="en-US" sz="4000" dirty="0"/>
            </a:br>
            <a:br>
              <a:rPr lang="en-US" sz="4000" dirty="0"/>
            </a:br>
            <a:r>
              <a:rPr lang="en-US" sz="4000" dirty="0"/>
              <a:t>2 Ineffective Meeting Practices</a:t>
            </a:r>
            <a:br>
              <a:rPr lang="en-US" dirty="0"/>
            </a:br>
            <a:br>
              <a:rPr lang="en-US" dirty="0"/>
            </a:br>
            <a:r>
              <a:rPr lang="en-US" dirty="0"/>
              <a:t>	</a:t>
            </a:r>
          </a:p>
        </p:txBody>
      </p:sp>
    </p:spTree>
    <p:extLst>
      <p:ext uri="{BB962C8B-B14F-4D97-AF65-F5344CB8AC3E}">
        <p14:creationId xmlns:p14="http://schemas.microsoft.com/office/powerpoint/2010/main" val="278409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a:t>Meeting Mechanics Process </a:t>
            </a:r>
          </a:p>
        </p:txBody>
      </p:sp>
      <p:sp>
        <p:nvSpPr>
          <p:cNvPr id="4" name="Subtitle 3"/>
          <p:cNvSpPr>
            <a:spLocks noGrp="1"/>
          </p:cNvSpPr>
          <p:nvPr>
            <p:ph type="subTitle" idx="1"/>
          </p:nvPr>
        </p:nvSpPr>
        <p:spPr>
          <a:xfrm>
            <a:off x="2709364" y="2502065"/>
            <a:ext cx="6858000" cy="1647389"/>
          </a:xfrm>
        </p:spPr>
        <p:txBody>
          <a:bodyPr>
            <a:normAutofit fontScale="92500" lnSpcReduction="20000"/>
          </a:bodyPr>
          <a:lstStyle/>
          <a:p>
            <a:r>
              <a:rPr lang="en-US" sz="7200" dirty="0"/>
              <a:t>Meeting Mechanics Process</a:t>
            </a:r>
          </a:p>
        </p:txBody>
      </p:sp>
    </p:spTree>
    <p:extLst>
      <p:ext uri="{BB962C8B-B14F-4D97-AF65-F5344CB8AC3E}">
        <p14:creationId xmlns:p14="http://schemas.microsoft.com/office/powerpoint/2010/main" val="245423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Meeting Mechanics</a:t>
            </a:r>
            <a:br>
              <a:rPr lang="en-US" dirty="0"/>
            </a:br>
            <a:r>
              <a:rPr lang="en-US" sz="3200" dirty="0"/>
              <a:t>Problem Solving</a:t>
            </a:r>
            <a:endParaRPr lang="en-US" dirty="0"/>
          </a:p>
        </p:txBody>
      </p:sp>
      <p:sp>
        <p:nvSpPr>
          <p:cNvPr id="3" name="Content Placeholder 2"/>
          <p:cNvSpPr>
            <a:spLocks noGrp="1"/>
          </p:cNvSpPr>
          <p:nvPr>
            <p:ph idx="1"/>
          </p:nvPr>
        </p:nvSpPr>
        <p:spPr/>
        <p:txBody>
          <a:bodyPr>
            <a:normAutofit lnSpcReduction="10000"/>
          </a:bodyPr>
          <a:lstStyle/>
          <a:p>
            <a:r>
              <a:rPr lang="en-US" dirty="0"/>
              <a:t>Data</a:t>
            </a:r>
          </a:p>
          <a:p>
            <a:pPr lvl="1"/>
            <a:r>
              <a:rPr lang="en-US" dirty="0"/>
              <a:t>Problem Identification</a:t>
            </a:r>
          </a:p>
          <a:p>
            <a:pPr lvl="1"/>
            <a:r>
              <a:rPr lang="en-US" dirty="0"/>
              <a:t>Problem Specification</a:t>
            </a:r>
          </a:p>
          <a:p>
            <a:pPr lvl="1"/>
            <a:endParaRPr lang="en-US" dirty="0"/>
          </a:p>
          <a:p>
            <a:r>
              <a:rPr lang="en-US" dirty="0"/>
              <a:t>Idea Generation</a:t>
            </a:r>
          </a:p>
          <a:p>
            <a:pPr lvl="1"/>
            <a:r>
              <a:rPr lang="en-US" dirty="0"/>
              <a:t>Brainstorm</a:t>
            </a:r>
          </a:p>
          <a:p>
            <a:pPr lvl="1"/>
            <a:r>
              <a:rPr lang="en-US" dirty="0"/>
              <a:t>Cluster and Prioritize</a:t>
            </a:r>
          </a:p>
          <a:p>
            <a:pPr lvl="1"/>
            <a:endParaRPr lang="en-US" dirty="0"/>
          </a:p>
          <a:p>
            <a:r>
              <a:rPr lang="en-US" dirty="0"/>
              <a:t>Implementation</a:t>
            </a:r>
          </a:p>
          <a:p>
            <a:pPr lvl="1"/>
            <a:r>
              <a:rPr lang="en-US" dirty="0"/>
              <a:t>Implementation Variables</a:t>
            </a:r>
          </a:p>
          <a:p>
            <a:pPr lvl="1"/>
            <a:r>
              <a:rPr lang="en-US" dirty="0"/>
              <a:t>Action Plan Development</a:t>
            </a:r>
          </a:p>
          <a:p>
            <a:pPr lvl="1"/>
            <a:endParaRPr lang="en-US" dirty="0"/>
          </a:p>
        </p:txBody>
      </p:sp>
    </p:spTree>
    <p:extLst>
      <p:ext uri="{BB962C8B-B14F-4D97-AF65-F5344CB8AC3E}">
        <p14:creationId xmlns:p14="http://schemas.microsoft.com/office/powerpoint/2010/main" val="212826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Problem Identification </a:t>
            </a:r>
          </a:p>
        </p:txBody>
      </p:sp>
      <p:pic>
        <p:nvPicPr>
          <p:cNvPr id="4" name="Content Placeholder 3" descr="1. Use an open-ended format&#10;2. encourage equitable participation&#10;3. identify and prioritize problems " title="Problem Identification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8473" y="386292"/>
            <a:ext cx="4536353" cy="5870575"/>
          </a:xfrm>
        </p:spPr>
      </p:pic>
    </p:spTree>
    <p:extLst>
      <p:ext uri="{BB962C8B-B14F-4D97-AF65-F5344CB8AC3E}">
        <p14:creationId xmlns:p14="http://schemas.microsoft.com/office/powerpoint/2010/main" val="48312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Problem Specification </a:t>
            </a:r>
          </a:p>
        </p:txBody>
      </p:sp>
      <p:pic>
        <p:nvPicPr>
          <p:cNvPr id="4" name="Content Placeholder 3" descr="1. Clearly define prioritized problems &#10;2. Review data and identify variables associated with the problems &#10;3. Determine if there is enough information to proceed " title="Problem Specification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4389" y="92587"/>
            <a:ext cx="4854948" cy="6282874"/>
          </a:xfrm>
        </p:spPr>
      </p:pic>
    </p:spTree>
    <p:extLst>
      <p:ext uri="{BB962C8B-B14F-4D97-AF65-F5344CB8AC3E}">
        <p14:creationId xmlns:p14="http://schemas.microsoft.com/office/powerpoint/2010/main" val="72521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Brainstorming</a:t>
            </a:r>
            <a:r>
              <a:rPr lang="en-US" baseline="0" dirty="0"/>
              <a:t> </a:t>
            </a:r>
            <a:endParaRPr lang="en-US" dirty="0"/>
          </a:p>
        </p:txBody>
      </p:sp>
      <p:pic>
        <p:nvPicPr>
          <p:cNvPr id="4" name="Content Placeholder 3" descr="1. Generate ideas to solve the problems &#10;2. All ideas go to the board&#10;3. Use the guiding principles " title="Brainstormng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14683" y="206479"/>
            <a:ext cx="4605866" cy="5960533"/>
          </a:xfrm>
        </p:spPr>
      </p:pic>
    </p:spTree>
    <p:extLst>
      <p:ext uri="{BB962C8B-B14F-4D97-AF65-F5344CB8AC3E}">
        <p14:creationId xmlns:p14="http://schemas.microsoft.com/office/powerpoint/2010/main" val="377820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try it!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Problem Identification</a:t>
            </a:r>
          </a:p>
          <a:p>
            <a:r>
              <a:rPr lang="en-US" dirty="0"/>
              <a:t>Problem Specification</a:t>
            </a:r>
          </a:p>
          <a:p>
            <a:r>
              <a:rPr lang="en-US" dirty="0"/>
              <a:t>Brainstorming/Idea Generation</a:t>
            </a:r>
          </a:p>
          <a:p>
            <a:pPr marL="0" indent="0">
              <a:buNone/>
            </a:pPr>
            <a:endParaRPr lang="en-US" dirty="0"/>
          </a:p>
          <a:p>
            <a:pPr marL="0" indent="0">
              <a:buNone/>
            </a:pPr>
            <a:r>
              <a:rPr lang="en-US" dirty="0"/>
              <a:t>YOU WILL NEED:</a:t>
            </a:r>
          </a:p>
          <a:p>
            <a:r>
              <a:rPr lang="en-US" dirty="0"/>
              <a:t>Facilitator </a:t>
            </a:r>
          </a:p>
          <a:p>
            <a:r>
              <a:rPr lang="en-US" dirty="0"/>
              <a:t>Timekeeper</a:t>
            </a:r>
          </a:p>
          <a:p>
            <a:r>
              <a:rPr lang="en-US" dirty="0" err="1"/>
              <a:t>Notetaker</a:t>
            </a:r>
            <a:endParaRPr lang="en-US" dirty="0"/>
          </a:p>
          <a:p>
            <a:r>
              <a:rPr lang="en-US" dirty="0"/>
              <a:t>Flipchart</a:t>
            </a:r>
          </a:p>
          <a:p>
            <a:r>
              <a:rPr lang="en-US" dirty="0"/>
              <a:t>Markers</a:t>
            </a:r>
          </a:p>
          <a:p>
            <a:endParaRPr lang="en-US" dirty="0"/>
          </a:p>
        </p:txBody>
      </p:sp>
    </p:spTree>
    <p:extLst>
      <p:ext uri="{BB962C8B-B14F-4D97-AF65-F5344CB8AC3E}">
        <p14:creationId xmlns:p14="http://schemas.microsoft.com/office/powerpoint/2010/main" val="88649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Cluster &amp;</a:t>
            </a:r>
            <a:r>
              <a:rPr lang="en-US" baseline="0" dirty="0"/>
              <a:t> Prioritize </a:t>
            </a:r>
            <a:endParaRPr lang="en-US" dirty="0"/>
          </a:p>
        </p:txBody>
      </p:sp>
      <p:pic>
        <p:nvPicPr>
          <p:cNvPr id="4" name="Content Placeholder 3" descr="1. Clarify ideas &#10;2. Cluster similar ideas &#10;3. Prioritize for implementation " title="Cluster and Prioritiz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8714" y="352624"/>
            <a:ext cx="4255720" cy="5507403"/>
          </a:xfrm>
        </p:spPr>
      </p:pic>
    </p:spTree>
    <p:extLst>
      <p:ext uri="{BB962C8B-B14F-4D97-AF65-F5344CB8AC3E}">
        <p14:creationId xmlns:p14="http://schemas.microsoft.com/office/powerpoint/2010/main" val="306344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Implementation Variables</a:t>
            </a:r>
            <a:r>
              <a:rPr lang="en-US" baseline="0" dirty="0"/>
              <a:t> </a:t>
            </a:r>
            <a:endParaRPr lang="en-US" dirty="0"/>
          </a:p>
        </p:txBody>
      </p:sp>
      <p:pic>
        <p:nvPicPr>
          <p:cNvPr id="4" name="Content Placeholder 3" descr="1. Determine resources needed&#10;2. Adress possible barriers&#10;3. Identify data needed for evaluating progress" title="Implementation Variable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98335" y="272040"/>
            <a:ext cx="4749799" cy="6146799"/>
          </a:xfrm>
        </p:spPr>
      </p:pic>
    </p:spTree>
    <p:extLst>
      <p:ext uri="{BB962C8B-B14F-4D97-AF65-F5344CB8AC3E}">
        <p14:creationId xmlns:p14="http://schemas.microsoft.com/office/powerpoint/2010/main" val="54476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Action Plan Development </a:t>
            </a:r>
          </a:p>
        </p:txBody>
      </p:sp>
      <p:pic>
        <p:nvPicPr>
          <p:cNvPr id="4" name="Content Placeholder 3" descr="1. Develop action items &#10;2. Ensure equitable distribution of assignments &#10;3. establisg deadlines and review dates " title="Action Plan Development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7584" y="314227"/>
            <a:ext cx="4232207" cy="5476974"/>
          </a:xfrm>
        </p:spPr>
      </p:pic>
    </p:spTree>
    <p:extLst>
      <p:ext uri="{BB962C8B-B14F-4D97-AF65-F5344CB8AC3E}">
        <p14:creationId xmlns:p14="http://schemas.microsoft.com/office/powerpoint/2010/main" val="412139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3824" y="1158475"/>
            <a:ext cx="8010758" cy="1005257"/>
          </a:xfrm>
        </p:spPr>
        <p:txBody>
          <a:bodyPr/>
          <a:lstStyle/>
          <a:p>
            <a:r>
              <a:rPr lang="en-US" dirty="0"/>
              <a:t>Leave with a plan…</a:t>
            </a:r>
          </a:p>
        </p:txBody>
      </p:sp>
      <p:sp>
        <p:nvSpPr>
          <p:cNvPr id="3" name="Subtitle 2"/>
          <p:cNvSpPr>
            <a:spLocks noGrp="1"/>
          </p:cNvSpPr>
          <p:nvPr>
            <p:ph type="subTitle" idx="1"/>
          </p:nvPr>
        </p:nvSpPr>
        <p:spPr/>
        <p:txBody>
          <a:bodyPr/>
          <a:lstStyle/>
          <a:p>
            <a:pPr marL="457200" indent="-457200" algn="l">
              <a:buFont typeface="Arial" panose="020B0604020202020204" pitchFamily="34" charset="0"/>
              <a:buChar char="•"/>
            </a:pPr>
            <a:r>
              <a:rPr lang="en-US" dirty="0"/>
              <a:t>Cluster and Prioritize</a:t>
            </a:r>
          </a:p>
          <a:p>
            <a:pPr marL="457200" indent="-457200" algn="l">
              <a:buFont typeface="Arial" panose="020B0604020202020204" pitchFamily="34" charset="0"/>
              <a:buChar char="•"/>
            </a:pPr>
            <a:r>
              <a:rPr lang="en-US" dirty="0"/>
              <a:t>Implementation Variables</a:t>
            </a:r>
          </a:p>
          <a:p>
            <a:pPr marL="457200" indent="-457200" algn="l">
              <a:buFont typeface="Arial" panose="020B0604020202020204" pitchFamily="34" charset="0"/>
              <a:buChar char="•"/>
            </a:pPr>
            <a:r>
              <a:rPr lang="en-US" dirty="0"/>
              <a:t>Action Plan Development</a:t>
            </a:r>
          </a:p>
          <a:p>
            <a:endParaRPr lang="en-US" dirty="0"/>
          </a:p>
        </p:txBody>
      </p:sp>
    </p:spTree>
    <p:extLst>
      <p:ext uri="{BB962C8B-B14F-4D97-AF65-F5344CB8AC3E}">
        <p14:creationId xmlns:p14="http://schemas.microsoft.com/office/powerpoint/2010/main" val="44771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318" y="365125"/>
            <a:ext cx="9972827" cy="5341186"/>
          </a:xfrm>
        </p:spPr>
        <p:txBody>
          <a:bodyPr>
            <a:normAutofit/>
          </a:bodyPr>
          <a:lstStyle/>
          <a:p>
            <a:r>
              <a:rPr lang="en-US" sz="4800" b="1" dirty="0"/>
              <a:t>At your table, identify common themes</a:t>
            </a:r>
            <a:br>
              <a:rPr lang="en-US" sz="4000" u="sng" dirty="0"/>
            </a:br>
            <a:br>
              <a:rPr lang="en-US" sz="4000" u="sng" dirty="0"/>
            </a:br>
            <a:r>
              <a:rPr lang="en-US" sz="4000" dirty="0"/>
              <a:t>Effective Team Meetings</a:t>
            </a:r>
            <a:br>
              <a:rPr lang="en-US" sz="4000" dirty="0"/>
            </a:br>
            <a:br>
              <a:rPr lang="en-US" sz="4000" dirty="0"/>
            </a:br>
            <a:r>
              <a:rPr lang="en-US" sz="4000" dirty="0"/>
              <a:t>Ineffective Team Meetings</a:t>
            </a:r>
            <a:br>
              <a:rPr lang="en-US" sz="4000" dirty="0"/>
            </a:br>
            <a:br>
              <a:rPr lang="en-US" sz="4000" dirty="0"/>
            </a:br>
            <a:endParaRPr lang="en-US" sz="4000" u="sng" dirty="0"/>
          </a:p>
        </p:txBody>
      </p:sp>
    </p:spTree>
    <p:extLst>
      <p:ext uri="{BB962C8B-B14F-4D97-AF65-F5344CB8AC3E}">
        <p14:creationId xmlns:p14="http://schemas.microsoft.com/office/powerpoint/2010/main" val="124814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Effective</a:t>
            </a:r>
            <a:r>
              <a:rPr lang="en-US" b="1" baseline="0" dirty="0"/>
              <a:t> Teaming and Meeting Mechanics Resources Manual </a:t>
            </a:r>
            <a:endParaRPr lang="en-US" b="1" dirty="0"/>
          </a:p>
        </p:txBody>
      </p:sp>
      <p:sp>
        <p:nvSpPr>
          <p:cNvPr id="3" name="Content Placeholder 2"/>
          <p:cNvSpPr>
            <a:spLocks noGrp="1"/>
          </p:cNvSpPr>
          <p:nvPr>
            <p:ph idx="1"/>
          </p:nvPr>
        </p:nvSpPr>
        <p:spPr>
          <a:xfrm>
            <a:off x="4012414" y="5722594"/>
            <a:ext cx="8345229" cy="3890963"/>
          </a:xfrm>
        </p:spPr>
        <p:txBody>
          <a:bodyPr/>
          <a:lstStyle/>
          <a:p>
            <a:pPr marL="0" indent="0">
              <a:buNone/>
            </a:pPr>
            <a:r>
              <a:rPr lang="en-US" dirty="0">
                <a:hlinkClick r:id="rId3"/>
              </a:rPr>
              <a:t>START Project Homepage </a:t>
            </a:r>
            <a:r>
              <a:rPr lang="en-US" dirty="0"/>
              <a:t> </a:t>
            </a:r>
          </a:p>
        </p:txBody>
      </p:sp>
      <p:pic>
        <p:nvPicPr>
          <p:cNvPr id="8" name="Picture 7">
            <a:extLst>
              <a:ext uri="{FF2B5EF4-FFF2-40B4-BE49-F238E27FC236}">
                <a16:creationId xmlns:a16="http://schemas.microsoft.com/office/drawing/2014/main" id="{0C244530-F95F-218F-1AEC-3D4F788428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93342" y="1690688"/>
            <a:ext cx="3024346" cy="3941566"/>
          </a:xfrm>
          <a:prstGeom prst="rect">
            <a:avLst/>
          </a:prstGeom>
        </p:spPr>
      </p:pic>
    </p:spTree>
    <p:extLst>
      <p:ext uri="{BB962C8B-B14F-4D97-AF65-F5344CB8AC3E}">
        <p14:creationId xmlns:p14="http://schemas.microsoft.com/office/powerpoint/2010/main" val="12196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Manual Walkthrough</a:t>
            </a:r>
            <a:br>
              <a:rPr lang="en-US" dirty="0"/>
            </a:br>
            <a:endParaRPr lang="en-US" dirty="0"/>
          </a:p>
        </p:txBody>
      </p:sp>
      <p:sp>
        <p:nvSpPr>
          <p:cNvPr id="3" name="Content Placeholder 2"/>
          <p:cNvSpPr>
            <a:spLocks noGrp="1"/>
          </p:cNvSpPr>
          <p:nvPr>
            <p:ph idx="1"/>
          </p:nvPr>
        </p:nvSpPr>
        <p:spPr/>
        <p:txBody>
          <a:bodyPr/>
          <a:lstStyle/>
          <a:p>
            <a:r>
              <a:rPr lang="en-US" dirty="0"/>
              <a:t>10 minutes</a:t>
            </a:r>
          </a:p>
          <a:p>
            <a:endParaRPr lang="en-US" dirty="0"/>
          </a:p>
          <a:p>
            <a:r>
              <a:rPr lang="en-US" dirty="0"/>
              <a:t>What looks familiar?</a:t>
            </a:r>
          </a:p>
          <a:p>
            <a:endParaRPr lang="en-US" dirty="0"/>
          </a:p>
          <a:p>
            <a:r>
              <a:rPr lang="en-US" dirty="0"/>
              <a:t>What questions do you have?</a:t>
            </a:r>
          </a:p>
          <a:p>
            <a:endParaRPr lang="en-US" dirty="0"/>
          </a:p>
        </p:txBody>
      </p:sp>
      <p:pic>
        <p:nvPicPr>
          <p:cNvPr id="4" name="Picture 3">
            <a:extLst>
              <a:ext uri="{FF2B5EF4-FFF2-40B4-BE49-F238E27FC236}">
                <a16:creationId xmlns:a16="http://schemas.microsoft.com/office/drawing/2014/main" id="{49C51370-0460-2E3D-3354-1078908A4D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57884" y="1027906"/>
            <a:ext cx="3024346" cy="3941566"/>
          </a:xfrm>
          <a:prstGeom prst="rect">
            <a:avLst/>
          </a:prstGeom>
        </p:spPr>
      </p:pic>
    </p:spTree>
    <p:extLst>
      <p:ext uri="{BB962C8B-B14F-4D97-AF65-F5344CB8AC3E}">
        <p14:creationId xmlns:p14="http://schemas.microsoft.com/office/powerpoint/2010/main" val="18911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a:t>Guiding</a:t>
            </a:r>
            <a:r>
              <a:rPr lang="en-US" baseline="0" dirty="0"/>
              <a:t> Principles </a:t>
            </a:r>
            <a:endParaRPr lang="en-US" dirty="0"/>
          </a:p>
        </p:txBody>
      </p:sp>
      <p:sp>
        <p:nvSpPr>
          <p:cNvPr id="4" name="Subtitle 3"/>
          <p:cNvSpPr>
            <a:spLocks noGrp="1"/>
          </p:cNvSpPr>
          <p:nvPr>
            <p:ph type="subTitle" idx="1"/>
          </p:nvPr>
        </p:nvSpPr>
        <p:spPr>
          <a:xfrm>
            <a:off x="2807087" y="2668135"/>
            <a:ext cx="6858000" cy="1647389"/>
          </a:xfrm>
        </p:spPr>
        <p:txBody>
          <a:bodyPr>
            <a:normAutofit/>
          </a:bodyPr>
          <a:lstStyle/>
          <a:p>
            <a:r>
              <a:rPr lang="en-US" sz="7200" dirty="0"/>
              <a:t>Guiding Principles</a:t>
            </a:r>
          </a:p>
        </p:txBody>
      </p:sp>
    </p:spTree>
    <p:extLst>
      <p:ext uri="{BB962C8B-B14F-4D97-AF65-F5344CB8AC3E}">
        <p14:creationId xmlns:p14="http://schemas.microsoft.com/office/powerpoint/2010/main" val="357262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Guiding Principles </a:t>
            </a:r>
          </a:p>
        </p:txBody>
      </p:sp>
      <p:pic>
        <p:nvPicPr>
          <p:cNvPr id="4" name="Content Placeholder 3" descr="All ideas are good ideas, talk to the board, refrain from defending, convincing, or monopolizing " title="Guiding Principle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5326" y="488059"/>
            <a:ext cx="4453466" cy="5763310"/>
          </a:xfrm>
        </p:spPr>
      </p:pic>
    </p:spTree>
    <p:extLst>
      <p:ext uri="{BB962C8B-B14F-4D97-AF65-F5344CB8AC3E}">
        <p14:creationId xmlns:p14="http://schemas.microsoft.com/office/powerpoint/2010/main" val="395360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Guiding Principles Continued </a:t>
            </a:r>
          </a:p>
        </p:txBody>
      </p:sp>
      <p:pic>
        <p:nvPicPr>
          <p:cNvPr id="6" name="Content Placeholder 5" descr="Contol the controllables, step out of your defined role, stick with the plan " title="Guiding Principl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0587" y="253276"/>
            <a:ext cx="4624424" cy="5984549"/>
          </a:xfrm>
        </p:spPr>
      </p:pic>
    </p:spTree>
    <p:extLst>
      <p:ext uri="{BB962C8B-B14F-4D97-AF65-F5344CB8AC3E}">
        <p14:creationId xmlns:p14="http://schemas.microsoft.com/office/powerpoint/2010/main" val="145141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a:t>Effective Teaming </a:t>
            </a:r>
          </a:p>
        </p:txBody>
      </p:sp>
      <p:sp>
        <p:nvSpPr>
          <p:cNvPr id="4" name="Subtitle 3"/>
          <p:cNvSpPr>
            <a:spLocks noGrp="1"/>
          </p:cNvSpPr>
          <p:nvPr>
            <p:ph type="subTitle" idx="1"/>
          </p:nvPr>
        </p:nvSpPr>
        <p:spPr>
          <a:xfrm>
            <a:off x="2695575" y="2690437"/>
            <a:ext cx="6858000" cy="1647389"/>
          </a:xfrm>
        </p:spPr>
        <p:txBody>
          <a:bodyPr>
            <a:normAutofit/>
          </a:bodyPr>
          <a:lstStyle/>
          <a:p>
            <a:r>
              <a:rPr lang="en-US" sz="7200" dirty="0"/>
              <a:t>Effective Teaming</a:t>
            </a:r>
          </a:p>
        </p:txBody>
      </p:sp>
    </p:spTree>
    <p:extLst>
      <p:ext uri="{BB962C8B-B14F-4D97-AF65-F5344CB8AC3E}">
        <p14:creationId xmlns:p14="http://schemas.microsoft.com/office/powerpoint/2010/main" val="812477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21385</TotalTime>
  <Words>1303</Words>
  <Application>Microsoft Office PowerPoint</Application>
  <PresentationFormat>Widescreen</PresentationFormat>
  <Paragraphs>186</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Effective Teaming and  Meeting Mechanics</vt:lpstr>
      <vt:lpstr>Write down…  2 Effective Meeting Practices  2 Ineffective Meeting Practices   </vt:lpstr>
      <vt:lpstr>At your table, identify common themes  Effective Team Meetings  Ineffective Team Meetings  </vt:lpstr>
      <vt:lpstr>Effective Teaming and Meeting Mechanics Resources Manual </vt:lpstr>
      <vt:lpstr>Manual Walkthrough </vt:lpstr>
      <vt:lpstr>Guiding Principles </vt:lpstr>
      <vt:lpstr>Guiding Principles </vt:lpstr>
      <vt:lpstr>Guiding Principles Continued </vt:lpstr>
      <vt:lpstr>Effective Teaming </vt:lpstr>
      <vt:lpstr>Make time to Meet </vt:lpstr>
      <vt:lpstr>Effective Teaming</vt:lpstr>
      <vt:lpstr>Meeting Essentials </vt:lpstr>
      <vt:lpstr>Meeting Practices </vt:lpstr>
      <vt:lpstr>Individual Meeting Accountability </vt:lpstr>
      <vt:lpstr>Effective Teaming &amp; Problem Solving Assessment </vt:lpstr>
      <vt:lpstr>Visual Organizers </vt:lpstr>
      <vt:lpstr>Meeting Plan </vt:lpstr>
      <vt:lpstr>Meetings Supporting Tools and Visual Organizers</vt:lpstr>
      <vt:lpstr>Action Plan </vt:lpstr>
      <vt:lpstr>Meeting Mechanics Process </vt:lpstr>
      <vt:lpstr>Steps of Meeting Mechanics Problem Solving</vt:lpstr>
      <vt:lpstr>Problem Identification </vt:lpstr>
      <vt:lpstr>Problem Specification </vt:lpstr>
      <vt:lpstr>Brainstorming </vt:lpstr>
      <vt:lpstr>Let’s try it! </vt:lpstr>
      <vt:lpstr>Cluster &amp; Prioritize </vt:lpstr>
      <vt:lpstr>Implementation Variables </vt:lpstr>
      <vt:lpstr>Action Plan Development </vt:lpstr>
      <vt:lpstr>Leave with a plan…</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Matthews</dc:creator>
  <cp:lastModifiedBy>Kellie Fitzgerald</cp:lastModifiedBy>
  <cp:revision>227</cp:revision>
  <cp:lastPrinted>2018-10-19T12:23:22Z</cp:lastPrinted>
  <dcterms:created xsi:type="dcterms:W3CDTF">2016-08-10T15:45:20Z</dcterms:created>
  <dcterms:modified xsi:type="dcterms:W3CDTF">2022-08-25T16:16:55Z</dcterms:modified>
</cp:coreProperties>
</file>