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1" r:id="rId2"/>
    <p:sldId id="257" r:id="rId3"/>
    <p:sldId id="274" r:id="rId4"/>
    <p:sldId id="269" r:id="rId5"/>
    <p:sldId id="265" r:id="rId6"/>
    <p:sldId id="262" r:id="rId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35C08EFA-F9B4-403D-B07D-E475D991821E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89F6AFA9-A68A-4C99-A504-5769190EF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26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729" cy="463869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693" y="0"/>
            <a:ext cx="3026729" cy="463869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r">
              <a:defRPr sz="1200"/>
            </a:lvl1pPr>
          </a:lstStyle>
          <a:p>
            <a:fld id="{8CD20487-18B1-48ED-AA18-81D0C97B27F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3" tIns="45542" rIns="91083" bIns="455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869" y="4409125"/>
            <a:ext cx="5589263" cy="4177981"/>
          </a:xfrm>
          <a:prstGeom prst="rect">
            <a:avLst/>
          </a:prstGeom>
        </p:spPr>
        <p:txBody>
          <a:bodyPr vert="horz" lIns="91083" tIns="45542" rIns="91083" bIns="455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248"/>
            <a:ext cx="3026729" cy="463869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693" y="8818248"/>
            <a:ext cx="3026729" cy="463869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r">
              <a:defRPr sz="1200"/>
            </a:lvl1pPr>
          </a:lstStyle>
          <a:p>
            <a:fld id="{0383443C-43DC-4E66-AF29-F08BD0746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1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443C-43DC-4E66-AF29-F08BD07467A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5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443C-43DC-4E66-AF29-F08BD07467A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3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337F-72E5-4E0D-A6BB-6FCE20241182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0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2BA6-8215-418C-BF12-52A7C62F5F57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2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AFF4-D004-4FB6-B5F6-30A24AAB7443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6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00B3-B29F-4B00-A3FA-D49B7A63C904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8B57-2E47-4829-8CA3-5788E95603B6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6BA6-CBB4-4014-B93A-856B64209465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0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4484-5D2F-45DA-9E59-C52C0DF40143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0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F812-6897-4C35-9146-865E1BC02748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1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7BF5-08B8-4E15-A038-353DC347EBC0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2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3A8E-D905-4990-AE2F-D1A704AD618F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1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736F-6439-4E39-AA44-7E4AA25181C1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3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9E508-4E1E-4C37-8C3F-DC3A024E4BE0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C30C-E433-497D-9B31-E4FB7666E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4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donnewi@gvsu.edu" TargetMode="External"/><Relationship Id="rId2" Type="http://schemas.openxmlformats.org/officeDocument/2006/relationships/hyperlink" Target="http://www.gvsu.edu/emergen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525"/>
            <a:ext cx="8077200" cy="177482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REGULATION</a:t>
            </a: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620000" cy="48006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faculty and instructional staff must be trained in fire drill procedures before each academic year</a:t>
            </a:r>
          </a:p>
          <a:p>
            <a:pPr algn="l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 Prevention Code, PA 207 of 1941, MCL 29.19a, Section a(5). </a:t>
            </a:r>
          </a:p>
          <a:p>
            <a:pPr lvl="1" algn="l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Presentation of the following information is GVSU’s effort to comply with Section a(5). 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5791200"/>
            <a:ext cx="2133600" cy="365125"/>
          </a:xfrm>
        </p:spPr>
        <p:txBody>
          <a:bodyPr/>
          <a:lstStyle/>
          <a:p>
            <a:fld id="{3D61C30C-E433-497D-9B31-E4FB7666EC3C}" type="slidenum"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fld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GVSU’s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90600"/>
            <a:ext cx="5694627" cy="4906963"/>
          </a:xfrm>
        </p:spPr>
        <p:txBody>
          <a:bodyPr>
            <a:normAutofit fontScale="92500" lnSpcReduction="20000"/>
          </a:bodyPr>
          <a:lstStyle/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The majority of GVSU academic buildings are constructed with:</a:t>
            </a:r>
          </a:p>
          <a:p>
            <a:pPr lvl="2"/>
            <a:r>
              <a:rPr lang="en-US" sz="1800" b="1" dirty="0">
                <a:latin typeface="Arial" pitchFamily="34" charset="0"/>
                <a:cs typeface="Arial" pitchFamily="34" charset="0"/>
              </a:rPr>
              <a:t>Sprinkler systems</a:t>
            </a:r>
          </a:p>
          <a:p>
            <a:pPr lvl="2"/>
            <a:r>
              <a:rPr lang="en-US" sz="1800" b="1" dirty="0">
                <a:latin typeface="Arial" pitchFamily="34" charset="0"/>
                <a:cs typeface="Arial" pitchFamily="34" charset="0"/>
              </a:rPr>
              <a:t>Smoke detection systems</a:t>
            </a:r>
          </a:p>
          <a:p>
            <a:pPr lvl="2"/>
            <a:r>
              <a:rPr lang="en-US" sz="1800" b="1" dirty="0">
                <a:latin typeface="Arial" pitchFamily="34" charset="0"/>
                <a:cs typeface="Arial" pitchFamily="34" charset="0"/>
              </a:rPr>
              <a:t>Emergency exit signage</a:t>
            </a:r>
          </a:p>
          <a:p>
            <a:pPr lvl="2"/>
            <a:r>
              <a:rPr lang="en-US" sz="1800" b="1" dirty="0">
                <a:latin typeface="Arial" pitchFamily="34" charset="0"/>
                <a:cs typeface="Arial" pitchFamily="34" charset="0"/>
              </a:rPr>
              <a:t>Emergency lighting</a:t>
            </a:r>
          </a:p>
          <a:p>
            <a:pPr lvl="2"/>
            <a:r>
              <a:rPr lang="en-US" sz="1800" b="1" dirty="0">
                <a:latin typeface="Arial" pitchFamily="34" charset="0"/>
                <a:cs typeface="Arial" pitchFamily="34" charset="0"/>
              </a:rPr>
              <a:t>Fire rated enclosed stairwells</a:t>
            </a:r>
          </a:p>
          <a:p>
            <a:pPr lvl="2"/>
            <a:r>
              <a:rPr lang="en-US" sz="1800" b="1" dirty="0">
                <a:latin typeface="Arial" pitchFamily="34" charset="0"/>
                <a:cs typeface="Arial" pitchFamily="34" charset="0"/>
              </a:rPr>
              <a:t>Fire rated doors</a:t>
            </a:r>
          </a:p>
          <a:p>
            <a:pPr lvl="2"/>
            <a:r>
              <a:rPr lang="en-US" sz="1800" b="1" dirty="0">
                <a:latin typeface="Arial" pitchFamily="34" charset="0"/>
                <a:cs typeface="Arial" pitchFamily="34" charset="0"/>
              </a:rPr>
              <a:t>Pull station alarming</a:t>
            </a:r>
            <a:br>
              <a:rPr lang="en-US" sz="1800" b="1" dirty="0">
                <a:latin typeface="Arial" pitchFamily="34" charset="0"/>
                <a:cs typeface="Arial" pitchFamily="34" charset="0"/>
              </a:rPr>
            </a:b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When an alarm sounds, University operations/classes in that building are suspended.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EVERYONE MUST EXIT -</a:t>
            </a:r>
          </a:p>
          <a:p>
            <a:pPr marL="457200" lvl="1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			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8" t="25434" r="15648" b="7666"/>
          <a:stretch/>
        </p:blipFill>
        <p:spPr bwMode="auto">
          <a:xfrm>
            <a:off x="5559582" y="2590800"/>
            <a:ext cx="3403946" cy="103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1" t="27163" r="5944" b="40283"/>
          <a:stretch/>
        </p:blipFill>
        <p:spPr bwMode="auto">
          <a:xfrm>
            <a:off x="7161290" y="1235797"/>
            <a:ext cx="1802238" cy="119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0" t="23762" r="26974" b="27993"/>
          <a:stretch/>
        </p:blipFill>
        <p:spPr bwMode="auto">
          <a:xfrm>
            <a:off x="5694628" y="1219200"/>
            <a:ext cx="1466662" cy="121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858162"/>
            <a:ext cx="2133600" cy="365125"/>
          </a:xfrm>
        </p:spPr>
        <p:txBody>
          <a:bodyPr/>
          <a:lstStyle/>
          <a:p>
            <a:fld id="{3D61C30C-E433-497D-9B31-E4FB7666EC3C}" type="slidenum"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fld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odonnewi\AppData\Local\Microsoft\Windows\Temporary Internet Files\Content.Outlook\RJMUY7JI\image (16)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7" t="12409" r="31485" b="16172"/>
          <a:stretch/>
        </p:blipFill>
        <p:spPr bwMode="auto">
          <a:xfrm>
            <a:off x="7161290" y="3810000"/>
            <a:ext cx="1344440" cy="188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75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Faculty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906963"/>
          </a:xfrm>
        </p:spPr>
        <p:txBody>
          <a:bodyPr>
            <a:normAutofit/>
          </a:bodyPr>
          <a:lstStyle/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Consider adding these statements to your syllabus: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b="1" u="sng" dirty="0">
                <a:latin typeface="Arial" pitchFamily="34" charset="0"/>
                <a:cs typeface="Arial" pitchFamily="34" charset="0"/>
              </a:rPr>
              <a:t>Fire:</a:t>
            </a:r>
            <a:r>
              <a:rPr lang="en-US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Immediately Proceed to the nearest exit during a fire alarm. Do not use the elevator.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Arial" pitchFamily="34" charset="0"/>
                <a:cs typeface="Arial" pitchFamily="34" charset="0"/>
              </a:rPr>
              <a:t>See</a:t>
            </a:r>
            <a:r>
              <a:rPr lang="en-US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u="sng" dirty="0">
                <a:latin typeface="Arial" pitchFamily="34" charset="0"/>
                <a:cs typeface="Arial" pitchFamily="34" charset="0"/>
              </a:rPr>
              <a:t>http://www.gvsu.edu/emergency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for additional emergency information. </a:t>
            </a:r>
            <a:endParaRPr lang="en-US" sz="19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Be aware that persons with disabilities have the primary responsibility to request assistance.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858162"/>
            <a:ext cx="2133600" cy="365125"/>
          </a:xfrm>
        </p:spPr>
        <p:txBody>
          <a:bodyPr/>
          <a:lstStyle/>
          <a:p>
            <a:fld id="{3D61C30C-E433-497D-9B31-E4FB7666EC3C}" type="slidenum"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fld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9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33"/>
            <a:ext cx="9220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Faculty Responsibilities 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During an Evacuation / Fire Alarm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78" y="1600200"/>
            <a:ext cx="7870922" cy="48006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Interrupt class activity and advise students to evacuate the building. 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Don’t assume it’s a false alarm!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Remind students to not use the elevators.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Follow exit signs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858162"/>
            <a:ext cx="2133600" cy="365125"/>
          </a:xfrm>
        </p:spPr>
        <p:txBody>
          <a:bodyPr/>
          <a:lstStyle/>
          <a:p>
            <a:fld id="{3D61C30C-E433-497D-9B31-E4FB7666EC3C}" type="slidenum"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fld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4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1" t="4354" r="14455"/>
          <a:stretch/>
        </p:blipFill>
        <p:spPr>
          <a:xfrm>
            <a:off x="6112220" y="3578288"/>
            <a:ext cx="2634559" cy="3279712"/>
          </a:xfrm>
          <a:prstGeom prst="flowChartMagneticDisk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Evacuation of 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Persons With Disabilities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5715000"/>
            <a:ext cx="2133600" cy="365125"/>
          </a:xfrm>
        </p:spPr>
        <p:txBody>
          <a:bodyPr/>
          <a:lstStyle/>
          <a:p>
            <a:fld id="{3D61C30C-E433-497D-9B31-E4FB7666EC3C}" type="slidenum"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fld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" r="5128"/>
          <a:stretch/>
        </p:blipFill>
        <p:spPr>
          <a:xfrm>
            <a:off x="1170518" y="4484276"/>
            <a:ext cx="2840564" cy="2256671"/>
          </a:xfrm>
          <a:prstGeom prst="flowChartConnector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14604" y="5612612"/>
            <a:ext cx="3197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ENCLOSED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24" y="5799180"/>
            <a:ext cx="35259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NOT ENCLOSED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524000" y="4561721"/>
            <a:ext cx="2133600" cy="1839079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33400"/>
            <a:ext cx="8730559" cy="56689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Do not use elevators!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Where possible, direct to nearest 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enclosed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stairwell 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Meet first responders and notify them of the location of anyone remaining in an enclosed stairwell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Faculty/Staff needing assistance should first direct students to evacuate and then go to an enclosed stairwell and call 911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4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Arial" pitchFamily="34" charset="0"/>
                <a:cs typeface="Arial" pitchFamily="34" charset="0"/>
              </a:rPr>
              <a:t>Emergency Information</a:t>
            </a:r>
            <a:br>
              <a:rPr lang="en-US" sz="5400" b="1" dirty="0">
                <a:latin typeface="Arial" pitchFamily="34" charset="0"/>
                <a:cs typeface="Arial" pitchFamily="34" charset="0"/>
              </a:rPr>
            </a:b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914400" y="1676400"/>
            <a:ext cx="73152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  <a:hlinkClick r:id="rId2"/>
              </a:rPr>
              <a:t>www.gvsu.edu/emergency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Grand Valley Police Department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Emergency Manager</a:t>
            </a:r>
          </a:p>
          <a:p>
            <a:pPr lvl="1"/>
            <a:r>
              <a:rPr lang="en-US" b="1" dirty="0">
                <a:latin typeface="Arial" pitchFamily="34" charset="0"/>
                <a:cs typeface="Arial" pitchFamily="34" charset="0"/>
              </a:rPr>
              <a:t>Sergeant William O’Donnell</a:t>
            </a:r>
          </a:p>
          <a:p>
            <a:pPr lvl="1"/>
            <a:r>
              <a:rPr lang="en-US" b="1" dirty="0">
                <a:latin typeface="Arial" pitchFamily="34" charset="0"/>
                <a:cs typeface="Arial" pitchFamily="34" charset="0"/>
              </a:rPr>
              <a:t>Phone: (616)-331-3255</a:t>
            </a:r>
          </a:p>
          <a:p>
            <a:pPr lvl="1"/>
            <a:r>
              <a:rPr lang="en-US" b="1" dirty="0">
                <a:latin typeface="Arial" pitchFamily="34" charset="0"/>
                <a:cs typeface="Arial" pitchFamily="34" charset="0"/>
              </a:rPr>
              <a:t>Email: </a:t>
            </a:r>
            <a:r>
              <a:rPr lang="en-US" b="1" dirty="0">
                <a:latin typeface="Arial" pitchFamily="34" charset="0"/>
                <a:cs typeface="Arial" pitchFamily="34" charset="0"/>
                <a:hlinkClick r:id="rId3"/>
              </a:rPr>
              <a:t>odonnewi@gvsu.edu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5791200"/>
            <a:ext cx="2133600" cy="365125"/>
          </a:xfrm>
        </p:spPr>
        <p:txBody>
          <a:bodyPr/>
          <a:lstStyle/>
          <a:p>
            <a:fld id="{3D61C30C-E433-497D-9B31-E4FB7666EC3C}" type="slidenum"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fld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5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303</Words>
  <Application>Microsoft Office PowerPoint</Application>
  <PresentationFormat>On-screen Show (4:3)</PresentationFormat>
  <Paragraphs>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REGULATION</vt:lpstr>
      <vt:lpstr>GVSU’s Responsibilities</vt:lpstr>
      <vt:lpstr>Faculty Preparation</vt:lpstr>
      <vt:lpstr>Faculty Responsibilities  During an Evacuation / Fire Alarm</vt:lpstr>
      <vt:lpstr>Evacuation of Persons With Disabilities </vt:lpstr>
      <vt:lpstr>Emergency Information 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Evacuation Plan</dc:title>
  <dc:creator>Facilities OSH Student</dc:creator>
  <cp:lastModifiedBy>William O'Donnell</cp:lastModifiedBy>
  <cp:revision>70</cp:revision>
  <cp:lastPrinted>2015-07-24T14:25:35Z</cp:lastPrinted>
  <dcterms:created xsi:type="dcterms:W3CDTF">2015-05-28T13:25:34Z</dcterms:created>
  <dcterms:modified xsi:type="dcterms:W3CDTF">2020-08-19T19:20:15Z</dcterms:modified>
</cp:coreProperties>
</file>