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9"/>
  </p:notesMasterIdLst>
  <p:sldIdLst>
    <p:sldId id="256" r:id="rId2"/>
    <p:sldId id="275" r:id="rId3"/>
    <p:sldId id="333" r:id="rId4"/>
    <p:sldId id="281" r:id="rId5"/>
    <p:sldId id="258" r:id="rId6"/>
    <p:sldId id="259" r:id="rId7"/>
    <p:sldId id="260" r:id="rId8"/>
    <p:sldId id="262" r:id="rId9"/>
    <p:sldId id="263" r:id="rId10"/>
    <p:sldId id="264" r:id="rId11"/>
    <p:sldId id="266" r:id="rId12"/>
    <p:sldId id="267" r:id="rId13"/>
    <p:sldId id="296" r:id="rId14"/>
    <p:sldId id="268" r:id="rId15"/>
    <p:sldId id="270" r:id="rId16"/>
    <p:sldId id="282" r:id="rId17"/>
    <p:sldId id="271" r:id="rId18"/>
    <p:sldId id="272" r:id="rId19"/>
    <p:sldId id="274" r:id="rId20"/>
    <p:sldId id="276" r:id="rId21"/>
    <p:sldId id="277" r:id="rId22"/>
    <p:sldId id="279" r:id="rId23"/>
    <p:sldId id="280" r:id="rId24"/>
    <p:sldId id="284" r:id="rId25"/>
    <p:sldId id="285" r:id="rId26"/>
    <p:sldId id="286" r:id="rId27"/>
    <p:sldId id="288" r:id="rId28"/>
    <p:sldId id="292" r:id="rId29"/>
    <p:sldId id="291" r:id="rId30"/>
    <p:sldId id="293" r:id="rId31"/>
    <p:sldId id="289" r:id="rId32"/>
    <p:sldId id="295" r:id="rId33"/>
    <p:sldId id="294" r:id="rId34"/>
    <p:sldId id="313" r:id="rId35"/>
    <p:sldId id="297" r:id="rId36"/>
    <p:sldId id="301" r:id="rId37"/>
    <p:sldId id="298" r:id="rId38"/>
    <p:sldId id="300" r:id="rId39"/>
    <p:sldId id="304" r:id="rId40"/>
    <p:sldId id="306" r:id="rId41"/>
    <p:sldId id="308" r:id="rId42"/>
    <p:sldId id="302" r:id="rId43"/>
    <p:sldId id="307" r:id="rId44"/>
    <p:sldId id="309" r:id="rId45"/>
    <p:sldId id="318" r:id="rId46"/>
    <p:sldId id="305" r:id="rId47"/>
    <p:sldId id="311" r:id="rId48"/>
    <p:sldId id="310" r:id="rId49"/>
    <p:sldId id="315" r:id="rId50"/>
    <p:sldId id="316" r:id="rId51"/>
    <p:sldId id="317" r:id="rId52"/>
    <p:sldId id="314" r:id="rId53"/>
    <p:sldId id="319" r:id="rId54"/>
    <p:sldId id="312" r:id="rId55"/>
    <p:sldId id="321" r:id="rId56"/>
    <p:sldId id="325" r:id="rId57"/>
    <p:sldId id="323" r:id="rId58"/>
    <p:sldId id="328" r:id="rId59"/>
    <p:sldId id="326" r:id="rId60"/>
    <p:sldId id="329" r:id="rId61"/>
    <p:sldId id="332" r:id="rId62"/>
    <p:sldId id="330"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53" r:id="rId77"/>
    <p:sldId id="354" r:id="rId78"/>
    <p:sldId id="355" r:id="rId79"/>
    <p:sldId id="356" r:id="rId80"/>
    <p:sldId id="350" r:id="rId81"/>
    <p:sldId id="357" r:id="rId82"/>
    <p:sldId id="358" r:id="rId83"/>
    <p:sldId id="359" r:id="rId84"/>
    <p:sldId id="360" r:id="rId85"/>
    <p:sldId id="352" r:id="rId86"/>
    <p:sldId id="351" r:id="rId87"/>
    <p:sldId id="348"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121" autoAdjust="0"/>
  </p:normalViewPr>
  <p:slideViewPr>
    <p:cSldViewPr snapToGrid="0" snapToObjects="1">
      <p:cViewPr varScale="1">
        <p:scale>
          <a:sx n="61" d="100"/>
          <a:sy n="61" d="100"/>
        </p:scale>
        <p:origin x="143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_rels/data8.xml.rels><?xml version="1.0" encoding="UTF-8" standalone="yes"?>
<Relationships xmlns="http://schemas.openxmlformats.org/package/2006/relationships"><Relationship Id="rId1" Type="http://schemas.openxmlformats.org/officeDocument/2006/relationships/image" Target="../media/image6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252A4-506D-B141-80AA-BD40CEC84B61}" type="doc">
      <dgm:prSet loTypeId="urn:microsoft.com/office/officeart/2005/8/layout/equation2" loCatId="" qsTypeId="urn:microsoft.com/office/officeart/2005/8/quickstyle/simple4" qsCatId="simple" csTypeId="urn:microsoft.com/office/officeart/2005/8/colors/accent2_4" csCatId="accent2" phldr="1"/>
      <dgm:spPr/>
    </dgm:pt>
    <dgm:pt modelId="{FD3BE519-E702-2349-848F-8B107CB4622E}">
      <dgm:prSet phldrT="[Text]"/>
      <dgm:spPr/>
      <dgm:t>
        <a:bodyPr/>
        <a:lstStyle/>
        <a:p>
          <a:r>
            <a:rPr lang="en-US" dirty="0" smtClean="0">
              <a:latin typeface="+mj-lt"/>
              <a:cs typeface="Athelas Regular"/>
            </a:rPr>
            <a:t>Self</a:t>
          </a:r>
          <a:endParaRPr lang="en-US" dirty="0">
            <a:latin typeface="+mj-lt"/>
            <a:cs typeface="Athelas Regular"/>
          </a:endParaRPr>
        </a:p>
      </dgm:t>
    </dgm:pt>
    <dgm:pt modelId="{B18C8D6C-4D1F-3749-8D58-7E799DF11744}" type="parTrans" cxnId="{98D55D72-6DB7-7D4A-83FC-9F5057724D81}">
      <dgm:prSet/>
      <dgm:spPr/>
      <dgm:t>
        <a:bodyPr/>
        <a:lstStyle/>
        <a:p>
          <a:endParaRPr lang="en-US"/>
        </a:p>
      </dgm:t>
    </dgm:pt>
    <dgm:pt modelId="{D0D7B68B-CEB0-E04A-B0D4-1EECA3990FC5}" type="sibTrans" cxnId="{98D55D72-6DB7-7D4A-83FC-9F5057724D81}">
      <dgm:prSet/>
      <dgm:spPr/>
      <dgm:t>
        <a:bodyPr/>
        <a:lstStyle/>
        <a:p>
          <a:endParaRPr lang="en-US"/>
        </a:p>
      </dgm:t>
    </dgm:pt>
    <dgm:pt modelId="{E856B701-3536-3C4E-87A6-DDD8F1349D42}">
      <dgm:prSet phldrT="[Text]"/>
      <dgm:spPr/>
      <dgm:t>
        <a:bodyPr/>
        <a:lstStyle/>
        <a:p>
          <a:r>
            <a:rPr lang="en-US" dirty="0" smtClean="0">
              <a:latin typeface="+mj-lt"/>
              <a:cs typeface="Athelas Regular"/>
            </a:rPr>
            <a:t>Other</a:t>
          </a:r>
          <a:endParaRPr lang="en-US" dirty="0">
            <a:latin typeface="+mj-lt"/>
            <a:cs typeface="Athelas Regular"/>
          </a:endParaRPr>
        </a:p>
      </dgm:t>
    </dgm:pt>
    <dgm:pt modelId="{9828BFB1-6495-6445-809D-0FCA367FCF55}" type="parTrans" cxnId="{5EF99876-ECEC-3C47-A46E-E2DE74814824}">
      <dgm:prSet/>
      <dgm:spPr/>
      <dgm:t>
        <a:bodyPr/>
        <a:lstStyle/>
        <a:p>
          <a:endParaRPr lang="en-US"/>
        </a:p>
      </dgm:t>
    </dgm:pt>
    <dgm:pt modelId="{27911B6A-6776-8347-B571-238341E53D1A}" type="sibTrans" cxnId="{5EF99876-ECEC-3C47-A46E-E2DE74814824}">
      <dgm:prSet/>
      <dgm:spPr/>
      <dgm:t>
        <a:bodyPr/>
        <a:lstStyle/>
        <a:p>
          <a:endParaRPr lang="en-US"/>
        </a:p>
      </dgm:t>
    </dgm:pt>
    <dgm:pt modelId="{F4DA1E0D-3A29-DE4E-B707-740F9BBD634B}">
      <dgm:prSet phldrT="[Text]"/>
      <dgm:spPr/>
      <dgm:t>
        <a:bodyPr/>
        <a:lstStyle/>
        <a:p>
          <a:r>
            <a:rPr lang="en-US" dirty="0" smtClean="0">
              <a:latin typeface="+mj-lt"/>
              <a:cs typeface="Athelas Regular"/>
            </a:rPr>
            <a:t>Relationships</a:t>
          </a:r>
          <a:endParaRPr lang="en-US" dirty="0">
            <a:latin typeface="+mj-lt"/>
            <a:cs typeface="Athelas Regular"/>
          </a:endParaRPr>
        </a:p>
      </dgm:t>
    </dgm:pt>
    <dgm:pt modelId="{26B6365A-4FC7-C445-AE77-B0F48B1042B5}" type="parTrans" cxnId="{DDFE3918-6147-2A46-9650-3584D45DD3DF}">
      <dgm:prSet/>
      <dgm:spPr/>
      <dgm:t>
        <a:bodyPr/>
        <a:lstStyle/>
        <a:p>
          <a:endParaRPr lang="en-US"/>
        </a:p>
      </dgm:t>
    </dgm:pt>
    <dgm:pt modelId="{7ECBDE10-766C-8B4A-A2C8-55593554CE49}" type="sibTrans" cxnId="{DDFE3918-6147-2A46-9650-3584D45DD3DF}">
      <dgm:prSet/>
      <dgm:spPr/>
      <dgm:t>
        <a:bodyPr/>
        <a:lstStyle/>
        <a:p>
          <a:endParaRPr lang="en-US"/>
        </a:p>
      </dgm:t>
    </dgm:pt>
    <dgm:pt modelId="{C85CB750-67B2-EB4E-8C63-81EB83030149}" type="pres">
      <dgm:prSet presAssocID="{9A2252A4-506D-B141-80AA-BD40CEC84B61}" presName="Name0" presStyleCnt="0">
        <dgm:presLayoutVars>
          <dgm:dir/>
          <dgm:resizeHandles val="exact"/>
        </dgm:presLayoutVars>
      </dgm:prSet>
      <dgm:spPr/>
    </dgm:pt>
    <dgm:pt modelId="{9D0490B2-EDF8-5349-8293-324DCAF2EA2C}" type="pres">
      <dgm:prSet presAssocID="{9A2252A4-506D-B141-80AA-BD40CEC84B61}" presName="vNodes" presStyleCnt="0"/>
      <dgm:spPr/>
    </dgm:pt>
    <dgm:pt modelId="{85F42000-7EFA-BB4A-A8AD-DDDA6E3827EA}" type="pres">
      <dgm:prSet presAssocID="{FD3BE519-E702-2349-848F-8B107CB4622E}" presName="node" presStyleLbl="node1" presStyleIdx="0" presStyleCnt="3">
        <dgm:presLayoutVars>
          <dgm:bulletEnabled val="1"/>
        </dgm:presLayoutVars>
      </dgm:prSet>
      <dgm:spPr/>
      <dgm:t>
        <a:bodyPr/>
        <a:lstStyle/>
        <a:p>
          <a:endParaRPr lang="en-US"/>
        </a:p>
      </dgm:t>
    </dgm:pt>
    <dgm:pt modelId="{6DEC19B4-8528-AC4F-B330-ED1B5266EE70}" type="pres">
      <dgm:prSet presAssocID="{D0D7B68B-CEB0-E04A-B0D4-1EECA3990FC5}" presName="spacerT" presStyleCnt="0"/>
      <dgm:spPr/>
    </dgm:pt>
    <dgm:pt modelId="{FEF279FD-4780-6643-BC3F-E74AA59FFA3C}" type="pres">
      <dgm:prSet presAssocID="{D0D7B68B-CEB0-E04A-B0D4-1EECA3990FC5}" presName="sibTrans" presStyleLbl="sibTrans2D1" presStyleIdx="0" presStyleCnt="2"/>
      <dgm:spPr/>
      <dgm:t>
        <a:bodyPr/>
        <a:lstStyle/>
        <a:p>
          <a:endParaRPr lang="en-US"/>
        </a:p>
      </dgm:t>
    </dgm:pt>
    <dgm:pt modelId="{FB27755A-6BE1-4F44-8636-D1F11951DC72}" type="pres">
      <dgm:prSet presAssocID="{D0D7B68B-CEB0-E04A-B0D4-1EECA3990FC5}" presName="spacerB" presStyleCnt="0"/>
      <dgm:spPr/>
    </dgm:pt>
    <dgm:pt modelId="{2972393C-2CF9-9A43-A2EE-A653516BD374}" type="pres">
      <dgm:prSet presAssocID="{E856B701-3536-3C4E-87A6-DDD8F1349D42}" presName="node" presStyleLbl="node1" presStyleIdx="1" presStyleCnt="3">
        <dgm:presLayoutVars>
          <dgm:bulletEnabled val="1"/>
        </dgm:presLayoutVars>
      </dgm:prSet>
      <dgm:spPr/>
      <dgm:t>
        <a:bodyPr/>
        <a:lstStyle/>
        <a:p>
          <a:endParaRPr lang="en-US"/>
        </a:p>
      </dgm:t>
    </dgm:pt>
    <dgm:pt modelId="{B79E6D10-FEB8-854D-AA4A-28A9F0042F23}" type="pres">
      <dgm:prSet presAssocID="{9A2252A4-506D-B141-80AA-BD40CEC84B61}" presName="sibTransLast" presStyleLbl="sibTrans2D1" presStyleIdx="1" presStyleCnt="2"/>
      <dgm:spPr/>
      <dgm:t>
        <a:bodyPr/>
        <a:lstStyle/>
        <a:p>
          <a:endParaRPr lang="en-US"/>
        </a:p>
      </dgm:t>
    </dgm:pt>
    <dgm:pt modelId="{C32675E5-EA9B-A448-B0FA-D603CC4D79B6}" type="pres">
      <dgm:prSet presAssocID="{9A2252A4-506D-B141-80AA-BD40CEC84B61}" presName="connectorText" presStyleLbl="sibTrans2D1" presStyleIdx="1" presStyleCnt="2"/>
      <dgm:spPr/>
      <dgm:t>
        <a:bodyPr/>
        <a:lstStyle/>
        <a:p>
          <a:endParaRPr lang="en-US"/>
        </a:p>
      </dgm:t>
    </dgm:pt>
    <dgm:pt modelId="{12DB6BD0-F992-C445-AAAC-B22F3EE089AC}" type="pres">
      <dgm:prSet presAssocID="{9A2252A4-506D-B141-80AA-BD40CEC84B61}" presName="lastNode" presStyleLbl="node1" presStyleIdx="2" presStyleCnt="3">
        <dgm:presLayoutVars>
          <dgm:bulletEnabled val="1"/>
        </dgm:presLayoutVars>
      </dgm:prSet>
      <dgm:spPr/>
      <dgm:t>
        <a:bodyPr/>
        <a:lstStyle/>
        <a:p>
          <a:endParaRPr lang="en-US"/>
        </a:p>
      </dgm:t>
    </dgm:pt>
  </dgm:ptLst>
  <dgm:cxnLst>
    <dgm:cxn modelId="{0E9968B6-A529-394F-9D27-D28710E3F886}" type="presOf" srcId="{F4DA1E0D-3A29-DE4E-B707-740F9BBD634B}" destId="{12DB6BD0-F992-C445-AAAC-B22F3EE089AC}" srcOrd="0" destOrd="0" presId="urn:microsoft.com/office/officeart/2005/8/layout/equation2"/>
    <dgm:cxn modelId="{EFBDB088-BC19-7548-AAF9-1271E6C0BCA6}" type="presOf" srcId="{FD3BE519-E702-2349-848F-8B107CB4622E}" destId="{85F42000-7EFA-BB4A-A8AD-DDDA6E3827EA}" srcOrd="0" destOrd="0" presId="urn:microsoft.com/office/officeart/2005/8/layout/equation2"/>
    <dgm:cxn modelId="{9094463F-0C31-BD40-9F26-616116B1C49F}" type="presOf" srcId="{9A2252A4-506D-B141-80AA-BD40CEC84B61}" destId="{C85CB750-67B2-EB4E-8C63-81EB83030149}" srcOrd="0" destOrd="0" presId="urn:microsoft.com/office/officeart/2005/8/layout/equation2"/>
    <dgm:cxn modelId="{5EF99876-ECEC-3C47-A46E-E2DE74814824}" srcId="{9A2252A4-506D-B141-80AA-BD40CEC84B61}" destId="{E856B701-3536-3C4E-87A6-DDD8F1349D42}" srcOrd="1" destOrd="0" parTransId="{9828BFB1-6495-6445-809D-0FCA367FCF55}" sibTransId="{27911B6A-6776-8347-B571-238341E53D1A}"/>
    <dgm:cxn modelId="{CBEFB38A-1BC4-7847-82AA-A7986393A159}" type="presOf" srcId="{E856B701-3536-3C4E-87A6-DDD8F1349D42}" destId="{2972393C-2CF9-9A43-A2EE-A653516BD374}" srcOrd="0" destOrd="0" presId="urn:microsoft.com/office/officeart/2005/8/layout/equation2"/>
    <dgm:cxn modelId="{524EEE69-4743-E142-A8D6-9EED6B8BDE92}" type="presOf" srcId="{27911B6A-6776-8347-B571-238341E53D1A}" destId="{B79E6D10-FEB8-854D-AA4A-28A9F0042F23}" srcOrd="0" destOrd="0" presId="urn:microsoft.com/office/officeart/2005/8/layout/equation2"/>
    <dgm:cxn modelId="{DDFE3918-6147-2A46-9650-3584D45DD3DF}" srcId="{9A2252A4-506D-B141-80AA-BD40CEC84B61}" destId="{F4DA1E0D-3A29-DE4E-B707-740F9BBD634B}" srcOrd="2" destOrd="0" parTransId="{26B6365A-4FC7-C445-AE77-B0F48B1042B5}" sibTransId="{7ECBDE10-766C-8B4A-A2C8-55593554CE49}"/>
    <dgm:cxn modelId="{E26D8F04-06A1-804D-A75F-AFED75877A3C}" type="presOf" srcId="{27911B6A-6776-8347-B571-238341E53D1A}" destId="{C32675E5-EA9B-A448-B0FA-D603CC4D79B6}" srcOrd="1" destOrd="0" presId="urn:microsoft.com/office/officeart/2005/8/layout/equation2"/>
    <dgm:cxn modelId="{98D55D72-6DB7-7D4A-83FC-9F5057724D81}" srcId="{9A2252A4-506D-B141-80AA-BD40CEC84B61}" destId="{FD3BE519-E702-2349-848F-8B107CB4622E}" srcOrd="0" destOrd="0" parTransId="{B18C8D6C-4D1F-3749-8D58-7E799DF11744}" sibTransId="{D0D7B68B-CEB0-E04A-B0D4-1EECA3990FC5}"/>
    <dgm:cxn modelId="{8C4A8206-1AA7-9C4D-AA25-EA34D464CD4A}" type="presOf" srcId="{D0D7B68B-CEB0-E04A-B0D4-1EECA3990FC5}" destId="{FEF279FD-4780-6643-BC3F-E74AA59FFA3C}" srcOrd="0" destOrd="0" presId="urn:microsoft.com/office/officeart/2005/8/layout/equation2"/>
    <dgm:cxn modelId="{FD0BE635-8613-4E4B-A461-CAEF95397582}" type="presParOf" srcId="{C85CB750-67B2-EB4E-8C63-81EB83030149}" destId="{9D0490B2-EDF8-5349-8293-324DCAF2EA2C}" srcOrd="0" destOrd="0" presId="urn:microsoft.com/office/officeart/2005/8/layout/equation2"/>
    <dgm:cxn modelId="{5CA9FEAE-0624-1746-9EDC-7AEB3F313EAF}" type="presParOf" srcId="{9D0490B2-EDF8-5349-8293-324DCAF2EA2C}" destId="{85F42000-7EFA-BB4A-A8AD-DDDA6E3827EA}" srcOrd="0" destOrd="0" presId="urn:microsoft.com/office/officeart/2005/8/layout/equation2"/>
    <dgm:cxn modelId="{E86846E5-C7A7-1046-BB03-F71F68DD02D8}" type="presParOf" srcId="{9D0490B2-EDF8-5349-8293-324DCAF2EA2C}" destId="{6DEC19B4-8528-AC4F-B330-ED1B5266EE70}" srcOrd="1" destOrd="0" presId="urn:microsoft.com/office/officeart/2005/8/layout/equation2"/>
    <dgm:cxn modelId="{5CCCADEA-4745-1B45-A4AB-F3E78E3AB157}" type="presParOf" srcId="{9D0490B2-EDF8-5349-8293-324DCAF2EA2C}" destId="{FEF279FD-4780-6643-BC3F-E74AA59FFA3C}" srcOrd="2" destOrd="0" presId="urn:microsoft.com/office/officeart/2005/8/layout/equation2"/>
    <dgm:cxn modelId="{5B3D1E06-211F-694A-B716-AD87697B21D1}" type="presParOf" srcId="{9D0490B2-EDF8-5349-8293-324DCAF2EA2C}" destId="{FB27755A-6BE1-4F44-8636-D1F11951DC72}" srcOrd="3" destOrd="0" presId="urn:microsoft.com/office/officeart/2005/8/layout/equation2"/>
    <dgm:cxn modelId="{175E4074-0258-3741-B756-7C741D9C933F}" type="presParOf" srcId="{9D0490B2-EDF8-5349-8293-324DCAF2EA2C}" destId="{2972393C-2CF9-9A43-A2EE-A653516BD374}" srcOrd="4" destOrd="0" presId="urn:microsoft.com/office/officeart/2005/8/layout/equation2"/>
    <dgm:cxn modelId="{41935417-B3F1-014D-8D77-FD94CF9F29DC}" type="presParOf" srcId="{C85CB750-67B2-EB4E-8C63-81EB83030149}" destId="{B79E6D10-FEB8-854D-AA4A-28A9F0042F23}" srcOrd="1" destOrd="0" presId="urn:microsoft.com/office/officeart/2005/8/layout/equation2"/>
    <dgm:cxn modelId="{5A81A82C-9773-0242-B5DB-7A3546B770B2}" type="presParOf" srcId="{B79E6D10-FEB8-854D-AA4A-28A9F0042F23}" destId="{C32675E5-EA9B-A448-B0FA-D603CC4D79B6}" srcOrd="0" destOrd="0" presId="urn:microsoft.com/office/officeart/2005/8/layout/equation2"/>
    <dgm:cxn modelId="{DDF597E6-9CC1-1C4D-BAA3-34732B31D6D2}" type="presParOf" srcId="{C85CB750-67B2-EB4E-8C63-81EB83030149}" destId="{12DB6BD0-F992-C445-AAAC-B22F3EE089AC}"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15ACB2-F079-3E4B-A431-CA1D0AE7FC13}"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0699CC33-033E-2B48-9C99-F79214115137}">
      <dgm:prSet phldrT="[Text]"/>
      <dgm:spPr/>
      <dgm:t>
        <a:bodyPr/>
        <a:lstStyle/>
        <a:p>
          <a:r>
            <a:rPr lang="en-US" dirty="0" smtClean="0"/>
            <a:t>1</a:t>
          </a:r>
          <a:endParaRPr lang="en-US" dirty="0"/>
        </a:p>
      </dgm:t>
    </dgm:pt>
    <dgm:pt modelId="{F7C77332-7F25-1F45-A182-7CA3E21D6AA4}" type="parTrans" cxnId="{2FFB4D47-673D-7742-BE9F-70B109352AD7}">
      <dgm:prSet/>
      <dgm:spPr/>
      <dgm:t>
        <a:bodyPr/>
        <a:lstStyle/>
        <a:p>
          <a:endParaRPr lang="en-US"/>
        </a:p>
      </dgm:t>
    </dgm:pt>
    <dgm:pt modelId="{7321AFC2-106B-2748-889E-2DCE84B50F23}" type="sibTrans" cxnId="{2FFB4D47-673D-7742-BE9F-70B109352AD7}">
      <dgm:prSet/>
      <dgm:spPr/>
      <dgm:t>
        <a:bodyPr/>
        <a:lstStyle/>
        <a:p>
          <a:endParaRPr lang="en-US"/>
        </a:p>
      </dgm:t>
    </dgm:pt>
    <dgm:pt modelId="{A2227965-36FE-A240-98D0-E8CF3878B92D}">
      <dgm:prSet phldrT="[Text]"/>
      <dgm:spPr/>
      <dgm:t>
        <a:bodyPr/>
        <a:lstStyle/>
        <a:p>
          <a:r>
            <a:rPr lang="en-US" dirty="0" smtClean="0"/>
            <a:t>Place disproportionate emphasis on educating providers rather than older adults</a:t>
          </a:r>
          <a:endParaRPr lang="en-US" dirty="0"/>
        </a:p>
      </dgm:t>
    </dgm:pt>
    <dgm:pt modelId="{10CE2B35-957F-1F45-88FA-22B4F515B2A7}" type="parTrans" cxnId="{82F59E83-D525-8042-A011-264F04D9AA68}">
      <dgm:prSet/>
      <dgm:spPr/>
      <dgm:t>
        <a:bodyPr/>
        <a:lstStyle/>
        <a:p>
          <a:endParaRPr lang="en-US"/>
        </a:p>
      </dgm:t>
    </dgm:pt>
    <dgm:pt modelId="{0700778C-B27D-294B-A6A5-B1A85AF5E3F0}" type="sibTrans" cxnId="{82F59E83-D525-8042-A011-264F04D9AA68}">
      <dgm:prSet/>
      <dgm:spPr/>
      <dgm:t>
        <a:bodyPr/>
        <a:lstStyle/>
        <a:p>
          <a:endParaRPr lang="en-US"/>
        </a:p>
      </dgm:t>
    </dgm:pt>
    <dgm:pt modelId="{6B07B62E-CC07-624A-8A3F-278C0D2287D2}">
      <dgm:prSet phldrT="[Text]"/>
      <dgm:spPr/>
      <dgm:t>
        <a:bodyPr/>
        <a:lstStyle/>
        <a:p>
          <a:r>
            <a:rPr lang="en-US" dirty="0" smtClean="0"/>
            <a:t>2</a:t>
          </a:r>
          <a:endParaRPr lang="en-US" dirty="0"/>
        </a:p>
      </dgm:t>
    </dgm:pt>
    <dgm:pt modelId="{2D8A6A9E-9B7F-244D-8D92-9BCA7C813760}" type="parTrans" cxnId="{BFAF3163-1C2D-EE40-8EE0-CA4C0675B409}">
      <dgm:prSet/>
      <dgm:spPr/>
      <dgm:t>
        <a:bodyPr/>
        <a:lstStyle/>
        <a:p>
          <a:endParaRPr lang="en-US"/>
        </a:p>
      </dgm:t>
    </dgm:pt>
    <dgm:pt modelId="{1BA59589-7F71-9045-A2CC-97190314926D}" type="sibTrans" cxnId="{BFAF3163-1C2D-EE40-8EE0-CA4C0675B409}">
      <dgm:prSet/>
      <dgm:spPr/>
      <dgm:t>
        <a:bodyPr/>
        <a:lstStyle/>
        <a:p>
          <a:endParaRPr lang="en-US"/>
        </a:p>
      </dgm:t>
    </dgm:pt>
    <dgm:pt modelId="{2C7D80BC-7064-DA4C-9455-847C7DD86A5A}">
      <dgm:prSet phldrT="[Text]"/>
      <dgm:spPr/>
      <dgm:t>
        <a:bodyPr/>
        <a:lstStyle/>
        <a:p>
          <a:r>
            <a:rPr lang="en-US" dirty="0" smtClean="0"/>
            <a:t>Focus on improving sexual knowledge vs. sexual functioning and communication</a:t>
          </a:r>
          <a:endParaRPr lang="en-US" dirty="0"/>
        </a:p>
      </dgm:t>
    </dgm:pt>
    <dgm:pt modelId="{B95F5E1D-12C3-134C-A5A7-8C290E6BD276}" type="parTrans" cxnId="{B66EA230-A28C-C341-B27B-C2547A5EEDBB}">
      <dgm:prSet/>
      <dgm:spPr/>
      <dgm:t>
        <a:bodyPr/>
        <a:lstStyle/>
        <a:p>
          <a:endParaRPr lang="en-US"/>
        </a:p>
      </dgm:t>
    </dgm:pt>
    <dgm:pt modelId="{5C8D2D24-962E-E849-9CD4-9ADD3C092B80}" type="sibTrans" cxnId="{B66EA230-A28C-C341-B27B-C2547A5EEDBB}">
      <dgm:prSet/>
      <dgm:spPr/>
      <dgm:t>
        <a:bodyPr/>
        <a:lstStyle/>
        <a:p>
          <a:endParaRPr lang="en-US"/>
        </a:p>
      </dgm:t>
    </dgm:pt>
    <dgm:pt modelId="{E638CC36-AD61-A140-A0FA-CD78A61334C7}">
      <dgm:prSet phldrT="[Text]"/>
      <dgm:spPr/>
      <dgm:t>
        <a:bodyPr/>
        <a:lstStyle/>
        <a:p>
          <a:r>
            <a:rPr lang="en-US" dirty="0" smtClean="0"/>
            <a:t>3</a:t>
          </a:r>
          <a:endParaRPr lang="en-US" dirty="0"/>
        </a:p>
      </dgm:t>
    </dgm:pt>
    <dgm:pt modelId="{CDF3CC08-B435-F046-8CD6-FD68E81D5B05}" type="parTrans" cxnId="{F624DFEB-31BC-0649-A125-31592892BA66}">
      <dgm:prSet/>
      <dgm:spPr/>
      <dgm:t>
        <a:bodyPr/>
        <a:lstStyle/>
        <a:p>
          <a:endParaRPr lang="en-US"/>
        </a:p>
      </dgm:t>
    </dgm:pt>
    <dgm:pt modelId="{F067DD3D-67D3-6D43-AAA7-2D4552EDB112}" type="sibTrans" cxnId="{F624DFEB-31BC-0649-A125-31592892BA66}">
      <dgm:prSet/>
      <dgm:spPr/>
      <dgm:t>
        <a:bodyPr/>
        <a:lstStyle/>
        <a:p>
          <a:endParaRPr lang="en-US"/>
        </a:p>
      </dgm:t>
    </dgm:pt>
    <dgm:pt modelId="{145CECFF-528B-8F46-B2F8-0F5ACB2EBC7A}">
      <dgm:prSet phldrT="[Text]"/>
      <dgm:spPr/>
      <dgm:t>
        <a:bodyPr/>
        <a:lstStyle/>
        <a:p>
          <a:r>
            <a:rPr lang="en-US" dirty="0" smtClean="0"/>
            <a:t>Lack information from OAs’ lived experiences and expressed sexual health needs </a:t>
          </a:r>
          <a:endParaRPr lang="en-US" dirty="0"/>
        </a:p>
      </dgm:t>
    </dgm:pt>
    <dgm:pt modelId="{CB2D8A75-B043-4249-9F3D-593CCE24F4D1}" type="parTrans" cxnId="{45D7A9AE-8F71-5F47-8616-874C1F60FD76}">
      <dgm:prSet/>
      <dgm:spPr/>
      <dgm:t>
        <a:bodyPr/>
        <a:lstStyle/>
        <a:p>
          <a:endParaRPr lang="en-US"/>
        </a:p>
      </dgm:t>
    </dgm:pt>
    <dgm:pt modelId="{192D6B17-DA58-3048-93CD-BE055F8B6856}" type="sibTrans" cxnId="{45D7A9AE-8F71-5F47-8616-874C1F60FD76}">
      <dgm:prSet/>
      <dgm:spPr/>
      <dgm:t>
        <a:bodyPr/>
        <a:lstStyle/>
        <a:p>
          <a:endParaRPr lang="en-US"/>
        </a:p>
      </dgm:t>
    </dgm:pt>
    <dgm:pt modelId="{E04E68DC-E407-6C46-A18F-D7DB45F5E836}" type="pres">
      <dgm:prSet presAssocID="{DD15ACB2-F079-3E4B-A431-CA1D0AE7FC13}" presName="Name0" presStyleCnt="0">
        <dgm:presLayoutVars>
          <dgm:dir/>
          <dgm:animLvl val="lvl"/>
          <dgm:resizeHandles val="exact"/>
        </dgm:presLayoutVars>
      </dgm:prSet>
      <dgm:spPr/>
      <dgm:t>
        <a:bodyPr/>
        <a:lstStyle/>
        <a:p>
          <a:endParaRPr lang="en-US"/>
        </a:p>
      </dgm:t>
    </dgm:pt>
    <dgm:pt modelId="{5B9FD0FF-4429-8649-B1ED-3A3ECE4E422C}" type="pres">
      <dgm:prSet presAssocID="{0699CC33-033E-2B48-9C99-F79214115137}" presName="compositeNode" presStyleCnt="0">
        <dgm:presLayoutVars>
          <dgm:bulletEnabled val="1"/>
        </dgm:presLayoutVars>
      </dgm:prSet>
      <dgm:spPr/>
    </dgm:pt>
    <dgm:pt modelId="{B490715D-4C3B-9845-927B-DC060D713BE2}" type="pres">
      <dgm:prSet presAssocID="{0699CC33-033E-2B48-9C99-F79214115137}" presName="bgRect" presStyleLbl="node1" presStyleIdx="0" presStyleCnt="3"/>
      <dgm:spPr/>
      <dgm:t>
        <a:bodyPr/>
        <a:lstStyle/>
        <a:p>
          <a:endParaRPr lang="en-US"/>
        </a:p>
      </dgm:t>
    </dgm:pt>
    <dgm:pt modelId="{BD965255-5D1E-C641-AEB1-503821126728}" type="pres">
      <dgm:prSet presAssocID="{0699CC33-033E-2B48-9C99-F79214115137}" presName="parentNode" presStyleLbl="node1" presStyleIdx="0" presStyleCnt="3">
        <dgm:presLayoutVars>
          <dgm:chMax val="0"/>
          <dgm:bulletEnabled val="1"/>
        </dgm:presLayoutVars>
      </dgm:prSet>
      <dgm:spPr/>
      <dgm:t>
        <a:bodyPr/>
        <a:lstStyle/>
        <a:p>
          <a:endParaRPr lang="en-US"/>
        </a:p>
      </dgm:t>
    </dgm:pt>
    <dgm:pt modelId="{87B4C3F6-B812-2041-AA6D-198A322B26ED}" type="pres">
      <dgm:prSet presAssocID="{0699CC33-033E-2B48-9C99-F79214115137}" presName="childNode" presStyleLbl="node1" presStyleIdx="0" presStyleCnt="3">
        <dgm:presLayoutVars>
          <dgm:bulletEnabled val="1"/>
        </dgm:presLayoutVars>
      </dgm:prSet>
      <dgm:spPr/>
      <dgm:t>
        <a:bodyPr/>
        <a:lstStyle/>
        <a:p>
          <a:endParaRPr lang="en-US"/>
        </a:p>
      </dgm:t>
    </dgm:pt>
    <dgm:pt modelId="{0039A864-EB52-FC4A-BBDB-4BECF218D00D}" type="pres">
      <dgm:prSet presAssocID="{7321AFC2-106B-2748-889E-2DCE84B50F23}" presName="hSp" presStyleCnt="0"/>
      <dgm:spPr/>
    </dgm:pt>
    <dgm:pt modelId="{A0AAAB0D-A937-0247-8BD2-6D920D7FE7FA}" type="pres">
      <dgm:prSet presAssocID="{7321AFC2-106B-2748-889E-2DCE84B50F23}" presName="vProcSp" presStyleCnt="0"/>
      <dgm:spPr/>
    </dgm:pt>
    <dgm:pt modelId="{D805771C-E173-8640-B92F-CCCCF8D31BC8}" type="pres">
      <dgm:prSet presAssocID="{7321AFC2-106B-2748-889E-2DCE84B50F23}" presName="vSp1" presStyleCnt="0"/>
      <dgm:spPr/>
    </dgm:pt>
    <dgm:pt modelId="{1E958D51-5453-854E-8498-DA0E533B94B3}" type="pres">
      <dgm:prSet presAssocID="{7321AFC2-106B-2748-889E-2DCE84B50F23}" presName="simulatedConn" presStyleLbl="solidFgAcc1" presStyleIdx="0" presStyleCnt="2"/>
      <dgm:spPr/>
    </dgm:pt>
    <dgm:pt modelId="{B44E2FAB-4DE2-0A4F-929A-73C37883EEEB}" type="pres">
      <dgm:prSet presAssocID="{7321AFC2-106B-2748-889E-2DCE84B50F23}" presName="vSp2" presStyleCnt="0"/>
      <dgm:spPr/>
    </dgm:pt>
    <dgm:pt modelId="{E1993B06-8524-1B4F-A2EA-312B52DD9458}" type="pres">
      <dgm:prSet presAssocID="{7321AFC2-106B-2748-889E-2DCE84B50F23}" presName="sibTrans" presStyleCnt="0"/>
      <dgm:spPr/>
    </dgm:pt>
    <dgm:pt modelId="{BC02637C-2717-BC49-8ADB-F725576CB587}" type="pres">
      <dgm:prSet presAssocID="{6B07B62E-CC07-624A-8A3F-278C0D2287D2}" presName="compositeNode" presStyleCnt="0">
        <dgm:presLayoutVars>
          <dgm:bulletEnabled val="1"/>
        </dgm:presLayoutVars>
      </dgm:prSet>
      <dgm:spPr/>
    </dgm:pt>
    <dgm:pt modelId="{1EE9A5D4-2F2C-CC43-B61F-2C134140864A}" type="pres">
      <dgm:prSet presAssocID="{6B07B62E-CC07-624A-8A3F-278C0D2287D2}" presName="bgRect" presStyleLbl="node1" presStyleIdx="1" presStyleCnt="3"/>
      <dgm:spPr/>
      <dgm:t>
        <a:bodyPr/>
        <a:lstStyle/>
        <a:p>
          <a:endParaRPr lang="en-US"/>
        </a:p>
      </dgm:t>
    </dgm:pt>
    <dgm:pt modelId="{DE67F8EE-DA88-C240-A5A1-DE149427FCE8}" type="pres">
      <dgm:prSet presAssocID="{6B07B62E-CC07-624A-8A3F-278C0D2287D2}" presName="parentNode" presStyleLbl="node1" presStyleIdx="1" presStyleCnt="3">
        <dgm:presLayoutVars>
          <dgm:chMax val="0"/>
          <dgm:bulletEnabled val="1"/>
        </dgm:presLayoutVars>
      </dgm:prSet>
      <dgm:spPr/>
      <dgm:t>
        <a:bodyPr/>
        <a:lstStyle/>
        <a:p>
          <a:endParaRPr lang="en-US"/>
        </a:p>
      </dgm:t>
    </dgm:pt>
    <dgm:pt modelId="{3626CF51-C825-5E41-9135-BA1D0CD733C9}" type="pres">
      <dgm:prSet presAssocID="{6B07B62E-CC07-624A-8A3F-278C0D2287D2}" presName="childNode" presStyleLbl="node1" presStyleIdx="1" presStyleCnt="3">
        <dgm:presLayoutVars>
          <dgm:bulletEnabled val="1"/>
        </dgm:presLayoutVars>
      </dgm:prSet>
      <dgm:spPr/>
      <dgm:t>
        <a:bodyPr/>
        <a:lstStyle/>
        <a:p>
          <a:endParaRPr lang="en-US"/>
        </a:p>
      </dgm:t>
    </dgm:pt>
    <dgm:pt modelId="{C2FAB394-56DB-8F45-969C-C015D84FA3C0}" type="pres">
      <dgm:prSet presAssocID="{1BA59589-7F71-9045-A2CC-97190314926D}" presName="hSp" presStyleCnt="0"/>
      <dgm:spPr/>
    </dgm:pt>
    <dgm:pt modelId="{C9FB7A0A-8559-794C-9AD4-8F97BF6ED47B}" type="pres">
      <dgm:prSet presAssocID="{1BA59589-7F71-9045-A2CC-97190314926D}" presName="vProcSp" presStyleCnt="0"/>
      <dgm:spPr/>
    </dgm:pt>
    <dgm:pt modelId="{99D7356D-F8D9-5549-BEF2-59C274C15053}" type="pres">
      <dgm:prSet presAssocID="{1BA59589-7F71-9045-A2CC-97190314926D}" presName="vSp1" presStyleCnt="0"/>
      <dgm:spPr/>
    </dgm:pt>
    <dgm:pt modelId="{52FD1DCA-170A-2A4A-B8B3-27AB99968368}" type="pres">
      <dgm:prSet presAssocID="{1BA59589-7F71-9045-A2CC-97190314926D}" presName="simulatedConn" presStyleLbl="solidFgAcc1" presStyleIdx="1" presStyleCnt="2"/>
      <dgm:spPr/>
    </dgm:pt>
    <dgm:pt modelId="{EDAB6D90-7B24-FB41-89E6-7EC39145DD8D}" type="pres">
      <dgm:prSet presAssocID="{1BA59589-7F71-9045-A2CC-97190314926D}" presName="vSp2" presStyleCnt="0"/>
      <dgm:spPr/>
    </dgm:pt>
    <dgm:pt modelId="{C964D6F8-0ADE-D943-8FA9-590DF3457CEC}" type="pres">
      <dgm:prSet presAssocID="{1BA59589-7F71-9045-A2CC-97190314926D}" presName="sibTrans" presStyleCnt="0"/>
      <dgm:spPr/>
    </dgm:pt>
    <dgm:pt modelId="{5CACBA29-5FA1-7C42-9FA6-4479B6B48BBA}" type="pres">
      <dgm:prSet presAssocID="{E638CC36-AD61-A140-A0FA-CD78A61334C7}" presName="compositeNode" presStyleCnt="0">
        <dgm:presLayoutVars>
          <dgm:bulletEnabled val="1"/>
        </dgm:presLayoutVars>
      </dgm:prSet>
      <dgm:spPr/>
    </dgm:pt>
    <dgm:pt modelId="{E74A0127-3AF9-844C-A64C-3879F1EEA515}" type="pres">
      <dgm:prSet presAssocID="{E638CC36-AD61-A140-A0FA-CD78A61334C7}" presName="bgRect" presStyleLbl="node1" presStyleIdx="2" presStyleCnt="3"/>
      <dgm:spPr/>
      <dgm:t>
        <a:bodyPr/>
        <a:lstStyle/>
        <a:p>
          <a:endParaRPr lang="en-US"/>
        </a:p>
      </dgm:t>
    </dgm:pt>
    <dgm:pt modelId="{4585FC44-1A80-A64C-A815-EDB53457431A}" type="pres">
      <dgm:prSet presAssocID="{E638CC36-AD61-A140-A0FA-CD78A61334C7}" presName="parentNode" presStyleLbl="node1" presStyleIdx="2" presStyleCnt="3">
        <dgm:presLayoutVars>
          <dgm:chMax val="0"/>
          <dgm:bulletEnabled val="1"/>
        </dgm:presLayoutVars>
      </dgm:prSet>
      <dgm:spPr/>
      <dgm:t>
        <a:bodyPr/>
        <a:lstStyle/>
        <a:p>
          <a:endParaRPr lang="en-US"/>
        </a:p>
      </dgm:t>
    </dgm:pt>
    <dgm:pt modelId="{6D95764E-20F1-E544-A886-04865F863B88}" type="pres">
      <dgm:prSet presAssocID="{E638CC36-AD61-A140-A0FA-CD78A61334C7}" presName="childNode" presStyleLbl="node1" presStyleIdx="2" presStyleCnt="3">
        <dgm:presLayoutVars>
          <dgm:bulletEnabled val="1"/>
        </dgm:presLayoutVars>
      </dgm:prSet>
      <dgm:spPr/>
      <dgm:t>
        <a:bodyPr/>
        <a:lstStyle/>
        <a:p>
          <a:endParaRPr lang="en-US"/>
        </a:p>
      </dgm:t>
    </dgm:pt>
  </dgm:ptLst>
  <dgm:cxnLst>
    <dgm:cxn modelId="{2EF47FFD-26F5-884E-90C9-257455FD6F3B}" type="presOf" srcId="{E638CC36-AD61-A140-A0FA-CD78A61334C7}" destId="{E74A0127-3AF9-844C-A64C-3879F1EEA515}" srcOrd="0" destOrd="0" presId="urn:microsoft.com/office/officeart/2005/8/layout/hProcess7"/>
    <dgm:cxn modelId="{674B7958-3BD0-9D43-9681-4E7AF71D80AF}" type="presOf" srcId="{A2227965-36FE-A240-98D0-E8CF3878B92D}" destId="{87B4C3F6-B812-2041-AA6D-198A322B26ED}" srcOrd="0" destOrd="0" presId="urn:microsoft.com/office/officeart/2005/8/layout/hProcess7"/>
    <dgm:cxn modelId="{82F59E83-D525-8042-A011-264F04D9AA68}" srcId="{0699CC33-033E-2B48-9C99-F79214115137}" destId="{A2227965-36FE-A240-98D0-E8CF3878B92D}" srcOrd="0" destOrd="0" parTransId="{10CE2B35-957F-1F45-88FA-22B4F515B2A7}" sibTransId="{0700778C-B27D-294B-A6A5-B1A85AF5E3F0}"/>
    <dgm:cxn modelId="{74140663-F0C5-1543-A54C-85228B473109}" type="presOf" srcId="{0699CC33-033E-2B48-9C99-F79214115137}" destId="{B490715D-4C3B-9845-927B-DC060D713BE2}" srcOrd="0" destOrd="0" presId="urn:microsoft.com/office/officeart/2005/8/layout/hProcess7"/>
    <dgm:cxn modelId="{45D7A9AE-8F71-5F47-8616-874C1F60FD76}" srcId="{E638CC36-AD61-A140-A0FA-CD78A61334C7}" destId="{145CECFF-528B-8F46-B2F8-0F5ACB2EBC7A}" srcOrd="0" destOrd="0" parTransId="{CB2D8A75-B043-4249-9F3D-593CCE24F4D1}" sibTransId="{192D6B17-DA58-3048-93CD-BE055F8B6856}"/>
    <dgm:cxn modelId="{FA39141E-B79C-274D-B6C9-57E69F8D2BB2}" type="presOf" srcId="{DD15ACB2-F079-3E4B-A431-CA1D0AE7FC13}" destId="{E04E68DC-E407-6C46-A18F-D7DB45F5E836}" srcOrd="0" destOrd="0" presId="urn:microsoft.com/office/officeart/2005/8/layout/hProcess7"/>
    <dgm:cxn modelId="{F624DFEB-31BC-0649-A125-31592892BA66}" srcId="{DD15ACB2-F079-3E4B-A431-CA1D0AE7FC13}" destId="{E638CC36-AD61-A140-A0FA-CD78A61334C7}" srcOrd="2" destOrd="0" parTransId="{CDF3CC08-B435-F046-8CD6-FD68E81D5B05}" sibTransId="{F067DD3D-67D3-6D43-AAA7-2D4552EDB112}"/>
    <dgm:cxn modelId="{2FFB4D47-673D-7742-BE9F-70B109352AD7}" srcId="{DD15ACB2-F079-3E4B-A431-CA1D0AE7FC13}" destId="{0699CC33-033E-2B48-9C99-F79214115137}" srcOrd="0" destOrd="0" parTransId="{F7C77332-7F25-1F45-A182-7CA3E21D6AA4}" sibTransId="{7321AFC2-106B-2748-889E-2DCE84B50F23}"/>
    <dgm:cxn modelId="{E96383A9-B510-6D46-A050-098D7652E0A1}" type="presOf" srcId="{E638CC36-AD61-A140-A0FA-CD78A61334C7}" destId="{4585FC44-1A80-A64C-A815-EDB53457431A}" srcOrd="1" destOrd="0" presId="urn:microsoft.com/office/officeart/2005/8/layout/hProcess7"/>
    <dgm:cxn modelId="{1B62375D-5A0D-1046-A514-43CA75C25754}" type="presOf" srcId="{6B07B62E-CC07-624A-8A3F-278C0D2287D2}" destId="{DE67F8EE-DA88-C240-A5A1-DE149427FCE8}" srcOrd="1" destOrd="0" presId="urn:microsoft.com/office/officeart/2005/8/layout/hProcess7"/>
    <dgm:cxn modelId="{BFAF3163-1C2D-EE40-8EE0-CA4C0675B409}" srcId="{DD15ACB2-F079-3E4B-A431-CA1D0AE7FC13}" destId="{6B07B62E-CC07-624A-8A3F-278C0D2287D2}" srcOrd="1" destOrd="0" parTransId="{2D8A6A9E-9B7F-244D-8D92-9BCA7C813760}" sibTransId="{1BA59589-7F71-9045-A2CC-97190314926D}"/>
    <dgm:cxn modelId="{A880C694-8252-134B-88D1-BA4646E988B7}" type="presOf" srcId="{0699CC33-033E-2B48-9C99-F79214115137}" destId="{BD965255-5D1E-C641-AEB1-503821126728}" srcOrd="1" destOrd="0" presId="urn:microsoft.com/office/officeart/2005/8/layout/hProcess7"/>
    <dgm:cxn modelId="{74C69B62-1C01-7142-857B-E4DCEE769AB6}" type="presOf" srcId="{2C7D80BC-7064-DA4C-9455-847C7DD86A5A}" destId="{3626CF51-C825-5E41-9135-BA1D0CD733C9}" srcOrd="0" destOrd="0" presId="urn:microsoft.com/office/officeart/2005/8/layout/hProcess7"/>
    <dgm:cxn modelId="{B66EA230-A28C-C341-B27B-C2547A5EEDBB}" srcId="{6B07B62E-CC07-624A-8A3F-278C0D2287D2}" destId="{2C7D80BC-7064-DA4C-9455-847C7DD86A5A}" srcOrd="0" destOrd="0" parTransId="{B95F5E1D-12C3-134C-A5A7-8C290E6BD276}" sibTransId="{5C8D2D24-962E-E849-9CD4-9ADD3C092B80}"/>
    <dgm:cxn modelId="{C4E93CC3-DC65-9F4D-88F3-2C25477BB5C3}" type="presOf" srcId="{145CECFF-528B-8F46-B2F8-0F5ACB2EBC7A}" destId="{6D95764E-20F1-E544-A886-04865F863B88}" srcOrd="0" destOrd="0" presId="urn:microsoft.com/office/officeart/2005/8/layout/hProcess7"/>
    <dgm:cxn modelId="{B0BBAD10-16E7-AA41-A542-DFA4BA399B8E}" type="presOf" srcId="{6B07B62E-CC07-624A-8A3F-278C0D2287D2}" destId="{1EE9A5D4-2F2C-CC43-B61F-2C134140864A}" srcOrd="0" destOrd="0" presId="urn:microsoft.com/office/officeart/2005/8/layout/hProcess7"/>
    <dgm:cxn modelId="{3C50778F-0F89-304F-89C3-5DE3DFB9E264}" type="presParOf" srcId="{E04E68DC-E407-6C46-A18F-D7DB45F5E836}" destId="{5B9FD0FF-4429-8649-B1ED-3A3ECE4E422C}" srcOrd="0" destOrd="0" presId="urn:microsoft.com/office/officeart/2005/8/layout/hProcess7"/>
    <dgm:cxn modelId="{C25357FB-ED76-6946-A59F-8E0CD7307748}" type="presParOf" srcId="{5B9FD0FF-4429-8649-B1ED-3A3ECE4E422C}" destId="{B490715D-4C3B-9845-927B-DC060D713BE2}" srcOrd="0" destOrd="0" presId="urn:microsoft.com/office/officeart/2005/8/layout/hProcess7"/>
    <dgm:cxn modelId="{A16AA715-8F2D-4541-900F-D544A1E51E90}" type="presParOf" srcId="{5B9FD0FF-4429-8649-B1ED-3A3ECE4E422C}" destId="{BD965255-5D1E-C641-AEB1-503821126728}" srcOrd="1" destOrd="0" presId="urn:microsoft.com/office/officeart/2005/8/layout/hProcess7"/>
    <dgm:cxn modelId="{A7698C52-A7FF-9940-8EA1-F07FD2D80AEA}" type="presParOf" srcId="{5B9FD0FF-4429-8649-B1ED-3A3ECE4E422C}" destId="{87B4C3F6-B812-2041-AA6D-198A322B26ED}" srcOrd="2" destOrd="0" presId="urn:microsoft.com/office/officeart/2005/8/layout/hProcess7"/>
    <dgm:cxn modelId="{148B5F96-50E0-0C48-B5A9-839A38A37AE2}" type="presParOf" srcId="{E04E68DC-E407-6C46-A18F-D7DB45F5E836}" destId="{0039A864-EB52-FC4A-BBDB-4BECF218D00D}" srcOrd="1" destOrd="0" presId="urn:microsoft.com/office/officeart/2005/8/layout/hProcess7"/>
    <dgm:cxn modelId="{6D547AB3-3310-BC46-B546-2101BF4969F0}" type="presParOf" srcId="{E04E68DC-E407-6C46-A18F-D7DB45F5E836}" destId="{A0AAAB0D-A937-0247-8BD2-6D920D7FE7FA}" srcOrd="2" destOrd="0" presId="urn:microsoft.com/office/officeart/2005/8/layout/hProcess7"/>
    <dgm:cxn modelId="{8B376FE7-830B-7648-A295-0775E4352720}" type="presParOf" srcId="{A0AAAB0D-A937-0247-8BD2-6D920D7FE7FA}" destId="{D805771C-E173-8640-B92F-CCCCF8D31BC8}" srcOrd="0" destOrd="0" presId="urn:microsoft.com/office/officeart/2005/8/layout/hProcess7"/>
    <dgm:cxn modelId="{1A7151F6-275D-4048-A0A4-C79651A39A7C}" type="presParOf" srcId="{A0AAAB0D-A937-0247-8BD2-6D920D7FE7FA}" destId="{1E958D51-5453-854E-8498-DA0E533B94B3}" srcOrd="1" destOrd="0" presId="urn:microsoft.com/office/officeart/2005/8/layout/hProcess7"/>
    <dgm:cxn modelId="{C98B8258-BF16-3344-9644-F26F399F7693}" type="presParOf" srcId="{A0AAAB0D-A937-0247-8BD2-6D920D7FE7FA}" destId="{B44E2FAB-4DE2-0A4F-929A-73C37883EEEB}" srcOrd="2" destOrd="0" presId="urn:microsoft.com/office/officeart/2005/8/layout/hProcess7"/>
    <dgm:cxn modelId="{7899544F-D828-BB47-8EA9-BB0C935457CA}" type="presParOf" srcId="{E04E68DC-E407-6C46-A18F-D7DB45F5E836}" destId="{E1993B06-8524-1B4F-A2EA-312B52DD9458}" srcOrd="3" destOrd="0" presId="urn:microsoft.com/office/officeart/2005/8/layout/hProcess7"/>
    <dgm:cxn modelId="{1BBE85E2-85F3-A945-BCF6-00EF8C25DF1A}" type="presParOf" srcId="{E04E68DC-E407-6C46-A18F-D7DB45F5E836}" destId="{BC02637C-2717-BC49-8ADB-F725576CB587}" srcOrd="4" destOrd="0" presId="urn:microsoft.com/office/officeart/2005/8/layout/hProcess7"/>
    <dgm:cxn modelId="{55F1B892-0147-A74D-949D-47D43D5263AE}" type="presParOf" srcId="{BC02637C-2717-BC49-8ADB-F725576CB587}" destId="{1EE9A5D4-2F2C-CC43-B61F-2C134140864A}" srcOrd="0" destOrd="0" presId="urn:microsoft.com/office/officeart/2005/8/layout/hProcess7"/>
    <dgm:cxn modelId="{358A9C6A-7ED7-8A42-8F5A-FBE0B610CE38}" type="presParOf" srcId="{BC02637C-2717-BC49-8ADB-F725576CB587}" destId="{DE67F8EE-DA88-C240-A5A1-DE149427FCE8}" srcOrd="1" destOrd="0" presId="urn:microsoft.com/office/officeart/2005/8/layout/hProcess7"/>
    <dgm:cxn modelId="{BD4A677B-E9A3-0F4C-B3B3-3BD70686F637}" type="presParOf" srcId="{BC02637C-2717-BC49-8ADB-F725576CB587}" destId="{3626CF51-C825-5E41-9135-BA1D0CD733C9}" srcOrd="2" destOrd="0" presId="urn:microsoft.com/office/officeart/2005/8/layout/hProcess7"/>
    <dgm:cxn modelId="{7CD368D5-BCBA-854C-8F61-55065352AB27}" type="presParOf" srcId="{E04E68DC-E407-6C46-A18F-D7DB45F5E836}" destId="{C2FAB394-56DB-8F45-969C-C015D84FA3C0}" srcOrd="5" destOrd="0" presId="urn:microsoft.com/office/officeart/2005/8/layout/hProcess7"/>
    <dgm:cxn modelId="{6497E1ED-7B88-5B4A-9A42-FEDEA7D91024}" type="presParOf" srcId="{E04E68DC-E407-6C46-A18F-D7DB45F5E836}" destId="{C9FB7A0A-8559-794C-9AD4-8F97BF6ED47B}" srcOrd="6" destOrd="0" presId="urn:microsoft.com/office/officeart/2005/8/layout/hProcess7"/>
    <dgm:cxn modelId="{5F99CE5C-5149-8848-A02B-6FBD0EB7491D}" type="presParOf" srcId="{C9FB7A0A-8559-794C-9AD4-8F97BF6ED47B}" destId="{99D7356D-F8D9-5549-BEF2-59C274C15053}" srcOrd="0" destOrd="0" presId="urn:microsoft.com/office/officeart/2005/8/layout/hProcess7"/>
    <dgm:cxn modelId="{62012C29-E1C2-CC40-B24D-532184368714}" type="presParOf" srcId="{C9FB7A0A-8559-794C-9AD4-8F97BF6ED47B}" destId="{52FD1DCA-170A-2A4A-B8B3-27AB99968368}" srcOrd="1" destOrd="0" presId="urn:microsoft.com/office/officeart/2005/8/layout/hProcess7"/>
    <dgm:cxn modelId="{EFDAFD41-7874-5249-9E94-59C5C0DD3122}" type="presParOf" srcId="{C9FB7A0A-8559-794C-9AD4-8F97BF6ED47B}" destId="{EDAB6D90-7B24-FB41-89E6-7EC39145DD8D}" srcOrd="2" destOrd="0" presId="urn:microsoft.com/office/officeart/2005/8/layout/hProcess7"/>
    <dgm:cxn modelId="{0CCF3CE0-4135-DE4E-BC40-DA56A1A7D0FE}" type="presParOf" srcId="{E04E68DC-E407-6C46-A18F-D7DB45F5E836}" destId="{C964D6F8-0ADE-D943-8FA9-590DF3457CEC}" srcOrd="7" destOrd="0" presId="urn:microsoft.com/office/officeart/2005/8/layout/hProcess7"/>
    <dgm:cxn modelId="{7AB3C4E4-1A10-D647-B65C-15FAFB362BE4}" type="presParOf" srcId="{E04E68DC-E407-6C46-A18F-D7DB45F5E836}" destId="{5CACBA29-5FA1-7C42-9FA6-4479B6B48BBA}" srcOrd="8" destOrd="0" presId="urn:microsoft.com/office/officeart/2005/8/layout/hProcess7"/>
    <dgm:cxn modelId="{36736CB9-3915-CE46-95BD-42464DB04543}" type="presParOf" srcId="{5CACBA29-5FA1-7C42-9FA6-4479B6B48BBA}" destId="{E74A0127-3AF9-844C-A64C-3879F1EEA515}" srcOrd="0" destOrd="0" presId="urn:microsoft.com/office/officeart/2005/8/layout/hProcess7"/>
    <dgm:cxn modelId="{025F1780-AD9F-BB43-A2AA-D91871AAFDBA}" type="presParOf" srcId="{5CACBA29-5FA1-7C42-9FA6-4479B6B48BBA}" destId="{4585FC44-1A80-A64C-A815-EDB53457431A}" srcOrd="1" destOrd="0" presId="urn:microsoft.com/office/officeart/2005/8/layout/hProcess7"/>
    <dgm:cxn modelId="{DEB64775-E318-694F-81E0-9982196000F0}" type="presParOf" srcId="{5CACBA29-5FA1-7C42-9FA6-4479B6B48BBA}" destId="{6D95764E-20F1-E544-A886-04865F863B8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75E451-1807-3245-8E02-EE52113755D1}" type="doc">
      <dgm:prSet loTypeId="urn:microsoft.com/office/officeart/2008/layout/IncreasingCircleProcess" loCatId="" qsTypeId="urn:microsoft.com/office/officeart/2005/8/quickstyle/simple4" qsCatId="simple" csTypeId="urn:microsoft.com/office/officeart/2005/8/colors/accent1_2" csCatId="accent1" phldr="1"/>
      <dgm:spPr/>
      <dgm:t>
        <a:bodyPr/>
        <a:lstStyle/>
        <a:p>
          <a:endParaRPr lang="en-US"/>
        </a:p>
      </dgm:t>
    </dgm:pt>
    <dgm:pt modelId="{BB4B6722-4FE2-0048-9E83-EF2EE03F290E}">
      <dgm:prSet phldrT="[Text]"/>
      <dgm:spPr/>
      <dgm:t>
        <a:bodyPr/>
        <a:lstStyle/>
        <a:p>
          <a:r>
            <a:rPr lang="en-US" b="1" dirty="0" smtClean="0">
              <a:solidFill>
                <a:srgbClr val="FF0000"/>
              </a:solidFill>
            </a:rPr>
            <a:t>Aim 1</a:t>
          </a:r>
          <a:endParaRPr lang="en-US" b="1" dirty="0">
            <a:solidFill>
              <a:srgbClr val="FF0000"/>
            </a:solidFill>
          </a:endParaRPr>
        </a:p>
      </dgm:t>
    </dgm:pt>
    <dgm:pt modelId="{5774B555-DDE0-EB49-8F98-DAB864DD8BF4}" type="parTrans" cxnId="{92468BF8-AF39-AC40-96A1-94536BB7FAC4}">
      <dgm:prSet/>
      <dgm:spPr/>
      <dgm:t>
        <a:bodyPr/>
        <a:lstStyle/>
        <a:p>
          <a:endParaRPr lang="en-US"/>
        </a:p>
      </dgm:t>
    </dgm:pt>
    <dgm:pt modelId="{DC54326E-8CCD-AF43-A431-C7B1910DAF34}" type="sibTrans" cxnId="{92468BF8-AF39-AC40-96A1-94536BB7FAC4}">
      <dgm:prSet/>
      <dgm:spPr/>
      <dgm:t>
        <a:bodyPr/>
        <a:lstStyle/>
        <a:p>
          <a:endParaRPr lang="en-US"/>
        </a:p>
      </dgm:t>
    </dgm:pt>
    <dgm:pt modelId="{E4F822F5-F391-9E4F-B7EE-A211D5780EE2}">
      <dgm:prSet phldrT="[Text]" custT="1"/>
      <dgm:spPr/>
      <dgm:t>
        <a:bodyPr/>
        <a:lstStyle/>
        <a:p>
          <a:r>
            <a:rPr lang="en-US" sz="1400" b="1" dirty="0" smtClean="0"/>
            <a:t>Develop</a:t>
          </a:r>
          <a:r>
            <a:rPr lang="en-US" sz="1400" dirty="0" smtClean="0"/>
            <a:t> a needs and evidence-based adult sex education pilot intervention</a:t>
          </a:r>
          <a:endParaRPr lang="en-US" sz="1400" dirty="0"/>
        </a:p>
      </dgm:t>
    </dgm:pt>
    <dgm:pt modelId="{35E242F8-3603-8B4F-85AE-93FA5C27C31A}" type="parTrans" cxnId="{C305E6D8-877E-4644-8E76-0AC0F6EB21E8}">
      <dgm:prSet/>
      <dgm:spPr/>
      <dgm:t>
        <a:bodyPr/>
        <a:lstStyle/>
        <a:p>
          <a:endParaRPr lang="en-US"/>
        </a:p>
      </dgm:t>
    </dgm:pt>
    <dgm:pt modelId="{88C25A53-0020-D647-A58C-FE8C181CF4A0}" type="sibTrans" cxnId="{C305E6D8-877E-4644-8E76-0AC0F6EB21E8}">
      <dgm:prSet/>
      <dgm:spPr/>
      <dgm:t>
        <a:bodyPr/>
        <a:lstStyle/>
        <a:p>
          <a:endParaRPr lang="en-US"/>
        </a:p>
      </dgm:t>
    </dgm:pt>
    <dgm:pt modelId="{3F226C71-8914-5D4A-B2C5-A218B4B1A0DE}">
      <dgm:prSet phldrT="[Text]"/>
      <dgm:spPr/>
      <dgm:t>
        <a:bodyPr/>
        <a:lstStyle/>
        <a:p>
          <a:r>
            <a:rPr lang="en-US" b="1" dirty="0" smtClean="0">
              <a:solidFill>
                <a:srgbClr val="FF0000"/>
              </a:solidFill>
            </a:rPr>
            <a:t>Aim 2</a:t>
          </a:r>
          <a:endParaRPr lang="en-US" b="1" dirty="0">
            <a:solidFill>
              <a:srgbClr val="FF0000"/>
            </a:solidFill>
          </a:endParaRPr>
        </a:p>
      </dgm:t>
    </dgm:pt>
    <dgm:pt modelId="{03531355-228E-1946-B5CC-218EC670674E}" type="parTrans" cxnId="{F5D24CAC-FC8D-0143-9BBC-59148798C00B}">
      <dgm:prSet/>
      <dgm:spPr/>
      <dgm:t>
        <a:bodyPr/>
        <a:lstStyle/>
        <a:p>
          <a:endParaRPr lang="en-US"/>
        </a:p>
      </dgm:t>
    </dgm:pt>
    <dgm:pt modelId="{59984583-AA20-B945-B7EC-5643E5493798}" type="sibTrans" cxnId="{F5D24CAC-FC8D-0143-9BBC-59148798C00B}">
      <dgm:prSet/>
      <dgm:spPr/>
      <dgm:t>
        <a:bodyPr/>
        <a:lstStyle/>
        <a:p>
          <a:endParaRPr lang="en-US"/>
        </a:p>
      </dgm:t>
    </dgm:pt>
    <dgm:pt modelId="{611246E5-A338-4A43-A286-BB3459AB60B0}">
      <dgm:prSet phldrT="[Text]" custT="1"/>
      <dgm:spPr/>
      <dgm:t>
        <a:bodyPr/>
        <a:lstStyle/>
        <a:p>
          <a:r>
            <a:rPr lang="en-US" sz="1400" b="1" dirty="0" smtClean="0"/>
            <a:t>Implement</a:t>
          </a:r>
          <a:r>
            <a:rPr lang="en-US" sz="1400" dirty="0" smtClean="0"/>
            <a:t> intervention </a:t>
          </a:r>
          <a:endParaRPr lang="en-US" sz="1400" dirty="0"/>
        </a:p>
      </dgm:t>
    </dgm:pt>
    <dgm:pt modelId="{AEC862B7-0741-CC42-B0A2-52B1C797C33E}" type="parTrans" cxnId="{1E0BFB55-BB31-A447-B6A0-ACEBA4D4A51E}">
      <dgm:prSet/>
      <dgm:spPr/>
      <dgm:t>
        <a:bodyPr/>
        <a:lstStyle/>
        <a:p>
          <a:endParaRPr lang="en-US"/>
        </a:p>
      </dgm:t>
    </dgm:pt>
    <dgm:pt modelId="{2F3A84D1-74C7-094B-9D6B-E3BD74BA165A}" type="sibTrans" cxnId="{1E0BFB55-BB31-A447-B6A0-ACEBA4D4A51E}">
      <dgm:prSet/>
      <dgm:spPr/>
      <dgm:t>
        <a:bodyPr/>
        <a:lstStyle/>
        <a:p>
          <a:endParaRPr lang="en-US"/>
        </a:p>
      </dgm:t>
    </dgm:pt>
    <dgm:pt modelId="{5F0D0FE8-A0EB-724F-99DE-7C89536CF9CD}">
      <dgm:prSet phldrT="[Text]"/>
      <dgm:spPr/>
      <dgm:t>
        <a:bodyPr/>
        <a:lstStyle/>
        <a:p>
          <a:r>
            <a:rPr lang="en-US" b="1" dirty="0" smtClean="0">
              <a:solidFill>
                <a:srgbClr val="FF0000"/>
              </a:solidFill>
            </a:rPr>
            <a:t>Aim 3</a:t>
          </a:r>
          <a:endParaRPr lang="en-US" b="1" dirty="0">
            <a:solidFill>
              <a:srgbClr val="FF0000"/>
            </a:solidFill>
          </a:endParaRPr>
        </a:p>
      </dgm:t>
    </dgm:pt>
    <dgm:pt modelId="{2AB125C9-407B-894F-AEF5-A86A86CF60C3}" type="parTrans" cxnId="{478EE6FD-6FA3-1E44-89BC-24FD0A65CB25}">
      <dgm:prSet/>
      <dgm:spPr/>
      <dgm:t>
        <a:bodyPr/>
        <a:lstStyle/>
        <a:p>
          <a:endParaRPr lang="en-US"/>
        </a:p>
      </dgm:t>
    </dgm:pt>
    <dgm:pt modelId="{9F6F2141-A863-9D40-B5EA-EA39D215826F}" type="sibTrans" cxnId="{478EE6FD-6FA3-1E44-89BC-24FD0A65CB25}">
      <dgm:prSet/>
      <dgm:spPr/>
      <dgm:t>
        <a:bodyPr/>
        <a:lstStyle/>
        <a:p>
          <a:endParaRPr lang="en-US"/>
        </a:p>
      </dgm:t>
    </dgm:pt>
    <dgm:pt modelId="{93037EEA-9B50-3541-BBBB-D161AFF73D37}">
      <dgm:prSet phldrT="[Text]" custT="1"/>
      <dgm:spPr/>
      <dgm:t>
        <a:bodyPr/>
        <a:lstStyle/>
        <a:p>
          <a:r>
            <a:rPr lang="en-US" sz="1400" b="1" dirty="0" smtClean="0"/>
            <a:t>Evaluate</a:t>
          </a:r>
          <a:r>
            <a:rPr lang="en-US" sz="1400" dirty="0" smtClean="0"/>
            <a:t> the feasibility and effectiveness of intervention for improving:</a:t>
          </a:r>
        </a:p>
      </dgm:t>
    </dgm:pt>
    <dgm:pt modelId="{8A6F5657-166B-FF43-83B2-4271C225E06F}" type="parTrans" cxnId="{5C305AC8-DCB0-B746-B735-D5BF7B352C4A}">
      <dgm:prSet/>
      <dgm:spPr/>
      <dgm:t>
        <a:bodyPr/>
        <a:lstStyle/>
        <a:p>
          <a:endParaRPr lang="en-US"/>
        </a:p>
      </dgm:t>
    </dgm:pt>
    <dgm:pt modelId="{F430743E-B42B-4049-8445-E1FFF17E89FC}" type="sibTrans" cxnId="{5C305AC8-DCB0-B746-B735-D5BF7B352C4A}">
      <dgm:prSet/>
      <dgm:spPr/>
      <dgm:t>
        <a:bodyPr/>
        <a:lstStyle/>
        <a:p>
          <a:endParaRPr lang="en-US"/>
        </a:p>
      </dgm:t>
    </dgm:pt>
    <dgm:pt modelId="{E19E2F38-D3AD-9A45-BE70-534091052E96}">
      <dgm:prSet phldrT="[Text]"/>
      <dgm:spPr/>
      <dgm:t>
        <a:bodyPr/>
        <a:lstStyle/>
        <a:p>
          <a:endParaRPr lang="en-US" sz="1000" dirty="0"/>
        </a:p>
      </dgm:t>
    </dgm:pt>
    <dgm:pt modelId="{3358E9D6-A4F1-254A-AB31-39DA62963493}" type="parTrans" cxnId="{0C2EBBBB-D306-E54F-B461-DCD82862878A}">
      <dgm:prSet/>
      <dgm:spPr/>
      <dgm:t>
        <a:bodyPr/>
        <a:lstStyle/>
        <a:p>
          <a:endParaRPr lang="en-US"/>
        </a:p>
      </dgm:t>
    </dgm:pt>
    <dgm:pt modelId="{D9B28F61-313B-2347-BCF4-AB4427E75D09}" type="sibTrans" cxnId="{0C2EBBBB-D306-E54F-B461-DCD82862878A}">
      <dgm:prSet/>
      <dgm:spPr/>
      <dgm:t>
        <a:bodyPr/>
        <a:lstStyle/>
        <a:p>
          <a:endParaRPr lang="en-US"/>
        </a:p>
      </dgm:t>
    </dgm:pt>
    <dgm:pt modelId="{6C9C1BFA-448A-A44F-BD98-8B0658A20FD5}">
      <dgm:prSet phldrT="[Text]" custT="1"/>
      <dgm:spPr/>
      <dgm:t>
        <a:bodyPr/>
        <a:lstStyle/>
        <a:p>
          <a:r>
            <a:rPr lang="en-US" sz="1400" dirty="0" smtClean="0"/>
            <a:t>Sexual functioning (arousal, desire, satisfaction)</a:t>
          </a:r>
          <a:endParaRPr lang="en-US" sz="1400" dirty="0"/>
        </a:p>
      </dgm:t>
    </dgm:pt>
    <dgm:pt modelId="{981CE680-D84D-394F-BAC6-95F2C8B8FCB0}" type="parTrans" cxnId="{34F01CBA-D780-D74E-B8B7-58614A3E55E3}">
      <dgm:prSet/>
      <dgm:spPr/>
      <dgm:t>
        <a:bodyPr/>
        <a:lstStyle/>
        <a:p>
          <a:endParaRPr lang="en-US"/>
        </a:p>
      </dgm:t>
    </dgm:pt>
    <dgm:pt modelId="{A19FA5A3-5181-3E4F-AE77-1BB712123B2D}" type="sibTrans" cxnId="{34F01CBA-D780-D74E-B8B7-58614A3E55E3}">
      <dgm:prSet/>
      <dgm:spPr/>
      <dgm:t>
        <a:bodyPr/>
        <a:lstStyle/>
        <a:p>
          <a:endParaRPr lang="en-US"/>
        </a:p>
      </dgm:t>
    </dgm:pt>
    <dgm:pt modelId="{44438283-64C4-454B-9F4D-7D2674B11609}">
      <dgm:prSet phldrT="[Text]" custT="1"/>
      <dgm:spPr/>
      <dgm:t>
        <a:bodyPr/>
        <a:lstStyle/>
        <a:p>
          <a:r>
            <a:rPr lang="en-US" sz="1400" dirty="0" smtClean="0"/>
            <a:t>Sexual risk behavior</a:t>
          </a:r>
          <a:endParaRPr lang="en-US" sz="1400" dirty="0"/>
        </a:p>
      </dgm:t>
    </dgm:pt>
    <dgm:pt modelId="{17578733-0FC1-8E43-A77F-00BA3B8323ED}" type="parTrans" cxnId="{9FB97BF0-5A0B-654C-A477-8580901F79B1}">
      <dgm:prSet/>
      <dgm:spPr/>
      <dgm:t>
        <a:bodyPr/>
        <a:lstStyle/>
        <a:p>
          <a:endParaRPr lang="en-US"/>
        </a:p>
      </dgm:t>
    </dgm:pt>
    <dgm:pt modelId="{FD9EF77F-F185-1644-BBC4-3ABC712523C0}" type="sibTrans" cxnId="{9FB97BF0-5A0B-654C-A477-8580901F79B1}">
      <dgm:prSet/>
      <dgm:spPr/>
      <dgm:t>
        <a:bodyPr/>
        <a:lstStyle/>
        <a:p>
          <a:endParaRPr lang="en-US"/>
        </a:p>
      </dgm:t>
    </dgm:pt>
    <dgm:pt modelId="{353A533C-4A1D-F141-8E78-49A4A42F2A87}">
      <dgm:prSet phldrT="[Text]" custT="1"/>
      <dgm:spPr/>
      <dgm:t>
        <a:bodyPr/>
        <a:lstStyle/>
        <a:p>
          <a:r>
            <a:rPr lang="en-US" sz="1400" dirty="0" smtClean="0"/>
            <a:t>Sexual self-efficacy &amp; communication </a:t>
          </a:r>
          <a:endParaRPr lang="en-US" sz="1400" dirty="0"/>
        </a:p>
      </dgm:t>
    </dgm:pt>
    <dgm:pt modelId="{D4C23B65-F9D9-FA4C-B7DE-3C7DDE48F75F}" type="parTrans" cxnId="{928B83ED-A9B2-C14E-9317-B712AC1C7F5A}">
      <dgm:prSet/>
      <dgm:spPr/>
      <dgm:t>
        <a:bodyPr/>
        <a:lstStyle/>
        <a:p>
          <a:endParaRPr lang="en-US"/>
        </a:p>
      </dgm:t>
    </dgm:pt>
    <dgm:pt modelId="{C64FC0A8-6DEF-B345-A49C-3F5E1E704209}" type="sibTrans" cxnId="{928B83ED-A9B2-C14E-9317-B712AC1C7F5A}">
      <dgm:prSet/>
      <dgm:spPr/>
      <dgm:t>
        <a:bodyPr/>
        <a:lstStyle/>
        <a:p>
          <a:endParaRPr lang="en-US"/>
        </a:p>
      </dgm:t>
    </dgm:pt>
    <dgm:pt modelId="{651D57D9-B48B-4843-B2B3-1A33A7D5EE7D}">
      <dgm:prSet phldrT="[Text]" custT="1"/>
      <dgm:spPr/>
      <dgm:t>
        <a:bodyPr/>
        <a:lstStyle/>
        <a:p>
          <a:r>
            <a:rPr lang="en-US" sz="1400" dirty="0" smtClean="0"/>
            <a:t>Sexual attitudes &amp; knowledge</a:t>
          </a:r>
          <a:endParaRPr lang="en-US" sz="1400" dirty="0"/>
        </a:p>
      </dgm:t>
    </dgm:pt>
    <dgm:pt modelId="{D3211126-60F0-6D45-ACA5-815C59F276BB}" type="sibTrans" cxnId="{5684A93A-7630-7547-B287-F8BFDE926EF3}">
      <dgm:prSet/>
      <dgm:spPr/>
      <dgm:t>
        <a:bodyPr/>
        <a:lstStyle/>
        <a:p>
          <a:endParaRPr lang="en-US"/>
        </a:p>
      </dgm:t>
    </dgm:pt>
    <dgm:pt modelId="{41AB51E9-8663-A64F-9C0C-98D53604EF28}" type="parTrans" cxnId="{5684A93A-7630-7547-B287-F8BFDE926EF3}">
      <dgm:prSet/>
      <dgm:spPr/>
      <dgm:t>
        <a:bodyPr/>
        <a:lstStyle/>
        <a:p>
          <a:endParaRPr lang="en-US"/>
        </a:p>
      </dgm:t>
    </dgm:pt>
    <dgm:pt modelId="{8F9B828D-225A-734A-9FDB-17829736B6A9}" type="pres">
      <dgm:prSet presAssocID="{4675E451-1807-3245-8E02-EE52113755D1}" presName="Name0" presStyleCnt="0">
        <dgm:presLayoutVars>
          <dgm:chMax val="7"/>
          <dgm:chPref val="7"/>
          <dgm:dir/>
          <dgm:animOne val="branch"/>
          <dgm:animLvl val="lvl"/>
        </dgm:presLayoutVars>
      </dgm:prSet>
      <dgm:spPr/>
      <dgm:t>
        <a:bodyPr/>
        <a:lstStyle/>
        <a:p>
          <a:endParaRPr lang="en-US"/>
        </a:p>
      </dgm:t>
    </dgm:pt>
    <dgm:pt modelId="{AE102EBC-F41F-204B-96E5-0C3C348735B1}" type="pres">
      <dgm:prSet presAssocID="{BB4B6722-4FE2-0048-9E83-EF2EE03F290E}" presName="composite" presStyleCnt="0"/>
      <dgm:spPr/>
    </dgm:pt>
    <dgm:pt modelId="{3541474B-CC9D-C844-9058-137BBB32D61F}" type="pres">
      <dgm:prSet presAssocID="{BB4B6722-4FE2-0048-9E83-EF2EE03F290E}" presName="BackAccent" presStyleLbl="bgShp" presStyleIdx="0" presStyleCnt="3"/>
      <dgm:spPr/>
    </dgm:pt>
    <dgm:pt modelId="{3BEBB2AE-0907-C145-924C-FCD0FB7BF246}" type="pres">
      <dgm:prSet presAssocID="{BB4B6722-4FE2-0048-9E83-EF2EE03F290E}" presName="Accent" presStyleLbl="alignNode1" presStyleIdx="0" presStyleCnt="3" custLinFactNeighborX="5014"/>
      <dgm:spPr/>
    </dgm:pt>
    <dgm:pt modelId="{9E2454A7-54CE-EB4A-B144-9F1D57C8D371}" type="pres">
      <dgm:prSet presAssocID="{BB4B6722-4FE2-0048-9E83-EF2EE03F290E}" presName="Child" presStyleLbl="revTx" presStyleIdx="0" presStyleCnt="6" custScaleX="172232" custScaleY="162141" custLinFactNeighborX="-18203" custLinFactNeighborY="42597">
        <dgm:presLayoutVars>
          <dgm:chMax val="0"/>
          <dgm:chPref val="0"/>
          <dgm:bulletEnabled val="1"/>
        </dgm:presLayoutVars>
      </dgm:prSet>
      <dgm:spPr/>
      <dgm:t>
        <a:bodyPr/>
        <a:lstStyle/>
        <a:p>
          <a:endParaRPr lang="en-US"/>
        </a:p>
      </dgm:t>
    </dgm:pt>
    <dgm:pt modelId="{9128B7B7-23A7-6344-BF5A-9DB48851FE4E}" type="pres">
      <dgm:prSet presAssocID="{BB4B6722-4FE2-0048-9E83-EF2EE03F290E}" presName="Parent" presStyleLbl="revTx" presStyleIdx="1" presStyleCnt="6">
        <dgm:presLayoutVars>
          <dgm:chMax val="1"/>
          <dgm:chPref val="1"/>
          <dgm:bulletEnabled val="1"/>
        </dgm:presLayoutVars>
      </dgm:prSet>
      <dgm:spPr/>
      <dgm:t>
        <a:bodyPr/>
        <a:lstStyle/>
        <a:p>
          <a:endParaRPr lang="en-US"/>
        </a:p>
      </dgm:t>
    </dgm:pt>
    <dgm:pt modelId="{810CA979-E776-644A-A55E-2B8F99DF0D97}" type="pres">
      <dgm:prSet presAssocID="{DC54326E-8CCD-AF43-A431-C7B1910DAF34}" presName="sibTrans" presStyleCnt="0"/>
      <dgm:spPr/>
    </dgm:pt>
    <dgm:pt modelId="{8A53C8FE-55F3-D847-8E09-A3BB6E868ABF}" type="pres">
      <dgm:prSet presAssocID="{3F226C71-8914-5D4A-B2C5-A218B4B1A0DE}" presName="composite" presStyleCnt="0"/>
      <dgm:spPr/>
    </dgm:pt>
    <dgm:pt modelId="{29543DB3-5F6D-E048-9A26-772B501754E3}" type="pres">
      <dgm:prSet presAssocID="{3F226C71-8914-5D4A-B2C5-A218B4B1A0DE}" presName="BackAccent" presStyleLbl="bgShp" presStyleIdx="1" presStyleCnt="3" custLinFactNeighborX="-12034" custLinFactNeighborY="-60507"/>
      <dgm:spPr/>
    </dgm:pt>
    <dgm:pt modelId="{F2ED51CB-14EE-4940-8BF6-80D51C7E6AEE}" type="pres">
      <dgm:prSet presAssocID="{3F226C71-8914-5D4A-B2C5-A218B4B1A0DE}" presName="Accent" presStyleLbl="alignNode1" presStyleIdx="1" presStyleCnt="3" custLinFactNeighborX="-15042" custLinFactNeighborY="-60168"/>
      <dgm:spPr/>
    </dgm:pt>
    <dgm:pt modelId="{E36289C8-0F13-CA47-A36E-0CF0F97860FD}" type="pres">
      <dgm:prSet presAssocID="{3F226C71-8914-5D4A-B2C5-A218B4B1A0DE}" presName="Child" presStyleLbl="revTx" presStyleIdx="2" presStyleCnt="6" custScaleX="213630" custLinFactNeighborX="8110" custLinFactNeighborY="-5719">
        <dgm:presLayoutVars>
          <dgm:chMax val="0"/>
          <dgm:chPref val="0"/>
          <dgm:bulletEnabled val="1"/>
        </dgm:presLayoutVars>
      </dgm:prSet>
      <dgm:spPr/>
      <dgm:t>
        <a:bodyPr/>
        <a:lstStyle/>
        <a:p>
          <a:endParaRPr lang="en-US"/>
        </a:p>
      </dgm:t>
    </dgm:pt>
    <dgm:pt modelId="{7A16BE06-A8FF-134C-9F5C-3654EB70F9FA}" type="pres">
      <dgm:prSet presAssocID="{3F226C71-8914-5D4A-B2C5-A218B4B1A0DE}" presName="Parent" presStyleLbl="revTx" presStyleIdx="3" presStyleCnt="6" custLinFactNeighborX="-5424" custLinFactNeighborY="-32090">
        <dgm:presLayoutVars>
          <dgm:chMax val="1"/>
          <dgm:chPref val="1"/>
          <dgm:bulletEnabled val="1"/>
        </dgm:presLayoutVars>
      </dgm:prSet>
      <dgm:spPr/>
      <dgm:t>
        <a:bodyPr/>
        <a:lstStyle/>
        <a:p>
          <a:endParaRPr lang="en-US"/>
        </a:p>
      </dgm:t>
    </dgm:pt>
    <dgm:pt modelId="{0F3C747E-5CAF-284B-8B47-BEBBBE4E4325}" type="pres">
      <dgm:prSet presAssocID="{59984583-AA20-B945-B7EC-5643E5493798}" presName="sibTrans" presStyleCnt="0"/>
      <dgm:spPr/>
    </dgm:pt>
    <dgm:pt modelId="{AD361D97-8615-E040-AD58-12B91193F39B}" type="pres">
      <dgm:prSet presAssocID="{5F0D0FE8-A0EB-724F-99DE-7C89536CF9CD}" presName="composite" presStyleCnt="0"/>
      <dgm:spPr/>
    </dgm:pt>
    <dgm:pt modelId="{BF7033C6-7C5B-964F-8944-AC03A53EF0EA}" type="pres">
      <dgm:prSet presAssocID="{5F0D0FE8-A0EB-724F-99DE-7C89536CF9CD}" presName="BackAccent" presStyleLbl="bgShp" presStyleIdx="2" presStyleCnt="3" custLinFactNeighborX="-36057" custLinFactNeighborY="-36433"/>
      <dgm:spPr/>
    </dgm:pt>
    <dgm:pt modelId="{5ED729CA-6700-3145-A46F-655BB23C4E39}" type="pres">
      <dgm:prSet presAssocID="{5F0D0FE8-A0EB-724F-99DE-7C89536CF9CD}" presName="Accent" presStyleLbl="alignNode1" presStyleIdx="2" presStyleCnt="3" custScaleX="134949" custScaleY="130220" custLinFactNeighborX="-34972" custLinFactNeighborY="-45782"/>
      <dgm:spPr/>
    </dgm:pt>
    <dgm:pt modelId="{7F00FE06-5304-7D48-862B-E10F879027E6}" type="pres">
      <dgm:prSet presAssocID="{5F0D0FE8-A0EB-724F-99DE-7C89536CF9CD}" presName="Child" presStyleLbl="revTx" presStyleIdx="4" presStyleCnt="6" custScaleX="146160" custScaleY="132973" custLinFactNeighborX="-20339" custLinFactNeighborY="16332">
        <dgm:presLayoutVars>
          <dgm:chMax val="0"/>
          <dgm:chPref val="0"/>
          <dgm:bulletEnabled val="1"/>
        </dgm:presLayoutVars>
      </dgm:prSet>
      <dgm:spPr/>
      <dgm:t>
        <a:bodyPr/>
        <a:lstStyle/>
        <a:p>
          <a:endParaRPr lang="en-US"/>
        </a:p>
      </dgm:t>
    </dgm:pt>
    <dgm:pt modelId="{50A7B991-70E4-B243-8355-F45F36FD6373}" type="pres">
      <dgm:prSet presAssocID="{5F0D0FE8-A0EB-724F-99DE-7C89536CF9CD}" presName="Parent" presStyleLbl="revTx" presStyleIdx="5" presStyleCnt="6" custLinFactNeighborX="-11626" custLinFactNeighborY="-12380">
        <dgm:presLayoutVars>
          <dgm:chMax val="1"/>
          <dgm:chPref val="1"/>
          <dgm:bulletEnabled val="1"/>
        </dgm:presLayoutVars>
      </dgm:prSet>
      <dgm:spPr/>
      <dgm:t>
        <a:bodyPr/>
        <a:lstStyle/>
        <a:p>
          <a:endParaRPr lang="en-US"/>
        </a:p>
      </dgm:t>
    </dgm:pt>
  </dgm:ptLst>
  <dgm:cxnLst>
    <dgm:cxn modelId="{D0530617-E0E4-7A46-A054-E43414801AE7}" type="presOf" srcId="{651D57D9-B48B-4843-B2B3-1A33A7D5EE7D}" destId="{7F00FE06-5304-7D48-862B-E10F879027E6}" srcOrd="0" destOrd="1" presId="urn:microsoft.com/office/officeart/2008/layout/IncreasingCircleProcess"/>
    <dgm:cxn modelId="{5C305AC8-DCB0-B746-B735-D5BF7B352C4A}" srcId="{5F0D0FE8-A0EB-724F-99DE-7C89536CF9CD}" destId="{93037EEA-9B50-3541-BBBB-D161AFF73D37}" srcOrd="0" destOrd="0" parTransId="{8A6F5657-166B-FF43-83B2-4271C225E06F}" sibTransId="{F430743E-B42B-4049-8445-E1FFF17E89FC}"/>
    <dgm:cxn modelId="{35084124-F521-FB46-A53F-31B8F18A1BD1}" type="presOf" srcId="{6C9C1BFA-448A-A44F-BD98-8B0658A20FD5}" destId="{7F00FE06-5304-7D48-862B-E10F879027E6}" srcOrd="0" destOrd="2" presId="urn:microsoft.com/office/officeart/2008/layout/IncreasingCircleProcess"/>
    <dgm:cxn modelId="{0E2F693C-6E96-5342-A6CC-406AE096A91B}" type="presOf" srcId="{353A533C-4A1D-F141-8E78-49A4A42F2A87}" destId="{7F00FE06-5304-7D48-862B-E10F879027E6}" srcOrd="0" destOrd="4" presId="urn:microsoft.com/office/officeart/2008/layout/IncreasingCircleProcess"/>
    <dgm:cxn modelId="{5684A93A-7630-7547-B287-F8BFDE926EF3}" srcId="{93037EEA-9B50-3541-BBBB-D161AFF73D37}" destId="{651D57D9-B48B-4843-B2B3-1A33A7D5EE7D}" srcOrd="0" destOrd="0" parTransId="{41AB51E9-8663-A64F-9C0C-98D53604EF28}" sibTransId="{D3211126-60F0-6D45-ACA5-815C59F276BB}"/>
    <dgm:cxn modelId="{4E1428AA-9D55-BF46-97B6-61AEE5EE571E}" type="presOf" srcId="{44438283-64C4-454B-9F4D-7D2674B11609}" destId="{7F00FE06-5304-7D48-862B-E10F879027E6}" srcOrd="0" destOrd="3" presId="urn:microsoft.com/office/officeart/2008/layout/IncreasingCircleProcess"/>
    <dgm:cxn modelId="{C305E6D8-877E-4644-8E76-0AC0F6EB21E8}" srcId="{BB4B6722-4FE2-0048-9E83-EF2EE03F290E}" destId="{E4F822F5-F391-9E4F-B7EE-A211D5780EE2}" srcOrd="0" destOrd="0" parTransId="{35E242F8-3603-8B4F-85AE-93FA5C27C31A}" sibTransId="{88C25A53-0020-D647-A58C-FE8C181CF4A0}"/>
    <dgm:cxn modelId="{E2832A87-E635-9445-8AE1-1F75BE9175EF}" type="presOf" srcId="{E19E2F38-D3AD-9A45-BE70-534091052E96}" destId="{E36289C8-0F13-CA47-A36E-0CF0F97860FD}" srcOrd="0" destOrd="1" presId="urn:microsoft.com/office/officeart/2008/layout/IncreasingCircleProcess"/>
    <dgm:cxn modelId="{1E0BFB55-BB31-A447-B6A0-ACEBA4D4A51E}" srcId="{3F226C71-8914-5D4A-B2C5-A218B4B1A0DE}" destId="{611246E5-A338-4A43-A286-BB3459AB60B0}" srcOrd="0" destOrd="0" parTransId="{AEC862B7-0741-CC42-B0A2-52B1C797C33E}" sibTransId="{2F3A84D1-74C7-094B-9D6B-E3BD74BA165A}"/>
    <dgm:cxn modelId="{0C2EBBBB-D306-E54F-B461-DCD82862878A}" srcId="{3F226C71-8914-5D4A-B2C5-A218B4B1A0DE}" destId="{E19E2F38-D3AD-9A45-BE70-534091052E96}" srcOrd="1" destOrd="0" parTransId="{3358E9D6-A4F1-254A-AB31-39DA62963493}" sibTransId="{D9B28F61-313B-2347-BCF4-AB4427E75D09}"/>
    <dgm:cxn modelId="{34A22399-5DFC-0C44-85D3-63183C3C2BD6}" type="presOf" srcId="{5F0D0FE8-A0EB-724F-99DE-7C89536CF9CD}" destId="{50A7B991-70E4-B243-8355-F45F36FD6373}" srcOrd="0" destOrd="0" presId="urn:microsoft.com/office/officeart/2008/layout/IncreasingCircleProcess"/>
    <dgm:cxn modelId="{CFB32A07-81B6-C042-8969-6814C91F1113}" type="presOf" srcId="{4675E451-1807-3245-8E02-EE52113755D1}" destId="{8F9B828D-225A-734A-9FDB-17829736B6A9}" srcOrd="0" destOrd="0" presId="urn:microsoft.com/office/officeart/2008/layout/IncreasingCircleProcess"/>
    <dgm:cxn modelId="{51AA6C51-2378-B345-AD41-5BB56F7A65B4}" type="presOf" srcId="{611246E5-A338-4A43-A286-BB3459AB60B0}" destId="{E36289C8-0F13-CA47-A36E-0CF0F97860FD}" srcOrd="0" destOrd="0" presId="urn:microsoft.com/office/officeart/2008/layout/IncreasingCircleProcess"/>
    <dgm:cxn modelId="{92468BF8-AF39-AC40-96A1-94536BB7FAC4}" srcId="{4675E451-1807-3245-8E02-EE52113755D1}" destId="{BB4B6722-4FE2-0048-9E83-EF2EE03F290E}" srcOrd="0" destOrd="0" parTransId="{5774B555-DDE0-EB49-8F98-DAB864DD8BF4}" sibTransId="{DC54326E-8CCD-AF43-A431-C7B1910DAF34}"/>
    <dgm:cxn modelId="{34F01CBA-D780-D74E-B8B7-58614A3E55E3}" srcId="{93037EEA-9B50-3541-BBBB-D161AFF73D37}" destId="{6C9C1BFA-448A-A44F-BD98-8B0658A20FD5}" srcOrd="1" destOrd="0" parTransId="{981CE680-D84D-394F-BAC6-95F2C8B8FCB0}" sibTransId="{A19FA5A3-5181-3E4F-AE77-1BB712123B2D}"/>
    <dgm:cxn modelId="{F5D24CAC-FC8D-0143-9BBC-59148798C00B}" srcId="{4675E451-1807-3245-8E02-EE52113755D1}" destId="{3F226C71-8914-5D4A-B2C5-A218B4B1A0DE}" srcOrd="1" destOrd="0" parTransId="{03531355-228E-1946-B5CC-218EC670674E}" sibTransId="{59984583-AA20-B945-B7EC-5643E5493798}"/>
    <dgm:cxn modelId="{C7492C93-DD29-344B-88D8-D4140D3B7994}" type="presOf" srcId="{BB4B6722-4FE2-0048-9E83-EF2EE03F290E}" destId="{9128B7B7-23A7-6344-BF5A-9DB48851FE4E}" srcOrd="0" destOrd="0" presId="urn:microsoft.com/office/officeart/2008/layout/IncreasingCircleProcess"/>
    <dgm:cxn modelId="{6F52D175-E2E2-1741-A1A6-D12A14F694DD}" type="presOf" srcId="{3F226C71-8914-5D4A-B2C5-A218B4B1A0DE}" destId="{7A16BE06-A8FF-134C-9F5C-3654EB70F9FA}" srcOrd="0" destOrd="0" presId="urn:microsoft.com/office/officeart/2008/layout/IncreasingCircleProcess"/>
    <dgm:cxn modelId="{928B83ED-A9B2-C14E-9317-B712AC1C7F5A}" srcId="{93037EEA-9B50-3541-BBBB-D161AFF73D37}" destId="{353A533C-4A1D-F141-8E78-49A4A42F2A87}" srcOrd="3" destOrd="0" parTransId="{D4C23B65-F9D9-FA4C-B7DE-3C7DDE48F75F}" sibTransId="{C64FC0A8-6DEF-B345-A49C-3F5E1E704209}"/>
    <dgm:cxn modelId="{478EE6FD-6FA3-1E44-89BC-24FD0A65CB25}" srcId="{4675E451-1807-3245-8E02-EE52113755D1}" destId="{5F0D0FE8-A0EB-724F-99DE-7C89536CF9CD}" srcOrd="2" destOrd="0" parTransId="{2AB125C9-407B-894F-AEF5-A86A86CF60C3}" sibTransId="{9F6F2141-A863-9D40-B5EA-EA39D215826F}"/>
    <dgm:cxn modelId="{9FB97BF0-5A0B-654C-A477-8580901F79B1}" srcId="{93037EEA-9B50-3541-BBBB-D161AFF73D37}" destId="{44438283-64C4-454B-9F4D-7D2674B11609}" srcOrd="2" destOrd="0" parTransId="{17578733-0FC1-8E43-A77F-00BA3B8323ED}" sibTransId="{FD9EF77F-F185-1644-BBC4-3ABC712523C0}"/>
    <dgm:cxn modelId="{D1DF670E-3584-4143-B56B-935CE63E5C04}" type="presOf" srcId="{E4F822F5-F391-9E4F-B7EE-A211D5780EE2}" destId="{9E2454A7-54CE-EB4A-B144-9F1D57C8D371}" srcOrd="0" destOrd="0" presId="urn:microsoft.com/office/officeart/2008/layout/IncreasingCircleProcess"/>
    <dgm:cxn modelId="{0C865251-88FC-234D-9376-DDB9A43A22C4}" type="presOf" srcId="{93037EEA-9B50-3541-BBBB-D161AFF73D37}" destId="{7F00FE06-5304-7D48-862B-E10F879027E6}" srcOrd="0" destOrd="0" presId="urn:microsoft.com/office/officeart/2008/layout/IncreasingCircleProcess"/>
    <dgm:cxn modelId="{E2386F9D-2AF8-614A-8E55-88ACE8B7114D}" type="presParOf" srcId="{8F9B828D-225A-734A-9FDB-17829736B6A9}" destId="{AE102EBC-F41F-204B-96E5-0C3C348735B1}" srcOrd="0" destOrd="0" presId="urn:microsoft.com/office/officeart/2008/layout/IncreasingCircleProcess"/>
    <dgm:cxn modelId="{4FCF89E7-9EE7-C040-8403-FABE3B752EE4}" type="presParOf" srcId="{AE102EBC-F41F-204B-96E5-0C3C348735B1}" destId="{3541474B-CC9D-C844-9058-137BBB32D61F}" srcOrd="0" destOrd="0" presId="urn:microsoft.com/office/officeart/2008/layout/IncreasingCircleProcess"/>
    <dgm:cxn modelId="{57C81A6A-947D-5448-8838-88F62F5676C8}" type="presParOf" srcId="{AE102EBC-F41F-204B-96E5-0C3C348735B1}" destId="{3BEBB2AE-0907-C145-924C-FCD0FB7BF246}" srcOrd="1" destOrd="0" presId="urn:microsoft.com/office/officeart/2008/layout/IncreasingCircleProcess"/>
    <dgm:cxn modelId="{DD9D5A72-F5B1-444D-8267-4667C6D9C6B4}" type="presParOf" srcId="{AE102EBC-F41F-204B-96E5-0C3C348735B1}" destId="{9E2454A7-54CE-EB4A-B144-9F1D57C8D371}" srcOrd="2" destOrd="0" presId="urn:microsoft.com/office/officeart/2008/layout/IncreasingCircleProcess"/>
    <dgm:cxn modelId="{6B93A2A5-AF39-7F42-A9F6-713B69F85855}" type="presParOf" srcId="{AE102EBC-F41F-204B-96E5-0C3C348735B1}" destId="{9128B7B7-23A7-6344-BF5A-9DB48851FE4E}" srcOrd="3" destOrd="0" presId="urn:microsoft.com/office/officeart/2008/layout/IncreasingCircleProcess"/>
    <dgm:cxn modelId="{FEAC7B79-89AE-5E44-812F-F610B38754FC}" type="presParOf" srcId="{8F9B828D-225A-734A-9FDB-17829736B6A9}" destId="{810CA979-E776-644A-A55E-2B8F99DF0D97}" srcOrd="1" destOrd="0" presId="urn:microsoft.com/office/officeart/2008/layout/IncreasingCircleProcess"/>
    <dgm:cxn modelId="{27C2FF7A-D574-2D45-AE28-111B4F47286E}" type="presParOf" srcId="{8F9B828D-225A-734A-9FDB-17829736B6A9}" destId="{8A53C8FE-55F3-D847-8E09-A3BB6E868ABF}" srcOrd="2" destOrd="0" presId="urn:microsoft.com/office/officeart/2008/layout/IncreasingCircleProcess"/>
    <dgm:cxn modelId="{BDB1FCC6-8579-B543-AE18-40EB941C493F}" type="presParOf" srcId="{8A53C8FE-55F3-D847-8E09-A3BB6E868ABF}" destId="{29543DB3-5F6D-E048-9A26-772B501754E3}" srcOrd="0" destOrd="0" presId="urn:microsoft.com/office/officeart/2008/layout/IncreasingCircleProcess"/>
    <dgm:cxn modelId="{D613679D-E296-054B-AF84-D4CB6950FB4E}" type="presParOf" srcId="{8A53C8FE-55F3-D847-8E09-A3BB6E868ABF}" destId="{F2ED51CB-14EE-4940-8BF6-80D51C7E6AEE}" srcOrd="1" destOrd="0" presId="urn:microsoft.com/office/officeart/2008/layout/IncreasingCircleProcess"/>
    <dgm:cxn modelId="{E813583D-49C0-7E4B-811C-1B9A568109B3}" type="presParOf" srcId="{8A53C8FE-55F3-D847-8E09-A3BB6E868ABF}" destId="{E36289C8-0F13-CA47-A36E-0CF0F97860FD}" srcOrd="2" destOrd="0" presId="urn:microsoft.com/office/officeart/2008/layout/IncreasingCircleProcess"/>
    <dgm:cxn modelId="{EBE5948A-3B3C-694C-A3CD-4AD79E4C2C26}" type="presParOf" srcId="{8A53C8FE-55F3-D847-8E09-A3BB6E868ABF}" destId="{7A16BE06-A8FF-134C-9F5C-3654EB70F9FA}" srcOrd="3" destOrd="0" presId="urn:microsoft.com/office/officeart/2008/layout/IncreasingCircleProcess"/>
    <dgm:cxn modelId="{68E08C01-A38C-834E-924D-6A4326AF867F}" type="presParOf" srcId="{8F9B828D-225A-734A-9FDB-17829736B6A9}" destId="{0F3C747E-5CAF-284B-8B47-BEBBBE4E4325}" srcOrd="3" destOrd="0" presId="urn:microsoft.com/office/officeart/2008/layout/IncreasingCircleProcess"/>
    <dgm:cxn modelId="{E51386B0-1161-B743-AD33-5027D74629E7}" type="presParOf" srcId="{8F9B828D-225A-734A-9FDB-17829736B6A9}" destId="{AD361D97-8615-E040-AD58-12B91193F39B}" srcOrd="4" destOrd="0" presId="urn:microsoft.com/office/officeart/2008/layout/IncreasingCircleProcess"/>
    <dgm:cxn modelId="{4B8EF25F-1035-DC41-9D07-4FE14803DE97}" type="presParOf" srcId="{AD361D97-8615-E040-AD58-12B91193F39B}" destId="{BF7033C6-7C5B-964F-8944-AC03A53EF0EA}" srcOrd="0" destOrd="0" presId="urn:microsoft.com/office/officeart/2008/layout/IncreasingCircleProcess"/>
    <dgm:cxn modelId="{74F84BA9-E677-BD40-B0B9-4FAC95D88476}" type="presParOf" srcId="{AD361D97-8615-E040-AD58-12B91193F39B}" destId="{5ED729CA-6700-3145-A46F-655BB23C4E39}" srcOrd="1" destOrd="0" presId="urn:microsoft.com/office/officeart/2008/layout/IncreasingCircleProcess"/>
    <dgm:cxn modelId="{3581817F-61E8-944F-832B-0BA2922B731C}" type="presParOf" srcId="{AD361D97-8615-E040-AD58-12B91193F39B}" destId="{7F00FE06-5304-7D48-862B-E10F879027E6}" srcOrd="2" destOrd="0" presId="urn:microsoft.com/office/officeart/2008/layout/IncreasingCircleProcess"/>
    <dgm:cxn modelId="{F92A485B-35D4-894A-BC9A-2B9B4AB5E7C9}" type="presParOf" srcId="{AD361D97-8615-E040-AD58-12B91193F39B}" destId="{50A7B991-70E4-B243-8355-F45F36FD6373}"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13998F-0EE5-F545-AD0C-05D252DF0961}"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5277386B-C45E-BE40-9874-44E711768A27}">
      <dgm:prSet phldrT="[Text]" custT="1"/>
      <dgm:spPr/>
      <dgm:t>
        <a:bodyPr/>
        <a:lstStyle/>
        <a:p>
          <a:r>
            <a:rPr lang="en-US" sz="1600" dirty="0" smtClean="0"/>
            <a:t>Focus groups + semi-structured interviews with OAs + providers</a:t>
          </a:r>
          <a:endParaRPr lang="en-US" sz="1600" dirty="0"/>
        </a:p>
      </dgm:t>
    </dgm:pt>
    <dgm:pt modelId="{960E550D-BA21-8D43-B444-DEAC0293066C}" type="parTrans" cxnId="{837BF7F0-6C86-BE4A-BA96-654809DD4527}">
      <dgm:prSet/>
      <dgm:spPr/>
      <dgm:t>
        <a:bodyPr/>
        <a:lstStyle/>
        <a:p>
          <a:endParaRPr lang="en-US"/>
        </a:p>
      </dgm:t>
    </dgm:pt>
    <dgm:pt modelId="{D477524B-6548-EE4B-B5CA-921E46248574}" type="sibTrans" cxnId="{837BF7F0-6C86-BE4A-BA96-654809DD4527}">
      <dgm:prSet/>
      <dgm:spPr/>
      <dgm:t>
        <a:bodyPr/>
        <a:lstStyle/>
        <a:p>
          <a:endParaRPr lang="en-US"/>
        </a:p>
      </dgm:t>
    </dgm:pt>
    <dgm:pt modelId="{A94222CD-75A0-FD4D-97CC-4EEFD8822DD9}">
      <dgm:prSet phldrT="[Text]"/>
      <dgm:spPr/>
      <dgm:t>
        <a:bodyPr/>
        <a:lstStyle/>
        <a:p>
          <a:r>
            <a:rPr lang="en-US" dirty="0" smtClean="0"/>
            <a:t>Phase I</a:t>
          </a:r>
          <a:endParaRPr lang="en-US" dirty="0"/>
        </a:p>
      </dgm:t>
    </dgm:pt>
    <dgm:pt modelId="{50227CFC-0ACB-8149-833A-1F259CE816D2}" type="parTrans" cxnId="{DE3B8276-B84E-7640-BF0E-9F2F122A7EA5}">
      <dgm:prSet/>
      <dgm:spPr/>
      <dgm:t>
        <a:bodyPr/>
        <a:lstStyle/>
        <a:p>
          <a:endParaRPr lang="en-US"/>
        </a:p>
      </dgm:t>
    </dgm:pt>
    <dgm:pt modelId="{BD337DC5-B327-8E40-985D-786A05B4CE62}" type="sibTrans" cxnId="{DE3B8276-B84E-7640-BF0E-9F2F122A7EA5}">
      <dgm:prSet/>
      <dgm:spPr/>
      <dgm:t>
        <a:bodyPr/>
        <a:lstStyle/>
        <a:p>
          <a:endParaRPr lang="en-US"/>
        </a:p>
      </dgm:t>
    </dgm:pt>
    <dgm:pt modelId="{BA6B8F8D-0623-6147-9DB2-9F1F255643D1}">
      <dgm:prSet phldrT="[Text]" custT="1"/>
      <dgm:spPr/>
      <dgm:t>
        <a:bodyPr/>
        <a:lstStyle/>
        <a:p>
          <a:r>
            <a:rPr lang="en-US" sz="1600" dirty="0" smtClean="0"/>
            <a:t>Program development+ implementation</a:t>
          </a:r>
          <a:endParaRPr lang="en-US" sz="1600" dirty="0"/>
        </a:p>
      </dgm:t>
    </dgm:pt>
    <dgm:pt modelId="{D439EEF0-0875-4E4D-98C3-EF5C5CE54DBF}" type="parTrans" cxnId="{831F562F-F399-0649-8F01-2672A28BE491}">
      <dgm:prSet/>
      <dgm:spPr/>
      <dgm:t>
        <a:bodyPr/>
        <a:lstStyle/>
        <a:p>
          <a:endParaRPr lang="en-US"/>
        </a:p>
      </dgm:t>
    </dgm:pt>
    <dgm:pt modelId="{5ABFB996-FD2E-5641-8C2A-02A3A4DE5EB5}" type="sibTrans" cxnId="{831F562F-F399-0649-8F01-2672A28BE491}">
      <dgm:prSet/>
      <dgm:spPr/>
      <dgm:t>
        <a:bodyPr/>
        <a:lstStyle/>
        <a:p>
          <a:endParaRPr lang="en-US"/>
        </a:p>
      </dgm:t>
    </dgm:pt>
    <dgm:pt modelId="{EEE50320-4E40-4B4D-8711-4877BF002CA9}">
      <dgm:prSet phldrT="[Text]"/>
      <dgm:spPr/>
      <dgm:t>
        <a:bodyPr/>
        <a:lstStyle/>
        <a:p>
          <a:r>
            <a:rPr lang="en-US" dirty="0" smtClean="0"/>
            <a:t>Phase 2</a:t>
          </a:r>
          <a:endParaRPr lang="en-US" dirty="0"/>
        </a:p>
      </dgm:t>
    </dgm:pt>
    <dgm:pt modelId="{C9A7CBEF-EAF9-6845-AA6A-0B97223EC003}" type="parTrans" cxnId="{7D84E0F2-6C54-5F4E-A601-3CC3AD7054E7}">
      <dgm:prSet/>
      <dgm:spPr/>
      <dgm:t>
        <a:bodyPr/>
        <a:lstStyle/>
        <a:p>
          <a:endParaRPr lang="en-US"/>
        </a:p>
      </dgm:t>
    </dgm:pt>
    <dgm:pt modelId="{0EC84184-93FD-A546-9EF6-67B54DCDC41F}" type="sibTrans" cxnId="{7D84E0F2-6C54-5F4E-A601-3CC3AD7054E7}">
      <dgm:prSet/>
      <dgm:spPr/>
      <dgm:t>
        <a:bodyPr/>
        <a:lstStyle/>
        <a:p>
          <a:endParaRPr lang="en-US"/>
        </a:p>
      </dgm:t>
    </dgm:pt>
    <dgm:pt modelId="{4C091C79-4E7B-9B4A-9250-E1A9C2425FAA}">
      <dgm:prSet phldrT="[Text]" custT="1"/>
      <dgm:spPr/>
      <dgm:t>
        <a:bodyPr/>
        <a:lstStyle/>
        <a:p>
          <a:r>
            <a:rPr lang="en-US" sz="1600" dirty="0" smtClean="0"/>
            <a:t>Program Evaluation</a:t>
          </a:r>
          <a:endParaRPr lang="en-US" sz="1600" dirty="0"/>
        </a:p>
      </dgm:t>
    </dgm:pt>
    <dgm:pt modelId="{524EDC88-C67A-1849-95F9-D4BA3645B0CE}" type="parTrans" cxnId="{57B67F28-16DA-F647-8830-4F9611A58E00}">
      <dgm:prSet/>
      <dgm:spPr/>
      <dgm:t>
        <a:bodyPr/>
        <a:lstStyle/>
        <a:p>
          <a:endParaRPr lang="en-US"/>
        </a:p>
      </dgm:t>
    </dgm:pt>
    <dgm:pt modelId="{40736A6E-48AC-8547-9724-DA0FACD930BE}" type="sibTrans" cxnId="{57B67F28-16DA-F647-8830-4F9611A58E00}">
      <dgm:prSet/>
      <dgm:spPr/>
      <dgm:t>
        <a:bodyPr/>
        <a:lstStyle/>
        <a:p>
          <a:endParaRPr lang="en-US"/>
        </a:p>
      </dgm:t>
    </dgm:pt>
    <dgm:pt modelId="{4A9586FB-11DF-6740-B999-8466896A1E5D}">
      <dgm:prSet phldrT="[Text]"/>
      <dgm:spPr/>
      <dgm:t>
        <a:bodyPr/>
        <a:lstStyle/>
        <a:p>
          <a:r>
            <a:rPr lang="en-US" dirty="0" smtClean="0"/>
            <a:t>Phase 3</a:t>
          </a:r>
          <a:endParaRPr lang="en-US" dirty="0"/>
        </a:p>
      </dgm:t>
    </dgm:pt>
    <dgm:pt modelId="{AFFD1790-91C8-534F-B8A5-CE6368DD6BFC}" type="parTrans" cxnId="{7F72D33D-BB12-444F-BB98-B7B80AF07BBC}">
      <dgm:prSet/>
      <dgm:spPr/>
      <dgm:t>
        <a:bodyPr/>
        <a:lstStyle/>
        <a:p>
          <a:endParaRPr lang="en-US"/>
        </a:p>
      </dgm:t>
    </dgm:pt>
    <dgm:pt modelId="{69AA3425-249C-4749-8E48-417B5F1362A0}" type="sibTrans" cxnId="{7F72D33D-BB12-444F-BB98-B7B80AF07BBC}">
      <dgm:prSet/>
      <dgm:spPr/>
      <dgm:t>
        <a:bodyPr/>
        <a:lstStyle/>
        <a:p>
          <a:endParaRPr lang="en-US"/>
        </a:p>
      </dgm:t>
    </dgm:pt>
    <dgm:pt modelId="{CCDB020B-4D07-D343-9CA1-9311BB268634}" type="pres">
      <dgm:prSet presAssocID="{8013998F-0EE5-F545-AD0C-05D252DF0961}" presName="rootnode" presStyleCnt="0">
        <dgm:presLayoutVars>
          <dgm:chMax/>
          <dgm:chPref/>
          <dgm:dir/>
          <dgm:animLvl val="lvl"/>
        </dgm:presLayoutVars>
      </dgm:prSet>
      <dgm:spPr/>
      <dgm:t>
        <a:bodyPr/>
        <a:lstStyle/>
        <a:p>
          <a:endParaRPr lang="en-US"/>
        </a:p>
      </dgm:t>
    </dgm:pt>
    <dgm:pt modelId="{F13E1F4B-381F-D04B-B4BC-2F844383BB8B}" type="pres">
      <dgm:prSet presAssocID="{5277386B-C45E-BE40-9874-44E711768A27}" presName="composite" presStyleCnt="0"/>
      <dgm:spPr/>
    </dgm:pt>
    <dgm:pt modelId="{0E683E52-D979-1E41-8F8F-C0E02308E12E}" type="pres">
      <dgm:prSet presAssocID="{5277386B-C45E-BE40-9874-44E711768A27}" presName="bentUpArrow1" presStyleLbl="alignImgPlace1" presStyleIdx="0" presStyleCnt="2"/>
      <dgm:spPr/>
    </dgm:pt>
    <dgm:pt modelId="{871CFF28-295C-C441-8CCB-1322DB377021}" type="pres">
      <dgm:prSet presAssocID="{5277386B-C45E-BE40-9874-44E711768A27}" presName="ParentText" presStyleLbl="node1" presStyleIdx="0" presStyleCnt="3">
        <dgm:presLayoutVars>
          <dgm:chMax val="1"/>
          <dgm:chPref val="1"/>
          <dgm:bulletEnabled val="1"/>
        </dgm:presLayoutVars>
      </dgm:prSet>
      <dgm:spPr/>
      <dgm:t>
        <a:bodyPr/>
        <a:lstStyle/>
        <a:p>
          <a:endParaRPr lang="en-US"/>
        </a:p>
      </dgm:t>
    </dgm:pt>
    <dgm:pt modelId="{D8EFEDDB-0560-9044-AC63-EB403661F18B}" type="pres">
      <dgm:prSet presAssocID="{5277386B-C45E-BE40-9874-44E711768A27}" presName="ChildText" presStyleLbl="revTx" presStyleIdx="0" presStyleCnt="3" custScaleX="138380" custLinFactNeighborX="8092">
        <dgm:presLayoutVars>
          <dgm:chMax val="0"/>
          <dgm:chPref val="0"/>
          <dgm:bulletEnabled val="1"/>
        </dgm:presLayoutVars>
      </dgm:prSet>
      <dgm:spPr/>
      <dgm:t>
        <a:bodyPr/>
        <a:lstStyle/>
        <a:p>
          <a:endParaRPr lang="en-US"/>
        </a:p>
      </dgm:t>
    </dgm:pt>
    <dgm:pt modelId="{4756B6B4-130C-9E44-AC9E-12CE345FF3CA}" type="pres">
      <dgm:prSet presAssocID="{D477524B-6548-EE4B-B5CA-921E46248574}" presName="sibTrans" presStyleCnt="0"/>
      <dgm:spPr/>
    </dgm:pt>
    <dgm:pt modelId="{6D13DAFC-6F35-2242-BDE9-B3EA3843946C}" type="pres">
      <dgm:prSet presAssocID="{BA6B8F8D-0623-6147-9DB2-9F1F255643D1}" presName="composite" presStyleCnt="0"/>
      <dgm:spPr/>
    </dgm:pt>
    <dgm:pt modelId="{DF4ED5FD-33DB-C149-8E7A-3D10B6C74C3B}" type="pres">
      <dgm:prSet presAssocID="{BA6B8F8D-0623-6147-9DB2-9F1F255643D1}" presName="bentUpArrow1" presStyleLbl="alignImgPlace1" presStyleIdx="1" presStyleCnt="2"/>
      <dgm:spPr/>
    </dgm:pt>
    <dgm:pt modelId="{351487F6-EFA0-8A4A-B18F-9D5597627DF1}" type="pres">
      <dgm:prSet presAssocID="{BA6B8F8D-0623-6147-9DB2-9F1F255643D1}" presName="ParentText" presStyleLbl="node1" presStyleIdx="1" presStyleCnt="3">
        <dgm:presLayoutVars>
          <dgm:chMax val="1"/>
          <dgm:chPref val="1"/>
          <dgm:bulletEnabled val="1"/>
        </dgm:presLayoutVars>
      </dgm:prSet>
      <dgm:spPr/>
      <dgm:t>
        <a:bodyPr/>
        <a:lstStyle/>
        <a:p>
          <a:endParaRPr lang="en-US"/>
        </a:p>
      </dgm:t>
    </dgm:pt>
    <dgm:pt modelId="{CCA0D59C-7FCB-B14D-8767-4689002BDC2E}" type="pres">
      <dgm:prSet presAssocID="{BA6B8F8D-0623-6147-9DB2-9F1F255643D1}" presName="ChildText" presStyleLbl="revTx" presStyleIdx="1" presStyleCnt="3" custScaleX="147747" custLinFactNeighborX="16184">
        <dgm:presLayoutVars>
          <dgm:chMax val="0"/>
          <dgm:chPref val="0"/>
          <dgm:bulletEnabled val="1"/>
        </dgm:presLayoutVars>
      </dgm:prSet>
      <dgm:spPr/>
      <dgm:t>
        <a:bodyPr/>
        <a:lstStyle/>
        <a:p>
          <a:endParaRPr lang="en-US"/>
        </a:p>
      </dgm:t>
    </dgm:pt>
    <dgm:pt modelId="{A3165FBB-BAD0-4347-B998-830A84B9309C}" type="pres">
      <dgm:prSet presAssocID="{5ABFB996-FD2E-5641-8C2A-02A3A4DE5EB5}" presName="sibTrans" presStyleCnt="0"/>
      <dgm:spPr/>
    </dgm:pt>
    <dgm:pt modelId="{04780C73-A85A-3143-8302-D01CBA37150A}" type="pres">
      <dgm:prSet presAssocID="{4C091C79-4E7B-9B4A-9250-E1A9C2425FAA}" presName="composite" presStyleCnt="0"/>
      <dgm:spPr/>
    </dgm:pt>
    <dgm:pt modelId="{21494C36-F5DF-624F-8A44-337E805B019E}" type="pres">
      <dgm:prSet presAssocID="{4C091C79-4E7B-9B4A-9250-E1A9C2425FAA}" presName="ParentText" presStyleLbl="node1" presStyleIdx="2" presStyleCnt="3">
        <dgm:presLayoutVars>
          <dgm:chMax val="1"/>
          <dgm:chPref val="1"/>
          <dgm:bulletEnabled val="1"/>
        </dgm:presLayoutVars>
      </dgm:prSet>
      <dgm:spPr/>
      <dgm:t>
        <a:bodyPr/>
        <a:lstStyle/>
        <a:p>
          <a:endParaRPr lang="en-US"/>
        </a:p>
      </dgm:t>
    </dgm:pt>
    <dgm:pt modelId="{B87D3896-D77B-DF43-8D94-4E310F59627A}" type="pres">
      <dgm:prSet presAssocID="{4C091C79-4E7B-9B4A-9250-E1A9C2425FAA}" presName="FinalChildText" presStyleLbl="revTx" presStyleIdx="2" presStyleCnt="3" custScaleX="135000" custLinFactNeighborX="6936">
        <dgm:presLayoutVars>
          <dgm:chMax val="0"/>
          <dgm:chPref val="0"/>
          <dgm:bulletEnabled val="1"/>
        </dgm:presLayoutVars>
      </dgm:prSet>
      <dgm:spPr/>
      <dgm:t>
        <a:bodyPr/>
        <a:lstStyle/>
        <a:p>
          <a:endParaRPr lang="en-US"/>
        </a:p>
      </dgm:t>
    </dgm:pt>
  </dgm:ptLst>
  <dgm:cxnLst>
    <dgm:cxn modelId="{FC8CC807-355F-F942-B71E-9A74D2C2D735}" type="presOf" srcId="{4A9586FB-11DF-6740-B999-8466896A1E5D}" destId="{B87D3896-D77B-DF43-8D94-4E310F59627A}" srcOrd="0" destOrd="0" presId="urn:microsoft.com/office/officeart/2005/8/layout/StepDownProcess"/>
    <dgm:cxn modelId="{12817322-3200-D74B-8EE7-6B089FDB8CCD}" type="presOf" srcId="{A94222CD-75A0-FD4D-97CC-4EEFD8822DD9}" destId="{D8EFEDDB-0560-9044-AC63-EB403661F18B}" srcOrd="0" destOrd="0" presId="urn:microsoft.com/office/officeart/2005/8/layout/StepDownProcess"/>
    <dgm:cxn modelId="{837BF7F0-6C86-BE4A-BA96-654809DD4527}" srcId="{8013998F-0EE5-F545-AD0C-05D252DF0961}" destId="{5277386B-C45E-BE40-9874-44E711768A27}" srcOrd="0" destOrd="0" parTransId="{960E550D-BA21-8D43-B444-DEAC0293066C}" sibTransId="{D477524B-6548-EE4B-B5CA-921E46248574}"/>
    <dgm:cxn modelId="{10F80F23-ECB0-8F46-9AB7-722E07E3FE7C}" type="presOf" srcId="{8013998F-0EE5-F545-AD0C-05D252DF0961}" destId="{CCDB020B-4D07-D343-9CA1-9311BB268634}" srcOrd="0" destOrd="0" presId="urn:microsoft.com/office/officeart/2005/8/layout/StepDownProcess"/>
    <dgm:cxn modelId="{7D84E0F2-6C54-5F4E-A601-3CC3AD7054E7}" srcId="{BA6B8F8D-0623-6147-9DB2-9F1F255643D1}" destId="{EEE50320-4E40-4B4D-8711-4877BF002CA9}" srcOrd="0" destOrd="0" parTransId="{C9A7CBEF-EAF9-6845-AA6A-0B97223EC003}" sibTransId="{0EC84184-93FD-A546-9EF6-67B54DCDC41F}"/>
    <dgm:cxn modelId="{526C6F1D-9DB5-764D-9456-B561087FD6B8}" type="presOf" srcId="{5277386B-C45E-BE40-9874-44E711768A27}" destId="{871CFF28-295C-C441-8CCB-1322DB377021}" srcOrd="0" destOrd="0" presId="urn:microsoft.com/office/officeart/2005/8/layout/StepDownProcess"/>
    <dgm:cxn modelId="{11DB18EC-7E2C-D440-B71D-8DB4C1AE2841}" type="presOf" srcId="{BA6B8F8D-0623-6147-9DB2-9F1F255643D1}" destId="{351487F6-EFA0-8A4A-B18F-9D5597627DF1}" srcOrd="0" destOrd="0" presId="urn:microsoft.com/office/officeart/2005/8/layout/StepDownProcess"/>
    <dgm:cxn modelId="{7F72D33D-BB12-444F-BB98-B7B80AF07BBC}" srcId="{4C091C79-4E7B-9B4A-9250-E1A9C2425FAA}" destId="{4A9586FB-11DF-6740-B999-8466896A1E5D}" srcOrd="0" destOrd="0" parTransId="{AFFD1790-91C8-534F-B8A5-CE6368DD6BFC}" sibTransId="{69AA3425-249C-4749-8E48-417B5F1362A0}"/>
    <dgm:cxn modelId="{831F562F-F399-0649-8F01-2672A28BE491}" srcId="{8013998F-0EE5-F545-AD0C-05D252DF0961}" destId="{BA6B8F8D-0623-6147-9DB2-9F1F255643D1}" srcOrd="1" destOrd="0" parTransId="{D439EEF0-0875-4E4D-98C3-EF5C5CE54DBF}" sibTransId="{5ABFB996-FD2E-5641-8C2A-02A3A4DE5EB5}"/>
    <dgm:cxn modelId="{0E16387C-E243-A74A-B98F-8DE46C3C78E8}" type="presOf" srcId="{4C091C79-4E7B-9B4A-9250-E1A9C2425FAA}" destId="{21494C36-F5DF-624F-8A44-337E805B019E}" srcOrd="0" destOrd="0" presId="urn:microsoft.com/office/officeart/2005/8/layout/StepDownProcess"/>
    <dgm:cxn modelId="{935F20F8-E343-A34D-873E-C65B26E12E2D}" type="presOf" srcId="{EEE50320-4E40-4B4D-8711-4877BF002CA9}" destId="{CCA0D59C-7FCB-B14D-8767-4689002BDC2E}" srcOrd="0" destOrd="0" presId="urn:microsoft.com/office/officeart/2005/8/layout/StepDownProcess"/>
    <dgm:cxn modelId="{57B67F28-16DA-F647-8830-4F9611A58E00}" srcId="{8013998F-0EE5-F545-AD0C-05D252DF0961}" destId="{4C091C79-4E7B-9B4A-9250-E1A9C2425FAA}" srcOrd="2" destOrd="0" parTransId="{524EDC88-C67A-1849-95F9-D4BA3645B0CE}" sibTransId="{40736A6E-48AC-8547-9724-DA0FACD930BE}"/>
    <dgm:cxn modelId="{DE3B8276-B84E-7640-BF0E-9F2F122A7EA5}" srcId="{5277386B-C45E-BE40-9874-44E711768A27}" destId="{A94222CD-75A0-FD4D-97CC-4EEFD8822DD9}" srcOrd="0" destOrd="0" parTransId="{50227CFC-0ACB-8149-833A-1F259CE816D2}" sibTransId="{BD337DC5-B327-8E40-985D-786A05B4CE62}"/>
    <dgm:cxn modelId="{5ED53FA8-3A93-4C49-BC4B-008DB6090AA1}" type="presParOf" srcId="{CCDB020B-4D07-D343-9CA1-9311BB268634}" destId="{F13E1F4B-381F-D04B-B4BC-2F844383BB8B}" srcOrd="0" destOrd="0" presId="urn:microsoft.com/office/officeart/2005/8/layout/StepDownProcess"/>
    <dgm:cxn modelId="{9EEA9F99-A986-2B40-841B-FAD743AB72D7}" type="presParOf" srcId="{F13E1F4B-381F-D04B-B4BC-2F844383BB8B}" destId="{0E683E52-D979-1E41-8F8F-C0E02308E12E}" srcOrd="0" destOrd="0" presId="urn:microsoft.com/office/officeart/2005/8/layout/StepDownProcess"/>
    <dgm:cxn modelId="{21A61586-547C-ED4E-AB15-108413870B84}" type="presParOf" srcId="{F13E1F4B-381F-D04B-B4BC-2F844383BB8B}" destId="{871CFF28-295C-C441-8CCB-1322DB377021}" srcOrd="1" destOrd="0" presId="urn:microsoft.com/office/officeart/2005/8/layout/StepDownProcess"/>
    <dgm:cxn modelId="{52242507-F2AA-2646-9670-3D4E8464573F}" type="presParOf" srcId="{F13E1F4B-381F-D04B-B4BC-2F844383BB8B}" destId="{D8EFEDDB-0560-9044-AC63-EB403661F18B}" srcOrd="2" destOrd="0" presId="urn:microsoft.com/office/officeart/2005/8/layout/StepDownProcess"/>
    <dgm:cxn modelId="{89827F95-D56F-844E-B3BF-510FF12ACEB9}" type="presParOf" srcId="{CCDB020B-4D07-D343-9CA1-9311BB268634}" destId="{4756B6B4-130C-9E44-AC9E-12CE345FF3CA}" srcOrd="1" destOrd="0" presId="urn:microsoft.com/office/officeart/2005/8/layout/StepDownProcess"/>
    <dgm:cxn modelId="{34EB9A59-2EC5-A04E-BD01-5B326BC4623A}" type="presParOf" srcId="{CCDB020B-4D07-D343-9CA1-9311BB268634}" destId="{6D13DAFC-6F35-2242-BDE9-B3EA3843946C}" srcOrd="2" destOrd="0" presId="urn:microsoft.com/office/officeart/2005/8/layout/StepDownProcess"/>
    <dgm:cxn modelId="{0751CD22-E26F-DF42-9A93-BC6032C0070A}" type="presParOf" srcId="{6D13DAFC-6F35-2242-BDE9-B3EA3843946C}" destId="{DF4ED5FD-33DB-C149-8E7A-3D10B6C74C3B}" srcOrd="0" destOrd="0" presId="urn:microsoft.com/office/officeart/2005/8/layout/StepDownProcess"/>
    <dgm:cxn modelId="{DCC7DCB0-BA03-5040-AE50-D95E7BDEBDE4}" type="presParOf" srcId="{6D13DAFC-6F35-2242-BDE9-B3EA3843946C}" destId="{351487F6-EFA0-8A4A-B18F-9D5597627DF1}" srcOrd="1" destOrd="0" presId="urn:microsoft.com/office/officeart/2005/8/layout/StepDownProcess"/>
    <dgm:cxn modelId="{97DA9666-BECF-D94E-9A57-3C026F52CB1F}" type="presParOf" srcId="{6D13DAFC-6F35-2242-BDE9-B3EA3843946C}" destId="{CCA0D59C-7FCB-B14D-8767-4689002BDC2E}" srcOrd="2" destOrd="0" presId="urn:microsoft.com/office/officeart/2005/8/layout/StepDownProcess"/>
    <dgm:cxn modelId="{C93DF43C-53B5-9E47-A919-49AF957A444E}" type="presParOf" srcId="{CCDB020B-4D07-D343-9CA1-9311BB268634}" destId="{A3165FBB-BAD0-4347-B998-830A84B9309C}" srcOrd="3" destOrd="0" presId="urn:microsoft.com/office/officeart/2005/8/layout/StepDownProcess"/>
    <dgm:cxn modelId="{A863C829-DA8F-DF41-829E-086C3C067EC5}" type="presParOf" srcId="{CCDB020B-4D07-D343-9CA1-9311BB268634}" destId="{04780C73-A85A-3143-8302-D01CBA37150A}" srcOrd="4" destOrd="0" presId="urn:microsoft.com/office/officeart/2005/8/layout/StepDownProcess"/>
    <dgm:cxn modelId="{6093CF04-12B3-CD46-B49B-1475A18A7CF2}" type="presParOf" srcId="{04780C73-A85A-3143-8302-D01CBA37150A}" destId="{21494C36-F5DF-624F-8A44-337E805B019E}" srcOrd="0" destOrd="0" presId="urn:microsoft.com/office/officeart/2005/8/layout/StepDownProcess"/>
    <dgm:cxn modelId="{A9285799-3DA4-9C4B-8EC9-8C9B8E0648D5}" type="presParOf" srcId="{04780C73-A85A-3143-8302-D01CBA37150A}" destId="{B87D3896-D77B-DF43-8D94-4E310F59627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97AF70-1A42-C649-A84A-FDE1D8E01B29}" type="doc">
      <dgm:prSet loTypeId="urn:microsoft.com/office/officeart/2005/8/layout/arrow4" loCatId="" qsTypeId="urn:microsoft.com/office/officeart/2005/8/quickstyle/simple3" qsCatId="simple" csTypeId="urn:microsoft.com/office/officeart/2005/8/colors/accent1_2" csCatId="accent1" phldr="1"/>
      <dgm:spPr/>
      <dgm:t>
        <a:bodyPr/>
        <a:lstStyle/>
        <a:p>
          <a:endParaRPr lang="en-US"/>
        </a:p>
      </dgm:t>
    </dgm:pt>
    <dgm:pt modelId="{6E26CCC2-90CD-C147-9C8A-31AA044CE57A}">
      <dgm:prSet phldrT="[Text]" custT="1"/>
      <dgm:spPr/>
      <dgm:t>
        <a:bodyPr/>
        <a:lstStyle/>
        <a:p>
          <a:r>
            <a:rPr lang="en-US" sz="4400" dirty="0" smtClean="0"/>
            <a:t>Post-intervention</a:t>
          </a:r>
        </a:p>
      </dgm:t>
    </dgm:pt>
    <dgm:pt modelId="{81AB91DD-2139-5F46-8A5B-7BA438711E3E}" type="parTrans" cxnId="{28AF4851-EBCB-9447-9C4B-22115F08D8CB}">
      <dgm:prSet/>
      <dgm:spPr/>
      <dgm:t>
        <a:bodyPr/>
        <a:lstStyle/>
        <a:p>
          <a:endParaRPr lang="en-US"/>
        </a:p>
      </dgm:t>
    </dgm:pt>
    <dgm:pt modelId="{7C769C64-21BA-CA4B-9CDA-F1BEBAFB037B}" type="sibTrans" cxnId="{28AF4851-EBCB-9447-9C4B-22115F08D8CB}">
      <dgm:prSet/>
      <dgm:spPr/>
      <dgm:t>
        <a:bodyPr/>
        <a:lstStyle/>
        <a:p>
          <a:endParaRPr lang="en-US"/>
        </a:p>
      </dgm:t>
    </dgm:pt>
    <dgm:pt modelId="{02023CA6-8C70-D140-B8AA-F05CEBABE0F0}">
      <dgm:prSet/>
      <dgm:spPr/>
      <dgm:t>
        <a:bodyPr/>
        <a:lstStyle/>
        <a:p>
          <a:r>
            <a:rPr lang="en-US" dirty="0" smtClean="0"/>
            <a:t>Pre-intervention</a:t>
          </a:r>
          <a:endParaRPr lang="en-US" dirty="0"/>
        </a:p>
      </dgm:t>
    </dgm:pt>
    <dgm:pt modelId="{A0AA0961-DB44-0142-B70D-ADA5FCEF9A24}" type="parTrans" cxnId="{5F7CA1FE-CD69-DB4C-8263-C6DF4AF84025}">
      <dgm:prSet/>
      <dgm:spPr/>
      <dgm:t>
        <a:bodyPr/>
        <a:lstStyle/>
        <a:p>
          <a:endParaRPr lang="en-US"/>
        </a:p>
      </dgm:t>
    </dgm:pt>
    <dgm:pt modelId="{1A042547-E155-1442-95AE-823BC931AC6D}" type="sibTrans" cxnId="{5F7CA1FE-CD69-DB4C-8263-C6DF4AF84025}">
      <dgm:prSet/>
      <dgm:spPr/>
      <dgm:t>
        <a:bodyPr/>
        <a:lstStyle/>
        <a:p>
          <a:endParaRPr lang="en-US"/>
        </a:p>
      </dgm:t>
    </dgm:pt>
    <dgm:pt modelId="{5BAEB7EE-69B7-184D-8592-832CB1E5719A}">
      <dgm:prSet/>
      <dgm:spPr/>
      <dgm:t>
        <a:bodyPr/>
        <a:lstStyle/>
        <a:p>
          <a:endParaRPr lang="en-US"/>
        </a:p>
      </dgm:t>
    </dgm:pt>
    <dgm:pt modelId="{C1AAE335-33CB-8747-8FB5-D3D721A7ACA7}" type="parTrans" cxnId="{7AB94434-6C3D-C14B-806F-6ABFCD52776C}">
      <dgm:prSet/>
      <dgm:spPr/>
      <dgm:t>
        <a:bodyPr/>
        <a:lstStyle/>
        <a:p>
          <a:endParaRPr lang="en-US"/>
        </a:p>
      </dgm:t>
    </dgm:pt>
    <dgm:pt modelId="{B4AD656A-9F77-AC4E-9648-0B89A14492F1}" type="sibTrans" cxnId="{7AB94434-6C3D-C14B-806F-6ABFCD52776C}">
      <dgm:prSet/>
      <dgm:spPr/>
      <dgm:t>
        <a:bodyPr/>
        <a:lstStyle/>
        <a:p>
          <a:endParaRPr lang="en-US"/>
        </a:p>
      </dgm:t>
    </dgm:pt>
    <dgm:pt modelId="{4A39106F-E92D-544E-BBBC-533B02F3A803}">
      <dgm:prSet/>
      <dgm:spPr/>
      <dgm:t>
        <a:bodyPr/>
        <a:lstStyle/>
        <a:p>
          <a:endParaRPr lang="en-US"/>
        </a:p>
      </dgm:t>
    </dgm:pt>
    <dgm:pt modelId="{AC9DAA92-DC2A-5D44-8BDB-35D3E0FF1952}" type="parTrans" cxnId="{475A6BA5-6D78-014F-BB93-AE7BEA5D55B1}">
      <dgm:prSet/>
      <dgm:spPr/>
      <dgm:t>
        <a:bodyPr/>
        <a:lstStyle/>
        <a:p>
          <a:endParaRPr lang="en-US"/>
        </a:p>
      </dgm:t>
    </dgm:pt>
    <dgm:pt modelId="{5D512B86-8D38-6645-90F0-56E4FF251605}" type="sibTrans" cxnId="{475A6BA5-6D78-014F-BB93-AE7BEA5D55B1}">
      <dgm:prSet/>
      <dgm:spPr/>
      <dgm:t>
        <a:bodyPr/>
        <a:lstStyle/>
        <a:p>
          <a:endParaRPr lang="en-US"/>
        </a:p>
      </dgm:t>
    </dgm:pt>
    <dgm:pt modelId="{67763572-EC99-DA47-A4E7-5659E3256A4A}">
      <dgm:prSet/>
      <dgm:spPr/>
      <dgm:t>
        <a:bodyPr/>
        <a:lstStyle/>
        <a:p>
          <a:endParaRPr lang="en-US"/>
        </a:p>
      </dgm:t>
    </dgm:pt>
    <dgm:pt modelId="{0785D628-2D95-9441-A75E-AD93AF28E661}" type="parTrans" cxnId="{97A3AE2E-EE27-3D49-8BCA-34DABE93F532}">
      <dgm:prSet/>
      <dgm:spPr/>
      <dgm:t>
        <a:bodyPr/>
        <a:lstStyle/>
        <a:p>
          <a:endParaRPr lang="en-US"/>
        </a:p>
      </dgm:t>
    </dgm:pt>
    <dgm:pt modelId="{F5735EBF-0D5C-B044-92C5-774A30C4705D}" type="sibTrans" cxnId="{97A3AE2E-EE27-3D49-8BCA-34DABE93F532}">
      <dgm:prSet/>
      <dgm:spPr/>
      <dgm:t>
        <a:bodyPr/>
        <a:lstStyle/>
        <a:p>
          <a:endParaRPr lang="en-US"/>
        </a:p>
      </dgm:t>
    </dgm:pt>
    <dgm:pt modelId="{CA50B702-689C-DC43-B682-76D53E622310}" type="pres">
      <dgm:prSet presAssocID="{ED97AF70-1A42-C649-A84A-FDE1D8E01B29}" presName="compositeShape" presStyleCnt="0">
        <dgm:presLayoutVars>
          <dgm:chMax val="2"/>
          <dgm:dir/>
          <dgm:resizeHandles val="exact"/>
        </dgm:presLayoutVars>
      </dgm:prSet>
      <dgm:spPr/>
      <dgm:t>
        <a:bodyPr/>
        <a:lstStyle/>
        <a:p>
          <a:endParaRPr lang="en-US"/>
        </a:p>
      </dgm:t>
    </dgm:pt>
    <dgm:pt modelId="{0A76F9F7-1995-6D4B-8C54-CB79B5CC9F75}" type="pres">
      <dgm:prSet presAssocID="{6E26CCC2-90CD-C147-9C8A-31AA044CE57A}" presName="upArrow" presStyleLbl="node1" presStyleIdx="0" presStyleCnt="2" custScaleX="116433" custScaleY="118901" custLinFactNeighborY="3020"/>
      <dgm:spPr/>
    </dgm:pt>
    <dgm:pt modelId="{BFBB9986-0C93-014C-9537-372FDEF7E426}" type="pres">
      <dgm:prSet presAssocID="{6E26CCC2-90CD-C147-9C8A-31AA044CE57A}" presName="upArrowText" presStyleLbl="revTx" presStyleIdx="0" presStyleCnt="2">
        <dgm:presLayoutVars>
          <dgm:chMax val="0"/>
          <dgm:bulletEnabled val="1"/>
        </dgm:presLayoutVars>
      </dgm:prSet>
      <dgm:spPr/>
      <dgm:t>
        <a:bodyPr/>
        <a:lstStyle/>
        <a:p>
          <a:endParaRPr lang="en-US"/>
        </a:p>
      </dgm:t>
    </dgm:pt>
    <dgm:pt modelId="{2CD277C0-2057-D841-9914-DA48A29CDD11}" type="pres">
      <dgm:prSet presAssocID="{02023CA6-8C70-D140-B8AA-F05CEBABE0F0}" presName="downArrow" presStyleLbl="node1" presStyleIdx="1" presStyleCnt="2"/>
      <dgm:spPr/>
    </dgm:pt>
    <dgm:pt modelId="{4A8EFEFA-2A3C-CD4E-BA30-46075EA7AD44}" type="pres">
      <dgm:prSet presAssocID="{02023CA6-8C70-D140-B8AA-F05CEBABE0F0}" presName="downArrowText" presStyleLbl="revTx" presStyleIdx="1" presStyleCnt="2">
        <dgm:presLayoutVars>
          <dgm:chMax val="0"/>
          <dgm:bulletEnabled val="1"/>
        </dgm:presLayoutVars>
      </dgm:prSet>
      <dgm:spPr/>
      <dgm:t>
        <a:bodyPr/>
        <a:lstStyle/>
        <a:p>
          <a:endParaRPr lang="en-US"/>
        </a:p>
      </dgm:t>
    </dgm:pt>
  </dgm:ptLst>
  <dgm:cxnLst>
    <dgm:cxn modelId="{97A3AE2E-EE27-3D49-8BCA-34DABE93F532}" srcId="{ED97AF70-1A42-C649-A84A-FDE1D8E01B29}" destId="{67763572-EC99-DA47-A4E7-5659E3256A4A}" srcOrd="4" destOrd="0" parTransId="{0785D628-2D95-9441-A75E-AD93AF28E661}" sibTransId="{F5735EBF-0D5C-B044-92C5-774A30C4705D}"/>
    <dgm:cxn modelId="{5F7CA1FE-CD69-DB4C-8263-C6DF4AF84025}" srcId="{ED97AF70-1A42-C649-A84A-FDE1D8E01B29}" destId="{02023CA6-8C70-D140-B8AA-F05CEBABE0F0}" srcOrd="1" destOrd="0" parTransId="{A0AA0961-DB44-0142-B70D-ADA5FCEF9A24}" sibTransId="{1A042547-E155-1442-95AE-823BC931AC6D}"/>
    <dgm:cxn modelId="{217189C4-7F61-414D-BEE9-24D0CE7FDA60}" type="presOf" srcId="{02023CA6-8C70-D140-B8AA-F05CEBABE0F0}" destId="{4A8EFEFA-2A3C-CD4E-BA30-46075EA7AD44}" srcOrd="0" destOrd="0" presId="urn:microsoft.com/office/officeart/2005/8/layout/arrow4"/>
    <dgm:cxn modelId="{28AF4851-EBCB-9447-9C4B-22115F08D8CB}" srcId="{ED97AF70-1A42-C649-A84A-FDE1D8E01B29}" destId="{6E26CCC2-90CD-C147-9C8A-31AA044CE57A}" srcOrd="0" destOrd="0" parTransId="{81AB91DD-2139-5F46-8A5B-7BA438711E3E}" sibTransId="{7C769C64-21BA-CA4B-9CDA-F1BEBAFB037B}"/>
    <dgm:cxn modelId="{7AB94434-6C3D-C14B-806F-6ABFCD52776C}" srcId="{ED97AF70-1A42-C649-A84A-FDE1D8E01B29}" destId="{5BAEB7EE-69B7-184D-8592-832CB1E5719A}" srcOrd="2" destOrd="0" parTransId="{C1AAE335-33CB-8747-8FB5-D3D721A7ACA7}" sibTransId="{B4AD656A-9F77-AC4E-9648-0B89A14492F1}"/>
    <dgm:cxn modelId="{475A6BA5-6D78-014F-BB93-AE7BEA5D55B1}" srcId="{ED97AF70-1A42-C649-A84A-FDE1D8E01B29}" destId="{4A39106F-E92D-544E-BBBC-533B02F3A803}" srcOrd="3" destOrd="0" parTransId="{AC9DAA92-DC2A-5D44-8BDB-35D3E0FF1952}" sibTransId="{5D512B86-8D38-6645-90F0-56E4FF251605}"/>
    <dgm:cxn modelId="{6AFCD49D-09A5-2644-A498-2113406769DC}" type="presOf" srcId="{6E26CCC2-90CD-C147-9C8A-31AA044CE57A}" destId="{BFBB9986-0C93-014C-9537-372FDEF7E426}" srcOrd="0" destOrd="0" presId="urn:microsoft.com/office/officeart/2005/8/layout/arrow4"/>
    <dgm:cxn modelId="{AC4A1F03-031C-FC41-ABC9-C33216D22E4B}" type="presOf" srcId="{ED97AF70-1A42-C649-A84A-FDE1D8E01B29}" destId="{CA50B702-689C-DC43-B682-76D53E622310}" srcOrd="0" destOrd="0" presId="urn:microsoft.com/office/officeart/2005/8/layout/arrow4"/>
    <dgm:cxn modelId="{8A169C84-8BAB-F843-A9CC-6E4B9803A6BC}" type="presParOf" srcId="{CA50B702-689C-DC43-B682-76D53E622310}" destId="{0A76F9F7-1995-6D4B-8C54-CB79B5CC9F75}" srcOrd="0" destOrd="0" presId="urn:microsoft.com/office/officeart/2005/8/layout/arrow4"/>
    <dgm:cxn modelId="{865C3C81-95B4-1142-949B-2811C2DF517A}" type="presParOf" srcId="{CA50B702-689C-DC43-B682-76D53E622310}" destId="{BFBB9986-0C93-014C-9537-372FDEF7E426}" srcOrd="1" destOrd="0" presId="urn:microsoft.com/office/officeart/2005/8/layout/arrow4"/>
    <dgm:cxn modelId="{591AB523-1392-D34E-9692-2A0250011269}" type="presParOf" srcId="{CA50B702-689C-DC43-B682-76D53E622310}" destId="{2CD277C0-2057-D841-9914-DA48A29CDD11}" srcOrd="2" destOrd="0" presId="urn:microsoft.com/office/officeart/2005/8/layout/arrow4"/>
    <dgm:cxn modelId="{D77454A8-1916-A341-B6AE-8C8753115518}" type="presParOf" srcId="{CA50B702-689C-DC43-B682-76D53E622310}" destId="{4A8EFEFA-2A3C-CD4E-BA30-46075EA7AD44}"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D3B8F96-7CED-6A4E-916C-288FA7CBBC62}"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1E1DCC50-F53D-9248-8336-B32A65CFFC11}">
      <dgm:prSet phldrT="[Text]"/>
      <dgm:spPr/>
      <dgm:t>
        <a:bodyPr/>
        <a:lstStyle/>
        <a:p>
          <a:r>
            <a:rPr lang="en-US" dirty="0" smtClean="0"/>
            <a:t>Recognize power &amp; bias</a:t>
          </a:r>
          <a:endParaRPr lang="en-US" dirty="0"/>
        </a:p>
      </dgm:t>
    </dgm:pt>
    <dgm:pt modelId="{0B02EC03-2582-504A-AE2E-A23E9A39F8B8}" type="parTrans" cxnId="{F3B07AA5-071B-1242-AC24-D51D83CD6A04}">
      <dgm:prSet/>
      <dgm:spPr/>
      <dgm:t>
        <a:bodyPr/>
        <a:lstStyle/>
        <a:p>
          <a:endParaRPr lang="en-US"/>
        </a:p>
      </dgm:t>
    </dgm:pt>
    <dgm:pt modelId="{90F3829D-2FF5-CA4E-9E3D-B3244C88B26A}" type="sibTrans" cxnId="{F3B07AA5-071B-1242-AC24-D51D83CD6A04}">
      <dgm:prSet/>
      <dgm:spPr/>
      <dgm:t>
        <a:bodyPr/>
        <a:lstStyle/>
        <a:p>
          <a:endParaRPr lang="en-US"/>
        </a:p>
      </dgm:t>
    </dgm:pt>
    <dgm:pt modelId="{EA2021F4-51C3-0C4F-A927-C17BC499D834}">
      <dgm:prSet phldrT="[Text]"/>
      <dgm:spPr/>
      <dgm:t>
        <a:bodyPr/>
        <a:lstStyle/>
        <a:p>
          <a:r>
            <a:rPr lang="en-US" dirty="0" smtClean="0"/>
            <a:t>Marry clinical competence with humility</a:t>
          </a:r>
          <a:endParaRPr lang="en-US" dirty="0"/>
        </a:p>
      </dgm:t>
    </dgm:pt>
    <dgm:pt modelId="{59FB21C6-8766-7E49-857D-94AC9488D71D}" type="parTrans" cxnId="{BAB15970-C665-804A-AF43-CFB229509795}">
      <dgm:prSet/>
      <dgm:spPr/>
      <dgm:t>
        <a:bodyPr/>
        <a:lstStyle/>
        <a:p>
          <a:endParaRPr lang="en-US"/>
        </a:p>
      </dgm:t>
    </dgm:pt>
    <dgm:pt modelId="{D96DE8E3-7EAB-8249-92C7-BC963D11F85B}" type="sibTrans" cxnId="{BAB15970-C665-804A-AF43-CFB229509795}">
      <dgm:prSet/>
      <dgm:spPr/>
      <dgm:t>
        <a:bodyPr/>
        <a:lstStyle/>
        <a:p>
          <a:endParaRPr lang="en-US"/>
        </a:p>
      </dgm:t>
    </dgm:pt>
    <dgm:pt modelId="{2AE09361-EEEB-F847-9CA5-FE20425DCDEC}">
      <dgm:prSet phldrT="[Text]"/>
      <dgm:spPr/>
      <dgm:t>
        <a:bodyPr/>
        <a:lstStyle/>
        <a:p>
          <a:r>
            <a:rPr lang="en-US" dirty="0" smtClean="0"/>
            <a:t>Integrate assessment</a:t>
          </a:r>
          <a:endParaRPr lang="en-US" dirty="0"/>
        </a:p>
      </dgm:t>
    </dgm:pt>
    <dgm:pt modelId="{2B18D908-70FA-A74A-B98C-30A28F9730B8}" type="parTrans" cxnId="{5E4CDABB-4779-6247-80A1-993F605D64CC}">
      <dgm:prSet/>
      <dgm:spPr/>
      <dgm:t>
        <a:bodyPr/>
        <a:lstStyle/>
        <a:p>
          <a:endParaRPr lang="en-US"/>
        </a:p>
      </dgm:t>
    </dgm:pt>
    <dgm:pt modelId="{D224AEDE-F922-0B4C-B303-4FD459035B82}" type="sibTrans" cxnId="{5E4CDABB-4779-6247-80A1-993F605D64CC}">
      <dgm:prSet/>
      <dgm:spPr/>
      <dgm:t>
        <a:bodyPr/>
        <a:lstStyle/>
        <a:p>
          <a:endParaRPr lang="en-US"/>
        </a:p>
      </dgm:t>
    </dgm:pt>
    <dgm:pt modelId="{19FF7F00-3C3B-294D-A5FB-1C070B6E0F87}">
      <dgm:prSet phldrT="[Text]"/>
      <dgm:spPr/>
      <dgm:t>
        <a:bodyPr/>
        <a:lstStyle/>
        <a:p>
          <a:r>
            <a:rPr lang="en-US" dirty="0" smtClean="0"/>
            <a:t>Embrace interdisciplinary approaches &amp; sex positivity </a:t>
          </a:r>
          <a:endParaRPr lang="en-US" dirty="0"/>
        </a:p>
      </dgm:t>
    </dgm:pt>
    <dgm:pt modelId="{C3661CC9-63BF-FE43-834A-2F6214A40B21}" type="parTrans" cxnId="{99FACA73-CE0E-DA41-9481-63CF3B778A01}">
      <dgm:prSet/>
      <dgm:spPr/>
      <dgm:t>
        <a:bodyPr/>
        <a:lstStyle/>
        <a:p>
          <a:endParaRPr lang="en-US"/>
        </a:p>
      </dgm:t>
    </dgm:pt>
    <dgm:pt modelId="{6E6968C9-3D7C-C241-9090-AA8E55668427}" type="sibTrans" cxnId="{99FACA73-CE0E-DA41-9481-63CF3B778A01}">
      <dgm:prSet/>
      <dgm:spPr/>
      <dgm:t>
        <a:bodyPr/>
        <a:lstStyle/>
        <a:p>
          <a:endParaRPr lang="en-US"/>
        </a:p>
      </dgm:t>
    </dgm:pt>
    <dgm:pt modelId="{BC8B6492-1D29-544A-BC20-54D208C06AC2}" type="pres">
      <dgm:prSet presAssocID="{6D3B8F96-7CED-6A4E-916C-288FA7CBBC62}" presName="Name0" presStyleCnt="0">
        <dgm:presLayoutVars>
          <dgm:dir/>
          <dgm:resizeHandles val="exact"/>
        </dgm:presLayoutVars>
      </dgm:prSet>
      <dgm:spPr/>
      <dgm:t>
        <a:bodyPr/>
        <a:lstStyle/>
        <a:p>
          <a:endParaRPr lang="en-US"/>
        </a:p>
      </dgm:t>
    </dgm:pt>
    <dgm:pt modelId="{C203573F-E9AC-534E-830D-10E1C21005D0}" type="pres">
      <dgm:prSet presAssocID="{1E1DCC50-F53D-9248-8336-B32A65CFFC11}" presName="Name5" presStyleLbl="vennNode1" presStyleIdx="0" presStyleCnt="4">
        <dgm:presLayoutVars>
          <dgm:bulletEnabled val="1"/>
        </dgm:presLayoutVars>
      </dgm:prSet>
      <dgm:spPr/>
      <dgm:t>
        <a:bodyPr/>
        <a:lstStyle/>
        <a:p>
          <a:endParaRPr lang="en-US"/>
        </a:p>
      </dgm:t>
    </dgm:pt>
    <dgm:pt modelId="{7461B266-2204-9140-93B1-88990EF32CF8}" type="pres">
      <dgm:prSet presAssocID="{90F3829D-2FF5-CA4E-9E3D-B3244C88B26A}" presName="space" presStyleCnt="0"/>
      <dgm:spPr/>
    </dgm:pt>
    <dgm:pt modelId="{C4EC9662-EDC8-BF4C-B202-B215BCC020E7}" type="pres">
      <dgm:prSet presAssocID="{EA2021F4-51C3-0C4F-A927-C17BC499D834}" presName="Name5" presStyleLbl="vennNode1" presStyleIdx="1" presStyleCnt="4">
        <dgm:presLayoutVars>
          <dgm:bulletEnabled val="1"/>
        </dgm:presLayoutVars>
      </dgm:prSet>
      <dgm:spPr/>
      <dgm:t>
        <a:bodyPr/>
        <a:lstStyle/>
        <a:p>
          <a:endParaRPr lang="en-US"/>
        </a:p>
      </dgm:t>
    </dgm:pt>
    <dgm:pt modelId="{60FE05EE-FECA-D744-BC65-7D44F27CFBD2}" type="pres">
      <dgm:prSet presAssocID="{D96DE8E3-7EAB-8249-92C7-BC963D11F85B}" presName="space" presStyleCnt="0"/>
      <dgm:spPr/>
    </dgm:pt>
    <dgm:pt modelId="{3A2F0AA2-1A89-004A-AB27-D5A172F342FA}" type="pres">
      <dgm:prSet presAssocID="{2AE09361-EEEB-F847-9CA5-FE20425DCDEC}" presName="Name5" presStyleLbl="vennNode1" presStyleIdx="2" presStyleCnt="4">
        <dgm:presLayoutVars>
          <dgm:bulletEnabled val="1"/>
        </dgm:presLayoutVars>
      </dgm:prSet>
      <dgm:spPr/>
      <dgm:t>
        <a:bodyPr/>
        <a:lstStyle/>
        <a:p>
          <a:endParaRPr lang="en-US"/>
        </a:p>
      </dgm:t>
    </dgm:pt>
    <dgm:pt modelId="{CD954011-2873-4841-9515-7B5CA5453AC3}" type="pres">
      <dgm:prSet presAssocID="{D224AEDE-F922-0B4C-B303-4FD459035B82}" presName="space" presStyleCnt="0"/>
      <dgm:spPr/>
    </dgm:pt>
    <dgm:pt modelId="{55B28F1A-58E2-AC46-9B18-B1E02ED65D86}" type="pres">
      <dgm:prSet presAssocID="{19FF7F00-3C3B-294D-A5FB-1C070B6E0F87}" presName="Name5" presStyleLbl="vennNode1" presStyleIdx="3" presStyleCnt="4">
        <dgm:presLayoutVars>
          <dgm:bulletEnabled val="1"/>
        </dgm:presLayoutVars>
      </dgm:prSet>
      <dgm:spPr/>
      <dgm:t>
        <a:bodyPr/>
        <a:lstStyle/>
        <a:p>
          <a:endParaRPr lang="en-US"/>
        </a:p>
      </dgm:t>
    </dgm:pt>
  </dgm:ptLst>
  <dgm:cxnLst>
    <dgm:cxn modelId="{99FACA73-CE0E-DA41-9481-63CF3B778A01}" srcId="{6D3B8F96-7CED-6A4E-916C-288FA7CBBC62}" destId="{19FF7F00-3C3B-294D-A5FB-1C070B6E0F87}" srcOrd="3" destOrd="0" parTransId="{C3661CC9-63BF-FE43-834A-2F6214A40B21}" sibTransId="{6E6968C9-3D7C-C241-9090-AA8E55668427}"/>
    <dgm:cxn modelId="{BAB15970-C665-804A-AF43-CFB229509795}" srcId="{6D3B8F96-7CED-6A4E-916C-288FA7CBBC62}" destId="{EA2021F4-51C3-0C4F-A927-C17BC499D834}" srcOrd="1" destOrd="0" parTransId="{59FB21C6-8766-7E49-857D-94AC9488D71D}" sibTransId="{D96DE8E3-7EAB-8249-92C7-BC963D11F85B}"/>
    <dgm:cxn modelId="{F3B07AA5-071B-1242-AC24-D51D83CD6A04}" srcId="{6D3B8F96-7CED-6A4E-916C-288FA7CBBC62}" destId="{1E1DCC50-F53D-9248-8336-B32A65CFFC11}" srcOrd="0" destOrd="0" parTransId="{0B02EC03-2582-504A-AE2E-A23E9A39F8B8}" sibTransId="{90F3829D-2FF5-CA4E-9E3D-B3244C88B26A}"/>
    <dgm:cxn modelId="{12780D5B-DAA3-D548-9D2C-03832B7728ED}" type="presOf" srcId="{19FF7F00-3C3B-294D-A5FB-1C070B6E0F87}" destId="{55B28F1A-58E2-AC46-9B18-B1E02ED65D86}" srcOrd="0" destOrd="0" presId="urn:microsoft.com/office/officeart/2005/8/layout/venn3"/>
    <dgm:cxn modelId="{4CDF8F9B-6D70-E04D-9782-EF94C3D467E0}" type="presOf" srcId="{1E1DCC50-F53D-9248-8336-B32A65CFFC11}" destId="{C203573F-E9AC-534E-830D-10E1C21005D0}" srcOrd="0" destOrd="0" presId="urn:microsoft.com/office/officeart/2005/8/layout/venn3"/>
    <dgm:cxn modelId="{F32DD49A-2DCA-794C-BF4E-45C2BF4D053B}" type="presOf" srcId="{6D3B8F96-7CED-6A4E-916C-288FA7CBBC62}" destId="{BC8B6492-1D29-544A-BC20-54D208C06AC2}" srcOrd="0" destOrd="0" presId="urn:microsoft.com/office/officeart/2005/8/layout/venn3"/>
    <dgm:cxn modelId="{5E4CDABB-4779-6247-80A1-993F605D64CC}" srcId="{6D3B8F96-7CED-6A4E-916C-288FA7CBBC62}" destId="{2AE09361-EEEB-F847-9CA5-FE20425DCDEC}" srcOrd="2" destOrd="0" parTransId="{2B18D908-70FA-A74A-B98C-30A28F9730B8}" sibTransId="{D224AEDE-F922-0B4C-B303-4FD459035B82}"/>
    <dgm:cxn modelId="{B18ADFE5-5D2A-F747-9E34-FB9876A35477}" type="presOf" srcId="{EA2021F4-51C3-0C4F-A927-C17BC499D834}" destId="{C4EC9662-EDC8-BF4C-B202-B215BCC020E7}" srcOrd="0" destOrd="0" presId="urn:microsoft.com/office/officeart/2005/8/layout/venn3"/>
    <dgm:cxn modelId="{E3FB20E6-FC62-4349-BC43-E6E726234E70}" type="presOf" srcId="{2AE09361-EEEB-F847-9CA5-FE20425DCDEC}" destId="{3A2F0AA2-1A89-004A-AB27-D5A172F342FA}" srcOrd="0" destOrd="0" presId="urn:microsoft.com/office/officeart/2005/8/layout/venn3"/>
    <dgm:cxn modelId="{A75DD25A-4372-B24A-A847-53C0A5B44F6A}" type="presParOf" srcId="{BC8B6492-1D29-544A-BC20-54D208C06AC2}" destId="{C203573F-E9AC-534E-830D-10E1C21005D0}" srcOrd="0" destOrd="0" presId="urn:microsoft.com/office/officeart/2005/8/layout/venn3"/>
    <dgm:cxn modelId="{9B3E7C78-AD31-9642-8D47-F3EDA17B6B27}" type="presParOf" srcId="{BC8B6492-1D29-544A-BC20-54D208C06AC2}" destId="{7461B266-2204-9140-93B1-88990EF32CF8}" srcOrd="1" destOrd="0" presId="urn:microsoft.com/office/officeart/2005/8/layout/venn3"/>
    <dgm:cxn modelId="{09EF650B-4AC0-EC49-B30F-88100977269D}" type="presParOf" srcId="{BC8B6492-1D29-544A-BC20-54D208C06AC2}" destId="{C4EC9662-EDC8-BF4C-B202-B215BCC020E7}" srcOrd="2" destOrd="0" presId="urn:microsoft.com/office/officeart/2005/8/layout/venn3"/>
    <dgm:cxn modelId="{B9FCC7D8-4A74-D94A-B3D0-375E9715A6BE}" type="presParOf" srcId="{BC8B6492-1D29-544A-BC20-54D208C06AC2}" destId="{60FE05EE-FECA-D744-BC65-7D44F27CFBD2}" srcOrd="3" destOrd="0" presId="urn:microsoft.com/office/officeart/2005/8/layout/venn3"/>
    <dgm:cxn modelId="{7818FB17-CF9E-5D45-B7AB-D6A480C4C074}" type="presParOf" srcId="{BC8B6492-1D29-544A-BC20-54D208C06AC2}" destId="{3A2F0AA2-1A89-004A-AB27-D5A172F342FA}" srcOrd="4" destOrd="0" presId="urn:microsoft.com/office/officeart/2005/8/layout/venn3"/>
    <dgm:cxn modelId="{AEF2E680-80A3-0042-9E50-A013A694F006}" type="presParOf" srcId="{BC8B6492-1D29-544A-BC20-54D208C06AC2}" destId="{CD954011-2873-4841-9515-7B5CA5453AC3}" srcOrd="5" destOrd="0" presId="urn:microsoft.com/office/officeart/2005/8/layout/venn3"/>
    <dgm:cxn modelId="{FF106127-D867-614B-B0AF-8E85300B6DF6}" type="presParOf" srcId="{BC8B6492-1D29-544A-BC20-54D208C06AC2}" destId="{55B28F1A-58E2-AC46-9B18-B1E02ED65D86}"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D3B8F96-7CED-6A4E-916C-288FA7CBBC62}"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1E1DCC50-F53D-9248-8336-B32A65CFFC11}">
      <dgm:prSet phldrT="[Text]"/>
      <dgm:spPr/>
      <dgm:t>
        <a:bodyPr/>
        <a:lstStyle/>
        <a:p>
          <a:r>
            <a:rPr lang="en-US" dirty="0" smtClean="0"/>
            <a:t>Understand &amp; manage sexual risk</a:t>
          </a:r>
          <a:endParaRPr lang="en-US" dirty="0"/>
        </a:p>
      </dgm:t>
    </dgm:pt>
    <dgm:pt modelId="{0B02EC03-2582-504A-AE2E-A23E9A39F8B8}" type="parTrans" cxnId="{F3B07AA5-071B-1242-AC24-D51D83CD6A04}">
      <dgm:prSet/>
      <dgm:spPr/>
      <dgm:t>
        <a:bodyPr/>
        <a:lstStyle/>
        <a:p>
          <a:endParaRPr lang="en-US"/>
        </a:p>
      </dgm:t>
    </dgm:pt>
    <dgm:pt modelId="{90F3829D-2FF5-CA4E-9E3D-B3244C88B26A}" type="sibTrans" cxnId="{F3B07AA5-071B-1242-AC24-D51D83CD6A04}">
      <dgm:prSet/>
      <dgm:spPr/>
      <dgm:t>
        <a:bodyPr/>
        <a:lstStyle/>
        <a:p>
          <a:endParaRPr lang="en-US"/>
        </a:p>
      </dgm:t>
    </dgm:pt>
    <dgm:pt modelId="{EA2021F4-51C3-0C4F-A927-C17BC499D834}">
      <dgm:prSet phldrT="[Text]"/>
      <dgm:spPr/>
      <dgm:t>
        <a:bodyPr/>
        <a:lstStyle/>
        <a:p>
          <a:r>
            <a:rPr lang="en-US" dirty="0" smtClean="0"/>
            <a:t>Maintain whole-person health</a:t>
          </a:r>
          <a:endParaRPr lang="en-US" dirty="0"/>
        </a:p>
      </dgm:t>
    </dgm:pt>
    <dgm:pt modelId="{59FB21C6-8766-7E49-857D-94AC9488D71D}" type="parTrans" cxnId="{BAB15970-C665-804A-AF43-CFB229509795}">
      <dgm:prSet/>
      <dgm:spPr/>
      <dgm:t>
        <a:bodyPr/>
        <a:lstStyle/>
        <a:p>
          <a:endParaRPr lang="en-US"/>
        </a:p>
      </dgm:t>
    </dgm:pt>
    <dgm:pt modelId="{D96DE8E3-7EAB-8249-92C7-BC963D11F85B}" type="sibTrans" cxnId="{BAB15970-C665-804A-AF43-CFB229509795}">
      <dgm:prSet/>
      <dgm:spPr/>
      <dgm:t>
        <a:bodyPr/>
        <a:lstStyle/>
        <a:p>
          <a:endParaRPr lang="en-US"/>
        </a:p>
      </dgm:t>
    </dgm:pt>
    <dgm:pt modelId="{2AE09361-EEEB-F847-9CA5-FE20425DCDEC}">
      <dgm:prSet phldrT="[Text]"/>
      <dgm:spPr/>
      <dgm:t>
        <a:bodyPr/>
        <a:lstStyle/>
        <a:p>
          <a:r>
            <a:rPr lang="en-US" dirty="0" smtClean="0"/>
            <a:t>Develop psychosexual flexibility </a:t>
          </a:r>
          <a:endParaRPr lang="en-US" dirty="0"/>
        </a:p>
      </dgm:t>
    </dgm:pt>
    <dgm:pt modelId="{2B18D908-70FA-A74A-B98C-30A28F9730B8}" type="parTrans" cxnId="{5E4CDABB-4779-6247-80A1-993F605D64CC}">
      <dgm:prSet/>
      <dgm:spPr/>
      <dgm:t>
        <a:bodyPr/>
        <a:lstStyle/>
        <a:p>
          <a:endParaRPr lang="en-US"/>
        </a:p>
      </dgm:t>
    </dgm:pt>
    <dgm:pt modelId="{D224AEDE-F922-0B4C-B303-4FD459035B82}" type="sibTrans" cxnId="{5E4CDABB-4779-6247-80A1-993F605D64CC}">
      <dgm:prSet/>
      <dgm:spPr/>
      <dgm:t>
        <a:bodyPr/>
        <a:lstStyle/>
        <a:p>
          <a:endParaRPr lang="en-US"/>
        </a:p>
      </dgm:t>
    </dgm:pt>
    <dgm:pt modelId="{19FF7F00-3C3B-294D-A5FB-1C070B6E0F87}">
      <dgm:prSet phldrT="[Text]"/>
      <dgm:spPr/>
      <dgm:t>
        <a:bodyPr/>
        <a:lstStyle/>
        <a:p>
          <a:r>
            <a:rPr lang="en-US" dirty="0" smtClean="0"/>
            <a:t>Read up &amp; speak up</a:t>
          </a:r>
          <a:endParaRPr lang="en-US" dirty="0"/>
        </a:p>
      </dgm:t>
    </dgm:pt>
    <dgm:pt modelId="{C3661CC9-63BF-FE43-834A-2F6214A40B21}" type="parTrans" cxnId="{99FACA73-CE0E-DA41-9481-63CF3B778A01}">
      <dgm:prSet/>
      <dgm:spPr/>
      <dgm:t>
        <a:bodyPr/>
        <a:lstStyle/>
        <a:p>
          <a:endParaRPr lang="en-US"/>
        </a:p>
      </dgm:t>
    </dgm:pt>
    <dgm:pt modelId="{6E6968C9-3D7C-C241-9090-AA8E55668427}" type="sibTrans" cxnId="{99FACA73-CE0E-DA41-9481-63CF3B778A01}">
      <dgm:prSet/>
      <dgm:spPr/>
      <dgm:t>
        <a:bodyPr/>
        <a:lstStyle/>
        <a:p>
          <a:endParaRPr lang="en-US"/>
        </a:p>
      </dgm:t>
    </dgm:pt>
    <dgm:pt modelId="{BC8B6492-1D29-544A-BC20-54D208C06AC2}" type="pres">
      <dgm:prSet presAssocID="{6D3B8F96-7CED-6A4E-916C-288FA7CBBC62}" presName="Name0" presStyleCnt="0">
        <dgm:presLayoutVars>
          <dgm:dir/>
          <dgm:resizeHandles val="exact"/>
        </dgm:presLayoutVars>
      </dgm:prSet>
      <dgm:spPr/>
      <dgm:t>
        <a:bodyPr/>
        <a:lstStyle/>
        <a:p>
          <a:endParaRPr lang="en-US"/>
        </a:p>
      </dgm:t>
    </dgm:pt>
    <dgm:pt modelId="{C203573F-E9AC-534E-830D-10E1C21005D0}" type="pres">
      <dgm:prSet presAssocID="{1E1DCC50-F53D-9248-8336-B32A65CFFC11}" presName="Name5" presStyleLbl="vennNode1" presStyleIdx="0" presStyleCnt="4">
        <dgm:presLayoutVars>
          <dgm:bulletEnabled val="1"/>
        </dgm:presLayoutVars>
      </dgm:prSet>
      <dgm:spPr/>
      <dgm:t>
        <a:bodyPr/>
        <a:lstStyle/>
        <a:p>
          <a:endParaRPr lang="en-US"/>
        </a:p>
      </dgm:t>
    </dgm:pt>
    <dgm:pt modelId="{7461B266-2204-9140-93B1-88990EF32CF8}" type="pres">
      <dgm:prSet presAssocID="{90F3829D-2FF5-CA4E-9E3D-B3244C88B26A}" presName="space" presStyleCnt="0"/>
      <dgm:spPr/>
    </dgm:pt>
    <dgm:pt modelId="{C4EC9662-EDC8-BF4C-B202-B215BCC020E7}" type="pres">
      <dgm:prSet presAssocID="{EA2021F4-51C3-0C4F-A927-C17BC499D834}" presName="Name5" presStyleLbl="vennNode1" presStyleIdx="1" presStyleCnt="4">
        <dgm:presLayoutVars>
          <dgm:bulletEnabled val="1"/>
        </dgm:presLayoutVars>
      </dgm:prSet>
      <dgm:spPr/>
      <dgm:t>
        <a:bodyPr/>
        <a:lstStyle/>
        <a:p>
          <a:endParaRPr lang="en-US"/>
        </a:p>
      </dgm:t>
    </dgm:pt>
    <dgm:pt modelId="{60FE05EE-FECA-D744-BC65-7D44F27CFBD2}" type="pres">
      <dgm:prSet presAssocID="{D96DE8E3-7EAB-8249-92C7-BC963D11F85B}" presName="space" presStyleCnt="0"/>
      <dgm:spPr/>
    </dgm:pt>
    <dgm:pt modelId="{3A2F0AA2-1A89-004A-AB27-D5A172F342FA}" type="pres">
      <dgm:prSet presAssocID="{2AE09361-EEEB-F847-9CA5-FE20425DCDEC}" presName="Name5" presStyleLbl="vennNode1" presStyleIdx="2" presStyleCnt="4">
        <dgm:presLayoutVars>
          <dgm:bulletEnabled val="1"/>
        </dgm:presLayoutVars>
      </dgm:prSet>
      <dgm:spPr/>
      <dgm:t>
        <a:bodyPr/>
        <a:lstStyle/>
        <a:p>
          <a:endParaRPr lang="en-US"/>
        </a:p>
      </dgm:t>
    </dgm:pt>
    <dgm:pt modelId="{CD954011-2873-4841-9515-7B5CA5453AC3}" type="pres">
      <dgm:prSet presAssocID="{D224AEDE-F922-0B4C-B303-4FD459035B82}" presName="space" presStyleCnt="0"/>
      <dgm:spPr/>
    </dgm:pt>
    <dgm:pt modelId="{55B28F1A-58E2-AC46-9B18-B1E02ED65D86}" type="pres">
      <dgm:prSet presAssocID="{19FF7F00-3C3B-294D-A5FB-1C070B6E0F87}" presName="Name5" presStyleLbl="vennNode1" presStyleIdx="3" presStyleCnt="4">
        <dgm:presLayoutVars>
          <dgm:bulletEnabled val="1"/>
        </dgm:presLayoutVars>
      </dgm:prSet>
      <dgm:spPr/>
      <dgm:t>
        <a:bodyPr/>
        <a:lstStyle/>
        <a:p>
          <a:endParaRPr lang="en-US"/>
        </a:p>
      </dgm:t>
    </dgm:pt>
  </dgm:ptLst>
  <dgm:cxnLst>
    <dgm:cxn modelId="{99FACA73-CE0E-DA41-9481-63CF3B778A01}" srcId="{6D3B8F96-7CED-6A4E-916C-288FA7CBBC62}" destId="{19FF7F00-3C3B-294D-A5FB-1C070B6E0F87}" srcOrd="3" destOrd="0" parTransId="{C3661CC9-63BF-FE43-834A-2F6214A40B21}" sibTransId="{6E6968C9-3D7C-C241-9090-AA8E55668427}"/>
    <dgm:cxn modelId="{DA02AB4B-1796-244F-BFF8-054AE039E441}" type="presOf" srcId="{6D3B8F96-7CED-6A4E-916C-288FA7CBBC62}" destId="{BC8B6492-1D29-544A-BC20-54D208C06AC2}" srcOrd="0" destOrd="0" presId="urn:microsoft.com/office/officeart/2005/8/layout/venn3"/>
    <dgm:cxn modelId="{5E4CDABB-4779-6247-80A1-993F605D64CC}" srcId="{6D3B8F96-7CED-6A4E-916C-288FA7CBBC62}" destId="{2AE09361-EEEB-F847-9CA5-FE20425DCDEC}" srcOrd="2" destOrd="0" parTransId="{2B18D908-70FA-A74A-B98C-30A28F9730B8}" sibTransId="{D224AEDE-F922-0B4C-B303-4FD459035B82}"/>
    <dgm:cxn modelId="{E2EC1F9A-FEF5-DD44-BDE2-B521C626E510}" type="presOf" srcId="{2AE09361-EEEB-F847-9CA5-FE20425DCDEC}" destId="{3A2F0AA2-1A89-004A-AB27-D5A172F342FA}" srcOrd="0" destOrd="0" presId="urn:microsoft.com/office/officeart/2005/8/layout/venn3"/>
    <dgm:cxn modelId="{BAB15970-C665-804A-AF43-CFB229509795}" srcId="{6D3B8F96-7CED-6A4E-916C-288FA7CBBC62}" destId="{EA2021F4-51C3-0C4F-A927-C17BC499D834}" srcOrd="1" destOrd="0" parTransId="{59FB21C6-8766-7E49-857D-94AC9488D71D}" sibTransId="{D96DE8E3-7EAB-8249-92C7-BC963D11F85B}"/>
    <dgm:cxn modelId="{0A451DED-501F-274F-B1AC-9025F84D1C06}" type="presOf" srcId="{EA2021F4-51C3-0C4F-A927-C17BC499D834}" destId="{C4EC9662-EDC8-BF4C-B202-B215BCC020E7}" srcOrd="0" destOrd="0" presId="urn:microsoft.com/office/officeart/2005/8/layout/venn3"/>
    <dgm:cxn modelId="{F9255F64-7412-054F-89B1-A116F57C95EC}" type="presOf" srcId="{19FF7F00-3C3B-294D-A5FB-1C070B6E0F87}" destId="{55B28F1A-58E2-AC46-9B18-B1E02ED65D86}" srcOrd="0" destOrd="0" presId="urn:microsoft.com/office/officeart/2005/8/layout/venn3"/>
    <dgm:cxn modelId="{A4CF0EBF-3CE6-C045-BEA3-4CDFA69307FD}" type="presOf" srcId="{1E1DCC50-F53D-9248-8336-B32A65CFFC11}" destId="{C203573F-E9AC-534E-830D-10E1C21005D0}" srcOrd="0" destOrd="0" presId="urn:microsoft.com/office/officeart/2005/8/layout/venn3"/>
    <dgm:cxn modelId="{F3B07AA5-071B-1242-AC24-D51D83CD6A04}" srcId="{6D3B8F96-7CED-6A4E-916C-288FA7CBBC62}" destId="{1E1DCC50-F53D-9248-8336-B32A65CFFC11}" srcOrd="0" destOrd="0" parTransId="{0B02EC03-2582-504A-AE2E-A23E9A39F8B8}" sibTransId="{90F3829D-2FF5-CA4E-9E3D-B3244C88B26A}"/>
    <dgm:cxn modelId="{55DB73B6-35DE-FB47-B7E4-EC6C38CBC7B6}" type="presParOf" srcId="{BC8B6492-1D29-544A-BC20-54D208C06AC2}" destId="{C203573F-E9AC-534E-830D-10E1C21005D0}" srcOrd="0" destOrd="0" presId="urn:microsoft.com/office/officeart/2005/8/layout/venn3"/>
    <dgm:cxn modelId="{8D42C9AA-D33C-6C42-A5E3-8669948D2C4A}" type="presParOf" srcId="{BC8B6492-1D29-544A-BC20-54D208C06AC2}" destId="{7461B266-2204-9140-93B1-88990EF32CF8}" srcOrd="1" destOrd="0" presId="urn:microsoft.com/office/officeart/2005/8/layout/venn3"/>
    <dgm:cxn modelId="{A72A2A29-42F8-FC42-95B2-67B0EDD8D4D8}" type="presParOf" srcId="{BC8B6492-1D29-544A-BC20-54D208C06AC2}" destId="{C4EC9662-EDC8-BF4C-B202-B215BCC020E7}" srcOrd="2" destOrd="0" presId="urn:microsoft.com/office/officeart/2005/8/layout/venn3"/>
    <dgm:cxn modelId="{903E9728-7A63-2745-BDA2-FC1389811775}" type="presParOf" srcId="{BC8B6492-1D29-544A-BC20-54D208C06AC2}" destId="{60FE05EE-FECA-D744-BC65-7D44F27CFBD2}" srcOrd="3" destOrd="0" presId="urn:microsoft.com/office/officeart/2005/8/layout/venn3"/>
    <dgm:cxn modelId="{D09218AF-9844-5B4F-85D6-3604C2CD3804}" type="presParOf" srcId="{BC8B6492-1D29-544A-BC20-54D208C06AC2}" destId="{3A2F0AA2-1A89-004A-AB27-D5A172F342FA}" srcOrd="4" destOrd="0" presId="urn:microsoft.com/office/officeart/2005/8/layout/venn3"/>
    <dgm:cxn modelId="{E990539C-DD4B-B845-8ECC-FDA8B7F009BD}" type="presParOf" srcId="{BC8B6492-1D29-544A-BC20-54D208C06AC2}" destId="{CD954011-2873-4841-9515-7B5CA5453AC3}" srcOrd="5" destOrd="0" presId="urn:microsoft.com/office/officeart/2005/8/layout/venn3"/>
    <dgm:cxn modelId="{6CCDF542-42EE-5343-B196-DD5D6B634B62}" type="presParOf" srcId="{BC8B6492-1D29-544A-BC20-54D208C06AC2}" destId="{55B28F1A-58E2-AC46-9B18-B1E02ED65D86}"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749C7C-9853-9646-8C83-FFD3999B2C7B}"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2FDEC4CB-E168-CB44-9A82-4CF155FEB1F7}">
      <dgm:prSet phldrT="[Text]"/>
      <dgm:spPr/>
      <dgm:t>
        <a:bodyPr/>
        <a:lstStyle/>
        <a:p>
          <a:r>
            <a:rPr lang="en-US" dirty="0" smtClean="0"/>
            <a:t>Strangers</a:t>
          </a:r>
          <a:endParaRPr lang="en-US" dirty="0"/>
        </a:p>
      </dgm:t>
    </dgm:pt>
    <dgm:pt modelId="{AEDA54ED-1127-F545-87BA-530F771C8E2D}" type="parTrans" cxnId="{64C45756-5DC2-2D40-810D-AB16A9E706E6}">
      <dgm:prSet/>
      <dgm:spPr/>
      <dgm:t>
        <a:bodyPr/>
        <a:lstStyle/>
        <a:p>
          <a:endParaRPr lang="en-US"/>
        </a:p>
      </dgm:t>
    </dgm:pt>
    <dgm:pt modelId="{D05FF5F1-1AAC-E148-9887-4207683F83A1}" type="sibTrans" cxnId="{64C45756-5DC2-2D40-810D-AB16A9E706E6}">
      <dgm:prSet/>
      <dgm:spPr/>
      <dgm:t>
        <a:bodyPr/>
        <a:lstStyle/>
        <a:p>
          <a:endParaRPr lang="en-US"/>
        </a:p>
      </dgm:t>
    </dgm:pt>
    <dgm:pt modelId="{FF783E14-EA95-654C-A7FE-EBD13FD8C835}">
      <dgm:prSet phldrT="[Text]"/>
      <dgm:spPr/>
      <dgm:t>
        <a:bodyPr/>
        <a:lstStyle/>
        <a:p>
          <a:r>
            <a:rPr lang="en-US" dirty="0" err="1" smtClean="0"/>
            <a:t>Cose</a:t>
          </a:r>
          <a:r>
            <a:rPr lang="en-US" dirty="0" smtClean="0"/>
            <a:t> friends</a:t>
          </a:r>
          <a:endParaRPr lang="en-US" dirty="0"/>
        </a:p>
      </dgm:t>
    </dgm:pt>
    <dgm:pt modelId="{1C853E11-ED90-F042-A060-B7F6426D50B2}" type="parTrans" cxnId="{05E4CF67-984D-BD45-ADBB-DC5846A752D8}">
      <dgm:prSet/>
      <dgm:spPr/>
      <dgm:t>
        <a:bodyPr/>
        <a:lstStyle/>
        <a:p>
          <a:endParaRPr lang="en-US"/>
        </a:p>
      </dgm:t>
    </dgm:pt>
    <dgm:pt modelId="{C5142C6D-B6B3-1341-9B9D-3835D13EBCC1}" type="sibTrans" cxnId="{05E4CF67-984D-BD45-ADBB-DC5846A752D8}">
      <dgm:prSet/>
      <dgm:spPr/>
      <dgm:t>
        <a:bodyPr/>
        <a:lstStyle/>
        <a:p>
          <a:endParaRPr lang="en-US"/>
        </a:p>
      </dgm:t>
    </dgm:pt>
    <dgm:pt modelId="{F09D2D0B-CA85-4740-A831-52B4A0BEA612}">
      <dgm:prSet phldrT="[Text]"/>
      <dgm:spPr/>
      <dgm:t>
        <a:bodyPr/>
        <a:lstStyle/>
        <a:p>
          <a:r>
            <a:rPr lang="en-US" dirty="0" smtClean="0"/>
            <a:t>intimates</a:t>
          </a:r>
          <a:endParaRPr lang="en-US" dirty="0"/>
        </a:p>
      </dgm:t>
    </dgm:pt>
    <dgm:pt modelId="{9C9CED0E-80A2-C449-A54E-09D50663746D}" type="parTrans" cxnId="{09E37F68-78D1-CD41-A67E-6157CEB8D33E}">
      <dgm:prSet/>
      <dgm:spPr/>
      <dgm:t>
        <a:bodyPr/>
        <a:lstStyle/>
        <a:p>
          <a:endParaRPr lang="en-US"/>
        </a:p>
      </dgm:t>
    </dgm:pt>
    <dgm:pt modelId="{378EFDD9-E107-6746-94CF-E6575B11FE64}" type="sibTrans" cxnId="{09E37F68-78D1-CD41-A67E-6157CEB8D33E}">
      <dgm:prSet/>
      <dgm:spPr/>
      <dgm:t>
        <a:bodyPr/>
        <a:lstStyle/>
        <a:p>
          <a:endParaRPr lang="en-US"/>
        </a:p>
      </dgm:t>
    </dgm:pt>
    <dgm:pt modelId="{CBEED907-FF7C-114E-B241-E01D677D2747}">
      <dgm:prSet phldrT="[Text]"/>
      <dgm:spPr/>
      <dgm:t>
        <a:bodyPr/>
        <a:lstStyle/>
        <a:p>
          <a:r>
            <a:rPr lang="en-US" dirty="0" smtClean="0"/>
            <a:t>Self</a:t>
          </a:r>
          <a:endParaRPr lang="en-US" dirty="0"/>
        </a:p>
      </dgm:t>
    </dgm:pt>
    <dgm:pt modelId="{D949D9E7-0833-7244-8339-C26E8FF59B7B}" type="parTrans" cxnId="{632415D9-6955-FC47-8E88-BEB5E06E6F81}">
      <dgm:prSet/>
      <dgm:spPr/>
      <dgm:t>
        <a:bodyPr/>
        <a:lstStyle/>
        <a:p>
          <a:endParaRPr lang="en-US"/>
        </a:p>
      </dgm:t>
    </dgm:pt>
    <dgm:pt modelId="{32F2CAC3-3387-BB49-BB9D-0F6814107817}" type="sibTrans" cxnId="{632415D9-6955-FC47-8E88-BEB5E06E6F81}">
      <dgm:prSet/>
      <dgm:spPr/>
      <dgm:t>
        <a:bodyPr/>
        <a:lstStyle/>
        <a:p>
          <a:endParaRPr lang="en-US"/>
        </a:p>
      </dgm:t>
    </dgm:pt>
    <dgm:pt modelId="{CD65430E-EDE7-FA4B-916F-16341AD5E588}">
      <dgm:prSet/>
      <dgm:spPr/>
      <dgm:t>
        <a:bodyPr/>
        <a:lstStyle/>
        <a:p>
          <a:r>
            <a:rPr lang="en-US" dirty="0" smtClean="0"/>
            <a:t>Acquaintances </a:t>
          </a:r>
          <a:endParaRPr lang="en-US" dirty="0"/>
        </a:p>
      </dgm:t>
    </dgm:pt>
    <dgm:pt modelId="{4C40A4AF-EE71-6F40-8CFF-26EF384EBC96}" type="parTrans" cxnId="{549D83CF-F6C8-2E40-9516-62C848332852}">
      <dgm:prSet/>
      <dgm:spPr/>
      <dgm:t>
        <a:bodyPr/>
        <a:lstStyle/>
        <a:p>
          <a:endParaRPr lang="en-US"/>
        </a:p>
      </dgm:t>
    </dgm:pt>
    <dgm:pt modelId="{B76BACB1-59E9-8246-8C2B-96BB9E2473A8}" type="sibTrans" cxnId="{549D83CF-F6C8-2E40-9516-62C848332852}">
      <dgm:prSet/>
      <dgm:spPr/>
      <dgm:t>
        <a:bodyPr/>
        <a:lstStyle/>
        <a:p>
          <a:endParaRPr lang="en-US"/>
        </a:p>
      </dgm:t>
    </dgm:pt>
    <dgm:pt modelId="{0A8FA06C-F66E-C047-92DA-168FB91DD085}" type="pres">
      <dgm:prSet presAssocID="{73749C7C-9853-9646-8C83-FFD3999B2C7B}" presName="Name0" presStyleCnt="0">
        <dgm:presLayoutVars>
          <dgm:chMax val="7"/>
          <dgm:resizeHandles val="exact"/>
        </dgm:presLayoutVars>
      </dgm:prSet>
      <dgm:spPr/>
      <dgm:t>
        <a:bodyPr/>
        <a:lstStyle/>
        <a:p>
          <a:endParaRPr lang="en-US"/>
        </a:p>
      </dgm:t>
    </dgm:pt>
    <dgm:pt modelId="{79086D35-F115-644B-8470-CF43E1818A1F}" type="pres">
      <dgm:prSet presAssocID="{73749C7C-9853-9646-8C83-FFD3999B2C7B}" presName="comp1" presStyleCnt="0"/>
      <dgm:spPr/>
    </dgm:pt>
    <dgm:pt modelId="{ED19601F-1930-7C4B-8547-CE53428797BB}" type="pres">
      <dgm:prSet presAssocID="{73749C7C-9853-9646-8C83-FFD3999B2C7B}" presName="circle1" presStyleLbl="node1" presStyleIdx="0" presStyleCnt="5"/>
      <dgm:spPr/>
      <dgm:t>
        <a:bodyPr/>
        <a:lstStyle/>
        <a:p>
          <a:endParaRPr lang="en-US"/>
        </a:p>
      </dgm:t>
    </dgm:pt>
    <dgm:pt modelId="{30A1DE6F-0AC0-FB49-B20B-DB0B12105B62}" type="pres">
      <dgm:prSet presAssocID="{73749C7C-9853-9646-8C83-FFD3999B2C7B}" presName="c1text" presStyleLbl="node1" presStyleIdx="0" presStyleCnt="5">
        <dgm:presLayoutVars>
          <dgm:bulletEnabled val="1"/>
        </dgm:presLayoutVars>
      </dgm:prSet>
      <dgm:spPr/>
      <dgm:t>
        <a:bodyPr/>
        <a:lstStyle/>
        <a:p>
          <a:endParaRPr lang="en-US"/>
        </a:p>
      </dgm:t>
    </dgm:pt>
    <dgm:pt modelId="{3B5647F3-233D-3447-A1CD-36B35CAF4A33}" type="pres">
      <dgm:prSet presAssocID="{73749C7C-9853-9646-8C83-FFD3999B2C7B}" presName="comp2" presStyleCnt="0"/>
      <dgm:spPr/>
    </dgm:pt>
    <dgm:pt modelId="{CC5079DF-6D5D-AD44-9712-C329349079C1}" type="pres">
      <dgm:prSet presAssocID="{73749C7C-9853-9646-8C83-FFD3999B2C7B}" presName="circle2" presStyleLbl="node1" presStyleIdx="1" presStyleCnt="5"/>
      <dgm:spPr/>
      <dgm:t>
        <a:bodyPr/>
        <a:lstStyle/>
        <a:p>
          <a:endParaRPr lang="en-US"/>
        </a:p>
      </dgm:t>
    </dgm:pt>
    <dgm:pt modelId="{6C7298A0-B586-EF43-AAC9-7A50C8264FAB}" type="pres">
      <dgm:prSet presAssocID="{73749C7C-9853-9646-8C83-FFD3999B2C7B}" presName="c2text" presStyleLbl="node1" presStyleIdx="1" presStyleCnt="5">
        <dgm:presLayoutVars>
          <dgm:bulletEnabled val="1"/>
        </dgm:presLayoutVars>
      </dgm:prSet>
      <dgm:spPr/>
      <dgm:t>
        <a:bodyPr/>
        <a:lstStyle/>
        <a:p>
          <a:endParaRPr lang="en-US"/>
        </a:p>
      </dgm:t>
    </dgm:pt>
    <dgm:pt modelId="{CAE75C84-BD8F-EF4F-B35D-274904A042E4}" type="pres">
      <dgm:prSet presAssocID="{73749C7C-9853-9646-8C83-FFD3999B2C7B}" presName="comp3" presStyleCnt="0"/>
      <dgm:spPr/>
    </dgm:pt>
    <dgm:pt modelId="{C00C4775-3682-144F-92DF-A580C8300BE6}" type="pres">
      <dgm:prSet presAssocID="{73749C7C-9853-9646-8C83-FFD3999B2C7B}" presName="circle3" presStyleLbl="node1" presStyleIdx="2" presStyleCnt="5"/>
      <dgm:spPr/>
      <dgm:t>
        <a:bodyPr/>
        <a:lstStyle/>
        <a:p>
          <a:endParaRPr lang="en-US"/>
        </a:p>
      </dgm:t>
    </dgm:pt>
    <dgm:pt modelId="{2BFF502F-3AC6-FF41-BA07-DB42DC21F493}" type="pres">
      <dgm:prSet presAssocID="{73749C7C-9853-9646-8C83-FFD3999B2C7B}" presName="c3text" presStyleLbl="node1" presStyleIdx="2" presStyleCnt="5">
        <dgm:presLayoutVars>
          <dgm:bulletEnabled val="1"/>
        </dgm:presLayoutVars>
      </dgm:prSet>
      <dgm:spPr/>
      <dgm:t>
        <a:bodyPr/>
        <a:lstStyle/>
        <a:p>
          <a:endParaRPr lang="en-US"/>
        </a:p>
      </dgm:t>
    </dgm:pt>
    <dgm:pt modelId="{B775CE21-0C37-A74B-B41F-765525733FA8}" type="pres">
      <dgm:prSet presAssocID="{73749C7C-9853-9646-8C83-FFD3999B2C7B}" presName="comp4" presStyleCnt="0"/>
      <dgm:spPr/>
    </dgm:pt>
    <dgm:pt modelId="{A04B6BA1-42E2-2942-B7F0-E329DB52F903}" type="pres">
      <dgm:prSet presAssocID="{73749C7C-9853-9646-8C83-FFD3999B2C7B}" presName="circle4" presStyleLbl="node1" presStyleIdx="3" presStyleCnt="5"/>
      <dgm:spPr/>
      <dgm:t>
        <a:bodyPr/>
        <a:lstStyle/>
        <a:p>
          <a:endParaRPr lang="en-US"/>
        </a:p>
      </dgm:t>
    </dgm:pt>
    <dgm:pt modelId="{3C8B795D-77C8-3241-90D9-D061A9ABDF58}" type="pres">
      <dgm:prSet presAssocID="{73749C7C-9853-9646-8C83-FFD3999B2C7B}" presName="c4text" presStyleLbl="node1" presStyleIdx="3" presStyleCnt="5">
        <dgm:presLayoutVars>
          <dgm:bulletEnabled val="1"/>
        </dgm:presLayoutVars>
      </dgm:prSet>
      <dgm:spPr/>
      <dgm:t>
        <a:bodyPr/>
        <a:lstStyle/>
        <a:p>
          <a:endParaRPr lang="en-US"/>
        </a:p>
      </dgm:t>
    </dgm:pt>
    <dgm:pt modelId="{5DFCD428-81FC-CD4B-9B20-F61D75B1FF1D}" type="pres">
      <dgm:prSet presAssocID="{73749C7C-9853-9646-8C83-FFD3999B2C7B}" presName="comp5" presStyleCnt="0"/>
      <dgm:spPr/>
    </dgm:pt>
    <dgm:pt modelId="{42547481-0E9C-374C-B391-5B0EEBA706E7}" type="pres">
      <dgm:prSet presAssocID="{73749C7C-9853-9646-8C83-FFD3999B2C7B}" presName="circle5" presStyleLbl="node1" presStyleIdx="4" presStyleCnt="5"/>
      <dgm:spPr/>
      <dgm:t>
        <a:bodyPr/>
        <a:lstStyle/>
        <a:p>
          <a:endParaRPr lang="en-US"/>
        </a:p>
      </dgm:t>
    </dgm:pt>
    <dgm:pt modelId="{220FE579-D4F9-1C42-BB9C-686F12F0B789}" type="pres">
      <dgm:prSet presAssocID="{73749C7C-9853-9646-8C83-FFD3999B2C7B}" presName="c5text" presStyleLbl="node1" presStyleIdx="4" presStyleCnt="5">
        <dgm:presLayoutVars>
          <dgm:bulletEnabled val="1"/>
        </dgm:presLayoutVars>
      </dgm:prSet>
      <dgm:spPr/>
      <dgm:t>
        <a:bodyPr/>
        <a:lstStyle/>
        <a:p>
          <a:endParaRPr lang="en-US"/>
        </a:p>
      </dgm:t>
    </dgm:pt>
  </dgm:ptLst>
  <dgm:cxnLst>
    <dgm:cxn modelId="{632415D9-6955-FC47-8E88-BEB5E06E6F81}" srcId="{73749C7C-9853-9646-8C83-FFD3999B2C7B}" destId="{CBEED907-FF7C-114E-B241-E01D677D2747}" srcOrd="4" destOrd="0" parTransId="{D949D9E7-0833-7244-8339-C26E8FF59B7B}" sibTransId="{32F2CAC3-3387-BB49-BB9D-0F6814107817}"/>
    <dgm:cxn modelId="{05E4CF67-984D-BD45-ADBB-DC5846A752D8}" srcId="{73749C7C-9853-9646-8C83-FFD3999B2C7B}" destId="{FF783E14-EA95-654C-A7FE-EBD13FD8C835}" srcOrd="2" destOrd="0" parTransId="{1C853E11-ED90-F042-A060-B7F6426D50B2}" sibTransId="{C5142C6D-B6B3-1341-9B9D-3835D13EBCC1}"/>
    <dgm:cxn modelId="{F0D2F1BE-2131-F445-B8A4-E2FFED889DAE}" type="presOf" srcId="{2FDEC4CB-E168-CB44-9A82-4CF155FEB1F7}" destId="{30A1DE6F-0AC0-FB49-B20B-DB0B12105B62}" srcOrd="1" destOrd="0" presId="urn:microsoft.com/office/officeart/2005/8/layout/venn2"/>
    <dgm:cxn modelId="{629B2D64-0C45-D244-89DA-E0940C65FDEE}" type="presOf" srcId="{73749C7C-9853-9646-8C83-FFD3999B2C7B}" destId="{0A8FA06C-F66E-C047-92DA-168FB91DD085}" srcOrd="0" destOrd="0" presId="urn:microsoft.com/office/officeart/2005/8/layout/venn2"/>
    <dgm:cxn modelId="{F4ACD148-EA7B-8443-B3F3-A043B1EAD2EB}" type="presOf" srcId="{F09D2D0B-CA85-4740-A831-52B4A0BEA612}" destId="{3C8B795D-77C8-3241-90D9-D061A9ABDF58}" srcOrd="1" destOrd="0" presId="urn:microsoft.com/office/officeart/2005/8/layout/venn2"/>
    <dgm:cxn modelId="{64C45756-5DC2-2D40-810D-AB16A9E706E6}" srcId="{73749C7C-9853-9646-8C83-FFD3999B2C7B}" destId="{2FDEC4CB-E168-CB44-9A82-4CF155FEB1F7}" srcOrd="0" destOrd="0" parTransId="{AEDA54ED-1127-F545-87BA-530F771C8E2D}" sibTransId="{D05FF5F1-1AAC-E148-9887-4207683F83A1}"/>
    <dgm:cxn modelId="{2AF93219-D5A6-3942-9CED-DF72C5CE2992}" type="presOf" srcId="{FF783E14-EA95-654C-A7FE-EBD13FD8C835}" destId="{2BFF502F-3AC6-FF41-BA07-DB42DC21F493}" srcOrd="1" destOrd="0" presId="urn:microsoft.com/office/officeart/2005/8/layout/venn2"/>
    <dgm:cxn modelId="{20D27F29-D5E5-DD43-A4BE-0A8F41C494AC}" type="presOf" srcId="{CBEED907-FF7C-114E-B241-E01D677D2747}" destId="{220FE579-D4F9-1C42-BB9C-686F12F0B789}" srcOrd="1" destOrd="0" presId="urn:microsoft.com/office/officeart/2005/8/layout/venn2"/>
    <dgm:cxn modelId="{EB9C16A7-9912-F746-8706-D3D94A535CC8}" type="presOf" srcId="{2FDEC4CB-E168-CB44-9A82-4CF155FEB1F7}" destId="{ED19601F-1930-7C4B-8547-CE53428797BB}" srcOrd="0" destOrd="0" presId="urn:microsoft.com/office/officeart/2005/8/layout/venn2"/>
    <dgm:cxn modelId="{E6EFA09E-2F2E-2B4F-9491-77D0B4EC8AD3}" type="presOf" srcId="{CD65430E-EDE7-FA4B-916F-16341AD5E588}" destId="{CC5079DF-6D5D-AD44-9712-C329349079C1}" srcOrd="0" destOrd="0" presId="urn:microsoft.com/office/officeart/2005/8/layout/venn2"/>
    <dgm:cxn modelId="{CA7C7634-CAF3-5F4B-9209-4449606A1FD3}" type="presOf" srcId="{CD65430E-EDE7-FA4B-916F-16341AD5E588}" destId="{6C7298A0-B586-EF43-AAC9-7A50C8264FAB}" srcOrd="1" destOrd="0" presId="urn:microsoft.com/office/officeart/2005/8/layout/venn2"/>
    <dgm:cxn modelId="{460D01C4-B789-D944-8C43-412A1CDE511D}" type="presOf" srcId="{FF783E14-EA95-654C-A7FE-EBD13FD8C835}" destId="{C00C4775-3682-144F-92DF-A580C8300BE6}" srcOrd="0" destOrd="0" presId="urn:microsoft.com/office/officeart/2005/8/layout/venn2"/>
    <dgm:cxn modelId="{549D83CF-F6C8-2E40-9516-62C848332852}" srcId="{73749C7C-9853-9646-8C83-FFD3999B2C7B}" destId="{CD65430E-EDE7-FA4B-916F-16341AD5E588}" srcOrd="1" destOrd="0" parTransId="{4C40A4AF-EE71-6F40-8CFF-26EF384EBC96}" sibTransId="{B76BACB1-59E9-8246-8C2B-96BB9E2473A8}"/>
    <dgm:cxn modelId="{DD391095-D5E6-3645-A872-F0577DF0FD6E}" type="presOf" srcId="{CBEED907-FF7C-114E-B241-E01D677D2747}" destId="{42547481-0E9C-374C-B391-5B0EEBA706E7}" srcOrd="0" destOrd="0" presId="urn:microsoft.com/office/officeart/2005/8/layout/venn2"/>
    <dgm:cxn modelId="{09E37F68-78D1-CD41-A67E-6157CEB8D33E}" srcId="{73749C7C-9853-9646-8C83-FFD3999B2C7B}" destId="{F09D2D0B-CA85-4740-A831-52B4A0BEA612}" srcOrd="3" destOrd="0" parTransId="{9C9CED0E-80A2-C449-A54E-09D50663746D}" sibTransId="{378EFDD9-E107-6746-94CF-E6575B11FE64}"/>
    <dgm:cxn modelId="{BB12BAA0-BB5B-A147-A37A-5841B08CA88A}" type="presOf" srcId="{F09D2D0B-CA85-4740-A831-52B4A0BEA612}" destId="{A04B6BA1-42E2-2942-B7F0-E329DB52F903}" srcOrd="0" destOrd="0" presId="urn:microsoft.com/office/officeart/2005/8/layout/venn2"/>
    <dgm:cxn modelId="{011CC45F-28EF-8446-A78C-44D769043C25}" type="presParOf" srcId="{0A8FA06C-F66E-C047-92DA-168FB91DD085}" destId="{79086D35-F115-644B-8470-CF43E1818A1F}" srcOrd="0" destOrd="0" presId="urn:microsoft.com/office/officeart/2005/8/layout/venn2"/>
    <dgm:cxn modelId="{042984DA-CA3F-A24C-BFD6-7B22A9BA1EB5}" type="presParOf" srcId="{79086D35-F115-644B-8470-CF43E1818A1F}" destId="{ED19601F-1930-7C4B-8547-CE53428797BB}" srcOrd="0" destOrd="0" presId="urn:microsoft.com/office/officeart/2005/8/layout/venn2"/>
    <dgm:cxn modelId="{67661A65-96D6-BB40-8C66-54D38EF1A332}" type="presParOf" srcId="{79086D35-F115-644B-8470-CF43E1818A1F}" destId="{30A1DE6F-0AC0-FB49-B20B-DB0B12105B62}" srcOrd="1" destOrd="0" presId="urn:microsoft.com/office/officeart/2005/8/layout/venn2"/>
    <dgm:cxn modelId="{86738214-AA65-3642-B85B-F773CCB41A7A}" type="presParOf" srcId="{0A8FA06C-F66E-C047-92DA-168FB91DD085}" destId="{3B5647F3-233D-3447-A1CD-36B35CAF4A33}" srcOrd="1" destOrd="0" presId="urn:microsoft.com/office/officeart/2005/8/layout/venn2"/>
    <dgm:cxn modelId="{D0DECF0B-B74B-2244-8B39-AA4B667D7B73}" type="presParOf" srcId="{3B5647F3-233D-3447-A1CD-36B35CAF4A33}" destId="{CC5079DF-6D5D-AD44-9712-C329349079C1}" srcOrd="0" destOrd="0" presId="urn:microsoft.com/office/officeart/2005/8/layout/venn2"/>
    <dgm:cxn modelId="{46CF2921-58FC-3C43-A29E-76BF0EFFB17C}" type="presParOf" srcId="{3B5647F3-233D-3447-A1CD-36B35CAF4A33}" destId="{6C7298A0-B586-EF43-AAC9-7A50C8264FAB}" srcOrd="1" destOrd="0" presId="urn:microsoft.com/office/officeart/2005/8/layout/venn2"/>
    <dgm:cxn modelId="{FB26C62C-56E6-9B46-86B5-93A1D203C1D2}" type="presParOf" srcId="{0A8FA06C-F66E-C047-92DA-168FB91DD085}" destId="{CAE75C84-BD8F-EF4F-B35D-274904A042E4}" srcOrd="2" destOrd="0" presId="urn:microsoft.com/office/officeart/2005/8/layout/venn2"/>
    <dgm:cxn modelId="{D15DFD80-19AF-1743-9ECE-B0E78FA0566D}" type="presParOf" srcId="{CAE75C84-BD8F-EF4F-B35D-274904A042E4}" destId="{C00C4775-3682-144F-92DF-A580C8300BE6}" srcOrd="0" destOrd="0" presId="urn:microsoft.com/office/officeart/2005/8/layout/venn2"/>
    <dgm:cxn modelId="{8662153E-9B87-C149-9296-FD28A56F1866}" type="presParOf" srcId="{CAE75C84-BD8F-EF4F-B35D-274904A042E4}" destId="{2BFF502F-3AC6-FF41-BA07-DB42DC21F493}" srcOrd="1" destOrd="0" presId="urn:microsoft.com/office/officeart/2005/8/layout/venn2"/>
    <dgm:cxn modelId="{6112D014-AB78-EC48-BE67-D86C51FA2F30}" type="presParOf" srcId="{0A8FA06C-F66E-C047-92DA-168FB91DD085}" destId="{B775CE21-0C37-A74B-B41F-765525733FA8}" srcOrd="3" destOrd="0" presId="urn:microsoft.com/office/officeart/2005/8/layout/venn2"/>
    <dgm:cxn modelId="{62200712-780F-6C49-BBCC-72F636874182}" type="presParOf" srcId="{B775CE21-0C37-A74B-B41F-765525733FA8}" destId="{A04B6BA1-42E2-2942-B7F0-E329DB52F903}" srcOrd="0" destOrd="0" presId="urn:microsoft.com/office/officeart/2005/8/layout/venn2"/>
    <dgm:cxn modelId="{3E1BDFCE-07BC-6A47-A884-DAC43CED6792}" type="presParOf" srcId="{B775CE21-0C37-A74B-B41F-765525733FA8}" destId="{3C8B795D-77C8-3241-90D9-D061A9ABDF58}" srcOrd="1" destOrd="0" presId="urn:microsoft.com/office/officeart/2005/8/layout/venn2"/>
    <dgm:cxn modelId="{FB5CE018-909C-3643-9EC2-742A8704E98A}" type="presParOf" srcId="{0A8FA06C-F66E-C047-92DA-168FB91DD085}" destId="{5DFCD428-81FC-CD4B-9B20-F61D75B1FF1D}" srcOrd="4" destOrd="0" presId="urn:microsoft.com/office/officeart/2005/8/layout/venn2"/>
    <dgm:cxn modelId="{BFE34F9D-CC25-3C48-93A3-7ABE55F66221}" type="presParOf" srcId="{5DFCD428-81FC-CD4B-9B20-F61D75B1FF1D}" destId="{42547481-0E9C-374C-B391-5B0EEBA706E7}" srcOrd="0" destOrd="0" presId="urn:microsoft.com/office/officeart/2005/8/layout/venn2"/>
    <dgm:cxn modelId="{84F1239C-9EC5-A94E-9035-4351EEF779DE}" type="presParOf" srcId="{5DFCD428-81FC-CD4B-9B20-F61D75B1FF1D}" destId="{220FE579-D4F9-1C42-BB9C-686F12F0B78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749C7C-9853-9646-8C83-FFD3999B2C7B}"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2FDEC4CB-E168-CB44-9A82-4CF155FEB1F7}">
      <dgm:prSet phldrT="[Text]"/>
      <dgm:spPr/>
      <dgm:t>
        <a:bodyPr/>
        <a:lstStyle/>
        <a:p>
          <a:r>
            <a:rPr lang="en-US" dirty="0" smtClean="0"/>
            <a:t>Strangers</a:t>
          </a:r>
          <a:endParaRPr lang="en-US" dirty="0"/>
        </a:p>
      </dgm:t>
    </dgm:pt>
    <dgm:pt modelId="{AEDA54ED-1127-F545-87BA-530F771C8E2D}" type="parTrans" cxnId="{64C45756-5DC2-2D40-810D-AB16A9E706E6}">
      <dgm:prSet/>
      <dgm:spPr/>
      <dgm:t>
        <a:bodyPr/>
        <a:lstStyle/>
        <a:p>
          <a:endParaRPr lang="en-US"/>
        </a:p>
      </dgm:t>
    </dgm:pt>
    <dgm:pt modelId="{D05FF5F1-1AAC-E148-9887-4207683F83A1}" type="sibTrans" cxnId="{64C45756-5DC2-2D40-810D-AB16A9E706E6}">
      <dgm:prSet/>
      <dgm:spPr/>
      <dgm:t>
        <a:bodyPr/>
        <a:lstStyle/>
        <a:p>
          <a:endParaRPr lang="en-US"/>
        </a:p>
      </dgm:t>
    </dgm:pt>
    <dgm:pt modelId="{FF783E14-EA95-654C-A7FE-EBD13FD8C835}">
      <dgm:prSet phldrT="[Text]"/>
      <dgm:spPr/>
      <dgm:t>
        <a:bodyPr/>
        <a:lstStyle/>
        <a:p>
          <a:r>
            <a:rPr lang="en-US" dirty="0" err="1" smtClean="0"/>
            <a:t>Cose</a:t>
          </a:r>
          <a:r>
            <a:rPr lang="en-US" dirty="0" smtClean="0"/>
            <a:t> friends</a:t>
          </a:r>
          <a:endParaRPr lang="en-US" dirty="0"/>
        </a:p>
      </dgm:t>
    </dgm:pt>
    <dgm:pt modelId="{1C853E11-ED90-F042-A060-B7F6426D50B2}" type="parTrans" cxnId="{05E4CF67-984D-BD45-ADBB-DC5846A752D8}">
      <dgm:prSet/>
      <dgm:spPr/>
      <dgm:t>
        <a:bodyPr/>
        <a:lstStyle/>
        <a:p>
          <a:endParaRPr lang="en-US"/>
        </a:p>
      </dgm:t>
    </dgm:pt>
    <dgm:pt modelId="{C5142C6D-B6B3-1341-9B9D-3835D13EBCC1}" type="sibTrans" cxnId="{05E4CF67-984D-BD45-ADBB-DC5846A752D8}">
      <dgm:prSet/>
      <dgm:spPr/>
      <dgm:t>
        <a:bodyPr/>
        <a:lstStyle/>
        <a:p>
          <a:endParaRPr lang="en-US"/>
        </a:p>
      </dgm:t>
    </dgm:pt>
    <dgm:pt modelId="{F09D2D0B-CA85-4740-A831-52B4A0BEA612}">
      <dgm:prSet phldrT="[Text]"/>
      <dgm:spPr/>
      <dgm:t>
        <a:bodyPr/>
        <a:lstStyle/>
        <a:p>
          <a:r>
            <a:rPr lang="en-US" dirty="0" smtClean="0"/>
            <a:t>intimates</a:t>
          </a:r>
          <a:endParaRPr lang="en-US" dirty="0"/>
        </a:p>
      </dgm:t>
    </dgm:pt>
    <dgm:pt modelId="{9C9CED0E-80A2-C449-A54E-09D50663746D}" type="parTrans" cxnId="{09E37F68-78D1-CD41-A67E-6157CEB8D33E}">
      <dgm:prSet/>
      <dgm:spPr/>
      <dgm:t>
        <a:bodyPr/>
        <a:lstStyle/>
        <a:p>
          <a:endParaRPr lang="en-US"/>
        </a:p>
      </dgm:t>
    </dgm:pt>
    <dgm:pt modelId="{378EFDD9-E107-6746-94CF-E6575B11FE64}" type="sibTrans" cxnId="{09E37F68-78D1-CD41-A67E-6157CEB8D33E}">
      <dgm:prSet/>
      <dgm:spPr/>
      <dgm:t>
        <a:bodyPr/>
        <a:lstStyle/>
        <a:p>
          <a:endParaRPr lang="en-US"/>
        </a:p>
      </dgm:t>
    </dgm:pt>
    <dgm:pt modelId="{CBEED907-FF7C-114E-B241-E01D677D2747}">
      <dgm:prSet phldrT="[Text]"/>
      <dgm:spPr/>
      <dgm:t>
        <a:bodyPr/>
        <a:lstStyle/>
        <a:p>
          <a:r>
            <a:rPr lang="en-US" dirty="0" smtClean="0"/>
            <a:t>Self</a:t>
          </a:r>
          <a:endParaRPr lang="en-US" dirty="0"/>
        </a:p>
      </dgm:t>
    </dgm:pt>
    <dgm:pt modelId="{D949D9E7-0833-7244-8339-C26E8FF59B7B}" type="parTrans" cxnId="{632415D9-6955-FC47-8E88-BEB5E06E6F81}">
      <dgm:prSet/>
      <dgm:spPr/>
      <dgm:t>
        <a:bodyPr/>
        <a:lstStyle/>
        <a:p>
          <a:endParaRPr lang="en-US"/>
        </a:p>
      </dgm:t>
    </dgm:pt>
    <dgm:pt modelId="{32F2CAC3-3387-BB49-BB9D-0F6814107817}" type="sibTrans" cxnId="{632415D9-6955-FC47-8E88-BEB5E06E6F81}">
      <dgm:prSet/>
      <dgm:spPr/>
      <dgm:t>
        <a:bodyPr/>
        <a:lstStyle/>
        <a:p>
          <a:endParaRPr lang="en-US"/>
        </a:p>
      </dgm:t>
    </dgm:pt>
    <dgm:pt modelId="{CD65430E-EDE7-FA4B-916F-16341AD5E588}">
      <dgm:prSet/>
      <dgm:spPr/>
      <dgm:t>
        <a:bodyPr/>
        <a:lstStyle/>
        <a:p>
          <a:r>
            <a:rPr lang="en-US" dirty="0" smtClean="0"/>
            <a:t>Acquaintances </a:t>
          </a:r>
          <a:endParaRPr lang="en-US" dirty="0"/>
        </a:p>
      </dgm:t>
    </dgm:pt>
    <dgm:pt modelId="{4C40A4AF-EE71-6F40-8CFF-26EF384EBC96}" type="parTrans" cxnId="{549D83CF-F6C8-2E40-9516-62C848332852}">
      <dgm:prSet/>
      <dgm:spPr/>
      <dgm:t>
        <a:bodyPr/>
        <a:lstStyle/>
        <a:p>
          <a:endParaRPr lang="en-US"/>
        </a:p>
      </dgm:t>
    </dgm:pt>
    <dgm:pt modelId="{B76BACB1-59E9-8246-8C2B-96BB9E2473A8}" type="sibTrans" cxnId="{549D83CF-F6C8-2E40-9516-62C848332852}">
      <dgm:prSet/>
      <dgm:spPr/>
      <dgm:t>
        <a:bodyPr/>
        <a:lstStyle/>
        <a:p>
          <a:endParaRPr lang="en-US"/>
        </a:p>
      </dgm:t>
    </dgm:pt>
    <dgm:pt modelId="{0A8FA06C-F66E-C047-92DA-168FB91DD085}" type="pres">
      <dgm:prSet presAssocID="{73749C7C-9853-9646-8C83-FFD3999B2C7B}" presName="Name0" presStyleCnt="0">
        <dgm:presLayoutVars>
          <dgm:chMax val="7"/>
          <dgm:resizeHandles val="exact"/>
        </dgm:presLayoutVars>
      </dgm:prSet>
      <dgm:spPr/>
      <dgm:t>
        <a:bodyPr/>
        <a:lstStyle/>
        <a:p>
          <a:endParaRPr lang="en-US"/>
        </a:p>
      </dgm:t>
    </dgm:pt>
    <dgm:pt modelId="{79086D35-F115-644B-8470-CF43E1818A1F}" type="pres">
      <dgm:prSet presAssocID="{73749C7C-9853-9646-8C83-FFD3999B2C7B}" presName="comp1" presStyleCnt="0"/>
      <dgm:spPr/>
    </dgm:pt>
    <dgm:pt modelId="{ED19601F-1930-7C4B-8547-CE53428797BB}" type="pres">
      <dgm:prSet presAssocID="{73749C7C-9853-9646-8C83-FFD3999B2C7B}" presName="circle1" presStyleLbl="node1" presStyleIdx="0" presStyleCnt="5"/>
      <dgm:spPr/>
      <dgm:t>
        <a:bodyPr/>
        <a:lstStyle/>
        <a:p>
          <a:endParaRPr lang="en-US"/>
        </a:p>
      </dgm:t>
    </dgm:pt>
    <dgm:pt modelId="{30A1DE6F-0AC0-FB49-B20B-DB0B12105B62}" type="pres">
      <dgm:prSet presAssocID="{73749C7C-9853-9646-8C83-FFD3999B2C7B}" presName="c1text" presStyleLbl="node1" presStyleIdx="0" presStyleCnt="5">
        <dgm:presLayoutVars>
          <dgm:bulletEnabled val="1"/>
        </dgm:presLayoutVars>
      </dgm:prSet>
      <dgm:spPr/>
      <dgm:t>
        <a:bodyPr/>
        <a:lstStyle/>
        <a:p>
          <a:endParaRPr lang="en-US"/>
        </a:p>
      </dgm:t>
    </dgm:pt>
    <dgm:pt modelId="{3B5647F3-233D-3447-A1CD-36B35CAF4A33}" type="pres">
      <dgm:prSet presAssocID="{73749C7C-9853-9646-8C83-FFD3999B2C7B}" presName="comp2" presStyleCnt="0"/>
      <dgm:spPr/>
    </dgm:pt>
    <dgm:pt modelId="{CC5079DF-6D5D-AD44-9712-C329349079C1}" type="pres">
      <dgm:prSet presAssocID="{73749C7C-9853-9646-8C83-FFD3999B2C7B}" presName="circle2" presStyleLbl="node1" presStyleIdx="1" presStyleCnt="5"/>
      <dgm:spPr/>
      <dgm:t>
        <a:bodyPr/>
        <a:lstStyle/>
        <a:p>
          <a:endParaRPr lang="en-US"/>
        </a:p>
      </dgm:t>
    </dgm:pt>
    <dgm:pt modelId="{6C7298A0-B586-EF43-AAC9-7A50C8264FAB}" type="pres">
      <dgm:prSet presAssocID="{73749C7C-9853-9646-8C83-FFD3999B2C7B}" presName="c2text" presStyleLbl="node1" presStyleIdx="1" presStyleCnt="5">
        <dgm:presLayoutVars>
          <dgm:bulletEnabled val="1"/>
        </dgm:presLayoutVars>
      </dgm:prSet>
      <dgm:spPr/>
      <dgm:t>
        <a:bodyPr/>
        <a:lstStyle/>
        <a:p>
          <a:endParaRPr lang="en-US"/>
        </a:p>
      </dgm:t>
    </dgm:pt>
    <dgm:pt modelId="{CAE75C84-BD8F-EF4F-B35D-274904A042E4}" type="pres">
      <dgm:prSet presAssocID="{73749C7C-9853-9646-8C83-FFD3999B2C7B}" presName="comp3" presStyleCnt="0"/>
      <dgm:spPr/>
    </dgm:pt>
    <dgm:pt modelId="{C00C4775-3682-144F-92DF-A580C8300BE6}" type="pres">
      <dgm:prSet presAssocID="{73749C7C-9853-9646-8C83-FFD3999B2C7B}" presName="circle3" presStyleLbl="node1" presStyleIdx="2" presStyleCnt="5"/>
      <dgm:spPr/>
      <dgm:t>
        <a:bodyPr/>
        <a:lstStyle/>
        <a:p>
          <a:endParaRPr lang="en-US"/>
        </a:p>
      </dgm:t>
    </dgm:pt>
    <dgm:pt modelId="{2BFF502F-3AC6-FF41-BA07-DB42DC21F493}" type="pres">
      <dgm:prSet presAssocID="{73749C7C-9853-9646-8C83-FFD3999B2C7B}" presName="c3text" presStyleLbl="node1" presStyleIdx="2" presStyleCnt="5">
        <dgm:presLayoutVars>
          <dgm:bulletEnabled val="1"/>
        </dgm:presLayoutVars>
      </dgm:prSet>
      <dgm:spPr/>
      <dgm:t>
        <a:bodyPr/>
        <a:lstStyle/>
        <a:p>
          <a:endParaRPr lang="en-US"/>
        </a:p>
      </dgm:t>
    </dgm:pt>
    <dgm:pt modelId="{B775CE21-0C37-A74B-B41F-765525733FA8}" type="pres">
      <dgm:prSet presAssocID="{73749C7C-9853-9646-8C83-FFD3999B2C7B}" presName="comp4" presStyleCnt="0"/>
      <dgm:spPr/>
    </dgm:pt>
    <dgm:pt modelId="{A04B6BA1-42E2-2942-B7F0-E329DB52F903}" type="pres">
      <dgm:prSet presAssocID="{73749C7C-9853-9646-8C83-FFD3999B2C7B}" presName="circle4" presStyleLbl="node1" presStyleIdx="3" presStyleCnt="5"/>
      <dgm:spPr/>
      <dgm:t>
        <a:bodyPr/>
        <a:lstStyle/>
        <a:p>
          <a:endParaRPr lang="en-US"/>
        </a:p>
      </dgm:t>
    </dgm:pt>
    <dgm:pt modelId="{3C8B795D-77C8-3241-90D9-D061A9ABDF58}" type="pres">
      <dgm:prSet presAssocID="{73749C7C-9853-9646-8C83-FFD3999B2C7B}" presName="c4text" presStyleLbl="node1" presStyleIdx="3" presStyleCnt="5">
        <dgm:presLayoutVars>
          <dgm:bulletEnabled val="1"/>
        </dgm:presLayoutVars>
      </dgm:prSet>
      <dgm:spPr/>
      <dgm:t>
        <a:bodyPr/>
        <a:lstStyle/>
        <a:p>
          <a:endParaRPr lang="en-US"/>
        </a:p>
      </dgm:t>
    </dgm:pt>
    <dgm:pt modelId="{5DFCD428-81FC-CD4B-9B20-F61D75B1FF1D}" type="pres">
      <dgm:prSet presAssocID="{73749C7C-9853-9646-8C83-FFD3999B2C7B}" presName="comp5" presStyleCnt="0"/>
      <dgm:spPr/>
    </dgm:pt>
    <dgm:pt modelId="{42547481-0E9C-374C-B391-5B0EEBA706E7}" type="pres">
      <dgm:prSet presAssocID="{73749C7C-9853-9646-8C83-FFD3999B2C7B}" presName="circle5" presStyleLbl="node1" presStyleIdx="4" presStyleCnt="5"/>
      <dgm:spPr/>
      <dgm:t>
        <a:bodyPr/>
        <a:lstStyle/>
        <a:p>
          <a:endParaRPr lang="en-US"/>
        </a:p>
      </dgm:t>
    </dgm:pt>
    <dgm:pt modelId="{220FE579-D4F9-1C42-BB9C-686F12F0B789}" type="pres">
      <dgm:prSet presAssocID="{73749C7C-9853-9646-8C83-FFD3999B2C7B}" presName="c5text" presStyleLbl="node1" presStyleIdx="4" presStyleCnt="5">
        <dgm:presLayoutVars>
          <dgm:bulletEnabled val="1"/>
        </dgm:presLayoutVars>
      </dgm:prSet>
      <dgm:spPr/>
      <dgm:t>
        <a:bodyPr/>
        <a:lstStyle/>
        <a:p>
          <a:endParaRPr lang="en-US"/>
        </a:p>
      </dgm:t>
    </dgm:pt>
  </dgm:ptLst>
  <dgm:cxnLst>
    <dgm:cxn modelId="{632415D9-6955-FC47-8E88-BEB5E06E6F81}" srcId="{73749C7C-9853-9646-8C83-FFD3999B2C7B}" destId="{CBEED907-FF7C-114E-B241-E01D677D2747}" srcOrd="4" destOrd="0" parTransId="{D949D9E7-0833-7244-8339-C26E8FF59B7B}" sibTransId="{32F2CAC3-3387-BB49-BB9D-0F6814107817}"/>
    <dgm:cxn modelId="{05E4CF67-984D-BD45-ADBB-DC5846A752D8}" srcId="{73749C7C-9853-9646-8C83-FFD3999B2C7B}" destId="{FF783E14-EA95-654C-A7FE-EBD13FD8C835}" srcOrd="2" destOrd="0" parTransId="{1C853E11-ED90-F042-A060-B7F6426D50B2}" sibTransId="{C5142C6D-B6B3-1341-9B9D-3835D13EBCC1}"/>
    <dgm:cxn modelId="{2A3DD383-1BE7-2B43-A69C-901FD0431BE4}" type="presOf" srcId="{73749C7C-9853-9646-8C83-FFD3999B2C7B}" destId="{0A8FA06C-F66E-C047-92DA-168FB91DD085}" srcOrd="0" destOrd="0" presId="urn:microsoft.com/office/officeart/2005/8/layout/venn2"/>
    <dgm:cxn modelId="{5534F413-C230-C449-9722-25E60383A022}" type="presOf" srcId="{CD65430E-EDE7-FA4B-916F-16341AD5E588}" destId="{CC5079DF-6D5D-AD44-9712-C329349079C1}" srcOrd="0" destOrd="0" presId="urn:microsoft.com/office/officeart/2005/8/layout/venn2"/>
    <dgm:cxn modelId="{B1D0A28C-82B2-724C-92F3-A8EED966FCC8}" type="presOf" srcId="{2FDEC4CB-E168-CB44-9A82-4CF155FEB1F7}" destId="{30A1DE6F-0AC0-FB49-B20B-DB0B12105B62}" srcOrd="1" destOrd="0" presId="urn:microsoft.com/office/officeart/2005/8/layout/venn2"/>
    <dgm:cxn modelId="{164BC3BA-E433-204A-9DCE-1D2052A6E9AF}" type="presOf" srcId="{CBEED907-FF7C-114E-B241-E01D677D2747}" destId="{42547481-0E9C-374C-B391-5B0EEBA706E7}" srcOrd="0" destOrd="0" presId="urn:microsoft.com/office/officeart/2005/8/layout/venn2"/>
    <dgm:cxn modelId="{3BB8DBE9-74C0-1E45-8C0A-01A5E3897A46}" type="presOf" srcId="{FF783E14-EA95-654C-A7FE-EBD13FD8C835}" destId="{2BFF502F-3AC6-FF41-BA07-DB42DC21F493}" srcOrd="1" destOrd="0" presId="urn:microsoft.com/office/officeart/2005/8/layout/venn2"/>
    <dgm:cxn modelId="{7E65DB75-6841-884D-B9A4-99EFF27844B7}" type="presOf" srcId="{F09D2D0B-CA85-4740-A831-52B4A0BEA612}" destId="{A04B6BA1-42E2-2942-B7F0-E329DB52F903}" srcOrd="0" destOrd="0" presId="urn:microsoft.com/office/officeart/2005/8/layout/venn2"/>
    <dgm:cxn modelId="{DDB870A2-FF47-E94B-85A5-1621A954B589}" type="presOf" srcId="{CBEED907-FF7C-114E-B241-E01D677D2747}" destId="{220FE579-D4F9-1C42-BB9C-686F12F0B789}" srcOrd="1" destOrd="0" presId="urn:microsoft.com/office/officeart/2005/8/layout/venn2"/>
    <dgm:cxn modelId="{64C45756-5DC2-2D40-810D-AB16A9E706E6}" srcId="{73749C7C-9853-9646-8C83-FFD3999B2C7B}" destId="{2FDEC4CB-E168-CB44-9A82-4CF155FEB1F7}" srcOrd="0" destOrd="0" parTransId="{AEDA54ED-1127-F545-87BA-530F771C8E2D}" sibTransId="{D05FF5F1-1AAC-E148-9887-4207683F83A1}"/>
    <dgm:cxn modelId="{A21611EC-1C89-E04D-ADE9-1276ED4E4564}" type="presOf" srcId="{2FDEC4CB-E168-CB44-9A82-4CF155FEB1F7}" destId="{ED19601F-1930-7C4B-8547-CE53428797BB}" srcOrd="0" destOrd="0" presId="urn:microsoft.com/office/officeart/2005/8/layout/venn2"/>
    <dgm:cxn modelId="{549D83CF-F6C8-2E40-9516-62C848332852}" srcId="{73749C7C-9853-9646-8C83-FFD3999B2C7B}" destId="{CD65430E-EDE7-FA4B-916F-16341AD5E588}" srcOrd="1" destOrd="0" parTransId="{4C40A4AF-EE71-6F40-8CFF-26EF384EBC96}" sibTransId="{B76BACB1-59E9-8246-8C2B-96BB9E2473A8}"/>
    <dgm:cxn modelId="{BB3E895A-0E48-0E47-A998-DBFD43004A08}" type="presOf" srcId="{FF783E14-EA95-654C-A7FE-EBD13FD8C835}" destId="{C00C4775-3682-144F-92DF-A580C8300BE6}" srcOrd="0" destOrd="0" presId="urn:microsoft.com/office/officeart/2005/8/layout/venn2"/>
    <dgm:cxn modelId="{2360E3FF-3412-B445-A09E-790C99B739C7}" type="presOf" srcId="{CD65430E-EDE7-FA4B-916F-16341AD5E588}" destId="{6C7298A0-B586-EF43-AAC9-7A50C8264FAB}" srcOrd="1" destOrd="0" presId="urn:microsoft.com/office/officeart/2005/8/layout/venn2"/>
    <dgm:cxn modelId="{8793706F-9E13-D64B-BCBA-F360D3C81D17}" type="presOf" srcId="{F09D2D0B-CA85-4740-A831-52B4A0BEA612}" destId="{3C8B795D-77C8-3241-90D9-D061A9ABDF58}" srcOrd="1" destOrd="0" presId="urn:microsoft.com/office/officeart/2005/8/layout/venn2"/>
    <dgm:cxn modelId="{09E37F68-78D1-CD41-A67E-6157CEB8D33E}" srcId="{73749C7C-9853-9646-8C83-FFD3999B2C7B}" destId="{F09D2D0B-CA85-4740-A831-52B4A0BEA612}" srcOrd="3" destOrd="0" parTransId="{9C9CED0E-80A2-C449-A54E-09D50663746D}" sibTransId="{378EFDD9-E107-6746-94CF-E6575B11FE64}"/>
    <dgm:cxn modelId="{B4A3C73E-360C-D94B-80F6-03B5CEA04183}" type="presParOf" srcId="{0A8FA06C-F66E-C047-92DA-168FB91DD085}" destId="{79086D35-F115-644B-8470-CF43E1818A1F}" srcOrd="0" destOrd="0" presId="urn:microsoft.com/office/officeart/2005/8/layout/venn2"/>
    <dgm:cxn modelId="{91DE3F6E-1706-1343-BFF4-19F57F63551A}" type="presParOf" srcId="{79086D35-F115-644B-8470-CF43E1818A1F}" destId="{ED19601F-1930-7C4B-8547-CE53428797BB}" srcOrd="0" destOrd="0" presId="urn:microsoft.com/office/officeart/2005/8/layout/venn2"/>
    <dgm:cxn modelId="{2FAAB329-DDAC-AA48-8A4D-0856839FB260}" type="presParOf" srcId="{79086D35-F115-644B-8470-CF43E1818A1F}" destId="{30A1DE6F-0AC0-FB49-B20B-DB0B12105B62}" srcOrd="1" destOrd="0" presId="urn:microsoft.com/office/officeart/2005/8/layout/venn2"/>
    <dgm:cxn modelId="{AC9BD580-7C06-E444-825F-5D09B00985DD}" type="presParOf" srcId="{0A8FA06C-F66E-C047-92DA-168FB91DD085}" destId="{3B5647F3-233D-3447-A1CD-36B35CAF4A33}" srcOrd="1" destOrd="0" presId="urn:microsoft.com/office/officeart/2005/8/layout/venn2"/>
    <dgm:cxn modelId="{E69B9A53-D911-E346-9B7A-C3092D38946D}" type="presParOf" srcId="{3B5647F3-233D-3447-A1CD-36B35CAF4A33}" destId="{CC5079DF-6D5D-AD44-9712-C329349079C1}" srcOrd="0" destOrd="0" presId="urn:microsoft.com/office/officeart/2005/8/layout/venn2"/>
    <dgm:cxn modelId="{552CC59B-088E-914E-860D-90B2CB66630D}" type="presParOf" srcId="{3B5647F3-233D-3447-A1CD-36B35CAF4A33}" destId="{6C7298A0-B586-EF43-AAC9-7A50C8264FAB}" srcOrd="1" destOrd="0" presId="urn:microsoft.com/office/officeart/2005/8/layout/venn2"/>
    <dgm:cxn modelId="{3676EB49-6963-0645-8CCF-9B6119D13A94}" type="presParOf" srcId="{0A8FA06C-F66E-C047-92DA-168FB91DD085}" destId="{CAE75C84-BD8F-EF4F-B35D-274904A042E4}" srcOrd="2" destOrd="0" presId="urn:microsoft.com/office/officeart/2005/8/layout/venn2"/>
    <dgm:cxn modelId="{CB43791C-9C4F-D94A-9780-1F0EEBBFF43A}" type="presParOf" srcId="{CAE75C84-BD8F-EF4F-B35D-274904A042E4}" destId="{C00C4775-3682-144F-92DF-A580C8300BE6}" srcOrd="0" destOrd="0" presId="urn:microsoft.com/office/officeart/2005/8/layout/venn2"/>
    <dgm:cxn modelId="{49D0B085-7ACF-FF45-9018-4FA56BC2941F}" type="presParOf" srcId="{CAE75C84-BD8F-EF4F-B35D-274904A042E4}" destId="{2BFF502F-3AC6-FF41-BA07-DB42DC21F493}" srcOrd="1" destOrd="0" presId="urn:microsoft.com/office/officeart/2005/8/layout/venn2"/>
    <dgm:cxn modelId="{D4D981BB-2FA9-C445-B813-4903D2B44C09}" type="presParOf" srcId="{0A8FA06C-F66E-C047-92DA-168FB91DD085}" destId="{B775CE21-0C37-A74B-B41F-765525733FA8}" srcOrd="3" destOrd="0" presId="urn:microsoft.com/office/officeart/2005/8/layout/venn2"/>
    <dgm:cxn modelId="{12D167DC-B9AF-1845-A09B-095A38511C7F}" type="presParOf" srcId="{B775CE21-0C37-A74B-B41F-765525733FA8}" destId="{A04B6BA1-42E2-2942-B7F0-E329DB52F903}" srcOrd="0" destOrd="0" presId="urn:microsoft.com/office/officeart/2005/8/layout/venn2"/>
    <dgm:cxn modelId="{D2B8DA19-BB03-C546-8368-6DA9221B0327}" type="presParOf" srcId="{B775CE21-0C37-A74B-B41F-765525733FA8}" destId="{3C8B795D-77C8-3241-90D9-D061A9ABDF58}" srcOrd="1" destOrd="0" presId="urn:microsoft.com/office/officeart/2005/8/layout/venn2"/>
    <dgm:cxn modelId="{3971C58E-E06A-2D4D-90E1-535346C4DA33}" type="presParOf" srcId="{0A8FA06C-F66E-C047-92DA-168FB91DD085}" destId="{5DFCD428-81FC-CD4B-9B20-F61D75B1FF1D}" srcOrd="4" destOrd="0" presId="urn:microsoft.com/office/officeart/2005/8/layout/venn2"/>
    <dgm:cxn modelId="{25915737-40FC-0B42-8C19-5DB5FAC29CD9}" type="presParOf" srcId="{5DFCD428-81FC-CD4B-9B20-F61D75B1FF1D}" destId="{42547481-0E9C-374C-B391-5B0EEBA706E7}" srcOrd="0" destOrd="0" presId="urn:microsoft.com/office/officeart/2005/8/layout/venn2"/>
    <dgm:cxn modelId="{43A451C0-23B6-C444-A9D2-4E8AB3E69F11}" type="presParOf" srcId="{5DFCD428-81FC-CD4B-9B20-F61D75B1FF1D}" destId="{220FE579-D4F9-1C42-BB9C-686F12F0B789}"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CC435A-002B-254F-A404-42E1C2DC4E6B}" type="doc">
      <dgm:prSet loTypeId="urn:microsoft.com/office/officeart/2005/8/layout/arrow2" loCatId="" qsTypeId="urn:microsoft.com/office/officeart/2005/8/quickstyle/simple4" qsCatId="simple" csTypeId="urn:microsoft.com/office/officeart/2005/8/colors/accent2_2" csCatId="accent2" phldr="1"/>
      <dgm:spPr/>
    </dgm:pt>
    <dgm:pt modelId="{AF456E7B-51A1-7B4E-9AA8-FF17147FCA5E}">
      <dgm:prSet phldrT="[Text]"/>
      <dgm:spPr/>
      <dgm:t>
        <a:bodyPr/>
        <a:lstStyle/>
        <a:p>
          <a:r>
            <a:rPr lang="en-US" dirty="0" smtClean="0">
              <a:solidFill>
                <a:srgbClr val="FF0000"/>
              </a:solidFill>
              <a:latin typeface="+mj-lt"/>
              <a:cs typeface="Athelas Regular"/>
            </a:rPr>
            <a:t>Pathological</a:t>
          </a:r>
          <a:r>
            <a:rPr lang="en-US" dirty="0" smtClean="0">
              <a:solidFill>
                <a:srgbClr val="FF0000"/>
              </a:solidFill>
              <a:latin typeface="Athelas Regular"/>
              <a:cs typeface="Athelas Regular"/>
            </a:rPr>
            <a:t> </a:t>
          </a:r>
          <a:endParaRPr lang="en-US" dirty="0">
            <a:solidFill>
              <a:srgbClr val="FF0000"/>
            </a:solidFill>
            <a:latin typeface="Athelas Regular"/>
            <a:cs typeface="Athelas Regular"/>
          </a:endParaRPr>
        </a:p>
      </dgm:t>
    </dgm:pt>
    <dgm:pt modelId="{78A63707-EC73-8542-8AE9-385E070F4348}" type="parTrans" cxnId="{3CCE8F5E-A913-9D4F-9E3E-8F0A1D05C96D}">
      <dgm:prSet/>
      <dgm:spPr/>
      <dgm:t>
        <a:bodyPr/>
        <a:lstStyle/>
        <a:p>
          <a:endParaRPr lang="en-US"/>
        </a:p>
      </dgm:t>
    </dgm:pt>
    <dgm:pt modelId="{EFCD6EB6-36C9-7B43-831A-45A584CA1682}" type="sibTrans" cxnId="{3CCE8F5E-A913-9D4F-9E3E-8F0A1D05C96D}">
      <dgm:prSet/>
      <dgm:spPr/>
      <dgm:t>
        <a:bodyPr/>
        <a:lstStyle/>
        <a:p>
          <a:endParaRPr lang="en-US"/>
        </a:p>
      </dgm:t>
    </dgm:pt>
    <dgm:pt modelId="{17D2ABFF-1BA9-AA49-A618-A0B493F97146}">
      <dgm:prSet phldrT="[Text]"/>
      <dgm:spPr/>
      <dgm:t>
        <a:bodyPr/>
        <a:lstStyle/>
        <a:p>
          <a:r>
            <a:rPr lang="en-US" dirty="0" smtClean="0">
              <a:solidFill>
                <a:srgbClr val="F06000"/>
              </a:solidFill>
              <a:latin typeface="+mj-lt"/>
              <a:cs typeface="Athelas Regular"/>
            </a:rPr>
            <a:t>Normal</a:t>
          </a:r>
          <a:endParaRPr lang="en-US" dirty="0">
            <a:solidFill>
              <a:srgbClr val="F06000"/>
            </a:solidFill>
            <a:latin typeface="+mj-lt"/>
            <a:cs typeface="Athelas Regular"/>
          </a:endParaRPr>
        </a:p>
      </dgm:t>
    </dgm:pt>
    <dgm:pt modelId="{A7E69649-D51D-B640-88F6-C16140ABC648}" type="parTrans" cxnId="{8D55EB34-B41C-2948-936C-64B6E04BA6B1}">
      <dgm:prSet/>
      <dgm:spPr/>
      <dgm:t>
        <a:bodyPr/>
        <a:lstStyle/>
        <a:p>
          <a:endParaRPr lang="en-US"/>
        </a:p>
      </dgm:t>
    </dgm:pt>
    <dgm:pt modelId="{4B109AEA-6354-4940-9E85-8021F93186F9}" type="sibTrans" cxnId="{8D55EB34-B41C-2948-936C-64B6E04BA6B1}">
      <dgm:prSet/>
      <dgm:spPr/>
      <dgm:t>
        <a:bodyPr/>
        <a:lstStyle/>
        <a:p>
          <a:endParaRPr lang="en-US"/>
        </a:p>
      </dgm:t>
    </dgm:pt>
    <dgm:pt modelId="{2A92C1C2-7FFD-0643-9CBE-FE44C15FEF74}">
      <dgm:prSet phldrT="[Text]"/>
      <dgm:spPr/>
      <dgm:t>
        <a:bodyPr/>
        <a:lstStyle/>
        <a:p>
          <a:r>
            <a:rPr lang="en-US" dirty="0" smtClean="0">
              <a:solidFill>
                <a:srgbClr val="008000"/>
              </a:solidFill>
              <a:latin typeface="+mj-lt"/>
              <a:cs typeface="Athelas Regular"/>
            </a:rPr>
            <a:t>Successful</a:t>
          </a:r>
          <a:r>
            <a:rPr lang="en-US" dirty="0" smtClean="0">
              <a:solidFill>
                <a:srgbClr val="008000"/>
              </a:solidFill>
              <a:latin typeface="Athelas Regular"/>
              <a:cs typeface="Athelas Regular"/>
            </a:rPr>
            <a:t> </a:t>
          </a:r>
          <a:endParaRPr lang="en-US" dirty="0">
            <a:solidFill>
              <a:srgbClr val="008000"/>
            </a:solidFill>
            <a:latin typeface="Athelas Regular"/>
            <a:cs typeface="Athelas Regular"/>
          </a:endParaRPr>
        </a:p>
      </dgm:t>
    </dgm:pt>
    <dgm:pt modelId="{7C3B643F-6129-8048-ADEF-A94A096697C6}" type="parTrans" cxnId="{4147F0BE-278D-7E49-B62C-F611661F854D}">
      <dgm:prSet/>
      <dgm:spPr/>
      <dgm:t>
        <a:bodyPr/>
        <a:lstStyle/>
        <a:p>
          <a:endParaRPr lang="en-US"/>
        </a:p>
      </dgm:t>
    </dgm:pt>
    <dgm:pt modelId="{BF55488E-92F5-3E4C-919B-2D6B450FB752}" type="sibTrans" cxnId="{4147F0BE-278D-7E49-B62C-F611661F854D}">
      <dgm:prSet/>
      <dgm:spPr/>
      <dgm:t>
        <a:bodyPr/>
        <a:lstStyle/>
        <a:p>
          <a:endParaRPr lang="en-US"/>
        </a:p>
      </dgm:t>
    </dgm:pt>
    <dgm:pt modelId="{EED640B0-5D9F-7148-82ED-00A2CA50EC58}" type="pres">
      <dgm:prSet presAssocID="{38CC435A-002B-254F-A404-42E1C2DC4E6B}" presName="arrowDiagram" presStyleCnt="0">
        <dgm:presLayoutVars>
          <dgm:chMax val="5"/>
          <dgm:dir/>
          <dgm:resizeHandles val="exact"/>
        </dgm:presLayoutVars>
      </dgm:prSet>
      <dgm:spPr/>
    </dgm:pt>
    <dgm:pt modelId="{02739334-347E-6D41-BA09-8B1E807EFD0C}" type="pres">
      <dgm:prSet presAssocID="{38CC435A-002B-254F-A404-42E1C2DC4E6B}" presName="arrow" presStyleLbl="bgShp" presStyleIdx="0" presStyleCnt="1" custLinFactNeighborX="-2838"/>
      <dgm:spPr/>
    </dgm:pt>
    <dgm:pt modelId="{381191AF-B37B-484D-9040-32963A9D7738}" type="pres">
      <dgm:prSet presAssocID="{38CC435A-002B-254F-A404-42E1C2DC4E6B}" presName="arrowDiagram3" presStyleCnt="0"/>
      <dgm:spPr/>
    </dgm:pt>
    <dgm:pt modelId="{053F364D-70C8-E84B-9C58-CB0C4D337C4C}" type="pres">
      <dgm:prSet presAssocID="{AF456E7B-51A1-7B4E-9AA8-FF17147FCA5E}" presName="bullet3a" presStyleLbl="node1" presStyleIdx="0" presStyleCnt="3"/>
      <dgm:spPr/>
    </dgm:pt>
    <dgm:pt modelId="{01ECF1F4-850B-D245-A0D7-15FC9FDB5F51}" type="pres">
      <dgm:prSet presAssocID="{AF456E7B-51A1-7B4E-9AA8-FF17147FCA5E}" presName="textBox3a" presStyleLbl="revTx" presStyleIdx="0" presStyleCnt="3" custScaleX="189394">
        <dgm:presLayoutVars>
          <dgm:bulletEnabled val="1"/>
        </dgm:presLayoutVars>
      </dgm:prSet>
      <dgm:spPr/>
      <dgm:t>
        <a:bodyPr/>
        <a:lstStyle/>
        <a:p>
          <a:endParaRPr lang="en-US"/>
        </a:p>
      </dgm:t>
    </dgm:pt>
    <dgm:pt modelId="{DF477697-C5BB-7949-9D78-163573AA4CDC}" type="pres">
      <dgm:prSet presAssocID="{17D2ABFF-1BA9-AA49-A618-A0B493F97146}" presName="bullet3b" presStyleLbl="node1" presStyleIdx="1" presStyleCnt="3"/>
      <dgm:spPr/>
    </dgm:pt>
    <dgm:pt modelId="{3A29E266-1EED-314A-A4B6-49FFF29C1E67}" type="pres">
      <dgm:prSet presAssocID="{17D2ABFF-1BA9-AA49-A618-A0B493F97146}" presName="textBox3b" presStyleLbl="revTx" presStyleIdx="1" presStyleCnt="3">
        <dgm:presLayoutVars>
          <dgm:bulletEnabled val="1"/>
        </dgm:presLayoutVars>
      </dgm:prSet>
      <dgm:spPr/>
      <dgm:t>
        <a:bodyPr/>
        <a:lstStyle/>
        <a:p>
          <a:endParaRPr lang="en-US"/>
        </a:p>
      </dgm:t>
    </dgm:pt>
    <dgm:pt modelId="{7C444116-45E3-F14A-9F10-2C9DE807949E}" type="pres">
      <dgm:prSet presAssocID="{2A92C1C2-7FFD-0643-9CBE-FE44C15FEF74}" presName="bullet3c" presStyleLbl="node1" presStyleIdx="2" presStyleCnt="3"/>
      <dgm:spPr/>
    </dgm:pt>
    <dgm:pt modelId="{BA9B383D-33F3-A848-9DA3-EF3F74E945A9}" type="pres">
      <dgm:prSet presAssocID="{2A92C1C2-7FFD-0643-9CBE-FE44C15FEF74}" presName="textBox3c" presStyleLbl="revTx" presStyleIdx="2" presStyleCnt="3">
        <dgm:presLayoutVars>
          <dgm:bulletEnabled val="1"/>
        </dgm:presLayoutVars>
      </dgm:prSet>
      <dgm:spPr/>
      <dgm:t>
        <a:bodyPr/>
        <a:lstStyle/>
        <a:p>
          <a:endParaRPr lang="en-US"/>
        </a:p>
      </dgm:t>
    </dgm:pt>
  </dgm:ptLst>
  <dgm:cxnLst>
    <dgm:cxn modelId="{7921C21E-3085-654E-ADC1-524870246C63}" type="presOf" srcId="{2A92C1C2-7FFD-0643-9CBE-FE44C15FEF74}" destId="{BA9B383D-33F3-A848-9DA3-EF3F74E945A9}" srcOrd="0" destOrd="0" presId="urn:microsoft.com/office/officeart/2005/8/layout/arrow2"/>
    <dgm:cxn modelId="{7787CEED-8F96-2040-BB19-E1F654D673B5}" type="presOf" srcId="{AF456E7B-51A1-7B4E-9AA8-FF17147FCA5E}" destId="{01ECF1F4-850B-D245-A0D7-15FC9FDB5F51}" srcOrd="0" destOrd="0" presId="urn:microsoft.com/office/officeart/2005/8/layout/arrow2"/>
    <dgm:cxn modelId="{3CCE8F5E-A913-9D4F-9E3E-8F0A1D05C96D}" srcId="{38CC435A-002B-254F-A404-42E1C2DC4E6B}" destId="{AF456E7B-51A1-7B4E-9AA8-FF17147FCA5E}" srcOrd="0" destOrd="0" parTransId="{78A63707-EC73-8542-8AE9-385E070F4348}" sibTransId="{EFCD6EB6-36C9-7B43-831A-45A584CA1682}"/>
    <dgm:cxn modelId="{4147F0BE-278D-7E49-B62C-F611661F854D}" srcId="{38CC435A-002B-254F-A404-42E1C2DC4E6B}" destId="{2A92C1C2-7FFD-0643-9CBE-FE44C15FEF74}" srcOrd="2" destOrd="0" parTransId="{7C3B643F-6129-8048-ADEF-A94A096697C6}" sibTransId="{BF55488E-92F5-3E4C-919B-2D6B450FB752}"/>
    <dgm:cxn modelId="{5A84B9A7-89AA-9345-A18E-AA79B66A1795}" type="presOf" srcId="{38CC435A-002B-254F-A404-42E1C2DC4E6B}" destId="{EED640B0-5D9F-7148-82ED-00A2CA50EC58}" srcOrd="0" destOrd="0" presId="urn:microsoft.com/office/officeart/2005/8/layout/arrow2"/>
    <dgm:cxn modelId="{8D55EB34-B41C-2948-936C-64B6E04BA6B1}" srcId="{38CC435A-002B-254F-A404-42E1C2DC4E6B}" destId="{17D2ABFF-1BA9-AA49-A618-A0B493F97146}" srcOrd="1" destOrd="0" parTransId="{A7E69649-D51D-B640-88F6-C16140ABC648}" sibTransId="{4B109AEA-6354-4940-9E85-8021F93186F9}"/>
    <dgm:cxn modelId="{C9173243-4153-4842-A547-AD2DC61D6B89}" type="presOf" srcId="{17D2ABFF-1BA9-AA49-A618-A0B493F97146}" destId="{3A29E266-1EED-314A-A4B6-49FFF29C1E67}" srcOrd="0" destOrd="0" presId="urn:microsoft.com/office/officeart/2005/8/layout/arrow2"/>
    <dgm:cxn modelId="{45649AC3-D900-E04D-AB8D-55A7EC865719}" type="presParOf" srcId="{EED640B0-5D9F-7148-82ED-00A2CA50EC58}" destId="{02739334-347E-6D41-BA09-8B1E807EFD0C}" srcOrd="0" destOrd="0" presId="urn:microsoft.com/office/officeart/2005/8/layout/arrow2"/>
    <dgm:cxn modelId="{A02D2A8D-9494-274B-9F07-D4B772AE69AD}" type="presParOf" srcId="{EED640B0-5D9F-7148-82ED-00A2CA50EC58}" destId="{381191AF-B37B-484D-9040-32963A9D7738}" srcOrd="1" destOrd="0" presId="urn:microsoft.com/office/officeart/2005/8/layout/arrow2"/>
    <dgm:cxn modelId="{D869FDB8-6D11-9342-8641-D3381E012AB6}" type="presParOf" srcId="{381191AF-B37B-484D-9040-32963A9D7738}" destId="{053F364D-70C8-E84B-9C58-CB0C4D337C4C}" srcOrd="0" destOrd="0" presId="urn:microsoft.com/office/officeart/2005/8/layout/arrow2"/>
    <dgm:cxn modelId="{33D42BDF-C225-B94D-9B3D-2B234CDD7FB3}" type="presParOf" srcId="{381191AF-B37B-484D-9040-32963A9D7738}" destId="{01ECF1F4-850B-D245-A0D7-15FC9FDB5F51}" srcOrd="1" destOrd="0" presId="urn:microsoft.com/office/officeart/2005/8/layout/arrow2"/>
    <dgm:cxn modelId="{4A48FAAD-4BF6-CF47-849D-4EFAA304BCA1}" type="presParOf" srcId="{381191AF-B37B-484D-9040-32963A9D7738}" destId="{DF477697-C5BB-7949-9D78-163573AA4CDC}" srcOrd="2" destOrd="0" presId="urn:microsoft.com/office/officeart/2005/8/layout/arrow2"/>
    <dgm:cxn modelId="{037A7606-634A-DA48-8E20-4465E908B172}" type="presParOf" srcId="{381191AF-B37B-484D-9040-32963A9D7738}" destId="{3A29E266-1EED-314A-A4B6-49FFF29C1E67}" srcOrd="3" destOrd="0" presId="urn:microsoft.com/office/officeart/2005/8/layout/arrow2"/>
    <dgm:cxn modelId="{4A1219E6-93DD-9A49-841C-B3ADAD36C845}" type="presParOf" srcId="{381191AF-B37B-484D-9040-32963A9D7738}" destId="{7C444116-45E3-F14A-9F10-2C9DE807949E}" srcOrd="4" destOrd="0" presId="urn:microsoft.com/office/officeart/2005/8/layout/arrow2"/>
    <dgm:cxn modelId="{0C0EB4FE-C989-3B49-AB0E-F58672CCF05B}" type="presParOf" srcId="{381191AF-B37B-484D-9040-32963A9D7738}" destId="{BA9B383D-33F3-A848-9DA3-EF3F74E945A9}"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749C7C-9853-9646-8C83-FFD3999B2C7B}"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2FDEC4CB-E168-CB44-9A82-4CF155FEB1F7}">
      <dgm:prSet phldrT="[Text]"/>
      <dgm:spPr/>
      <dgm:t>
        <a:bodyPr/>
        <a:lstStyle/>
        <a:p>
          <a:r>
            <a:rPr lang="en-US" dirty="0" smtClean="0"/>
            <a:t>Strangers</a:t>
          </a:r>
          <a:endParaRPr lang="en-US" dirty="0"/>
        </a:p>
      </dgm:t>
    </dgm:pt>
    <dgm:pt modelId="{AEDA54ED-1127-F545-87BA-530F771C8E2D}" type="parTrans" cxnId="{64C45756-5DC2-2D40-810D-AB16A9E706E6}">
      <dgm:prSet/>
      <dgm:spPr/>
      <dgm:t>
        <a:bodyPr/>
        <a:lstStyle/>
        <a:p>
          <a:endParaRPr lang="en-US"/>
        </a:p>
      </dgm:t>
    </dgm:pt>
    <dgm:pt modelId="{D05FF5F1-1AAC-E148-9887-4207683F83A1}" type="sibTrans" cxnId="{64C45756-5DC2-2D40-810D-AB16A9E706E6}">
      <dgm:prSet/>
      <dgm:spPr/>
      <dgm:t>
        <a:bodyPr/>
        <a:lstStyle/>
        <a:p>
          <a:endParaRPr lang="en-US"/>
        </a:p>
      </dgm:t>
    </dgm:pt>
    <dgm:pt modelId="{FF783E14-EA95-654C-A7FE-EBD13FD8C835}">
      <dgm:prSet phldrT="[Text]"/>
      <dgm:spPr/>
      <dgm:t>
        <a:bodyPr/>
        <a:lstStyle/>
        <a:p>
          <a:r>
            <a:rPr lang="en-US" dirty="0" err="1" smtClean="0"/>
            <a:t>Cose</a:t>
          </a:r>
          <a:r>
            <a:rPr lang="en-US" dirty="0" smtClean="0"/>
            <a:t> friends</a:t>
          </a:r>
          <a:endParaRPr lang="en-US" dirty="0"/>
        </a:p>
      </dgm:t>
    </dgm:pt>
    <dgm:pt modelId="{1C853E11-ED90-F042-A060-B7F6426D50B2}" type="parTrans" cxnId="{05E4CF67-984D-BD45-ADBB-DC5846A752D8}">
      <dgm:prSet/>
      <dgm:spPr/>
      <dgm:t>
        <a:bodyPr/>
        <a:lstStyle/>
        <a:p>
          <a:endParaRPr lang="en-US"/>
        </a:p>
      </dgm:t>
    </dgm:pt>
    <dgm:pt modelId="{C5142C6D-B6B3-1341-9B9D-3835D13EBCC1}" type="sibTrans" cxnId="{05E4CF67-984D-BD45-ADBB-DC5846A752D8}">
      <dgm:prSet/>
      <dgm:spPr/>
      <dgm:t>
        <a:bodyPr/>
        <a:lstStyle/>
        <a:p>
          <a:endParaRPr lang="en-US"/>
        </a:p>
      </dgm:t>
    </dgm:pt>
    <dgm:pt modelId="{F09D2D0B-CA85-4740-A831-52B4A0BEA612}">
      <dgm:prSet phldrT="[Text]"/>
      <dgm:spPr/>
      <dgm:t>
        <a:bodyPr/>
        <a:lstStyle/>
        <a:p>
          <a:r>
            <a:rPr lang="en-US" dirty="0" smtClean="0"/>
            <a:t>intimates</a:t>
          </a:r>
          <a:endParaRPr lang="en-US" dirty="0"/>
        </a:p>
      </dgm:t>
    </dgm:pt>
    <dgm:pt modelId="{9C9CED0E-80A2-C449-A54E-09D50663746D}" type="parTrans" cxnId="{09E37F68-78D1-CD41-A67E-6157CEB8D33E}">
      <dgm:prSet/>
      <dgm:spPr/>
      <dgm:t>
        <a:bodyPr/>
        <a:lstStyle/>
        <a:p>
          <a:endParaRPr lang="en-US"/>
        </a:p>
      </dgm:t>
    </dgm:pt>
    <dgm:pt modelId="{378EFDD9-E107-6746-94CF-E6575B11FE64}" type="sibTrans" cxnId="{09E37F68-78D1-CD41-A67E-6157CEB8D33E}">
      <dgm:prSet/>
      <dgm:spPr/>
      <dgm:t>
        <a:bodyPr/>
        <a:lstStyle/>
        <a:p>
          <a:endParaRPr lang="en-US"/>
        </a:p>
      </dgm:t>
    </dgm:pt>
    <dgm:pt modelId="{CBEED907-FF7C-114E-B241-E01D677D2747}">
      <dgm:prSet phldrT="[Text]"/>
      <dgm:spPr/>
      <dgm:t>
        <a:bodyPr/>
        <a:lstStyle/>
        <a:p>
          <a:r>
            <a:rPr lang="en-US" dirty="0" smtClean="0"/>
            <a:t>Self</a:t>
          </a:r>
          <a:endParaRPr lang="en-US" dirty="0"/>
        </a:p>
      </dgm:t>
    </dgm:pt>
    <dgm:pt modelId="{D949D9E7-0833-7244-8339-C26E8FF59B7B}" type="parTrans" cxnId="{632415D9-6955-FC47-8E88-BEB5E06E6F81}">
      <dgm:prSet/>
      <dgm:spPr/>
      <dgm:t>
        <a:bodyPr/>
        <a:lstStyle/>
        <a:p>
          <a:endParaRPr lang="en-US"/>
        </a:p>
      </dgm:t>
    </dgm:pt>
    <dgm:pt modelId="{32F2CAC3-3387-BB49-BB9D-0F6814107817}" type="sibTrans" cxnId="{632415D9-6955-FC47-8E88-BEB5E06E6F81}">
      <dgm:prSet/>
      <dgm:spPr/>
      <dgm:t>
        <a:bodyPr/>
        <a:lstStyle/>
        <a:p>
          <a:endParaRPr lang="en-US"/>
        </a:p>
      </dgm:t>
    </dgm:pt>
    <dgm:pt modelId="{CD65430E-EDE7-FA4B-916F-16341AD5E588}">
      <dgm:prSet/>
      <dgm:spPr/>
      <dgm:t>
        <a:bodyPr/>
        <a:lstStyle/>
        <a:p>
          <a:r>
            <a:rPr lang="en-US" dirty="0" smtClean="0"/>
            <a:t>Acquaintances </a:t>
          </a:r>
          <a:endParaRPr lang="en-US" dirty="0"/>
        </a:p>
      </dgm:t>
    </dgm:pt>
    <dgm:pt modelId="{4C40A4AF-EE71-6F40-8CFF-26EF384EBC96}" type="parTrans" cxnId="{549D83CF-F6C8-2E40-9516-62C848332852}">
      <dgm:prSet/>
      <dgm:spPr/>
      <dgm:t>
        <a:bodyPr/>
        <a:lstStyle/>
        <a:p>
          <a:endParaRPr lang="en-US"/>
        </a:p>
      </dgm:t>
    </dgm:pt>
    <dgm:pt modelId="{B76BACB1-59E9-8246-8C2B-96BB9E2473A8}" type="sibTrans" cxnId="{549D83CF-F6C8-2E40-9516-62C848332852}">
      <dgm:prSet/>
      <dgm:spPr/>
      <dgm:t>
        <a:bodyPr/>
        <a:lstStyle/>
        <a:p>
          <a:endParaRPr lang="en-US"/>
        </a:p>
      </dgm:t>
    </dgm:pt>
    <dgm:pt modelId="{0A8FA06C-F66E-C047-92DA-168FB91DD085}" type="pres">
      <dgm:prSet presAssocID="{73749C7C-9853-9646-8C83-FFD3999B2C7B}" presName="Name0" presStyleCnt="0">
        <dgm:presLayoutVars>
          <dgm:chMax val="7"/>
          <dgm:resizeHandles val="exact"/>
        </dgm:presLayoutVars>
      </dgm:prSet>
      <dgm:spPr/>
      <dgm:t>
        <a:bodyPr/>
        <a:lstStyle/>
        <a:p>
          <a:endParaRPr lang="en-US"/>
        </a:p>
      </dgm:t>
    </dgm:pt>
    <dgm:pt modelId="{79086D35-F115-644B-8470-CF43E1818A1F}" type="pres">
      <dgm:prSet presAssocID="{73749C7C-9853-9646-8C83-FFD3999B2C7B}" presName="comp1" presStyleCnt="0"/>
      <dgm:spPr/>
    </dgm:pt>
    <dgm:pt modelId="{ED19601F-1930-7C4B-8547-CE53428797BB}" type="pres">
      <dgm:prSet presAssocID="{73749C7C-9853-9646-8C83-FFD3999B2C7B}" presName="circle1" presStyleLbl="node1" presStyleIdx="0" presStyleCnt="5"/>
      <dgm:spPr/>
      <dgm:t>
        <a:bodyPr/>
        <a:lstStyle/>
        <a:p>
          <a:endParaRPr lang="en-US"/>
        </a:p>
      </dgm:t>
    </dgm:pt>
    <dgm:pt modelId="{30A1DE6F-0AC0-FB49-B20B-DB0B12105B62}" type="pres">
      <dgm:prSet presAssocID="{73749C7C-9853-9646-8C83-FFD3999B2C7B}" presName="c1text" presStyleLbl="node1" presStyleIdx="0" presStyleCnt="5">
        <dgm:presLayoutVars>
          <dgm:bulletEnabled val="1"/>
        </dgm:presLayoutVars>
      </dgm:prSet>
      <dgm:spPr/>
      <dgm:t>
        <a:bodyPr/>
        <a:lstStyle/>
        <a:p>
          <a:endParaRPr lang="en-US"/>
        </a:p>
      </dgm:t>
    </dgm:pt>
    <dgm:pt modelId="{3B5647F3-233D-3447-A1CD-36B35CAF4A33}" type="pres">
      <dgm:prSet presAssocID="{73749C7C-9853-9646-8C83-FFD3999B2C7B}" presName="comp2" presStyleCnt="0"/>
      <dgm:spPr/>
    </dgm:pt>
    <dgm:pt modelId="{CC5079DF-6D5D-AD44-9712-C329349079C1}" type="pres">
      <dgm:prSet presAssocID="{73749C7C-9853-9646-8C83-FFD3999B2C7B}" presName="circle2" presStyleLbl="node1" presStyleIdx="1" presStyleCnt="5"/>
      <dgm:spPr/>
      <dgm:t>
        <a:bodyPr/>
        <a:lstStyle/>
        <a:p>
          <a:endParaRPr lang="en-US"/>
        </a:p>
      </dgm:t>
    </dgm:pt>
    <dgm:pt modelId="{6C7298A0-B586-EF43-AAC9-7A50C8264FAB}" type="pres">
      <dgm:prSet presAssocID="{73749C7C-9853-9646-8C83-FFD3999B2C7B}" presName="c2text" presStyleLbl="node1" presStyleIdx="1" presStyleCnt="5">
        <dgm:presLayoutVars>
          <dgm:bulletEnabled val="1"/>
        </dgm:presLayoutVars>
      </dgm:prSet>
      <dgm:spPr/>
      <dgm:t>
        <a:bodyPr/>
        <a:lstStyle/>
        <a:p>
          <a:endParaRPr lang="en-US"/>
        </a:p>
      </dgm:t>
    </dgm:pt>
    <dgm:pt modelId="{CAE75C84-BD8F-EF4F-B35D-274904A042E4}" type="pres">
      <dgm:prSet presAssocID="{73749C7C-9853-9646-8C83-FFD3999B2C7B}" presName="comp3" presStyleCnt="0"/>
      <dgm:spPr/>
    </dgm:pt>
    <dgm:pt modelId="{C00C4775-3682-144F-92DF-A580C8300BE6}" type="pres">
      <dgm:prSet presAssocID="{73749C7C-9853-9646-8C83-FFD3999B2C7B}" presName="circle3" presStyleLbl="node1" presStyleIdx="2" presStyleCnt="5"/>
      <dgm:spPr/>
      <dgm:t>
        <a:bodyPr/>
        <a:lstStyle/>
        <a:p>
          <a:endParaRPr lang="en-US"/>
        </a:p>
      </dgm:t>
    </dgm:pt>
    <dgm:pt modelId="{2BFF502F-3AC6-FF41-BA07-DB42DC21F493}" type="pres">
      <dgm:prSet presAssocID="{73749C7C-9853-9646-8C83-FFD3999B2C7B}" presName="c3text" presStyleLbl="node1" presStyleIdx="2" presStyleCnt="5">
        <dgm:presLayoutVars>
          <dgm:bulletEnabled val="1"/>
        </dgm:presLayoutVars>
      </dgm:prSet>
      <dgm:spPr/>
      <dgm:t>
        <a:bodyPr/>
        <a:lstStyle/>
        <a:p>
          <a:endParaRPr lang="en-US"/>
        </a:p>
      </dgm:t>
    </dgm:pt>
    <dgm:pt modelId="{B775CE21-0C37-A74B-B41F-765525733FA8}" type="pres">
      <dgm:prSet presAssocID="{73749C7C-9853-9646-8C83-FFD3999B2C7B}" presName="comp4" presStyleCnt="0"/>
      <dgm:spPr/>
    </dgm:pt>
    <dgm:pt modelId="{A04B6BA1-42E2-2942-B7F0-E329DB52F903}" type="pres">
      <dgm:prSet presAssocID="{73749C7C-9853-9646-8C83-FFD3999B2C7B}" presName="circle4" presStyleLbl="node1" presStyleIdx="3" presStyleCnt="5"/>
      <dgm:spPr/>
      <dgm:t>
        <a:bodyPr/>
        <a:lstStyle/>
        <a:p>
          <a:endParaRPr lang="en-US"/>
        </a:p>
      </dgm:t>
    </dgm:pt>
    <dgm:pt modelId="{3C8B795D-77C8-3241-90D9-D061A9ABDF58}" type="pres">
      <dgm:prSet presAssocID="{73749C7C-9853-9646-8C83-FFD3999B2C7B}" presName="c4text" presStyleLbl="node1" presStyleIdx="3" presStyleCnt="5">
        <dgm:presLayoutVars>
          <dgm:bulletEnabled val="1"/>
        </dgm:presLayoutVars>
      </dgm:prSet>
      <dgm:spPr/>
      <dgm:t>
        <a:bodyPr/>
        <a:lstStyle/>
        <a:p>
          <a:endParaRPr lang="en-US"/>
        </a:p>
      </dgm:t>
    </dgm:pt>
    <dgm:pt modelId="{5DFCD428-81FC-CD4B-9B20-F61D75B1FF1D}" type="pres">
      <dgm:prSet presAssocID="{73749C7C-9853-9646-8C83-FFD3999B2C7B}" presName="comp5" presStyleCnt="0"/>
      <dgm:spPr/>
    </dgm:pt>
    <dgm:pt modelId="{42547481-0E9C-374C-B391-5B0EEBA706E7}" type="pres">
      <dgm:prSet presAssocID="{73749C7C-9853-9646-8C83-FFD3999B2C7B}" presName="circle5" presStyleLbl="node1" presStyleIdx="4" presStyleCnt="5"/>
      <dgm:spPr/>
      <dgm:t>
        <a:bodyPr/>
        <a:lstStyle/>
        <a:p>
          <a:endParaRPr lang="en-US"/>
        </a:p>
      </dgm:t>
    </dgm:pt>
    <dgm:pt modelId="{220FE579-D4F9-1C42-BB9C-686F12F0B789}" type="pres">
      <dgm:prSet presAssocID="{73749C7C-9853-9646-8C83-FFD3999B2C7B}" presName="c5text" presStyleLbl="node1" presStyleIdx="4" presStyleCnt="5">
        <dgm:presLayoutVars>
          <dgm:bulletEnabled val="1"/>
        </dgm:presLayoutVars>
      </dgm:prSet>
      <dgm:spPr/>
      <dgm:t>
        <a:bodyPr/>
        <a:lstStyle/>
        <a:p>
          <a:endParaRPr lang="en-US"/>
        </a:p>
      </dgm:t>
    </dgm:pt>
  </dgm:ptLst>
  <dgm:cxnLst>
    <dgm:cxn modelId="{632415D9-6955-FC47-8E88-BEB5E06E6F81}" srcId="{73749C7C-9853-9646-8C83-FFD3999B2C7B}" destId="{CBEED907-FF7C-114E-B241-E01D677D2747}" srcOrd="4" destOrd="0" parTransId="{D949D9E7-0833-7244-8339-C26E8FF59B7B}" sibTransId="{32F2CAC3-3387-BB49-BB9D-0F6814107817}"/>
    <dgm:cxn modelId="{05E4CF67-984D-BD45-ADBB-DC5846A752D8}" srcId="{73749C7C-9853-9646-8C83-FFD3999B2C7B}" destId="{FF783E14-EA95-654C-A7FE-EBD13FD8C835}" srcOrd="2" destOrd="0" parTransId="{1C853E11-ED90-F042-A060-B7F6426D50B2}" sibTransId="{C5142C6D-B6B3-1341-9B9D-3835D13EBCC1}"/>
    <dgm:cxn modelId="{1C5C2870-9906-A145-AE7F-E18176CA210A}" type="presOf" srcId="{CD65430E-EDE7-FA4B-916F-16341AD5E588}" destId="{6C7298A0-B586-EF43-AAC9-7A50C8264FAB}" srcOrd="1" destOrd="0" presId="urn:microsoft.com/office/officeart/2005/8/layout/venn2"/>
    <dgm:cxn modelId="{9F76A0B2-9196-F04C-B7F6-894DBBC8F97E}" type="presOf" srcId="{CBEED907-FF7C-114E-B241-E01D677D2747}" destId="{220FE579-D4F9-1C42-BB9C-686F12F0B789}" srcOrd="1" destOrd="0" presId="urn:microsoft.com/office/officeart/2005/8/layout/venn2"/>
    <dgm:cxn modelId="{8F6C561C-4BFB-6844-8E12-127A0493EDAE}" type="presOf" srcId="{2FDEC4CB-E168-CB44-9A82-4CF155FEB1F7}" destId="{30A1DE6F-0AC0-FB49-B20B-DB0B12105B62}" srcOrd="1" destOrd="0" presId="urn:microsoft.com/office/officeart/2005/8/layout/venn2"/>
    <dgm:cxn modelId="{6AE4A494-AA5B-094D-B070-68E86721E379}" type="presOf" srcId="{FF783E14-EA95-654C-A7FE-EBD13FD8C835}" destId="{2BFF502F-3AC6-FF41-BA07-DB42DC21F493}" srcOrd="1" destOrd="0" presId="urn:microsoft.com/office/officeart/2005/8/layout/venn2"/>
    <dgm:cxn modelId="{828ADF05-E5A4-6F42-91B7-1729F0ED6EDE}" type="presOf" srcId="{2FDEC4CB-E168-CB44-9A82-4CF155FEB1F7}" destId="{ED19601F-1930-7C4B-8547-CE53428797BB}" srcOrd="0" destOrd="0" presId="urn:microsoft.com/office/officeart/2005/8/layout/venn2"/>
    <dgm:cxn modelId="{64C45756-5DC2-2D40-810D-AB16A9E706E6}" srcId="{73749C7C-9853-9646-8C83-FFD3999B2C7B}" destId="{2FDEC4CB-E168-CB44-9A82-4CF155FEB1F7}" srcOrd="0" destOrd="0" parTransId="{AEDA54ED-1127-F545-87BA-530F771C8E2D}" sibTransId="{D05FF5F1-1AAC-E148-9887-4207683F83A1}"/>
    <dgm:cxn modelId="{549D83CF-F6C8-2E40-9516-62C848332852}" srcId="{73749C7C-9853-9646-8C83-FFD3999B2C7B}" destId="{CD65430E-EDE7-FA4B-916F-16341AD5E588}" srcOrd="1" destOrd="0" parTransId="{4C40A4AF-EE71-6F40-8CFF-26EF384EBC96}" sibTransId="{B76BACB1-59E9-8246-8C2B-96BB9E2473A8}"/>
    <dgm:cxn modelId="{0AF5174F-B5E7-A144-BB31-13ABE6DFC291}" type="presOf" srcId="{F09D2D0B-CA85-4740-A831-52B4A0BEA612}" destId="{3C8B795D-77C8-3241-90D9-D061A9ABDF58}" srcOrd="1" destOrd="0" presId="urn:microsoft.com/office/officeart/2005/8/layout/venn2"/>
    <dgm:cxn modelId="{46765750-F144-3F47-8FC0-3F7A65A66C3F}" type="presOf" srcId="{73749C7C-9853-9646-8C83-FFD3999B2C7B}" destId="{0A8FA06C-F66E-C047-92DA-168FB91DD085}" srcOrd="0" destOrd="0" presId="urn:microsoft.com/office/officeart/2005/8/layout/venn2"/>
    <dgm:cxn modelId="{D6FC797A-28E3-2240-865A-25FBE005E04A}" type="presOf" srcId="{CBEED907-FF7C-114E-B241-E01D677D2747}" destId="{42547481-0E9C-374C-B391-5B0EEBA706E7}" srcOrd="0" destOrd="0" presId="urn:microsoft.com/office/officeart/2005/8/layout/venn2"/>
    <dgm:cxn modelId="{9AFACDF9-56D9-424C-A5BB-DBA7B8383330}" type="presOf" srcId="{CD65430E-EDE7-FA4B-916F-16341AD5E588}" destId="{CC5079DF-6D5D-AD44-9712-C329349079C1}" srcOrd="0" destOrd="0" presId="urn:microsoft.com/office/officeart/2005/8/layout/venn2"/>
    <dgm:cxn modelId="{48714B36-DB2F-1447-A403-85E40A746B3B}" type="presOf" srcId="{F09D2D0B-CA85-4740-A831-52B4A0BEA612}" destId="{A04B6BA1-42E2-2942-B7F0-E329DB52F903}" srcOrd="0" destOrd="0" presId="urn:microsoft.com/office/officeart/2005/8/layout/venn2"/>
    <dgm:cxn modelId="{09E37F68-78D1-CD41-A67E-6157CEB8D33E}" srcId="{73749C7C-9853-9646-8C83-FFD3999B2C7B}" destId="{F09D2D0B-CA85-4740-A831-52B4A0BEA612}" srcOrd="3" destOrd="0" parTransId="{9C9CED0E-80A2-C449-A54E-09D50663746D}" sibTransId="{378EFDD9-E107-6746-94CF-E6575B11FE64}"/>
    <dgm:cxn modelId="{A8AD9CBD-FF79-BF45-B552-7FFD6149C90B}" type="presOf" srcId="{FF783E14-EA95-654C-A7FE-EBD13FD8C835}" destId="{C00C4775-3682-144F-92DF-A580C8300BE6}" srcOrd="0" destOrd="0" presId="urn:microsoft.com/office/officeart/2005/8/layout/venn2"/>
    <dgm:cxn modelId="{58158CFE-D3D2-9546-B3D8-B58BEEA5014C}" type="presParOf" srcId="{0A8FA06C-F66E-C047-92DA-168FB91DD085}" destId="{79086D35-F115-644B-8470-CF43E1818A1F}" srcOrd="0" destOrd="0" presId="urn:microsoft.com/office/officeart/2005/8/layout/venn2"/>
    <dgm:cxn modelId="{B0079684-3F93-0246-A3A1-CA5A2B45FDF2}" type="presParOf" srcId="{79086D35-F115-644B-8470-CF43E1818A1F}" destId="{ED19601F-1930-7C4B-8547-CE53428797BB}" srcOrd="0" destOrd="0" presId="urn:microsoft.com/office/officeart/2005/8/layout/venn2"/>
    <dgm:cxn modelId="{4829027D-1D96-974F-8F15-AF9DF88D5256}" type="presParOf" srcId="{79086D35-F115-644B-8470-CF43E1818A1F}" destId="{30A1DE6F-0AC0-FB49-B20B-DB0B12105B62}" srcOrd="1" destOrd="0" presId="urn:microsoft.com/office/officeart/2005/8/layout/venn2"/>
    <dgm:cxn modelId="{186D5ABE-66BC-684A-B8B6-B890827345A9}" type="presParOf" srcId="{0A8FA06C-F66E-C047-92DA-168FB91DD085}" destId="{3B5647F3-233D-3447-A1CD-36B35CAF4A33}" srcOrd="1" destOrd="0" presId="urn:microsoft.com/office/officeart/2005/8/layout/venn2"/>
    <dgm:cxn modelId="{E5E435DD-3426-0D44-A32A-9A6498C202D4}" type="presParOf" srcId="{3B5647F3-233D-3447-A1CD-36B35CAF4A33}" destId="{CC5079DF-6D5D-AD44-9712-C329349079C1}" srcOrd="0" destOrd="0" presId="urn:microsoft.com/office/officeart/2005/8/layout/venn2"/>
    <dgm:cxn modelId="{420B976C-24D0-E243-B166-4FDE4047213C}" type="presParOf" srcId="{3B5647F3-233D-3447-A1CD-36B35CAF4A33}" destId="{6C7298A0-B586-EF43-AAC9-7A50C8264FAB}" srcOrd="1" destOrd="0" presId="urn:microsoft.com/office/officeart/2005/8/layout/venn2"/>
    <dgm:cxn modelId="{5CDB029E-A762-8247-853C-88582AE45759}" type="presParOf" srcId="{0A8FA06C-F66E-C047-92DA-168FB91DD085}" destId="{CAE75C84-BD8F-EF4F-B35D-274904A042E4}" srcOrd="2" destOrd="0" presId="urn:microsoft.com/office/officeart/2005/8/layout/venn2"/>
    <dgm:cxn modelId="{0042094A-76C7-FD4A-92A9-6FB6DEF1DC11}" type="presParOf" srcId="{CAE75C84-BD8F-EF4F-B35D-274904A042E4}" destId="{C00C4775-3682-144F-92DF-A580C8300BE6}" srcOrd="0" destOrd="0" presId="urn:microsoft.com/office/officeart/2005/8/layout/venn2"/>
    <dgm:cxn modelId="{4D9DE25C-959B-8E4D-B5C4-44F9883FA982}" type="presParOf" srcId="{CAE75C84-BD8F-EF4F-B35D-274904A042E4}" destId="{2BFF502F-3AC6-FF41-BA07-DB42DC21F493}" srcOrd="1" destOrd="0" presId="urn:microsoft.com/office/officeart/2005/8/layout/venn2"/>
    <dgm:cxn modelId="{A69D3BF3-A6B8-304E-A1D0-A88447F14448}" type="presParOf" srcId="{0A8FA06C-F66E-C047-92DA-168FB91DD085}" destId="{B775CE21-0C37-A74B-B41F-765525733FA8}" srcOrd="3" destOrd="0" presId="urn:microsoft.com/office/officeart/2005/8/layout/venn2"/>
    <dgm:cxn modelId="{1E4CA75D-FFBC-EB47-ABB2-B195320E063F}" type="presParOf" srcId="{B775CE21-0C37-A74B-B41F-765525733FA8}" destId="{A04B6BA1-42E2-2942-B7F0-E329DB52F903}" srcOrd="0" destOrd="0" presId="urn:microsoft.com/office/officeart/2005/8/layout/venn2"/>
    <dgm:cxn modelId="{CA713508-FA75-0C46-9B69-C58BB8C4E423}" type="presParOf" srcId="{B775CE21-0C37-A74B-B41F-765525733FA8}" destId="{3C8B795D-77C8-3241-90D9-D061A9ABDF58}" srcOrd="1" destOrd="0" presId="urn:microsoft.com/office/officeart/2005/8/layout/venn2"/>
    <dgm:cxn modelId="{BAA60B2E-6F0C-DB42-AE29-3DE1EFB2EDE2}" type="presParOf" srcId="{0A8FA06C-F66E-C047-92DA-168FB91DD085}" destId="{5DFCD428-81FC-CD4B-9B20-F61D75B1FF1D}" srcOrd="4" destOrd="0" presId="urn:microsoft.com/office/officeart/2005/8/layout/venn2"/>
    <dgm:cxn modelId="{376D249E-FE0F-F24F-AAD2-1EA9E25BEB09}" type="presParOf" srcId="{5DFCD428-81FC-CD4B-9B20-F61D75B1FF1D}" destId="{42547481-0E9C-374C-B391-5B0EEBA706E7}" srcOrd="0" destOrd="0" presId="urn:microsoft.com/office/officeart/2005/8/layout/venn2"/>
    <dgm:cxn modelId="{3100A6AC-507D-CC4F-8EA0-2FF177D20D3C}" type="presParOf" srcId="{5DFCD428-81FC-CD4B-9B20-F61D75B1FF1D}" destId="{220FE579-D4F9-1C42-BB9C-686F12F0B789}" srcOrd="1" destOrd="0" presId="urn:microsoft.com/office/officeart/2005/8/layout/ven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583217-5546-6B44-AC18-002A6EBF9AC0}"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60F5B02B-34C2-9B4E-BAB2-10FB5D3F2B3D}">
      <dgm:prSet phldrT="[Text]"/>
      <dgm:spPr/>
      <dgm:t>
        <a:bodyPr/>
        <a:lstStyle/>
        <a:p>
          <a:r>
            <a:rPr lang="en-US" dirty="0" smtClean="0"/>
            <a:t>Understand cognitive distortions </a:t>
          </a:r>
          <a:endParaRPr lang="en-US" dirty="0"/>
        </a:p>
      </dgm:t>
    </dgm:pt>
    <dgm:pt modelId="{5F0F746D-62C5-3A45-B349-D9E935025E9D}" type="parTrans" cxnId="{134C00C3-F5F3-954D-9D59-E5F57FBB396B}">
      <dgm:prSet/>
      <dgm:spPr/>
      <dgm:t>
        <a:bodyPr/>
        <a:lstStyle/>
        <a:p>
          <a:endParaRPr lang="en-US"/>
        </a:p>
      </dgm:t>
    </dgm:pt>
    <dgm:pt modelId="{8830E513-265E-1941-B093-D995556CE865}" type="sibTrans" cxnId="{134C00C3-F5F3-954D-9D59-E5F57FBB396B}">
      <dgm:prSet/>
      <dgm:spPr/>
      <dgm:t>
        <a:bodyPr/>
        <a:lstStyle/>
        <a:p>
          <a:endParaRPr lang="en-US"/>
        </a:p>
      </dgm:t>
    </dgm:pt>
    <dgm:pt modelId="{77EAF0BF-1ED5-014D-A5C9-D2132922884B}">
      <dgm:prSet phldrT="[Text]"/>
      <dgm:spPr/>
      <dgm:t>
        <a:bodyPr/>
        <a:lstStyle/>
        <a:p>
          <a:r>
            <a:rPr lang="en-US" dirty="0" smtClean="0"/>
            <a:t>Increase awareness of unhelpful thoughts </a:t>
          </a:r>
          <a:endParaRPr lang="en-US" dirty="0"/>
        </a:p>
      </dgm:t>
    </dgm:pt>
    <dgm:pt modelId="{553BDFFE-01C7-F742-BCA4-3BFD476CD496}" type="parTrans" cxnId="{364B5E9F-33D9-ED49-B0E1-3F4B79530091}">
      <dgm:prSet/>
      <dgm:spPr/>
      <dgm:t>
        <a:bodyPr/>
        <a:lstStyle/>
        <a:p>
          <a:endParaRPr lang="en-US"/>
        </a:p>
      </dgm:t>
    </dgm:pt>
    <dgm:pt modelId="{204330FF-7867-8340-876D-6CFEC6335267}" type="sibTrans" cxnId="{364B5E9F-33D9-ED49-B0E1-3F4B79530091}">
      <dgm:prSet/>
      <dgm:spPr/>
      <dgm:t>
        <a:bodyPr/>
        <a:lstStyle/>
        <a:p>
          <a:endParaRPr lang="en-US"/>
        </a:p>
      </dgm:t>
    </dgm:pt>
    <dgm:pt modelId="{9C649E90-2655-EF4F-9B53-62A5278F5EFD}">
      <dgm:prSet phldrT="[Text]"/>
      <dgm:spPr/>
      <dgm:t>
        <a:bodyPr/>
        <a:lstStyle/>
        <a:p>
          <a:r>
            <a:rPr lang="en-US" dirty="0" smtClean="0"/>
            <a:t>Learn how to question, challenge, de-</a:t>
          </a:r>
          <a:r>
            <a:rPr lang="en-US" dirty="0" err="1" smtClean="0"/>
            <a:t>catastrophize</a:t>
          </a:r>
          <a:r>
            <a:rPr lang="en-US" dirty="0" smtClean="0"/>
            <a:t> &amp; reframe</a:t>
          </a:r>
          <a:endParaRPr lang="en-US" dirty="0"/>
        </a:p>
      </dgm:t>
    </dgm:pt>
    <dgm:pt modelId="{6980CC30-81D6-5B4D-9540-9CBC6EF9D485}" type="parTrans" cxnId="{9C666069-4D70-DB4E-813D-EEACE6A0EC97}">
      <dgm:prSet/>
      <dgm:spPr/>
      <dgm:t>
        <a:bodyPr/>
        <a:lstStyle/>
        <a:p>
          <a:endParaRPr lang="en-US"/>
        </a:p>
      </dgm:t>
    </dgm:pt>
    <dgm:pt modelId="{F8968AAA-9519-814F-8F5A-0201D7834978}" type="sibTrans" cxnId="{9C666069-4D70-DB4E-813D-EEACE6A0EC97}">
      <dgm:prSet/>
      <dgm:spPr/>
      <dgm:t>
        <a:bodyPr/>
        <a:lstStyle/>
        <a:p>
          <a:endParaRPr lang="en-US"/>
        </a:p>
      </dgm:t>
    </dgm:pt>
    <dgm:pt modelId="{FCB8A6D6-84E2-594C-BEC3-959234E736AC}" type="pres">
      <dgm:prSet presAssocID="{E8583217-5546-6B44-AC18-002A6EBF9AC0}" presName="outerComposite" presStyleCnt="0">
        <dgm:presLayoutVars>
          <dgm:chMax val="5"/>
          <dgm:dir/>
          <dgm:resizeHandles val="exact"/>
        </dgm:presLayoutVars>
      </dgm:prSet>
      <dgm:spPr/>
      <dgm:t>
        <a:bodyPr/>
        <a:lstStyle/>
        <a:p>
          <a:endParaRPr lang="en-US"/>
        </a:p>
      </dgm:t>
    </dgm:pt>
    <dgm:pt modelId="{3DF38D44-AAB2-5144-B859-2CCE055D0E59}" type="pres">
      <dgm:prSet presAssocID="{E8583217-5546-6B44-AC18-002A6EBF9AC0}" presName="dummyMaxCanvas" presStyleCnt="0">
        <dgm:presLayoutVars/>
      </dgm:prSet>
      <dgm:spPr/>
    </dgm:pt>
    <dgm:pt modelId="{7ADDC687-15D8-E44C-B524-4AF674804EB3}" type="pres">
      <dgm:prSet presAssocID="{E8583217-5546-6B44-AC18-002A6EBF9AC0}" presName="ThreeNodes_1" presStyleLbl="node1" presStyleIdx="0" presStyleCnt="3" custLinFactNeighborX="-50000">
        <dgm:presLayoutVars>
          <dgm:bulletEnabled val="1"/>
        </dgm:presLayoutVars>
      </dgm:prSet>
      <dgm:spPr/>
      <dgm:t>
        <a:bodyPr/>
        <a:lstStyle/>
        <a:p>
          <a:endParaRPr lang="en-US"/>
        </a:p>
      </dgm:t>
    </dgm:pt>
    <dgm:pt modelId="{27A73617-CB4E-3442-9471-2DFD18CD3DD0}" type="pres">
      <dgm:prSet presAssocID="{E8583217-5546-6B44-AC18-002A6EBF9AC0}" presName="ThreeNodes_2" presStyleLbl="node1" presStyleIdx="1" presStyleCnt="3">
        <dgm:presLayoutVars>
          <dgm:bulletEnabled val="1"/>
        </dgm:presLayoutVars>
      </dgm:prSet>
      <dgm:spPr/>
      <dgm:t>
        <a:bodyPr/>
        <a:lstStyle/>
        <a:p>
          <a:endParaRPr lang="en-US"/>
        </a:p>
      </dgm:t>
    </dgm:pt>
    <dgm:pt modelId="{C7C48823-4D22-1A4E-ADCB-D5050F5B10C5}" type="pres">
      <dgm:prSet presAssocID="{E8583217-5546-6B44-AC18-002A6EBF9AC0}" presName="ThreeNodes_3" presStyleLbl="node1" presStyleIdx="2" presStyleCnt="3">
        <dgm:presLayoutVars>
          <dgm:bulletEnabled val="1"/>
        </dgm:presLayoutVars>
      </dgm:prSet>
      <dgm:spPr/>
      <dgm:t>
        <a:bodyPr/>
        <a:lstStyle/>
        <a:p>
          <a:endParaRPr lang="en-US"/>
        </a:p>
      </dgm:t>
    </dgm:pt>
    <dgm:pt modelId="{4C855878-9B5D-494D-8965-B26D6136B1E9}" type="pres">
      <dgm:prSet presAssocID="{E8583217-5546-6B44-AC18-002A6EBF9AC0}" presName="ThreeConn_1-2" presStyleLbl="fgAccFollowNode1" presStyleIdx="0" presStyleCnt="2">
        <dgm:presLayoutVars>
          <dgm:bulletEnabled val="1"/>
        </dgm:presLayoutVars>
      </dgm:prSet>
      <dgm:spPr/>
      <dgm:t>
        <a:bodyPr/>
        <a:lstStyle/>
        <a:p>
          <a:endParaRPr lang="en-US"/>
        </a:p>
      </dgm:t>
    </dgm:pt>
    <dgm:pt modelId="{63C2AB67-75C3-0646-8600-B0D5BC32D3CA}" type="pres">
      <dgm:prSet presAssocID="{E8583217-5546-6B44-AC18-002A6EBF9AC0}" presName="ThreeConn_2-3" presStyleLbl="fgAccFollowNode1" presStyleIdx="1" presStyleCnt="2">
        <dgm:presLayoutVars>
          <dgm:bulletEnabled val="1"/>
        </dgm:presLayoutVars>
      </dgm:prSet>
      <dgm:spPr/>
      <dgm:t>
        <a:bodyPr/>
        <a:lstStyle/>
        <a:p>
          <a:endParaRPr lang="en-US"/>
        </a:p>
      </dgm:t>
    </dgm:pt>
    <dgm:pt modelId="{2D9D11DE-93D3-DD48-8708-32A6955021EF}" type="pres">
      <dgm:prSet presAssocID="{E8583217-5546-6B44-AC18-002A6EBF9AC0}" presName="ThreeNodes_1_text" presStyleLbl="node1" presStyleIdx="2" presStyleCnt="3">
        <dgm:presLayoutVars>
          <dgm:bulletEnabled val="1"/>
        </dgm:presLayoutVars>
      </dgm:prSet>
      <dgm:spPr/>
      <dgm:t>
        <a:bodyPr/>
        <a:lstStyle/>
        <a:p>
          <a:endParaRPr lang="en-US"/>
        </a:p>
      </dgm:t>
    </dgm:pt>
    <dgm:pt modelId="{E413450E-58C2-4745-A2C0-9473220551BF}" type="pres">
      <dgm:prSet presAssocID="{E8583217-5546-6B44-AC18-002A6EBF9AC0}" presName="ThreeNodes_2_text" presStyleLbl="node1" presStyleIdx="2" presStyleCnt="3">
        <dgm:presLayoutVars>
          <dgm:bulletEnabled val="1"/>
        </dgm:presLayoutVars>
      </dgm:prSet>
      <dgm:spPr/>
      <dgm:t>
        <a:bodyPr/>
        <a:lstStyle/>
        <a:p>
          <a:endParaRPr lang="en-US"/>
        </a:p>
      </dgm:t>
    </dgm:pt>
    <dgm:pt modelId="{5A5D2B3A-4F48-7E49-B507-9A974B45C98D}" type="pres">
      <dgm:prSet presAssocID="{E8583217-5546-6B44-AC18-002A6EBF9AC0}" presName="ThreeNodes_3_text" presStyleLbl="node1" presStyleIdx="2" presStyleCnt="3">
        <dgm:presLayoutVars>
          <dgm:bulletEnabled val="1"/>
        </dgm:presLayoutVars>
      </dgm:prSet>
      <dgm:spPr/>
      <dgm:t>
        <a:bodyPr/>
        <a:lstStyle/>
        <a:p>
          <a:endParaRPr lang="en-US"/>
        </a:p>
      </dgm:t>
    </dgm:pt>
  </dgm:ptLst>
  <dgm:cxnLst>
    <dgm:cxn modelId="{2BFF8E53-F6B0-9D4F-B7E7-330EF41948B7}" type="presOf" srcId="{60F5B02B-34C2-9B4E-BAB2-10FB5D3F2B3D}" destId="{7ADDC687-15D8-E44C-B524-4AF674804EB3}" srcOrd="0" destOrd="0" presId="urn:microsoft.com/office/officeart/2005/8/layout/vProcess5"/>
    <dgm:cxn modelId="{63CE66AF-25AA-4D4F-97AC-1BE91922FA0A}" type="presOf" srcId="{77EAF0BF-1ED5-014D-A5C9-D2132922884B}" destId="{27A73617-CB4E-3442-9471-2DFD18CD3DD0}" srcOrd="0" destOrd="0" presId="urn:microsoft.com/office/officeart/2005/8/layout/vProcess5"/>
    <dgm:cxn modelId="{134C00C3-F5F3-954D-9D59-E5F57FBB396B}" srcId="{E8583217-5546-6B44-AC18-002A6EBF9AC0}" destId="{60F5B02B-34C2-9B4E-BAB2-10FB5D3F2B3D}" srcOrd="0" destOrd="0" parTransId="{5F0F746D-62C5-3A45-B349-D9E935025E9D}" sibTransId="{8830E513-265E-1941-B093-D995556CE865}"/>
    <dgm:cxn modelId="{DFC18C5C-DB02-294C-A342-5605C788C8CE}" type="presOf" srcId="{9C649E90-2655-EF4F-9B53-62A5278F5EFD}" destId="{5A5D2B3A-4F48-7E49-B507-9A974B45C98D}" srcOrd="1" destOrd="0" presId="urn:microsoft.com/office/officeart/2005/8/layout/vProcess5"/>
    <dgm:cxn modelId="{364B5E9F-33D9-ED49-B0E1-3F4B79530091}" srcId="{E8583217-5546-6B44-AC18-002A6EBF9AC0}" destId="{77EAF0BF-1ED5-014D-A5C9-D2132922884B}" srcOrd="1" destOrd="0" parTransId="{553BDFFE-01C7-F742-BCA4-3BFD476CD496}" sibTransId="{204330FF-7867-8340-876D-6CFEC6335267}"/>
    <dgm:cxn modelId="{C4038B53-226B-AC42-9941-78D035BF6071}" type="presOf" srcId="{8830E513-265E-1941-B093-D995556CE865}" destId="{4C855878-9B5D-494D-8965-B26D6136B1E9}" srcOrd="0" destOrd="0" presId="urn:microsoft.com/office/officeart/2005/8/layout/vProcess5"/>
    <dgm:cxn modelId="{96BAE747-38FF-0B43-814A-A631305368A5}" type="presOf" srcId="{60F5B02B-34C2-9B4E-BAB2-10FB5D3F2B3D}" destId="{2D9D11DE-93D3-DD48-8708-32A6955021EF}" srcOrd="1" destOrd="0" presId="urn:microsoft.com/office/officeart/2005/8/layout/vProcess5"/>
    <dgm:cxn modelId="{9C666069-4D70-DB4E-813D-EEACE6A0EC97}" srcId="{E8583217-5546-6B44-AC18-002A6EBF9AC0}" destId="{9C649E90-2655-EF4F-9B53-62A5278F5EFD}" srcOrd="2" destOrd="0" parTransId="{6980CC30-81D6-5B4D-9540-9CBC6EF9D485}" sibTransId="{F8968AAA-9519-814F-8F5A-0201D7834978}"/>
    <dgm:cxn modelId="{5CC0E8EE-1255-194F-8009-D7C394A85893}" type="presOf" srcId="{E8583217-5546-6B44-AC18-002A6EBF9AC0}" destId="{FCB8A6D6-84E2-594C-BEC3-959234E736AC}" srcOrd="0" destOrd="0" presId="urn:microsoft.com/office/officeart/2005/8/layout/vProcess5"/>
    <dgm:cxn modelId="{C5CB0E54-83E5-3C4C-A2A5-B33B6561E66F}" type="presOf" srcId="{77EAF0BF-1ED5-014D-A5C9-D2132922884B}" destId="{E413450E-58C2-4745-A2C0-9473220551BF}" srcOrd="1" destOrd="0" presId="urn:microsoft.com/office/officeart/2005/8/layout/vProcess5"/>
    <dgm:cxn modelId="{9AC5519E-1BE4-5442-A9F3-6A85866111DB}" type="presOf" srcId="{9C649E90-2655-EF4F-9B53-62A5278F5EFD}" destId="{C7C48823-4D22-1A4E-ADCB-D5050F5B10C5}" srcOrd="0" destOrd="0" presId="urn:microsoft.com/office/officeart/2005/8/layout/vProcess5"/>
    <dgm:cxn modelId="{98229E0E-EB36-5F4F-BFCE-4BC026770816}" type="presOf" srcId="{204330FF-7867-8340-876D-6CFEC6335267}" destId="{63C2AB67-75C3-0646-8600-B0D5BC32D3CA}" srcOrd="0" destOrd="0" presId="urn:microsoft.com/office/officeart/2005/8/layout/vProcess5"/>
    <dgm:cxn modelId="{C2041827-0F24-2A47-9F38-652A9B85FA81}" type="presParOf" srcId="{FCB8A6D6-84E2-594C-BEC3-959234E736AC}" destId="{3DF38D44-AAB2-5144-B859-2CCE055D0E59}" srcOrd="0" destOrd="0" presId="urn:microsoft.com/office/officeart/2005/8/layout/vProcess5"/>
    <dgm:cxn modelId="{702759AE-2B1C-4545-8698-1BF967AE6B90}" type="presParOf" srcId="{FCB8A6D6-84E2-594C-BEC3-959234E736AC}" destId="{7ADDC687-15D8-E44C-B524-4AF674804EB3}" srcOrd="1" destOrd="0" presId="urn:microsoft.com/office/officeart/2005/8/layout/vProcess5"/>
    <dgm:cxn modelId="{3A956514-065F-C849-9EB6-B8361D31A3CC}" type="presParOf" srcId="{FCB8A6D6-84E2-594C-BEC3-959234E736AC}" destId="{27A73617-CB4E-3442-9471-2DFD18CD3DD0}" srcOrd="2" destOrd="0" presId="urn:microsoft.com/office/officeart/2005/8/layout/vProcess5"/>
    <dgm:cxn modelId="{8552FE7E-E565-5046-A44F-31628CA19866}" type="presParOf" srcId="{FCB8A6D6-84E2-594C-BEC3-959234E736AC}" destId="{C7C48823-4D22-1A4E-ADCB-D5050F5B10C5}" srcOrd="3" destOrd="0" presId="urn:microsoft.com/office/officeart/2005/8/layout/vProcess5"/>
    <dgm:cxn modelId="{B04ECD3D-1B56-8948-AF45-AFD3707D8525}" type="presParOf" srcId="{FCB8A6D6-84E2-594C-BEC3-959234E736AC}" destId="{4C855878-9B5D-494D-8965-B26D6136B1E9}" srcOrd="4" destOrd="0" presId="urn:microsoft.com/office/officeart/2005/8/layout/vProcess5"/>
    <dgm:cxn modelId="{AA438836-58B6-8A4E-8DFE-D8BE3C0F99DB}" type="presParOf" srcId="{FCB8A6D6-84E2-594C-BEC3-959234E736AC}" destId="{63C2AB67-75C3-0646-8600-B0D5BC32D3CA}" srcOrd="5" destOrd="0" presId="urn:microsoft.com/office/officeart/2005/8/layout/vProcess5"/>
    <dgm:cxn modelId="{88415ACA-5564-0F4F-A3BE-A46AA1E636B2}" type="presParOf" srcId="{FCB8A6D6-84E2-594C-BEC3-959234E736AC}" destId="{2D9D11DE-93D3-DD48-8708-32A6955021EF}" srcOrd="6" destOrd="0" presId="urn:microsoft.com/office/officeart/2005/8/layout/vProcess5"/>
    <dgm:cxn modelId="{04320393-5698-FF42-9C1D-042783B9AEFB}" type="presParOf" srcId="{FCB8A6D6-84E2-594C-BEC3-959234E736AC}" destId="{E413450E-58C2-4745-A2C0-9473220551BF}" srcOrd="7" destOrd="0" presId="urn:microsoft.com/office/officeart/2005/8/layout/vProcess5"/>
    <dgm:cxn modelId="{CAE9DD85-C07E-A54A-BA04-6A2921AA76D5}" type="presParOf" srcId="{FCB8A6D6-84E2-594C-BEC3-959234E736AC}" destId="{5A5D2B3A-4F48-7E49-B507-9A974B45C98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63AF3C-AC20-CA44-89EC-0AF2BA0A2E38}" type="doc">
      <dgm:prSet loTypeId="urn:microsoft.com/office/officeart/2005/8/layout/hProcess6" loCatId="" qsTypeId="urn:microsoft.com/office/officeart/2005/8/quickstyle/simple4" qsCatId="simple" csTypeId="urn:microsoft.com/office/officeart/2005/8/colors/accent1_2" csCatId="accent1" phldr="1"/>
      <dgm:spPr/>
      <dgm:t>
        <a:bodyPr/>
        <a:lstStyle/>
        <a:p>
          <a:endParaRPr lang="en-US"/>
        </a:p>
      </dgm:t>
    </dgm:pt>
    <dgm:pt modelId="{D156F741-1091-4D4E-BCA4-BE488FE4F80B}">
      <dgm:prSet phldrT="[Text]"/>
      <dgm:spPr/>
      <dgm:t>
        <a:bodyPr/>
        <a:lstStyle/>
        <a:p>
          <a:r>
            <a:rPr lang="en-US" dirty="0" smtClean="0"/>
            <a:t>B</a:t>
          </a:r>
          <a:endParaRPr lang="en-US" dirty="0"/>
        </a:p>
      </dgm:t>
    </dgm:pt>
    <dgm:pt modelId="{193EEE0D-03C0-944C-A550-0FF8F4C755DF}" type="parTrans" cxnId="{5B3D5B8F-D458-7A4F-9E45-7FB8F14DAFBA}">
      <dgm:prSet/>
      <dgm:spPr/>
      <dgm:t>
        <a:bodyPr/>
        <a:lstStyle/>
        <a:p>
          <a:endParaRPr lang="en-US"/>
        </a:p>
      </dgm:t>
    </dgm:pt>
    <dgm:pt modelId="{782872D2-D8D4-704E-9E7C-3BDC898D1F5D}" type="sibTrans" cxnId="{5B3D5B8F-D458-7A4F-9E45-7FB8F14DAFBA}">
      <dgm:prSet/>
      <dgm:spPr/>
      <dgm:t>
        <a:bodyPr/>
        <a:lstStyle/>
        <a:p>
          <a:endParaRPr lang="en-US"/>
        </a:p>
      </dgm:t>
    </dgm:pt>
    <dgm:pt modelId="{D6BF7414-1C44-AE43-8BBE-D96381E67FDF}">
      <dgm:prSet phldrT="[Text]"/>
      <dgm:spPr/>
      <dgm:t>
        <a:bodyPr/>
        <a:lstStyle/>
        <a:p>
          <a:r>
            <a:rPr lang="en-US" dirty="0" smtClean="0"/>
            <a:t>Volunteer</a:t>
          </a:r>
          <a:endParaRPr lang="en-US" dirty="0"/>
        </a:p>
      </dgm:t>
    </dgm:pt>
    <dgm:pt modelId="{B7D9952B-4AA0-3E4B-9A0F-E0ED1DCEC1FE}" type="parTrans" cxnId="{C79FFF92-5608-B540-96E7-AC56332CC50C}">
      <dgm:prSet/>
      <dgm:spPr/>
      <dgm:t>
        <a:bodyPr/>
        <a:lstStyle/>
        <a:p>
          <a:endParaRPr lang="en-US"/>
        </a:p>
      </dgm:t>
    </dgm:pt>
    <dgm:pt modelId="{7D6A5081-0D93-7543-BA3A-386163BEE653}" type="sibTrans" cxnId="{C79FFF92-5608-B540-96E7-AC56332CC50C}">
      <dgm:prSet/>
      <dgm:spPr/>
      <dgm:t>
        <a:bodyPr/>
        <a:lstStyle/>
        <a:p>
          <a:endParaRPr lang="en-US"/>
        </a:p>
      </dgm:t>
    </dgm:pt>
    <dgm:pt modelId="{43ED6E9B-1132-2F49-BAA4-125C4EA8F80A}">
      <dgm:prSet phldrT="[Text]"/>
      <dgm:spPr/>
      <dgm:t>
        <a:bodyPr/>
        <a:lstStyle/>
        <a:p>
          <a:r>
            <a:rPr lang="en-US" dirty="0" smtClean="0"/>
            <a:t>T</a:t>
          </a:r>
          <a:endParaRPr lang="en-US" dirty="0"/>
        </a:p>
      </dgm:t>
    </dgm:pt>
    <dgm:pt modelId="{40D738E2-4741-0146-B701-C7C9FE07BEAC}" type="parTrans" cxnId="{5A4BEC00-BBED-8341-8574-832763420A41}">
      <dgm:prSet/>
      <dgm:spPr/>
      <dgm:t>
        <a:bodyPr/>
        <a:lstStyle/>
        <a:p>
          <a:endParaRPr lang="en-US"/>
        </a:p>
      </dgm:t>
    </dgm:pt>
    <dgm:pt modelId="{1C8C72B5-311E-0646-AC54-A349025F733A}" type="sibTrans" cxnId="{5A4BEC00-BBED-8341-8574-832763420A41}">
      <dgm:prSet/>
      <dgm:spPr/>
      <dgm:t>
        <a:bodyPr/>
        <a:lstStyle/>
        <a:p>
          <a:endParaRPr lang="en-US"/>
        </a:p>
      </dgm:t>
    </dgm:pt>
    <dgm:pt modelId="{948E75A4-AF8F-A140-AD41-B7F6639FAD66}">
      <dgm:prSet phldrT="[Text]"/>
      <dgm:spPr/>
      <dgm:t>
        <a:bodyPr/>
        <a:lstStyle/>
        <a:p>
          <a:r>
            <a:rPr lang="en-US" dirty="0" smtClean="0"/>
            <a:t>“Other people need  me and appreciate my skills.”</a:t>
          </a:r>
          <a:endParaRPr lang="en-US" dirty="0"/>
        </a:p>
      </dgm:t>
    </dgm:pt>
    <dgm:pt modelId="{319F7CD3-A273-3842-8B5E-A4D8AD42F687}" type="parTrans" cxnId="{0D08BE1E-DD77-EA4C-BC5A-E926D434F3FA}">
      <dgm:prSet/>
      <dgm:spPr/>
      <dgm:t>
        <a:bodyPr/>
        <a:lstStyle/>
        <a:p>
          <a:endParaRPr lang="en-US"/>
        </a:p>
      </dgm:t>
    </dgm:pt>
    <dgm:pt modelId="{27CD9822-224F-E640-A5E3-C925A87747F8}" type="sibTrans" cxnId="{0D08BE1E-DD77-EA4C-BC5A-E926D434F3FA}">
      <dgm:prSet/>
      <dgm:spPr/>
      <dgm:t>
        <a:bodyPr/>
        <a:lstStyle/>
        <a:p>
          <a:endParaRPr lang="en-US"/>
        </a:p>
      </dgm:t>
    </dgm:pt>
    <dgm:pt modelId="{6CC56041-628E-944C-A269-DB4333E7B243}">
      <dgm:prSet phldrT="[Text]"/>
      <dgm:spPr/>
      <dgm:t>
        <a:bodyPr/>
        <a:lstStyle/>
        <a:p>
          <a:r>
            <a:rPr lang="en-US" dirty="0" smtClean="0"/>
            <a:t>F</a:t>
          </a:r>
          <a:endParaRPr lang="en-US" dirty="0"/>
        </a:p>
      </dgm:t>
    </dgm:pt>
    <dgm:pt modelId="{BAA02952-FA12-DC45-A324-86C002044EF9}" type="parTrans" cxnId="{4ABECFE1-E869-BC49-B3B0-84446C07D1F5}">
      <dgm:prSet/>
      <dgm:spPr/>
      <dgm:t>
        <a:bodyPr/>
        <a:lstStyle/>
        <a:p>
          <a:endParaRPr lang="en-US"/>
        </a:p>
      </dgm:t>
    </dgm:pt>
    <dgm:pt modelId="{8D79AE83-5062-B840-839B-0639CA02C35E}" type="sibTrans" cxnId="{4ABECFE1-E869-BC49-B3B0-84446C07D1F5}">
      <dgm:prSet/>
      <dgm:spPr/>
      <dgm:t>
        <a:bodyPr/>
        <a:lstStyle/>
        <a:p>
          <a:endParaRPr lang="en-US"/>
        </a:p>
      </dgm:t>
    </dgm:pt>
    <dgm:pt modelId="{C5F16A10-D32D-594E-B378-DC6C08E84CAE}">
      <dgm:prSet phldrT="[Text]"/>
      <dgm:spPr/>
      <dgm:t>
        <a:bodyPr/>
        <a:lstStyle/>
        <a:p>
          <a:r>
            <a:rPr lang="en-US" dirty="0" smtClean="0"/>
            <a:t>Proud, energized,</a:t>
          </a:r>
        </a:p>
        <a:p>
          <a:r>
            <a:rPr lang="en-US" dirty="0" smtClean="0"/>
            <a:t>happy </a:t>
          </a:r>
          <a:endParaRPr lang="en-US" dirty="0"/>
        </a:p>
      </dgm:t>
    </dgm:pt>
    <dgm:pt modelId="{2DF6CE9C-D589-0547-A109-479BF0B761B3}" type="parTrans" cxnId="{D34582EB-8616-EE45-8428-BC7E512292B1}">
      <dgm:prSet/>
      <dgm:spPr/>
      <dgm:t>
        <a:bodyPr/>
        <a:lstStyle/>
        <a:p>
          <a:endParaRPr lang="en-US"/>
        </a:p>
      </dgm:t>
    </dgm:pt>
    <dgm:pt modelId="{76793CA6-A5A0-144F-B6FC-7EF518D90099}" type="sibTrans" cxnId="{D34582EB-8616-EE45-8428-BC7E512292B1}">
      <dgm:prSet/>
      <dgm:spPr/>
      <dgm:t>
        <a:bodyPr/>
        <a:lstStyle/>
        <a:p>
          <a:endParaRPr lang="en-US"/>
        </a:p>
      </dgm:t>
    </dgm:pt>
    <dgm:pt modelId="{CB4DCA59-1FE2-DB46-B7F6-824E20315A38}" type="pres">
      <dgm:prSet presAssocID="{DB63AF3C-AC20-CA44-89EC-0AF2BA0A2E38}" presName="theList" presStyleCnt="0">
        <dgm:presLayoutVars>
          <dgm:dir/>
          <dgm:animLvl val="lvl"/>
          <dgm:resizeHandles val="exact"/>
        </dgm:presLayoutVars>
      </dgm:prSet>
      <dgm:spPr/>
      <dgm:t>
        <a:bodyPr/>
        <a:lstStyle/>
        <a:p>
          <a:endParaRPr lang="en-US"/>
        </a:p>
      </dgm:t>
    </dgm:pt>
    <dgm:pt modelId="{27AD0AC6-35C8-6C47-A1A1-2511FD6356EC}" type="pres">
      <dgm:prSet presAssocID="{D156F741-1091-4D4E-BCA4-BE488FE4F80B}" presName="compNode" presStyleCnt="0"/>
      <dgm:spPr/>
    </dgm:pt>
    <dgm:pt modelId="{2349A839-6081-7547-BA9D-56FB9DC20D93}" type="pres">
      <dgm:prSet presAssocID="{D156F741-1091-4D4E-BCA4-BE488FE4F80B}" presName="noGeometry" presStyleCnt="0"/>
      <dgm:spPr/>
    </dgm:pt>
    <dgm:pt modelId="{F7896FDF-82EA-694F-BB4A-986BC37603A3}" type="pres">
      <dgm:prSet presAssocID="{D156F741-1091-4D4E-BCA4-BE488FE4F80B}" presName="childTextVisible" presStyleLbl="bgAccFollowNode1" presStyleIdx="0" presStyleCnt="3" custScaleX="87906" custLinFactNeighborX="1475" custLinFactNeighborY="-10658">
        <dgm:presLayoutVars>
          <dgm:bulletEnabled val="1"/>
        </dgm:presLayoutVars>
      </dgm:prSet>
      <dgm:spPr/>
      <dgm:t>
        <a:bodyPr/>
        <a:lstStyle/>
        <a:p>
          <a:endParaRPr lang="en-US"/>
        </a:p>
      </dgm:t>
    </dgm:pt>
    <dgm:pt modelId="{87C33913-3435-A942-9960-500D69ACF59C}" type="pres">
      <dgm:prSet presAssocID="{D156F741-1091-4D4E-BCA4-BE488FE4F80B}" presName="childTextHidden" presStyleLbl="bgAccFollowNode1" presStyleIdx="0" presStyleCnt="3"/>
      <dgm:spPr/>
      <dgm:t>
        <a:bodyPr/>
        <a:lstStyle/>
        <a:p>
          <a:endParaRPr lang="en-US"/>
        </a:p>
      </dgm:t>
    </dgm:pt>
    <dgm:pt modelId="{E91BDE69-0CB7-2947-AF18-ECD6606FFE30}" type="pres">
      <dgm:prSet presAssocID="{D156F741-1091-4D4E-BCA4-BE488FE4F80B}" presName="parentText" presStyleLbl="node1" presStyleIdx="0" presStyleCnt="3" custLinFactNeighborX="-3505" custLinFactNeighborY="-17447">
        <dgm:presLayoutVars>
          <dgm:chMax val="1"/>
          <dgm:bulletEnabled val="1"/>
        </dgm:presLayoutVars>
      </dgm:prSet>
      <dgm:spPr/>
      <dgm:t>
        <a:bodyPr/>
        <a:lstStyle/>
        <a:p>
          <a:endParaRPr lang="en-US"/>
        </a:p>
      </dgm:t>
    </dgm:pt>
    <dgm:pt modelId="{D82815C2-05C1-0E4A-B1F1-C7CFE94C8301}" type="pres">
      <dgm:prSet presAssocID="{D156F741-1091-4D4E-BCA4-BE488FE4F80B}" presName="aSpace" presStyleCnt="0"/>
      <dgm:spPr/>
    </dgm:pt>
    <dgm:pt modelId="{D6F12772-4BB5-9542-9C67-FFF511644967}" type="pres">
      <dgm:prSet presAssocID="{43ED6E9B-1132-2F49-BAA4-125C4EA8F80A}" presName="compNode" presStyleCnt="0"/>
      <dgm:spPr/>
    </dgm:pt>
    <dgm:pt modelId="{72CF3A87-AA98-E641-B76D-0A2F8CD1CDCC}" type="pres">
      <dgm:prSet presAssocID="{43ED6E9B-1132-2F49-BAA4-125C4EA8F80A}" presName="noGeometry" presStyleCnt="0"/>
      <dgm:spPr/>
    </dgm:pt>
    <dgm:pt modelId="{62148C9A-7ED9-BA41-9709-8AB406CEC633}" type="pres">
      <dgm:prSet presAssocID="{43ED6E9B-1132-2F49-BAA4-125C4EA8F80A}" presName="childTextVisible" presStyleLbl="bgAccFollowNode1" presStyleIdx="1" presStyleCnt="3" custLinFactNeighborX="-31562" custLinFactNeighborY="-6829">
        <dgm:presLayoutVars>
          <dgm:bulletEnabled val="1"/>
        </dgm:presLayoutVars>
      </dgm:prSet>
      <dgm:spPr/>
      <dgm:t>
        <a:bodyPr/>
        <a:lstStyle/>
        <a:p>
          <a:endParaRPr lang="en-US"/>
        </a:p>
      </dgm:t>
    </dgm:pt>
    <dgm:pt modelId="{C7369492-AD06-C241-B226-FEB09CD9460A}" type="pres">
      <dgm:prSet presAssocID="{43ED6E9B-1132-2F49-BAA4-125C4EA8F80A}" presName="childTextHidden" presStyleLbl="bgAccFollowNode1" presStyleIdx="1" presStyleCnt="3"/>
      <dgm:spPr/>
      <dgm:t>
        <a:bodyPr/>
        <a:lstStyle/>
        <a:p>
          <a:endParaRPr lang="en-US"/>
        </a:p>
      </dgm:t>
    </dgm:pt>
    <dgm:pt modelId="{1903FDF1-2C2C-0A42-8D6C-8F5E8D280046}" type="pres">
      <dgm:prSet presAssocID="{43ED6E9B-1132-2F49-BAA4-125C4EA8F80A}" presName="parentText" presStyleLbl="node1" presStyleIdx="1" presStyleCnt="3" custLinFactNeighborX="-64011" custLinFactNeighborY="-11670">
        <dgm:presLayoutVars>
          <dgm:chMax val="1"/>
          <dgm:bulletEnabled val="1"/>
        </dgm:presLayoutVars>
      </dgm:prSet>
      <dgm:spPr/>
      <dgm:t>
        <a:bodyPr/>
        <a:lstStyle/>
        <a:p>
          <a:endParaRPr lang="en-US"/>
        </a:p>
      </dgm:t>
    </dgm:pt>
    <dgm:pt modelId="{939AA70A-2AAE-4A43-9812-1CF5052B2037}" type="pres">
      <dgm:prSet presAssocID="{43ED6E9B-1132-2F49-BAA4-125C4EA8F80A}" presName="aSpace" presStyleCnt="0"/>
      <dgm:spPr/>
    </dgm:pt>
    <dgm:pt modelId="{CB68B653-EF3F-9147-90AC-B2D5F0D7B2C4}" type="pres">
      <dgm:prSet presAssocID="{6CC56041-628E-944C-A269-DB4333E7B243}" presName="compNode" presStyleCnt="0"/>
      <dgm:spPr/>
    </dgm:pt>
    <dgm:pt modelId="{8B6A63B8-E224-A244-8446-D9CC44504A4A}" type="pres">
      <dgm:prSet presAssocID="{6CC56041-628E-944C-A269-DB4333E7B243}" presName="noGeometry" presStyleCnt="0"/>
      <dgm:spPr/>
    </dgm:pt>
    <dgm:pt modelId="{C19C637B-863B-E244-B118-A75A29328911}" type="pres">
      <dgm:prSet presAssocID="{6CC56041-628E-944C-A269-DB4333E7B243}" presName="childTextVisible" presStyleLbl="bgAccFollowNode1" presStyleIdx="2" presStyleCnt="3" custLinFactNeighborX="-53810" custLinFactNeighborY="-5729">
        <dgm:presLayoutVars>
          <dgm:bulletEnabled val="1"/>
        </dgm:presLayoutVars>
      </dgm:prSet>
      <dgm:spPr/>
      <dgm:t>
        <a:bodyPr/>
        <a:lstStyle/>
        <a:p>
          <a:endParaRPr lang="en-US"/>
        </a:p>
      </dgm:t>
    </dgm:pt>
    <dgm:pt modelId="{A370E26D-19FC-454B-8EF4-0F952C655308}" type="pres">
      <dgm:prSet presAssocID="{6CC56041-628E-944C-A269-DB4333E7B243}" presName="childTextHidden" presStyleLbl="bgAccFollowNode1" presStyleIdx="2" presStyleCnt="3"/>
      <dgm:spPr/>
      <dgm:t>
        <a:bodyPr/>
        <a:lstStyle/>
        <a:p>
          <a:endParaRPr lang="en-US"/>
        </a:p>
      </dgm:t>
    </dgm:pt>
    <dgm:pt modelId="{8F14150F-A56F-B045-834C-30B17C2BA384}" type="pres">
      <dgm:prSet presAssocID="{6CC56041-628E-944C-A269-DB4333E7B243}" presName="parentText" presStyleLbl="node1" presStyleIdx="2" presStyleCnt="3" custLinFactX="-26664" custLinFactNeighborX="-100000" custLinFactNeighborY="-10137">
        <dgm:presLayoutVars>
          <dgm:chMax val="1"/>
          <dgm:bulletEnabled val="1"/>
        </dgm:presLayoutVars>
      </dgm:prSet>
      <dgm:spPr/>
      <dgm:t>
        <a:bodyPr/>
        <a:lstStyle/>
        <a:p>
          <a:endParaRPr lang="en-US"/>
        </a:p>
      </dgm:t>
    </dgm:pt>
  </dgm:ptLst>
  <dgm:cxnLst>
    <dgm:cxn modelId="{45234474-2B88-8E4F-9F80-4BDCFC425376}" type="presOf" srcId="{D6BF7414-1C44-AE43-8BBE-D96381E67FDF}" destId="{87C33913-3435-A942-9960-500D69ACF59C}" srcOrd="1" destOrd="0" presId="urn:microsoft.com/office/officeart/2005/8/layout/hProcess6"/>
    <dgm:cxn modelId="{4211E10B-DFBD-674C-A279-095BB77A2FE8}" type="presOf" srcId="{D156F741-1091-4D4E-BCA4-BE488FE4F80B}" destId="{E91BDE69-0CB7-2947-AF18-ECD6606FFE30}" srcOrd="0" destOrd="0" presId="urn:microsoft.com/office/officeart/2005/8/layout/hProcess6"/>
    <dgm:cxn modelId="{D1B281FE-C2E4-DA43-801D-5CE3518B13BB}" type="presOf" srcId="{948E75A4-AF8F-A140-AD41-B7F6639FAD66}" destId="{62148C9A-7ED9-BA41-9709-8AB406CEC633}" srcOrd="0" destOrd="0" presId="urn:microsoft.com/office/officeart/2005/8/layout/hProcess6"/>
    <dgm:cxn modelId="{30FDA1A7-8B1E-5E4E-8DCA-5480DA39479B}" type="presOf" srcId="{D6BF7414-1C44-AE43-8BBE-D96381E67FDF}" destId="{F7896FDF-82EA-694F-BB4A-986BC37603A3}" srcOrd="0" destOrd="0" presId="urn:microsoft.com/office/officeart/2005/8/layout/hProcess6"/>
    <dgm:cxn modelId="{6F77ADBB-97A4-1048-ACBA-57C2FB18F579}" type="presOf" srcId="{C5F16A10-D32D-594E-B378-DC6C08E84CAE}" destId="{A370E26D-19FC-454B-8EF4-0F952C655308}" srcOrd="1" destOrd="0" presId="urn:microsoft.com/office/officeart/2005/8/layout/hProcess6"/>
    <dgm:cxn modelId="{C79FFF92-5608-B540-96E7-AC56332CC50C}" srcId="{D156F741-1091-4D4E-BCA4-BE488FE4F80B}" destId="{D6BF7414-1C44-AE43-8BBE-D96381E67FDF}" srcOrd="0" destOrd="0" parTransId="{B7D9952B-4AA0-3E4B-9A0F-E0ED1DCEC1FE}" sibTransId="{7D6A5081-0D93-7543-BA3A-386163BEE653}"/>
    <dgm:cxn modelId="{A1668F45-977A-024C-A48C-CCBD073C4999}" type="presOf" srcId="{6CC56041-628E-944C-A269-DB4333E7B243}" destId="{8F14150F-A56F-B045-834C-30B17C2BA384}" srcOrd="0" destOrd="0" presId="urn:microsoft.com/office/officeart/2005/8/layout/hProcess6"/>
    <dgm:cxn modelId="{495F0472-4A8D-024E-89AC-B9005E6C0213}" type="presOf" srcId="{DB63AF3C-AC20-CA44-89EC-0AF2BA0A2E38}" destId="{CB4DCA59-1FE2-DB46-B7F6-824E20315A38}" srcOrd="0" destOrd="0" presId="urn:microsoft.com/office/officeart/2005/8/layout/hProcess6"/>
    <dgm:cxn modelId="{D34582EB-8616-EE45-8428-BC7E512292B1}" srcId="{6CC56041-628E-944C-A269-DB4333E7B243}" destId="{C5F16A10-D32D-594E-B378-DC6C08E84CAE}" srcOrd="0" destOrd="0" parTransId="{2DF6CE9C-D589-0547-A109-479BF0B761B3}" sibTransId="{76793CA6-A5A0-144F-B6FC-7EF518D90099}"/>
    <dgm:cxn modelId="{5A4BEC00-BBED-8341-8574-832763420A41}" srcId="{DB63AF3C-AC20-CA44-89EC-0AF2BA0A2E38}" destId="{43ED6E9B-1132-2F49-BAA4-125C4EA8F80A}" srcOrd="1" destOrd="0" parTransId="{40D738E2-4741-0146-B701-C7C9FE07BEAC}" sibTransId="{1C8C72B5-311E-0646-AC54-A349025F733A}"/>
    <dgm:cxn modelId="{4ABECFE1-E869-BC49-B3B0-84446C07D1F5}" srcId="{DB63AF3C-AC20-CA44-89EC-0AF2BA0A2E38}" destId="{6CC56041-628E-944C-A269-DB4333E7B243}" srcOrd="2" destOrd="0" parTransId="{BAA02952-FA12-DC45-A324-86C002044EF9}" sibTransId="{8D79AE83-5062-B840-839B-0639CA02C35E}"/>
    <dgm:cxn modelId="{0D08BE1E-DD77-EA4C-BC5A-E926D434F3FA}" srcId="{43ED6E9B-1132-2F49-BAA4-125C4EA8F80A}" destId="{948E75A4-AF8F-A140-AD41-B7F6639FAD66}" srcOrd="0" destOrd="0" parTransId="{319F7CD3-A273-3842-8B5E-A4D8AD42F687}" sibTransId="{27CD9822-224F-E640-A5E3-C925A87747F8}"/>
    <dgm:cxn modelId="{897FFBF9-6ECA-3B46-8912-DBF96AAEA9EC}" type="presOf" srcId="{C5F16A10-D32D-594E-B378-DC6C08E84CAE}" destId="{C19C637B-863B-E244-B118-A75A29328911}" srcOrd="0" destOrd="0" presId="urn:microsoft.com/office/officeart/2005/8/layout/hProcess6"/>
    <dgm:cxn modelId="{5B3D5B8F-D458-7A4F-9E45-7FB8F14DAFBA}" srcId="{DB63AF3C-AC20-CA44-89EC-0AF2BA0A2E38}" destId="{D156F741-1091-4D4E-BCA4-BE488FE4F80B}" srcOrd="0" destOrd="0" parTransId="{193EEE0D-03C0-944C-A550-0FF8F4C755DF}" sibTransId="{782872D2-D8D4-704E-9E7C-3BDC898D1F5D}"/>
    <dgm:cxn modelId="{6E9606C6-B3D1-F04E-9FA4-5DC37B220990}" type="presOf" srcId="{948E75A4-AF8F-A140-AD41-B7F6639FAD66}" destId="{C7369492-AD06-C241-B226-FEB09CD9460A}" srcOrd="1" destOrd="0" presId="urn:microsoft.com/office/officeart/2005/8/layout/hProcess6"/>
    <dgm:cxn modelId="{453676BC-902F-C147-8011-7753B76CA7EC}" type="presOf" srcId="{43ED6E9B-1132-2F49-BAA4-125C4EA8F80A}" destId="{1903FDF1-2C2C-0A42-8D6C-8F5E8D280046}" srcOrd="0" destOrd="0" presId="urn:microsoft.com/office/officeart/2005/8/layout/hProcess6"/>
    <dgm:cxn modelId="{85DDD5A9-929A-2545-8216-85D5BE41A5BA}" type="presParOf" srcId="{CB4DCA59-1FE2-DB46-B7F6-824E20315A38}" destId="{27AD0AC6-35C8-6C47-A1A1-2511FD6356EC}" srcOrd="0" destOrd="0" presId="urn:microsoft.com/office/officeart/2005/8/layout/hProcess6"/>
    <dgm:cxn modelId="{E39F0C4B-FBED-E342-9B78-08C6D7E6AAEA}" type="presParOf" srcId="{27AD0AC6-35C8-6C47-A1A1-2511FD6356EC}" destId="{2349A839-6081-7547-BA9D-56FB9DC20D93}" srcOrd="0" destOrd="0" presId="urn:microsoft.com/office/officeart/2005/8/layout/hProcess6"/>
    <dgm:cxn modelId="{652E582B-5EBE-5440-9170-BEDD0F9DD815}" type="presParOf" srcId="{27AD0AC6-35C8-6C47-A1A1-2511FD6356EC}" destId="{F7896FDF-82EA-694F-BB4A-986BC37603A3}" srcOrd="1" destOrd="0" presId="urn:microsoft.com/office/officeart/2005/8/layout/hProcess6"/>
    <dgm:cxn modelId="{CF3F65F8-E13F-EF44-A1B5-1A745CAA755F}" type="presParOf" srcId="{27AD0AC6-35C8-6C47-A1A1-2511FD6356EC}" destId="{87C33913-3435-A942-9960-500D69ACF59C}" srcOrd="2" destOrd="0" presId="urn:microsoft.com/office/officeart/2005/8/layout/hProcess6"/>
    <dgm:cxn modelId="{8BB4407C-A866-6046-88C3-02A0E64CC295}" type="presParOf" srcId="{27AD0AC6-35C8-6C47-A1A1-2511FD6356EC}" destId="{E91BDE69-0CB7-2947-AF18-ECD6606FFE30}" srcOrd="3" destOrd="0" presId="urn:microsoft.com/office/officeart/2005/8/layout/hProcess6"/>
    <dgm:cxn modelId="{3E270B38-E0A4-F148-B775-935FD48AD07D}" type="presParOf" srcId="{CB4DCA59-1FE2-DB46-B7F6-824E20315A38}" destId="{D82815C2-05C1-0E4A-B1F1-C7CFE94C8301}" srcOrd="1" destOrd="0" presId="urn:microsoft.com/office/officeart/2005/8/layout/hProcess6"/>
    <dgm:cxn modelId="{D0DA4B82-2EDB-A149-8D7D-81476B32EF8B}" type="presParOf" srcId="{CB4DCA59-1FE2-DB46-B7F6-824E20315A38}" destId="{D6F12772-4BB5-9542-9C67-FFF511644967}" srcOrd="2" destOrd="0" presId="urn:microsoft.com/office/officeart/2005/8/layout/hProcess6"/>
    <dgm:cxn modelId="{C7BD00DB-8418-9B42-A238-5DDD3AB53306}" type="presParOf" srcId="{D6F12772-4BB5-9542-9C67-FFF511644967}" destId="{72CF3A87-AA98-E641-B76D-0A2F8CD1CDCC}" srcOrd="0" destOrd="0" presId="urn:microsoft.com/office/officeart/2005/8/layout/hProcess6"/>
    <dgm:cxn modelId="{8C4B1518-D95D-1B4A-9B3C-9A44523FD863}" type="presParOf" srcId="{D6F12772-4BB5-9542-9C67-FFF511644967}" destId="{62148C9A-7ED9-BA41-9709-8AB406CEC633}" srcOrd="1" destOrd="0" presId="urn:microsoft.com/office/officeart/2005/8/layout/hProcess6"/>
    <dgm:cxn modelId="{DF69F406-2192-2A47-BEEC-0DF4E3CCD58C}" type="presParOf" srcId="{D6F12772-4BB5-9542-9C67-FFF511644967}" destId="{C7369492-AD06-C241-B226-FEB09CD9460A}" srcOrd="2" destOrd="0" presId="urn:microsoft.com/office/officeart/2005/8/layout/hProcess6"/>
    <dgm:cxn modelId="{6C7FD404-5029-3F46-8440-E4D78A092DDA}" type="presParOf" srcId="{D6F12772-4BB5-9542-9C67-FFF511644967}" destId="{1903FDF1-2C2C-0A42-8D6C-8F5E8D280046}" srcOrd="3" destOrd="0" presId="urn:microsoft.com/office/officeart/2005/8/layout/hProcess6"/>
    <dgm:cxn modelId="{9A5B861D-A8AD-4647-935E-A5A0FFFEEDB9}" type="presParOf" srcId="{CB4DCA59-1FE2-DB46-B7F6-824E20315A38}" destId="{939AA70A-2AAE-4A43-9812-1CF5052B2037}" srcOrd="3" destOrd="0" presId="urn:microsoft.com/office/officeart/2005/8/layout/hProcess6"/>
    <dgm:cxn modelId="{6DCB10DD-203D-5F40-BEC3-4EA604C66259}" type="presParOf" srcId="{CB4DCA59-1FE2-DB46-B7F6-824E20315A38}" destId="{CB68B653-EF3F-9147-90AC-B2D5F0D7B2C4}" srcOrd="4" destOrd="0" presId="urn:microsoft.com/office/officeart/2005/8/layout/hProcess6"/>
    <dgm:cxn modelId="{AF362CCD-32EE-FD45-81B0-E8C5D7971EF9}" type="presParOf" srcId="{CB68B653-EF3F-9147-90AC-B2D5F0D7B2C4}" destId="{8B6A63B8-E224-A244-8446-D9CC44504A4A}" srcOrd="0" destOrd="0" presId="urn:microsoft.com/office/officeart/2005/8/layout/hProcess6"/>
    <dgm:cxn modelId="{ECA4B89D-675D-8F4B-83FF-A69300BF7204}" type="presParOf" srcId="{CB68B653-EF3F-9147-90AC-B2D5F0D7B2C4}" destId="{C19C637B-863B-E244-B118-A75A29328911}" srcOrd="1" destOrd="0" presId="urn:microsoft.com/office/officeart/2005/8/layout/hProcess6"/>
    <dgm:cxn modelId="{0BD23C39-1F13-5749-A8BD-F2471A64867E}" type="presParOf" srcId="{CB68B653-EF3F-9147-90AC-B2D5F0D7B2C4}" destId="{A370E26D-19FC-454B-8EF4-0F952C655308}" srcOrd="2" destOrd="0" presId="urn:microsoft.com/office/officeart/2005/8/layout/hProcess6"/>
    <dgm:cxn modelId="{6628A096-E8FA-4C49-8F5F-C11DC51FBD5D}" type="presParOf" srcId="{CB68B653-EF3F-9147-90AC-B2D5F0D7B2C4}" destId="{8F14150F-A56F-B045-834C-30B17C2BA38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15D6E4-FE1E-E84F-8E13-BE11BC542324}" type="doc">
      <dgm:prSet loTypeId="urn:microsoft.com/office/officeart/2008/layout/PictureAccentBlocks" loCatId="" qsTypeId="urn:microsoft.com/office/officeart/2005/8/quickstyle/simple4" qsCatId="simple" csTypeId="urn:microsoft.com/office/officeart/2005/8/colors/accent1_2" csCatId="accent1" phldr="1"/>
      <dgm:spPr/>
      <dgm:t>
        <a:bodyPr/>
        <a:lstStyle/>
        <a:p>
          <a:endParaRPr lang="en-US"/>
        </a:p>
      </dgm:t>
    </dgm:pt>
    <dgm:pt modelId="{D41EBC48-3BBA-E348-826D-EBF9935B102C}">
      <dgm:prSet phldrT="[Text]"/>
      <dgm:spPr/>
      <dgm:t>
        <a:bodyPr/>
        <a:lstStyle/>
        <a:p>
          <a:r>
            <a:rPr lang="en-US" dirty="0" smtClean="0"/>
            <a:t>Experience  Corps</a:t>
          </a:r>
          <a:endParaRPr lang="en-US" dirty="0"/>
        </a:p>
      </dgm:t>
    </dgm:pt>
    <dgm:pt modelId="{95B9DB94-9076-7548-B031-90D93D2B7FA4}" type="parTrans" cxnId="{F702FE10-EE9C-C447-AA0B-47019213D31B}">
      <dgm:prSet/>
      <dgm:spPr/>
      <dgm:t>
        <a:bodyPr/>
        <a:lstStyle/>
        <a:p>
          <a:endParaRPr lang="en-US"/>
        </a:p>
      </dgm:t>
    </dgm:pt>
    <dgm:pt modelId="{4B1C1AE0-C0C6-7840-8584-77A3D770DF92}" type="sibTrans" cxnId="{F702FE10-EE9C-C447-AA0B-47019213D31B}">
      <dgm:prSet/>
      <dgm:spPr/>
      <dgm:t>
        <a:bodyPr/>
        <a:lstStyle/>
        <a:p>
          <a:endParaRPr lang="en-US"/>
        </a:p>
      </dgm:t>
    </dgm:pt>
    <dgm:pt modelId="{E826E2A5-A357-3447-9BDA-049321844A3F}">
      <dgm:prSet phldrT="[Text]" phldr="1"/>
      <dgm:spPr/>
      <dgm:t>
        <a:bodyPr/>
        <a:lstStyle/>
        <a:p>
          <a:endParaRPr lang="en-US"/>
        </a:p>
      </dgm:t>
    </dgm:pt>
    <dgm:pt modelId="{C0140D60-2571-B244-BDE3-2F4E762CDB6A}" type="parTrans" cxnId="{87739620-0A15-B748-915E-518FBAF38FA5}">
      <dgm:prSet/>
      <dgm:spPr/>
      <dgm:t>
        <a:bodyPr/>
        <a:lstStyle/>
        <a:p>
          <a:endParaRPr lang="en-US"/>
        </a:p>
      </dgm:t>
    </dgm:pt>
    <dgm:pt modelId="{5C4FC518-22A7-024E-82B1-64DCAA82EC78}" type="sibTrans" cxnId="{87739620-0A15-B748-915E-518FBAF38FA5}">
      <dgm:prSet/>
      <dgm:spPr/>
      <dgm:t>
        <a:bodyPr/>
        <a:lstStyle/>
        <a:p>
          <a:endParaRPr lang="en-US"/>
        </a:p>
      </dgm:t>
    </dgm:pt>
    <dgm:pt modelId="{19957484-C6EE-9B48-B992-C878D2E31175}">
      <dgm:prSet phldrT="[Text]"/>
      <dgm:spPr/>
      <dgm:t>
        <a:bodyPr/>
        <a:lstStyle/>
        <a:p>
          <a:r>
            <a:rPr lang="en-US" dirty="0" smtClean="0"/>
            <a:t>Silver Sneakers Program </a:t>
          </a:r>
          <a:endParaRPr lang="en-US" dirty="0"/>
        </a:p>
      </dgm:t>
    </dgm:pt>
    <dgm:pt modelId="{3E1CB4E8-7270-C147-847D-C88F66EFD723}" type="parTrans" cxnId="{E1B08CC9-0FC0-034A-A270-66BEE1ED1544}">
      <dgm:prSet/>
      <dgm:spPr/>
      <dgm:t>
        <a:bodyPr/>
        <a:lstStyle/>
        <a:p>
          <a:endParaRPr lang="en-US"/>
        </a:p>
      </dgm:t>
    </dgm:pt>
    <dgm:pt modelId="{B98E6B3C-47CB-9543-B8AE-E6ED0738D4FD}" type="sibTrans" cxnId="{E1B08CC9-0FC0-034A-A270-66BEE1ED1544}">
      <dgm:prSet/>
      <dgm:spPr/>
      <dgm:t>
        <a:bodyPr/>
        <a:lstStyle/>
        <a:p>
          <a:endParaRPr lang="en-US"/>
        </a:p>
      </dgm:t>
    </dgm:pt>
    <dgm:pt modelId="{76A2993B-B579-5D43-A9C7-356E4B82A181}" type="pres">
      <dgm:prSet presAssocID="{8615D6E4-FE1E-E84F-8E13-BE11BC542324}" presName="Name0" presStyleCnt="0">
        <dgm:presLayoutVars>
          <dgm:dir/>
        </dgm:presLayoutVars>
      </dgm:prSet>
      <dgm:spPr/>
      <dgm:t>
        <a:bodyPr/>
        <a:lstStyle/>
        <a:p>
          <a:endParaRPr lang="en-US"/>
        </a:p>
      </dgm:t>
    </dgm:pt>
    <dgm:pt modelId="{6BB3B82D-67B6-F44F-A152-C6FF0C90D17D}" type="pres">
      <dgm:prSet presAssocID="{D41EBC48-3BBA-E348-826D-EBF9935B102C}" presName="composite" presStyleCnt="0"/>
      <dgm:spPr/>
    </dgm:pt>
    <dgm:pt modelId="{A487A8D5-E193-164C-B1FB-61A5035952E7}" type="pres">
      <dgm:prSet presAssocID="{D41EBC48-3BBA-E348-826D-EBF9935B102C}" presName="Image" presStyleLbl="alignNode1" presStyleIdx="0" presStyleCnt="3"/>
      <dgm:spPr/>
    </dgm:pt>
    <dgm:pt modelId="{C29C06E4-40E2-EF41-BA90-248F840A2D69}" type="pres">
      <dgm:prSet presAssocID="{D41EBC48-3BBA-E348-826D-EBF9935B102C}" presName="Parent" presStyleLbl="revTx" presStyleIdx="0" presStyleCnt="3">
        <dgm:presLayoutVars>
          <dgm:bulletEnabled val="1"/>
        </dgm:presLayoutVars>
      </dgm:prSet>
      <dgm:spPr/>
      <dgm:t>
        <a:bodyPr/>
        <a:lstStyle/>
        <a:p>
          <a:endParaRPr lang="en-US"/>
        </a:p>
      </dgm:t>
    </dgm:pt>
    <dgm:pt modelId="{557A78A9-2871-1A45-8BE6-6D033914782E}" type="pres">
      <dgm:prSet presAssocID="{4B1C1AE0-C0C6-7840-8584-77A3D770DF92}" presName="sibTrans" presStyleCnt="0"/>
      <dgm:spPr/>
    </dgm:pt>
    <dgm:pt modelId="{F7331A10-1F15-FC45-85CC-5DF784F25754}" type="pres">
      <dgm:prSet presAssocID="{E826E2A5-A357-3447-9BDA-049321844A3F}" presName="composite" presStyleCnt="0"/>
      <dgm:spPr/>
    </dgm:pt>
    <dgm:pt modelId="{471C8CEA-6475-E247-BF15-14A9DF305DA5}" type="pres">
      <dgm:prSet presAssocID="{E826E2A5-A357-3447-9BDA-049321844A3F}" presName="Image" presStyleLbl="alignNode1" presStyleIdx="1" presStyleCnt="3"/>
      <dgm:spPr/>
      <dgm:t>
        <a:bodyPr/>
        <a:lstStyle/>
        <a:p>
          <a:endParaRPr lang="en-US"/>
        </a:p>
      </dgm:t>
    </dgm:pt>
    <dgm:pt modelId="{FB4B079C-6952-8A41-8123-811ECECE1ED9}" type="pres">
      <dgm:prSet presAssocID="{E826E2A5-A357-3447-9BDA-049321844A3F}" presName="Parent" presStyleLbl="revTx" presStyleIdx="1" presStyleCnt="3">
        <dgm:presLayoutVars>
          <dgm:bulletEnabled val="1"/>
        </dgm:presLayoutVars>
      </dgm:prSet>
      <dgm:spPr/>
      <dgm:t>
        <a:bodyPr/>
        <a:lstStyle/>
        <a:p>
          <a:endParaRPr lang="en-US"/>
        </a:p>
      </dgm:t>
    </dgm:pt>
    <dgm:pt modelId="{7C9347B4-CEDA-5743-8984-FFD2933E11B6}" type="pres">
      <dgm:prSet presAssocID="{5C4FC518-22A7-024E-82B1-64DCAA82EC78}" presName="sibTrans" presStyleCnt="0"/>
      <dgm:spPr/>
    </dgm:pt>
    <dgm:pt modelId="{5BD95BB8-7972-C94D-898B-C8F46714A65E}" type="pres">
      <dgm:prSet presAssocID="{19957484-C6EE-9B48-B992-C878D2E31175}" presName="composite" presStyleCnt="0"/>
      <dgm:spPr/>
    </dgm:pt>
    <dgm:pt modelId="{D6B73F88-FC20-2F47-95F6-1B0CD72CDB79}" type="pres">
      <dgm:prSet presAssocID="{19957484-C6EE-9B48-B992-C878D2E31175}" presName="Image" presStyleLbl="alignNode1" presStyleIdx="2"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42500"/>
          </a:solidFill>
        </a:ln>
      </dgm:spPr>
      <dgm:t>
        <a:bodyPr/>
        <a:lstStyle/>
        <a:p>
          <a:endParaRPr lang="en-US"/>
        </a:p>
      </dgm:t>
    </dgm:pt>
    <dgm:pt modelId="{8EDF568D-94AA-0349-AE6E-CA01CFC9EEA2}" type="pres">
      <dgm:prSet presAssocID="{19957484-C6EE-9B48-B992-C878D2E31175}" presName="Parent" presStyleLbl="revTx" presStyleIdx="2" presStyleCnt="3">
        <dgm:presLayoutVars>
          <dgm:bulletEnabled val="1"/>
        </dgm:presLayoutVars>
      </dgm:prSet>
      <dgm:spPr/>
      <dgm:t>
        <a:bodyPr/>
        <a:lstStyle/>
        <a:p>
          <a:endParaRPr lang="en-US"/>
        </a:p>
      </dgm:t>
    </dgm:pt>
  </dgm:ptLst>
  <dgm:cxnLst>
    <dgm:cxn modelId="{14F9BE3F-7ADC-894B-8F42-217A70F7B1AD}" type="presOf" srcId="{E826E2A5-A357-3447-9BDA-049321844A3F}" destId="{FB4B079C-6952-8A41-8123-811ECECE1ED9}" srcOrd="0" destOrd="0" presId="urn:microsoft.com/office/officeart/2008/layout/PictureAccentBlocks"/>
    <dgm:cxn modelId="{87739620-0A15-B748-915E-518FBAF38FA5}" srcId="{8615D6E4-FE1E-E84F-8E13-BE11BC542324}" destId="{E826E2A5-A357-3447-9BDA-049321844A3F}" srcOrd="1" destOrd="0" parTransId="{C0140D60-2571-B244-BDE3-2F4E762CDB6A}" sibTransId="{5C4FC518-22A7-024E-82B1-64DCAA82EC78}"/>
    <dgm:cxn modelId="{08525FCD-AB1E-A34D-8098-CCDBD4375DF9}" type="presOf" srcId="{8615D6E4-FE1E-E84F-8E13-BE11BC542324}" destId="{76A2993B-B579-5D43-A9C7-356E4B82A181}" srcOrd="0" destOrd="0" presId="urn:microsoft.com/office/officeart/2008/layout/PictureAccentBlocks"/>
    <dgm:cxn modelId="{BFF9FECE-BD10-F14D-9882-A907C21839C4}" type="presOf" srcId="{D41EBC48-3BBA-E348-826D-EBF9935B102C}" destId="{C29C06E4-40E2-EF41-BA90-248F840A2D69}" srcOrd="0" destOrd="0" presId="urn:microsoft.com/office/officeart/2008/layout/PictureAccentBlocks"/>
    <dgm:cxn modelId="{E1B08CC9-0FC0-034A-A270-66BEE1ED1544}" srcId="{8615D6E4-FE1E-E84F-8E13-BE11BC542324}" destId="{19957484-C6EE-9B48-B992-C878D2E31175}" srcOrd="2" destOrd="0" parTransId="{3E1CB4E8-7270-C147-847D-C88F66EFD723}" sibTransId="{B98E6B3C-47CB-9543-B8AE-E6ED0738D4FD}"/>
    <dgm:cxn modelId="{F702FE10-EE9C-C447-AA0B-47019213D31B}" srcId="{8615D6E4-FE1E-E84F-8E13-BE11BC542324}" destId="{D41EBC48-3BBA-E348-826D-EBF9935B102C}" srcOrd="0" destOrd="0" parTransId="{95B9DB94-9076-7548-B031-90D93D2B7FA4}" sibTransId="{4B1C1AE0-C0C6-7840-8584-77A3D770DF92}"/>
    <dgm:cxn modelId="{6D79B438-D78F-014A-B711-8A0FC10AC12A}" type="presOf" srcId="{19957484-C6EE-9B48-B992-C878D2E31175}" destId="{8EDF568D-94AA-0349-AE6E-CA01CFC9EEA2}" srcOrd="0" destOrd="0" presId="urn:microsoft.com/office/officeart/2008/layout/PictureAccentBlocks"/>
    <dgm:cxn modelId="{61F10437-ABCF-5546-99EF-424A573D6A0D}" type="presParOf" srcId="{76A2993B-B579-5D43-A9C7-356E4B82A181}" destId="{6BB3B82D-67B6-F44F-A152-C6FF0C90D17D}" srcOrd="0" destOrd="0" presId="urn:microsoft.com/office/officeart/2008/layout/PictureAccentBlocks"/>
    <dgm:cxn modelId="{015A0483-9904-D44D-9C5A-8E0DC38B5F82}" type="presParOf" srcId="{6BB3B82D-67B6-F44F-A152-C6FF0C90D17D}" destId="{A487A8D5-E193-164C-B1FB-61A5035952E7}" srcOrd="0" destOrd="0" presId="urn:microsoft.com/office/officeart/2008/layout/PictureAccentBlocks"/>
    <dgm:cxn modelId="{08CA46DD-75D2-9C48-9DBC-28F673CD9376}" type="presParOf" srcId="{6BB3B82D-67B6-F44F-A152-C6FF0C90D17D}" destId="{C29C06E4-40E2-EF41-BA90-248F840A2D69}" srcOrd="1" destOrd="0" presId="urn:microsoft.com/office/officeart/2008/layout/PictureAccentBlocks"/>
    <dgm:cxn modelId="{E5B7F4B1-88C5-9A46-BE13-E8C5A92CAA7D}" type="presParOf" srcId="{76A2993B-B579-5D43-A9C7-356E4B82A181}" destId="{557A78A9-2871-1A45-8BE6-6D033914782E}" srcOrd="1" destOrd="0" presId="urn:microsoft.com/office/officeart/2008/layout/PictureAccentBlocks"/>
    <dgm:cxn modelId="{CBAF2B49-5123-B74A-AE56-C3B46C1E21D4}" type="presParOf" srcId="{76A2993B-B579-5D43-A9C7-356E4B82A181}" destId="{F7331A10-1F15-FC45-85CC-5DF784F25754}" srcOrd="2" destOrd="0" presId="urn:microsoft.com/office/officeart/2008/layout/PictureAccentBlocks"/>
    <dgm:cxn modelId="{336FD0EB-80DA-CA4A-88DB-B7C405AC690D}" type="presParOf" srcId="{F7331A10-1F15-FC45-85CC-5DF784F25754}" destId="{471C8CEA-6475-E247-BF15-14A9DF305DA5}" srcOrd="0" destOrd="0" presId="urn:microsoft.com/office/officeart/2008/layout/PictureAccentBlocks"/>
    <dgm:cxn modelId="{AE8C849E-BD15-A042-B416-07A89ED21D8F}" type="presParOf" srcId="{F7331A10-1F15-FC45-85CC-5DF784F25754}" destId="{FB4B079C-6952-8A41-8123-811ECECE1ED9}" srcOrd="1" destOrd="0" presId="urn:microsoft.com/office/officeart/2008/layout/PictureAccentBlocks"/>
    <dgm:cxn modelId="{E06AA617-99FA-1641-8BB3-457A6B3BF25F}" type="presParOf" srcId="{76A2993B-B579-5D43-A9C7-356E4B82A181}" destId="{7C9347B4-CEDA-5743-8984-FFD2933E11B6}" srcOrd="3" destOrd="0" presId="urn:microsoft.com/office/officeart/2008/layout/PictureAccentBlocks"/>
    <dgm:cxn modelId="{495D9DC6-7A4E-AC4F-BE5C-F8190862F9D5}" type="presParOf" srcId="{76A2993B-B579-5D43-A9C7-356E4B82A181}" destId="{5BD95BB8-7972-C94D-898B-C8F46714A65E}" srcOrd="4" destOrd="0" presId="urn:microsoft.com/office/officeart/2008/layout/PictureAccentBlocks"/>
    <dgm:cxn modelId="{CD09743A-AC7D-1A46-AA86-1D614500D55B}" type="presParOf" srcId="{5BD95BB8-7972-C94D-898B-C8F46714A65E}" destId="{D6B73F88-FC20-2F47-95F6-1B0CD72CDB79}" srcOrd="0" destOrd="0" presId="urn:microsoft.com/office/officeart/2008/layout/PictureAccentBlocks"/>
    <dgm:cxn modelId="{F664BC92-7F64-EB4A-80E3-68F24D89132B}" type="presParOf" srcId="{5BD95BB8-7972-C94D-898B-C8F46714A65E}" destId="{8EDF568D-94AA-0349-AE6E-CA01CFC9EEA2}"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CE73A3-B657-5B41-8940-3E5B3E307FB6}"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D29F03D0-6CB1-5944-BA5E-3580A4C0038C}">
      <dgm:prSet phldrT="[Text]"/>
      <dgm:spPr/>
      <dgm:t>
        <a:bodyPr/>
        <a:lstStyle/>
        <a:p>
          <a:r>
            <a:rPr lang="en-US" dirty="0" smtClean="0"/>
            <a:t>Biological</a:t>
          </a:r>
          <a:endParaRPr lang="en-US" dirty="0"/>
        </a:p>
      </dgm:t>
    </dgm:pt>
    <dgm:pt modelId="{2B28B7F3-4BB2-6542-8E89-2E14352AC1BC}" type="parTrans" cxnId="{B8EFBA5F-DBAA-5847-86A7-260F9C7E4A6E}">
      <dgm:prSet/>
      <dgm:spPr/>
      <dgm:t>
        <a:bodyPr/>
        <a:lstStyle/>
        <a:p>
          <a:endParaRPr lang="en-US"/>
        </a:p>
      </dgm:t>
    </dgm:pt>
    <dgm:pt modelId="{0602B673-05FD-8848-AD3F-651658BBF784}" type="sibTrans" cxnId="{B8EFBA5F-DBAA-5847-86A7-260F9C7E4A6E}">
      <dgm:prSet/>
      <dgm:spPr/>
      <dgm:t>
        <a:bodyPr/>
        <a:lstStyle/>
        <a:p>
          <a:endParaRPr lang="en-US"/>
        </a:p>
      </dgm:t>
    </dgm:pt>
    <dgm:pt modelId="{04D29433-090C-434D-9A25-2FA5F76EF936}">
      <dgm:prSet phldrT="[Text]" custT="1"/>
      <dgm:spPr/>
      <dgm:t>
        <a:bodyPr/>
        <a:lstStyle/>
        <a:p>
          <a:pPr algn="ctr"/>
          <a:r>
            <a:rPr lang="en-US" sz="1200" dirty="0" smtClean="0">
              <a:solidFill>
                <a:schemeClr val="accent3">
                  <a:lumMod val="50000"/>
                </a:schemeClr>
              </a:solidFill>
              <a:latin typeface="Arial"/>
              <a:cs typeface="Arial"/>
            </a:rPr>
            <a:t>Aging itself leads to increased susceptibility to contracting sexually transmitted diseases</a:t>
          </a:r>
          <a:r>
            <a:rPr lang="en-US" sz="1200" baseline="30000" dirty="0" smtClean="0">
              <a:solidFill>
                <a:srgbClr val="742500"/>
              </a:solidFill>
            </a:rPr>
            <a:t>10</a:t>
          </a:r>
          <a:endParaRPr lang="en-US" sz="1200" dirty="0"/>
        </a:p>
      </dgm:t>
    </dgm:pt>
    <dgm:pt modelId="{44C7B297-B621-EF43-8DC6-1412FBD81435}" type="parTrans" cxnId="{374B466D-D687-1341-8D00-99258C404F30}">
      <dgm:prSet/>
      <dgm:spPr/>
      <dgm:t>
        <a:bodyPr/>
        <a:lstStyle/>
        <a:p>
          <a:endParaRPr lang="en-US"/>
        </a:p>
      </dgm:t>
    </dgm:pt>
    <dgm:pt modelId="{72DB26B5-E538-6D4F-B94F-2B1574307349}" type="sibTrans" cxnId="{374B466D-D687-1341-8D00-99258C404F30}">
      <dgm:prSet/>
      <dgm:spPr/>
      <dgm:t>
        <a:bodyPr/>
        <a:lstStyle/>
        <a:p>
          <a:endParaRPr lang="en-US"/>
        </a:p>
      </dgm:t>
    </dgm:pt>
    <dgm:pt modelId="{5DA0887B-4C41-7F44-95C1-3FC74DF7FE23}">
      <dgm:prSet phldrT="[Text]"/>
      <dgm:spPr/>
      <dgm:t>
        <a:bodyPr/>
        <a:lstStyle/>
        <a:p>
          <a:r>
            <a:rPr lang="en-US" dirty="0" smtClean="0"/>
            <a:t>Psychological </a:t>
          </a:r>
          <a:endParaRPr lang="en-US" dirty="0"/>
        </a:p>
      </dgm:t>
    </dgm:pt>
    <dgm:pt modelId="{5890DB42-6CE3-D548-B63A-0C52761F06C6}" type="parTrans" cxnId="{F511566F-36A6-2D42-8218-CAF977A7E80E}">
      <dgm:prSet/>
      <dgm:spPr/>
      <dgm:t>
        <a:bodyPr/>
        <a:lstStyle/>
        <a:p>
          <a:endParaRPr lang="en-US"/>
        </a:p>
      </dgm:t>
    </dgm:pt>
    <dgm:pt modelId="{77CECF20-3829-E94A-9C68-FAB58CD35991}" type="sibTrans" cxnId="{F511566F-36A6-2D42-8218-CAF977A7E80E}">
      <dgm:prSet/>
      <dgm:spPr/>
      <dgm:t>
        <a:bodyPr/>
        <a:lstStyle/>
        <a:p>
          <a:endParaRPr lang="en-US"/>
        </a:p>
      </dgm:t>
    </dgm:pt>
    <dgm:pt modelId="{39EEE3E6-9865-EB4A-9BE8-F27F9B72646F}">
      <dgm:prSet phldrT="[Text]" custT="1"/>
      <dgm:spPr/>
      <dgm:t>
        <a:bodyPr/>
        <a:lstStyle/>
        <a:p>
          <a:pPr algn="ctr"/>
          <a:r>
            <a:rPr lang="en-US" sz="1050" dirty="0" smtClean="0">
              <a:solidFill>
                <a:schemeClr val="accent2">
                  <a:lumMod val="90000"/>
                  <a:lumOff val="10000"/>
                </a:schemeClr>
              </a:solidFill>
              <a:latin typeface="Arial"/>
              <a:cs typeface="Arial"/>
            </a:rPr>
            <a:t>OAs engage in behaviors that increase their risk for infection </a:t>
          </a:r>
          <a:r>
            <a:rPr lang="en-US" sz="1050" baseline="30000" dirty="0" smtClean="0">
              <a:solidFill>
                <a:schemeClr val="accent2">
                  <a:lumMod val="90000"/>
                  <a:lumOff val="10000"/>
                </a:schemeClr>
              </a:solidFill>
              <a:latin typeface="Arial"/>
              <a:cs typeface="Arial"/>
            </a:rPr>
            <a:t>10</a:t>
          </a:r>
          <a:endParaRPr lang="en-US" sz="1050" dirty="0">
            <a:latin typeface="Arial"/>
            <a:cs typeface="Arial"/>
          </a:endParaRPr>
        </a:p>
      </dgm:t>
    </dgm:pt>
    <dgm:pt modelId="{90D04C5E-F7A3-2744-8965-F0CF01A92604}" type="parTrans" cxnId="{8DD42B4C-685D-024F-B0C3-49ED51BA2959}">
      <dgm:prSet/>
      <dgm:spPr/>
      <dgm:t>
        <a:bodyPr/>
        <a:lstStyle/>
        <a:p>
          <a:endParaRPr lang="en-US"/>
        </a:p>
      </dgm:t>
    </dgm:pt>
    <dgm:pt modelId="{FD1620C9-6DBE-3E41-B426-F64CDC2F07B8}" type="sibTrans" cxnId="{8DD42B4C-685D-024F-B0C3-49ED51BA2959}">
      <dgm:prSet/>
      <dgm:spPr/>
      <dgm:t>
        <a:bodyPr/>
        <a:lstStyle/>
        <a:p>
          <a:endParaRPr lang="en-US"/>
        </a:p>
      </dgm:t>
    </dgm:pt>
    <dgm:pt modelId="{B889772C-7EED-4943-A179-31E3E11C7673}">
      <dgm:prSet phldrT="[Text]"/>
      <dgm:spPr/>
      <dgm:t>
        <a:bodyPr/>
        <a:lstStyle/>
        <a:p>
          <a:r>
            <a:rPr lang="en-US" dirty="0" smtClean="0"/>
            <a:t>Sociocultural </a:t>
          </a:r>
          <a:endParaRPr lang="en-US" dirty="0"/>
        </a:p>
      </dgm:t>
    </dgm:pt>
    <dgm:pt modelId="{D5F5D98A-8031-B847-8E5F-36FFE52AD0E2}" type="parTrans" cxnId="{B71FFA4C-A8CB-AD40-8F9C-548420B6999F}">
      <dgm:prSet/>
      <dgm:spPr/>
      <dgm:t>
        <a:bodyPr/>
        <a:lstStyle/>
        <a:p>
          <a:endParaRPr lang="en-US"/>
        </a:p>
      </dgm:t>
    </dgm:pt>
    <dgm:pt modelId="{5C855925-E803-C140-B2F9-9B84DA2307C9}" type="sibTrans" cxnId="{B71FFA4C-A8CB-AD40-8F9C-548420B6999F}">
      <dgm:prSet/>
      <dgm:spPr/>
      <dgm:t>
        <a:bodyPr/>
        <a:lstStyle/>
        <a:p>
          <a:endParaRPr lang="en-US"/>
        </a:p>
      </dgm:t>
    </dgm:pt>
    <dgm:pt modelId="{F300D363-EBEC-CF4E-8404-A331FB3CE8AF}">
      <dgm:prSet phldrT="[Text]" custT="1"/>
      <dgm:spPr/>
      <dgm:t>
        <a:bodyPr/>
        <a:lstStyle/>
        <a:p>
          <a:pPr algn="ctr"/>
          <a:r>
            <a:rPr lang="en-US" sz="1200" dirty="0" smtClean="0">
              <a:solidFill>
                <a:srgbClr val="820101"/>
              </a:solidFill>
              <a:latin typeface="Arial"/>
              <a:cs typeface="Arial"/>
            </a:rPr>
            <a:t>Stereotypes and biases about aging and sexuality trickle down into clinical practice</a:t>
          </a:r>
          <a:r>
            <a:rPr lang="en-US" sz="1200" baseline="30000" dirty="0" smtClean="0">
              <a:solidFill>
                <a:srgbClr val="820101"/>
              </a:solidFill>
              <a:latin typeface="Arial"/>
              <a:cs typeface="Arial"/>
            </a:rPr>
            <a:t>15</a:t>
          </a:r>
          <a:endParaRPr lang="en-US" sz="1200" dirty="0">
            <a:solidFill>
              <a:srgbClr val="820101"/>
            </a:solidFill>
            <a:latin typeface="Arial"/>
            <a:cs typeface="Arial"/>
          </a:endParaRPr>
        </a:p>
      </dgm:t>
    </dgm:pt>
    <dgm:pt modelId="{3CFDB474-9BF3-6F42-A64A-0E74AB01DF4D}" type="parTrans" cxnId="{4C627E70-62A1-DB4C-BC6A-2C55FE15905A}">
      <dgm:prSet/>
      <dgm:spPr/>
      <dgm:t>
        <a:bodyPr/>
        <a:lstStyle/>
        <a:p>
          <a:endParaRPr lang="en-US"/>
        </a:p>
      </dgm:t>
    </dgm:pt>
    <dgm:pt modelId="{59E54569-B4AA-6C4C-B4BA-DFC70F09BDF5}" type="sibTrans" cxnId="{4C627E70-62A1-DB4C-BC6A-2C55FE15905A}">
      <dgm:prSet/>
      <dgm:spPr/>
      <dgm:t>
        <a:bodyPr/>
        <a:lstStyle/>
        <a:p>
          <a:endParaRPr lang="en-US"/>
        </a:p>
      </dgm:t>
    </dgm:pt>
    <dgm:pt modelId="{86E7543B-CBFA-5441-81C5-7E77D8CE3698}">
      <dgm:prSet custT="1"/>
      <dgm:spPr/>
      <dgm:t>
        <a:bodyPr/>
        <a:lstStyle/>
        <a:p>
          <a:pPr algn="l"/>
          <a:endParaRPr lang="en-US" sz="1200" baseline="30000" dirty="0">
            <a:solidFill>
              <a:srgbClr val="742500"/>
            </a:solidFill>
          </a:endParaRPr>
        </a:p>
      </dgm:t>
    </dgm:pt>
    <dgm:pt modelId="{C6A42E00-B924-EA43-B946-4603A40CA9D5}" type="parTrans" cxnId="{402D2071-253C-994F-9294-E627C3373514}">
      <dgm:prSet/>
      <dgm:spPr/>
      <dgm:t>
        <a:bodyPr/>
        <a:lstStyle/>
        <a:p>
          <a:endParaRPr lang="en-US"/>
        </a:p>
      </dgm:t>
    </dgm:pt>
    <dgm:pt modelId="{693E99F3-581E-F341-963C-FF38023850D1}" type="sibTrans" cxnId="{402D2071-253C-994F-9294-E627C3373514}">
      <dgm:prSet/>
      <dgm:spPr/>
      <dgm:t>
        <a:bodyPr/>
        <a:lstStyle/>
        <a:p>
          <a:endParaRPr lang="en-US"/>
        </a:p>
      </dgm:t>
    </dgm:pt>
    <dgm:pt modelId="{DDA51954-86D6-8A49-B6F2-369B868BA9E2}">
      <dgm:prSet custT="1"/>
      <dgm:spPr/>
      <dgm:t>
        <a:bodyPr/>
        <a:lstStyle/>
        <a:p>
          <a:pPr algn="l"/>
          <a:r>
            <a:rPr lang="en-US" sz="1200" dirty="0" smtClean="0">
              <a:solidFill>
                <a:srgbClr val="742500"/>
              </a:solidFill>
              <a:latin typeface="Arial"/>
              <a:cs typeface="Arial"/>
            </a:rPr>
            <a:t>Systemic reductions in testosterone &amp; estrogen</a:t>
          </a:r>
        </a:p>
      </dgm:t>
    </dgm:pt>
    <dgm:pt modelId="{CBB3624C-4942-0F4F-94D9-E456AACB9E5C}" type="parTrans" cxnId="{F74E3F21-4026-3849-B9A5-EC8C3D2223C0}">
      <dgm:prSet/>
      <dgm:spPr/>
      <dgm:t>
        <a:bodyPr/>
        <a:lstStyle/>
        <a:p>
          <a:endParaRPr lang="en-US"/>
        </a:p>
      </dgm:t>
    </dgm:pt>
    <dgm:pt modelId="{54B53E0B-BEC7-4842-A590-DD1BC09C03EE}" type="sibTrans" cxnId="{F74E3F21-4026-3849-B9A5-EC8C3D2223C0}">
      <dgm:prSet/>
      <dgm:spPr/>
      <dgm:t>
        <a:bodyPr/>
        <a:lstStyle/>
        <a:p>
          <a:endParaRPr lang="en-US"/>
        </a:p>
      </dgm:t>
    </dgm:pt>
    <dgm:pt modelId="{E2E3B0F9-2E55-B840-A92E-C2243884F338}">
      <dgm:prSet custT="1"/>
      <dgm:spPr/>
      <dgm:t>
        <a:bodyPr/>
        <a:lstStyle/>
        <a:p>
          <a:pPr algn="l"/>
          <a:r>
            <a:rPr lang="en-US" sz="1200" dirty="0" smtClean="0">
              <a:solidFill>
                <a:srgbClr val="742500"/>
              </a:solidFill>
              <a:latin typeface="Arial"/>
              <a:cs typeface="Arial"/>
            </a:rPr>
            <a:t>Reduced lubrication</a:t>
          </a:r>
        </a:p>
      </dgm:t>
    </dgm:pt>
    <dgm:pt modelId="{CCE55E15-A9B2-154A-9AF3-27B01A4DF81F}" type="parTrans" cxnId="{D6ADCCF1-B905-EF4A-9895-04DFA405CB2F}">
      <dgm:prSet/>
      <dgm:spPr/>
      <dgm:t>
        <a:bodyPr/>
        <a:lstStyle/>
        <a:p>
          <a:endParaRPr lang="en-US"/>
        </a:p>
      </dgm:t>
    </dgm:pt>
    <dgm:pt modelId="{6E7CEFF5-FE18-8A4B-8355-87FA74B365C1}" type="sibTrans" cxnId="{D6ADCCF1-B905-EF4A-9895-04DFA405CB2F}">
      <dgm:prSet/>
      <dgm:spPr/>
      <dgm:t>
        <a:bodyPr/>
        <a:lstStyle/>
        <a:p>
          <a:endParaRPr lang="en-US"/>
        </a:p>
      </dgm:t>
    </dgm:pt>
    <dgm:pt modelId="{8F886586-98C0-974B-9081-C39B7B5B5354}">
      <dgm:prSet custT="1"/>
      <dgm:spPr/>
      <dgm:t>
        <a:bodyPr/>
        <a:lstStyle/>
        <a:p>
          <a:pPr algn="l"/>
          <a:r>
            <a:rPr lang="en-US" sz="1200" dirty="0" smtClean="0">
              <a:solidFill>
                <a:srgbClr val="742500"/>
              </a:solidFill>
              <a:latin typeface="Arial"/>
              <a:cs typeface="Arial"/>
            </a:rPr>
            <a:t>Thinning anal &amp; vaginal mucosae (tears)</a:t>
          </a:r>
        </a:p>
      </dgm:t>
    </dgm:pt>
    <dgm:pt modelId="{6B9F22D6-4736-1247-B0E9-4E2FD5E74AC8}" type="parTrans" cxnId="{41173CAB-B67B-D241-83F4-40680511F761}">
      <dgm:prSet/>
      <dgm:spPr/>
      <dgm:t>
        <a:bodyPr/>
        <a:lstStyle/>
        <a:p>
          <a:endParaRPr lang="en-US"/>
        </a:p>
      </dgm:t>
    </dgm:pt>
    <dgm:pt modelId="{587B4CA2-85C7-4148-8F9A-B3325152F692}" type="sibTrans" cxnId="{41173CAB-B67B-D241-83F4-40680511F761}">
      <dgm:prSet/>
      <dgm:spPr/>
      <dgm:t>
        <a:bodyPr/>
        <a:lstStyle/>
        <a:p>
          <a:endParaRPr lang="en-US"/>
        </a:p>
      </dgm:t>
    </dgm:pt>
    <dgm:pt modelId="{78599777-4A3A-1542-9D68-132164514BF5}">
      <dgm:prSet custT="1"/>
      <dgm:spPr/>
      <dgm:t>
        <a:bodyPr/>
        <a:lstStyle/>
        <a:p>
          <a:pPr algn="l"/>
          <a:endParaRPr lang="en-US" sz="1200" dirty="0" smtClean="0">
            <a:solidFill>
              <a:srgbClr val="742500"/>
            </a:solidFill>
            <a:latin typeface="Arial"/>
            <a:cs typeface="Arial"/>
          </a:endParaRPr>
        </a:p>
      </dgm:t>
    </dgm:pt>
    <dgm:pt modelId="{FD11D1E5-745D-914C-B6FD-B49F0FF29D0C}" type="parTrans" cxnId="{D6C0143C-C71D-AF4B-9874-F330F6D8F1F8}">
      <dgm:prSet/>
      <dgm:spPr/>
      <dgm:t>
        <a:bodyPr/>
        <a:lstStyle/>
        <a:p>
          <a:endParaRPr lang="en-US"/>
        </a:p>
      </dgm:t>
    </dgm:pt>
    <dgm:pt modelId="{0B850DC7-9A92-3E4F-8566-8D026B2623EF}" type="sibTrans" cxnId="{D6C0143C-C71D-AF4B-9874-F330F6D8F1F8}">
      <dgm:prSet/>
      <dgm:spPr/>
      <dgm:t>
        <a:bodyPr/>
        <a:lstStyle/>
        <a:p>
          <a:endParaRPr lang="en-US"/>
        </a:p>
      </dgm:t>
    </dgm:pt>
    <dgm:pt modelId="{429432C0-7004-6341-B80D-6510F48803DE}">
      <dgm:prSet custT="1"/>
      <dgm:spPr/>
      <dgm:t>
        <a:bodyPr/>
        <a:lstStyle/>
        <a:p>
          <a:pPr algn="l"/>
          <a:endParaRPr lang="en-US" sz="1200" dirty="0" smtClean="0">
            <a:solidFill>
              <a:srgbClr val="742500"/>
            </a:solidFill>
            <a:latin typeface="Arial"/>
            <a:cs typeface="Arial"/>
          </a:endParaRPr>
        </a:p>
      </dgm:t>
    </dgm:pt>
    <dgm:pt modelId="{62010DCE-FD15-DC4F-9959-515F6F3C51F9}" type="parTrans" cxnId="{308D97C4-04AD-2A4B-B7FE-4861B67BF52C}">
      <dgm:prSet/>
      <dgm:spPr/>
      <dgm:t>
        <a:bodyPr/>
        <a:lstStyle/>
        <a:p>
          <a:endParaRPr lang="en-US"/>
        </a:p>
      </dgm:t>
    </dgm:pt>
    <dgm:pt modelId="{28042C58-06A4-5A4D-8B62-ABE5BA773BD8}" type="sibTrans" cxnId="{308D97C4-04AD-2A4B-B7FE-4861B67BF52C}">
      <dgm:prSet/>
      <dgm:spPr/>
      <dgm:t>
        <a:bodyPr/>
        <a:lstStyle/>
        <a:p>
          <a:endParaRPr lang="en-US"/>
        </a:p>
      </dgm:t>
    </dgm:pt>
    <dgm:pt modelId="{996C9716-169A-4944-8689-4515D164377A}">
      <dgm:prSet custT="1"/>
      <dgm:spPr/>
      <dgm:t>
        <a:bodyPr/>
        <a:lstStyle/>
        <a:p>
          <a:pPr algn="l"/>
          <a:r>
            <a:rPr lang="en-US" sz="1200" dirty="0" smtClean="0">
              <a:solidFill>
                <a:srgbClr val="742500"/>
              </a:solidFill>
              <a:latin typeface="Arial"/>
              <a:cs typeface="Arial"/>
            </a:rPr>
            <a:t>Depressed immune responsiveness </a:t>
          </a:r>
        </a:p>
      </dgm:t>
    </dgm:pt>
    <dgm:pt modelId="{961195AD-1372-C44F-889F-2D5DE8E93ABD}" type="parTrans" cxnId="{E6BD5BBB-4FF0-3448-8182-B872388A4AC4}">
      <dgm:prSet/>
      <dgm:spPr/>
      <dgm:t>
        <a:bodyPr/>
        <a:lstStyle/>
        <a:p>
          <a:endParaRPr lang="en-US"/>
        </a:p>
      </dgm:t>
    </dgm:pt>
    <dgm:pt modelId="{044D222B-8C86-E543-91CA-50A3233C4DF3}" type="sibTrans" cxnId="{E6BD5BBB-4FF0-3448-8182-B872388A4AC4}">
      <dgm:prSet/>
      <dgm:spPr/>
      <dgm:t>
        <a:bodyPr/>
        <a:lstStyle/>
        <a:p>
          <a:endParaRPr lang="en-US"/>
        </a:p>
      </dgm:t>
    </dgm:pt>
    <dgm:pt modelId="{3A7B59D9-7B01-DA49-99C4-275E45C95A01}">
      <dgm:prSet custT="1"/>
      <dgm:spPr/>
      <dgm:t>
        <a:bodyPr/>
        <a:lstStyle/>
        <a:p>
          <a:pPr algn="l"/>
          <a:endParaRPr lang="en-US" sz="1200" dirty="0" smtClean="0">
            <a:solidFill>
              <a:srgbClr val="742500"/>
            </a:solidFill>
            <a:latin typeface="Arial"/>
            <a:cs typeface="Arial"/>
          </a:endParaRPr>
        </a:p>
      </dgm:t>
    </dgm:pt>
    <dgm:pt modelId="{1658A7BA-B6D3-EB4D-9798-6E6AAEF06A84}" type="parTrans" cxnId="{37B4F9CC-59D2-1D48-95B0-1E7FF5380C8F}">
      <dgm:prSet/>
      <dgm:spPr/>
      <dgm:t>
        <a:bodyPr/>
        <a:lstStyle/>
        <a:p>
          <a:endParaRPr lang="en-US"/>
        </a:p>
      </dgm:t>
    </dgm:pt>
    <dgm:pt modelId="{AFA5C1B7-1634-E14A-9DC5-EF0B50B98D79}" type="sibTrans" cxnId="{37B4F9CC-59D2-1D48-95B0-1E7FF5380C8F}">
      <dgm:prSet/>
      <dgm:spPr/>
      <dgm:t>
        <a:bodyPr/>
        <a:lstStyle/>
        <a:p>
          <a:endParaRPr lang="en-US"/>
        </a:p>
      </dgm:t>
    </dgm:pt>
    <dgm:pt modelId="{121559A1-951F-3247-A270-AD836098880A}">
      <dgm:prSet phldrT="[Text]" custT="1"/>
      <dgm:spPr/>
      <dgm:t>
        <a:bodyPr/>
        <a:lstStyle/>
        <a:p>
          <a:pPr algn="l"/>
          <a:r>
            <a:rPr lang="en-US" sz="1050" dirty="0" smtClean="0">
              <a:solidFill>
                <a:schemeClr val="accent3">
                  <a:lumMod val="50000"/>
                </a:schemeClr>
              </a:solidFill>
              <a:latin typeface="Arial"/>
              <a:cs typeface="Arial"/>
            </a:rPr>
            <a:t>Lowest rate of condom use among all age groups </a:t>
          </a:r>
          <a:r>
            <a:rPr lang="en-US" sz="1050" baseline="30000" dirty="0" smtClean="0">
              <a:solidFill>
                <a:schemeClr val="accent3">
                  <a:lumMod val="50000"/>
                </a:schemeClr>
              </a:solidFill>
              <a:latin typeface="Arial"/>
              <a:cs typeface="Arial"/>
            </a:rPr>
            <a:t>11</a:t>
          </a:r>
          <a:endParaRPr lang="en-US" sz="1050" dirty="0">
            <a:solidFill>
              <a:schemeClr val="accent2">
                <a:lumMod val="90000"/>
                <a:lumOff val="10000"/>
              </a:schemeClr>
            </a:solidFill>
            <a:latin typeface="Arial"/>
            <a:cs typeface="Arial"/>
          </a:endParaRPr>
        </a:p>
      </dgm:t>
    </dgm:pt>
    <dgm:pt modelId="{9A11E65C-8586-5D4C-9B38-C833AF60FF3F}" type="parTrans" cxnId="{83BFAD98-77CF-264B-A629-A253B302C380}">
      <dgm:prSet/>
      <dgm:spPr/>
      <dgm:t>
        <a:bodyPr/>
        <a:lstStyle/>
        <a:p>
          <a:endParaRPr lang="en-US"/>
        </a:p>
      </dgm:t>
    </dgm:pt>
    <dgm:pt modelId="{62BD6810-B01F-1D42-BDE6-425148D864D1}" type="sibTrans" cxnId="{83BFAD98-77CF-264B-A629-A253B302C380}">
      <dgm:prSet/>
      <dgm:spPr/>
      <dgm:t>
        <a:bodyPr/>
        <a:lstStyle/>
        <a:p>
          <a:endParaRPr lang="en-US"/>
        </a:p>
      </dgm:t>
    </dgm:pt>
    <dgm:pt modelId="{E3B700D6-0FDB-3A49-A1F2-5278262E7F35}">
      <dgm:prSet phldrT="[Text]" custT="1"/>
      <dgm:spPr/>
      <dgm:t>
        <a:bodyPr/>
        <a:lstStyle/>
        <a:p>
          <a:pPr algn="l"/>
          <a:endParaRPr lang="en-US" sz="1200" dirty="0">
            <a:solidFill>
              <a:schemeClr val="accent2">
                <a:lumMod val="90000"/>
                <a:lumOff val="10000"/>
              </a:schemeClr>
            </a:solidFill>
            <a:latin typeface="Arial"/>
            <a:cs typeface="Arial"/>
          </a:endParaRPr>
        </a:p>
      </dgm:t>
    </dgm:pt>
    <dgm:pt modelId="{4C8C0620-F73C-C749-B47B-8406611BF57A}" type="parTrans" cxnId="{273A76E8-AB9C-1543-ABBE-14FC7E6F5A91}">
      <dgm:prSet/>
      <dgm:spPr/>
      <dgm:t>
        <a:bodyPr/>
        <a:lstStyle/>
        <a:p>
          <a:endParaRPr lang="en-US"/>
        </a:p>
      </dgm:t>
    </dgm:pt>
    <dgm:pt modelId="{D6FC5EB9-4C63-654F-90BD-B32A344FFEA8}" type="sibTrans" cxnId="{273A76E8-AB9C-1543-ABBE-14FC7E6F5A91}">
      <dgm:prSet/>
      <dgm:spPr/>
      <dgm:t>
        <a:bodyPr/>
        <a:lstStyle/>
        <a:p>
          <a:endParaRPr lang="en-US"/>
        </a:p>
      </dgm:t>
    </dgm:pt>
    <dgm:pt modelId="{440924AC-D756-1146-9939-101111A6D14B}">
      <dgm:prSet phldrT="[Text]" custT="1"/>
      <dgm:spPr/>
      <dgm:t>
        <a:bodyPr/>
        <a:lstStyle/>
        <a:p>
          <a:pPr algn="l"/>
          <a:endParaRPr lang="en-US" sz="1050" dirty="0">
            <a:solidFill>
              <a:schemeClr val="accent2">
                <a:lumMod val="90000"/>
                <a:lumOff val="10000"/>
              </a:schemeClr>
            </a:solidFill>
            <a:latin typeface="Arial"/>
            <a:cs typeface="Arial"/>
          </a:endParaRPr>
        </a:p>
      </dgm:t>
    </dgm:pt>
    <dgm:pt modelId="{12E432C7-7E13-4E40-A265-2FBF70D19B31}" type="parTrans" cxnId="{0045C46B-F814-744F-BA0A-32D41465F1CC}">
      <dgm:prSet/>
      <dgm:spPr/>
      <dgm:t>
        <a:bodyPr/>
        <a:lstStyle/>
        <a:p>
          <a:endParaRPr lang="en-US"/>
        </a:p>
      </dgm:t>
    </dgm:pt>
    <dgm:pt modelId="{FD43EB2A-6915-3B4E-A3B3-B6311923495F}" type="sibTrans" cxnId="{0045C46B-F814-744F-BA0A-32D41465F1CC}">
      <dgm:prSet/>
      <dgm:spPr/>
      <dgm:t>
        <a:bodyPr/>
        <a:lstStyle/>
        <a:p>
          <a:endParaRPr lang="en-US"/>
        </a:p>
      </dgm:t>
    </dgm:pt>
    <dgm:pt modelId="{1E0ED9FD-4598-5944-8A0D-48F1E8F4DB33}">
      <dgm:prSet phldrT="[Text]" custT="1"/>
      <dgm:spPr/>
      <dgm:t>
        <a:bodyPr/>
        <a:lstStyle/>
        <a:p>
          <a:pPr algn="l"/>
          <a:r>
            <a:rPr lang="en-US" sz="1050" dirty="0" smtClean="0">
              <a:solidFill>
                <a:schemeClr val="accent2">
                  <a:lumMod val="90000"/>
                  <a:lumOff val="10000"/>
                </a:schemeClr>
              </a:solidFill>
              <a:latin typeface="Arial"/>
              <a:cs typeface="Arial"/>
            </a:rPr>
            <a:t>Underestimate risk &amp; lack knowledge </a:t>
          </a:r>
          <a:r>
            <a:rPr lang="en-US" sz="1050" baseline="30000" dirty="0" smtClean="0">
              <a:solidFill>
                <a:schemeClr val="accent2">
                  <a:lumMod val="90000"/>
                  <a:lumOff val="10000"/>
                </a:schemeClr>
              </a:solidFill>
              <a:latin typeface="Arial"/>
              <a:cs typeface="Arial"/>
            </a:rPr>
            <a:t>12</a:t>
          </a:r>
          <a:endParaRPr lang="en-US" sz="1050" dirty="0">
            <a:solidFill>
              <a:schemeClr val="accent2">
                <a:lumMod val="90000"/>
                <a:lumOff val="10000"/>
              </a:schemeClr>
            </a:solidFill>
            <a:latin typeface="Arial"/>
            <a:cs typeface="Arial"/>
          </a:endParaRPr>
        </a:p>
      </dgm:t>
    </dgm:pt>
    <dgm:pt modelId="{A58196A7-3E8E-D24B-9F3F-AB0428E482C1}" type="parTrans" cxnId="{7B072FAA-9363-294D-B142-095B3EFDCB95}">
      <dgm:prSet/>
      <dgm:spPr/>
      <dgm:t>
        <a:bodyPr/>
        <a:lstStyle/>
        <a:p>
          <a:endParaRPr lang="en-US"/>
        </a:p>
      </dgm:t>
    </dgm:pt>
    <dgm:pt modelId="{E9079C87-1363-4E4D-9AA5-BA80560EF41B}" type="sibTrans" cxnId="{7B072FAA-9363-294D-B142-095B3EFDCB95}">
      <dgm:prSet/>
      <dgm:spPr/>
      <dgm:t>
        <a:bodyPr/>
        <a:lstStyle/>
        <a:p>
          <a:endParaRPr lang="en-US"/>
        </a:p>
      </dgm:t>
    </dgm:pt>
    <dgm:pt modelId="{99BE3907-56C2-4B4E-906F-D953003A67EE}">
      <dgm:prSet phldrT="[Text]" custT="1"/>
      <dgm:spPr/>
      <dgm:t>
        <a:bodyPr/>
        <a:lstStyle/>
        <a:p>
          <a:pPr algn="l"/>
          <a:r>
            <a:rPr lang="en-US" sz="1050" dirty="0" smtClean="0">
              <a:solidFill>
                <a:schemeClr val="accent2">
                  <a:lumMod val="90000"/>
                  <a:lumOff val="10000"/>
                </a:schemeClr>
              </a:solidFill>
              <a:latin typeface="Arial"/>
              <a:cs typeface="Arial"/>
            </a:rPr>
            <a:t>Cohort differences related to recreational sex &amp; drug use</a:t>
          </a:r>
          <a:endParaRPr lang="en-US" sz="1050" dirty="0">
            <a:solidFill>
              <a:schemeClr val="accent2">
                <a:lumMod val="90000"/>
                <a:lumOff val="10000"/>
              </a:schemeClr>
            </a:solidFill>
            <a:latin typeface="Arial"/>
            <a:cs typeface="Arial"/>
          </a:endParaRPr>
        </a:p>
      </dgm:t>
    </dgm:pt>
    <dgm:pt modelId="{684C6B01-815C-314E-85CE-32497ACE7EC8}" type="parTrans" cxnId="{F646E683-8639-A749-8D1A-C3E2D62D17BD}">
      <dgm:prSet/>
      <dgm:spPr/>
      <dgm:t>
        <a:bodyPr/>
        <a:lstStyle/>
        <a:p>
          <a:endParaRPr lang="en-US"/>
        </a:p>
      </dgm:t>
    </dgm:pt>
    <dgm:pt modelId="{E4D75A1A-FA0F-E24B-890F-F7732778FBA7}" type="sibTrans" cxnId="{F646E683-8639-A749-8D1A-C3E2D62D17BD}">
      <dgm:prSet/>
      <dgm:spPr/>
      <dgm:t>
        <a:bodyPr/>
        <a:lstStyle/>
        <a:p>
          <a:endParaRPr lang="en-US"/>
        </a:p>
      </dgm:t>
    </dgm:pt>
    <dgm:pt modelId="{105E9FE4-4746-8147-8255-DFE8E48734E7}">
      <dgm:prSet phldrT="[Text]" custT="1"/>
      <dgm:spPr/>
      <dgm:t>
        <a:bodyPr/>
        <a:lstStyle/>
        <a:p>
          <a:pPr algn="l"/>
          <a:r>
            <a:rPr lang="en-US" sz="1050" dirty="0" smtClean="0">
              <a:solidFill>
                <a:schemeClr val="accent2">
                  <a:lumMod val="90000"/>
                  <a:lumOff val="10000"/>
                </a:schemeClr>
              </a:solidFill>
              <a:latin typeface="Arial"/>
              <a:cs typeface="Arial"/>
            </a:rPr>
            <a:t>Menopause &amp; pro-erection medications  </a:t>
          </a:r>
          <a:r>
            <a:rPr lang="en-US" sz="1050" baseline="30000" dirty="0" smtClean="0">
              <a:solidFill>
                <a:schemeClr val="accent2">
                  <a:lumMod val="90000"/>
                  <a:lumOff val="10000"/>
                </a:schemeClr>
              </a:solidFill>
              <a:latin typeface="Arial"/>
              <a:cs typeface="Arial"/>
            </a:rPr>
            <a:t>13</a:t>
          </a:r>
          <a:endParaRPr lang="en-US" sz="1050" dirty="0">
            <a:solidFill>
              <a:schemeClr val="accent2">
                <a:lumMod val="90000"/>
                <a:lumOff val="10000"/>
              </a:schemeClr>
            </a:solidFill>
            <a:latin typeface="Arial"/>
            <a:cs typeface="Arial"/>
          </a:endParaRPr>
        </a:p>
      </dgm:t>
    </dgm:pt>
    <dgm:pt modelId="{58907DB6-E97A-5441-A36A-6DB3D0F2625D}" type="parTrans" cxnId="{EFD9F7BB-3610-0640-B5DA-3E169D3B0C8F}">
      <dgm:prSet/>
      <dgm:spPr/>
      <dgm:t>
        <a:bodyPr/>
        <a:lstStyle/>
        <a:p>
          <a:endParaRPr lang="en-US"/>
        </a:p>
      </dgm:t>
    </dgm:pt>
    <dgm:pt modelId="{C9FCA6CE-64F9-DD43-BD70-FE95F11A53F3}" type="sibTrans" cxnId="{EFD9F7BB-3610-0640-B5DA-3E169D3B0C8F}">
      <dgm:prSet/>
      <dgm:spPr/>
      <dgm:t>
        <a:bodyPr/>
        <a:lstStyle/>
        <a:p>
          <a:endParaRPr lang="en-US"/>
        </a:p>
      </dgm:t>
    </dgm:pt>
    <dgm:pt modelId="{1ECBBC70-DC53-2A48-A478-F8C16E2EF3C2}">
      <dgm:prSet phldrT="[Text]" custT="1"/>
      <dgm:spPr/>
      <dgm:t>
        <a:bodyPr/>
        <a:lstStyle/>
        <a:p>
          <a:pPr algn="l"/>
          <a:endParaRPr lang="en-US" sz="1050" dirty="0">
            <a:solidFill>
              <a:schemeClr val="accent2">
                <a:lumMod val="90000"/>
                <a:lumOff val="10000"/>
              </a:schemeClr>
            </a:solidFill>
            <a:latin typeface="Arial"/>
            <a:cs typeface="Arial"/>
          </a:endParaRPr>
        </a:p>
      </dgm:t>
    </dgm:pt>
    <dgm:pt modelId="{3D5A2032-B22A-6E46-B1C1-C78040DF8F39}" type="parTrans" cxnId="{BE25107D-FE72-4A44-B51D-8EFDDFF92AC6}">
      <dgm:prSet/>
      <dgm:spPr/>
      <dgm:t>
        <a:bodyPr/>
        <a:lstStyle/>
        <a:p>
          <a:endParaRPr lang="en-US"/>
        </a:p>
      </dgm:t>
    </dgm:pt>
    <dgm:pt modelId="{AE191FC6-3508-E346-A94B-477845014859}" type="sibTrans" cxnId="{BE25107D-FE72-4A44-B51D-8EFDDFF92AC6}">
      <dgm:prSet/>
      <dgm:spPr/>
      <dgm:t>
        <a:bodyPr/>
        <a:lstStyle/>
        <a:p>
          <a:endParaRPr lang="en-US"/>
        </a:p>
      </dgm:t>
    </dgm:pt>
    <dgm:pt modelId="{D656C987-5ABE-F54B-91BB-8D61D3B7A1AE}">
      <dgm:prSet phldrT="[Text]" custT="1"/>
      <dgm:spPr/>
      <dgm:t>
        <a:bodyPr/>
        <a:lstStyle/>
        <a:p>
          <a:pPr algn="l"/>
          <a:endParaRPr lang="en-US" sz="1050" dirty="0">
            <a:solidFill>
              <a:schemeClr val="accent2">
                <a:lumMod val="90000"/>
                <a:lumOff val="10000"/>
              </a:schemeClr>
            </a:solidFill>
            <a:latin typeface="Arial"/>
            <a:cs typeface="Arial"/>
          </a:endParaRPr>
        </a:p>
      </dgm:t>
    </dgm:pt>
    <dgm:pt modelId="{60CEBFA5-7564-A446-BFFD-B68FCDFB8E8B}" type="parTrans" cxnId="{A7102C29-E340-CF45-A752-284016165922}">
      <dgm:prSet/>
      <dgm:spPr/>
      <dgm:t>
        <a:bodyPr/>
        <a:lstStyle/>
        <a:p>
          <a:endParaRPr lang="en-US"/>
        </a:p>
      </dgm:t>
    </dgm:pt>
    <dgm:pt modelId="{37AFE001-39CA-144F-84DC-F2A5AFC7B8E1}" type="sibTrans" cxnId="{A7102C29-E340-CF45-A752-284016165922}">
      <dgm:prSet/>
      <dgm:spPr/>
      <dgm:t>
        <a:bodyPr/>
        <a:lstStyle/>
        <a:p>
          <a:endParaRPr lang="en-US"/>
        </a:p>
      </dgm:t>
    </dgm:pt>
    <dgm:pt modelId="{90EA3BA9-E450-1D47-9A4B-0572BF9EBC46}">
      <dgm:prSet phldrT="[Text]" custT="1"/>
      <dgm:spPr/>
      <dgm:t>
        <a:bodyPr/>
        <a:lstStyle/>
        <a:p>
          <a:pPr algn="l"/>
          <a:endParaRPr lang="en-US" sz="1050" dirty="0">
            <a:solidFill>
              <a:schemeClr val="accent2">
                <a:lumMod val="90000"/>
                <a:lumOff val="10000"/>
              </a:schemeClr>
            </a:solidFill>
            <a:latin typeface="Arial"/>
            <a:cs typeface="Arial"/>
          </a:endParaRPr>
        </a:p>
      </dgm:t>
    </dgm:pt>
    <dgm:pt modelId="{B20FA7F2-7F93-8D46-A7AE-267B5968341C}" type="parTrans" cxnId="{B2D5E8DB-F2E6-DE48-AD4A-4D68B9F9B94A}">
      <dgm:prSet/>
      <dgm:spPr/>
      <dgm:t>
        <a:bodyPr/>
        <a:lstStyle/>
        <a:p>
          <a:endParaRPr lang="en-US"/>
        </a:p>
      </dgm:t>
    </dgm:pt>
    <dgm:pt modelId="{9A731018-631C-DE4E-AB70-DBD05AA29014}" type="sibTrans" cxnId="{B2D5E8DB-F2E6-DE48-AD4A-4D68B9F9B94A}">
      <dgm:prSet/>
      <dgm:spPr/>
      <dgm:t>
        <a:bodyPr/>
        <a:lstStyle/>
        <a:p>
          <a:endParaRPr lang="en-US"/>
        </a:p>
      </dgm:t>
    </dgm:pt>
    <dgm:pt modelId="{D0C85F9F-CFF0-F44D-A8F8-C464276728E8}">
      <dgm:prSet phldrT="[Text]" custT="1"/>
      <dgm:spPr/>
      <dgm:t>
        <a:bodyPr/>
        <a:lstStyle/>
        <a:p>
          <a:pPr algn="l"/>
          <a:r>
            <a:rPr lang="en-US" sz="1050" dirty="0" smtClean="0">
              <a:solidFill>
                <a:schemeClr val="accent2">
                  <a:lumMod val="90000"/>
                  <a:lumOff val="10000"/>
                </a:schemeClr>
              </a:solidFill>
              <a:latin typeface="Arial"/>
              <a:cs typeface="Arial"/>
            </a:rPr>
            <a:t>Shift patterns of divorce and dating</a:t>
          </a:r>
          <a:r>
            <a:rPr lang="en-US" sz="1050" baseline="30000" dirty="0" smtClean="0">
              <a:solidFill>
                <a:schemeClr val="accent2">
                  <a:lumMod val="90000"/>
                  <a:lumOff val="10000"/>
                </a:schemeClr>
              </a:solidFill>
              <a:latin typeface="Arial"/>
              <a:cs typeface="Arial"/>
            </a:rPr>
            <a:t> 14</a:t>
          </a:r>
          <a:endParaRPr lang="en-US" sz="1050" dirty="0">
            <a:solidFill>
              <a:schemeClr val="accent2">
                <a:lumMod val="90000"/>
                <a:lumOff val="10000"/>
              </a:schemeClr>
            </a:solidFill>
            <a:latin typeface="Arial"/>
            <a:cs typeface="Arial"/>
          </a:endParaRPr>
        </a:p>
      </dgm:t>
    </dgm:pt>
    <dgm:pt modelId="{72C144FF-9C59-1F45-82D5-431625BB5F86}" type="parTrans" cxnId="{0F413EBF-BABB-0C4B-9DB4-CE35D24D32CA}">
      <dgm:prSet/>
      <dgm:spPr/>
      <dgm:t>
        <a:bodyPr/>
        <a:lstStyle/>
        <a:p>
          <a:endParaRPr lang="en-US"/>
        </a:p>
      </dgm:t>
    </dgm:pt>
    <dgm:pt modelId="{183FE6EA-C6A5-604F-8AAB-822976EE8C2C}" type="sibTrans" cxnId="{0F413EBF-BABB-0C4B-9DB4-CE35D24D32CA}">
      <dgm:prSet/>
      <dgm:spPr/>
      <dgm:t>
        <a:bodyPr/>
        <a:lstStyle/>
        <a:p>
          <a:endParaRPr lang="en-US"/>
        </a:p>
      </dgm:t>
    </dgm:pt>
    <dgm:pt modelId="{EB41E837-2256-C640-9B09-0882D656F5BB}">
      <dgm:prSet phldrT="[Text]" custT="1"/>
      <dgm:spPr/>
      <dgm:t>
        <a:bodyPr/>
        <a:lstStyle/>
        <a:p>
          <a:pPr algn="l"/>
          <a:endParaRPr lang="en-US" sz="1050" dirty="0">
            <a:solidFill>
              <a:schemeClr val="accent2">
                <a:lumMod val="90000"/>
                <a:lumOff val="10000"/>
              </a:schemeClr>
            </a:solidFill>
            <a:latin typeface="Arial"/>
            <a:cs typeface="Arial"/>
          </a:endParaRPr>
        </a:p>
      </dgm:t>
    </dgm:pt>
    <dgm:pt modelId="{A036C2FF-82A8-FD4B-927F-9886DF06497C}" type="parTrans" cxnId="{0C514116-041E-744B-B5B9-D52C1C6242CD}">
      <dgm:prSet/>
      <dgm:spPr/>
      <dgm:t>
        <a:bodyPr/>
        <a:lstStyle/>
        <a:p>
          <a:endParaRPr lang="en-US"/>
        </a:p>
      </dgm:t>
    </dgm:pt>
    <dgm:pt modelId="{54AD55F7-B2A2-1B4B-8CC0-47900C682905}" type="sibTrans" cxnId="{0C514116-041E-744B-B5B9-D52C1C6242CD}">
      <dgm:prSet/>
      <dgm:spPr/>
      <dgm:t>
        <a:bodyPr/>
        <a:lstStyle/>
        <a:p>
          <a:endParaRPr lang="en-US"/>
        </a:p>
      </dgm:t>
    </dgm:pt>
    <dgm:pt modelId="{08B019C1-0582-264F-B143-D0804879AC45}">
      <dgm:prSet phldrT="[Text]" custT="1"/>
      <dgm:spPr/>
      <dgm:t>
        <a:bodyPr/>
        <a:lstStyle/>
        <a:p>
          <a:pPr algn="l"/>
          <a:endParaRPr lang="en-US" sz="1200" dirty="0">
            <a:solidFill>
              <a:srgbClr val="820101"/>
            </a:solidFill>
            <a:latin typeface="Arial"/>
            <a:cs typeface="Arial"/>
          </a:endParaRPr>
        </a:p>
      </dgm:t>
    </dgm:pt>
    <dgm:pt modelId="{579D51DC-5800-8048-B67A-7620EF89355D}" type="parTrans" cxnId="{9163E033-194D-6F45-82FA-BAE87AF0CC52}">
      <dgm:prSet/>
      <dgm:spPr/>
      <dgm:t>
        <a:bodyPr/>
        <a:lstStyle/>
        <a:p>
          <a:endParaRPr lang="en-US"/>
        </a:p>
      </dgm:t>
    </dgm:pt>
    <dgm:pt modelId="{98ADC6F6-EDDC-174D-B4A5-A6EC748C06EE}" type="sibTrans" cxnId="{9163E033-194D-6F45-82FA-BAE87AF0CC52}">
      <dgm:prSet/>
      <dgm:spPr/>
      <dgm:t>
        <a:bodyPr/>
        <a:lstStyle/>
        <a:p>
          <a:endParaRPr lang="en-US"/>
        </a:p>
      </dgm:t>
    </dgm:pt>
    <dgm:pt modelId="{BBC71B0D-3728-D248-A3FD-2F7B817BA8A1}">
      <dgm:prSet phldrT="[Text]" custT="1"/>
      <dgm:spPr/>
      <dgm:t>
        <a:bodyPr/>
        <a:lstStyle/>
        <a:p>
          <a:pPr algn="l"/>
          <a:r>
            <a:rPr lang="en-US" sz="1200" dirty="0" smtClean="0">
              <a:solidFill>
                <a:srgbClr val="820101"/>
              </a:solidFill>
              <a:latin typeface="Arial"/>
              <a:cs typeface="Arial"/>
            </a:rPr>
            <a:t>Physicians appear to underestimate prevalence of OA’s sexual concerns </a:t>
          </a:r>
          <a:r>
            <a:rPr lang="en-US" sz="1200" baseline="30000" dirty="0" smtClean="0">
              <a:solidFill>
                <a:srgbClr val="820101"/>
              </a:solidFill>
              <a:latin typeface="Arial"/>
              <a:cs typeface="Arial"/>
            </a:rPr>
            <a:t>16</a:t>
          </a:r>
          <a:endParaRPr lang="en-US" sz="1200" dirty="0">
            <a:solidFill>
              <a:srgbClr val="820101"/>
            </a:solidFill>
            <a:latin typeface="Arial"/>
            <a:cs typeface="Arial"/>
          </a:endParaRPr>
        </a:p>
      </dgm:t>
    </dgm:pt>
    <dgm:pt modelId="{9CE14E9F-B07D-2943-B1A6-622E956BEA85}" type="parTrans" cxnId="{00A24197-3912-9B4C-BFDD-61A2364D6078}">
      <dgm:prSet/>
      <dgm:spPr/>
      <dgm:t>
        <a:bodyPr/>
        <a:lstStyle/>
        <a:p>
          <a:endParaRPr lang="en-US"/>
        </a:p>
      </dgm:t>
    </dgm:pt>
    <dgm:pt modelId="{135965FE-EC03-294F-98EB-D8C4681D9EEB}" type="sibTrans" cxnId="{00A24197-3912-9B4C-BFDD-61A2364D6078}">
      <dgm:prSet/>
      <dgm:spPr/>
      <dgm:t>
        <a:bodyPr/>
        <a:lstStyle/>
        <a:p>
          <a:endParaRPr lang="en-US"/>
        </a:p>
      </dgm:t>
    </dgm:pt>
    <dgm:pt modelId="{44780B8C-5D3B-B942-A347-9BC95BDA6DB5}">
      <dgm:prSet phldrT="[Text]" custT="1"/>
      <dgm:spPr/>
      <dgm:t>
        <a:bodyPr/>
        <a:lstStyle/>
        <a:p>
          <a:pPr algn="l"/>
          <a:endParaRPr lang="en-US" sz="1200" dirty="0">
            <a:solidFill>
              <a:srgbClr val="820101"/>
            </a:solidFill>
            <a:latin typeface="Arial"/>
            <a:cs typeface="Arial"/>
          </a:endParaRPr>
        </a:p>
      </dgm:t>
    </dgm:pt>
    <dgm:pt modelId="{45D46697-D1D2-DB45-B43A-97CDBE3E3EF2}" type="parTrans" cxnId="{7E8C349C-0AC5-6549-A4EE-ADDC8C45699E}">
      <dgm:prSet/>
      <dgm:spPr/>
      <dgm:t>
        <a:bodyPr/>
        <a:lstStyle/>
        <a:p>
          <a:endParaRPr lang="en-US"/>
        </a:p>
      </dgm:t>
    </dgm:pt>
    <dgm:pt modelId="{10F956DC-7A23-B340-94D9-CC7602910CF1}" type="sibTrans" cxnId="{7E8C349C-0AC5-6549-A4EE-ADDC8C45699E}">
      <dgm:prSet/>
      <dgm:spPr/>
      <dgm:t>
        <a:bodyPr/>
        <a:lstStyle/>
        <a:p>
          <a:endParaRPr lang="en-US"/>
        </a:p>
      </dgm:t>
    </dgm:pt>
    <dgm:pt modelId="{03822FA4-0026-7142-8989-FB8F9FFBE770}">
      <dgm:prSet phldrT="[Text]" custT="1"/>
      <dgm:spPr/>
      <dgm:t>
        <a:bodyPr/>
        <a:lstStyle/>
        <a:p>
          <a:pPr algn="l"/>
          <a:r>
            <a:rPr lang="en-US" sz="1200" dirty="0" smtClean="0">
              <a:solidFill>
                <a:srgbClr val="820101"/>
              </a:solidFill>
              <a:latin typeface="Arial"/>
              <a:cs typeface="Arial"/>
            </a:rPr>
            <a:t>Suboptimal sexual history taking &amp; provider discomfort </a:t>
          </a:r>
          <a:r>
            <a:rPr lang="en-US" sz="1200" baseline="30000" dirty="0" smtClean="0">
              <a:solidFill>
                <a:srgbClr val="820101"/>
              </a:solidFill>
              <a:latin typeface="Arial"/>
              <a:cs typeface="Arial"/>
            </a:rPr>
            <a:t>17</a:t>
          </a:r>
          <a:endParaRPr lang="en-US" sz="1200" dirty="0">
            <a:solidFill>
              <a:srgbClr val="820101"/>
            </a:solidFill>
            <a:latin typeface="Arial"/>
            <a:cs typeface="Arial"/>
          </a:endParaRPr>
        </a:p>
      </dgm:t>
    </dgm:pt>
    <dgm:pt modelId="{3A881568-B144-0F40-958D-642342EF699E}" type="parTrans" cxnId="{2388138C-F981-AA46-A48C-16AF0599BA30}">
      <dgm:prSet/>
      <dgm:spPr/>
      <dgm:t>
        <a:bodyPr/>
        <a:lstStyle/>
        <a:p>
          <a:endParaRPr lang="en-US"/>
        </a:p>
      </dgm:t>
    </dgm:pt>
    <dgm:pt modelId="{3DC609E6-F595-C743-8D58-42E589D0006A}" type="sibTrans" cxnId="{2388138C-F981-AA46-A48C-16AF0599BA30}">
      <dgm:prSet/>
      <dgm:spPr/>
      <dgm:t>
        <a:bodyPr/>
        <a:lstStyle/>
        <a:p>
          <a:endParaRPr lang="en-US"/>
        </a:p>
      </dgm:t>
    </dgm:pt>
    <dgm:pt modelId="{8B8C7EBB-3A44-224E-9DD6-4F258E6F9CAD}">
      <dgm:prSet phldrT="[Text]" custT="1"/>
      <dgm:spPr/>
      <dgm:t>
        <a:bodyPr/>
        <a:lstStyle/>
        <a:p>
          <a:pPr algn="l"/>
          <a:endParaRPr lang="en-US" sz="1200" dirty="0">
            <a:solidFill>
              <a:srgbClr val="820101"/>
            </a:solidFill>
            <a:latin typeface="Arial"/>
            <a:cs typeface="Arial"/>
          </a:endParaRPr>
        </a:p>
      </dgm:t>
    </dgm:pt>
    <dgm:pt modelId="{582772C3-9136-094A-BD8E-9BCB6136B6AF}" type="parTrans" cxnId="{16639CA8-1026-B345-A071-EF43DF981126}">
      <dgm:prSet/>
      <dgm:spPr/>
      <dgm:t>
        <a:bodyPr/>
        <a:lstStyle/>
        <a:p>
          <a:endParaRPr lang="en-US"/>
        </a:p>
      </dgm:t>
    </dgm:pt>
    <dgm:pt modelId="{83F4923E-EE9A-B34D-8D2D-0E123211D634}" type="sibTrans" cxnId="{16639CA8-1026-B345-A071-EF43DF981126}">
      <dgm:prSet/>
      <dgm:spPr/>
      <dgm:t>
        <a:bodyPr/>
        <a:lstStyle/>
        <a:p>
          <a:endParaRPr lang="en-US"/>
        </a:p>
      </dgm:t>
    </dgm:pt>
    <dgm:pt modelId="{0C2300B7-8D12-2348-864C-8C28D392E434}">
      <dgm:prSet phldrT="[Text]" custT="1"/>
      <dgm:spPr/>
      <dgm:t>
        <a:bodyPr/>
        <a:lstStyle/>
        <a:p>
          <a:pPr algn="l"/>
          <a:r>
            <a:rPr lang="en-US" sz="1200" dirty="0" smtClean="0">
              <a:solidFill>
                <a:srgbClr val="820101"/>
              </a:solidFill>
              <a:latin typeface="Arial"/>
              <a:cs typeface="Arial"/>
            </a:rPr>
            <a:t>Limited provider education</a:t>
          </a:r>
          <a:r>
            <a:rPr lang="en-US" sz="1200" baseline="30000" dirty="0" smtClean="0">
              <a:solidFill>
                <a:srgbClr val="820101"/>
              </a:solidFill>
              <a:latin typeface="Arial"/>
              <a:cs typeface="Arial"/>
            </a:rPr>
            <a:t>18</a:t>
          </a:r>
          <a:endParaRPr lang="en-US" sz="1200" dirty="0">
            <a:solidFill>
              <a:srgbClr val="820101"/>
            </a:solidFill>
            <a:latin typeface="Arial"/>
            <a:cs typeface="Arial"/>
          </a:endParaRPr>
        </a:p>
      </dgm:t>
    </dgm:pt>
    <dgm:pt modelId="{904DCE12-FF8F-D744-A646-50BE2A4FAB68}" type="parTrans" cxnId="{B5302AB2-F97D-8247-A51A-42D0AC8CA0CF}">
      <dgm:prSet/>
      <dgm:spPr/>
      <dgm:t>
        <a:bodyPr/>
        <a:lstStyle/>
        <a:p>
          <a:endParaRPr lang="en-US"/>
        </a:p>
      </dgm:t>
    </dgm:pt>
    <dgm:pt modelId="{1E69F090-BAE4-6746-A56D-D5C15B6260C3}" type="sibTrans" cxnId="{B5302AB2-F97D-8247-A51A-42D0AC8CA0CF}">
      <dgm:prSet/>
      <dgm:spPr/>
      <dgm:t>
        <a:bodyPr/>
        <a:lstStyle/>
        <a:p>
          <a:endParaRPr lang="en-US"/>
        </a:p>
      </dgm:t>
    </dgm:pt>
    <dgm:pt modelId="{EDA24C10-A7D4-7744-9D0D-410ACEE271C3}">
      <dgm:prSet phldrT="[Text]" custT="1"/>
      <dgm:spPr/>
      <dgm:t>
        <a:bodyPr/>
        <a:lstStyle/>
        <a:p>
          <a:pPr algn="l"/>
          <a:endParaRPr lang="en-US" sz="1200" dirty="0">
            <a:solidFill>
              <a:srgbClr val="820101"/>
            </a:solidFill>
            <a:latin typeface="Arial"/>
            <a:cs typeface="Arial"/>
          </a:endParaRPr>
        </a:p>
      </dgm:t>
    </dgm:pt>
    <dgm:pt modelId="{F97B2AF1-D7EE-0745-A52E-65F0736244B3}" type="parTrans" cxnId="{DF21AF06-AC2E-3D4D-AC85-651F0184AA07}">
      <dgm:prSet/>
      <dgm:spPr/>
      <dgm:t>
        <a:bodyPr/>
        <a:lstStyle/>
        <a:p>
          <a:endParaRPr lang="en-US"/>
        </a:p>
      </dgm:t>
    </dgm:pt>
    <dgm:pt modelId="{B569C8D2-FFE5-DF48-9F32-89E5C80FB021}" type="sibTrans" cxnId="{DF21AF06-AC2E-3D4D-AC85-651F0184AA07}">
      <dgm:prSet/>
      <dgm:spPr/>
      <dgm:t>
        <a:bodyPr/>
        <a:lstStyle/>
        <a:p>
          <a:endParaRPr lang="en-US"/>
        </a:p>
      </dgm:t>
    </dgm:pt>
    <dgm:pt modelId="{59DF1F83-F194-BC49-916C-312C8C9BD948}">
      <dgm:prSet phldrT="[Text]" custT="1"/>
      <dgm:spPr/>
      <dgm:t>
        <a:bodyPr/>
        <a:lstStyle/>
        <a:p>
          <a:pPr algn="l"/>
          <a:endParaRPr lang="en-US" sz="1200" dirty="0">
            <a:solidFill>
              <a:srgbClr val="820101"/>
            </a:solidFill>
            <a:latin typeface="Arial"/>
            <a:cs typeface="Arial"/>
          </a:endParaRPr>
        </a:p>
      </dgm:t>
    </dgm:pt>
    <dgm:pt modelId="{26E43A24-1A42-094E-AE85-4C768D3F1EE4}" type="parTrans" cxnId="{94348DA0-1BA3-9E40-A9F4-9FF74DE2EEBF}">
      <dgm:prSet/>
      <dgm:spPr/>
      <dgm:t>
        <a:bodyPr/>
        <a:lstStyle/>
        <a:p>
          <a:endParaRPr lang="en-US"/>
        </a:p>
      </dgm:t>
    </dgm:pt>
    <dgm:pt modelId="{0EA2BD27-E0C9-E042-90C2-80071B11137D}" type="sibTrans" cxnId="{94348DA0-1BA3-9E40-A9F4-9FF74DE2EEBF}">
      <dgm:prSet/>
      <dgm:spPr/>
      <dgm:t>
        <a:bodyPr/>
        <a:lstStyle/>
        <a:p>
          <a:endParaRPr lang="en-US"/>
        </a:p>
      </dgm:t>
    </dgm:pt>
    <dgm:pt modelId="{BBCD82D6-7DA9-8D47-8F43-62096CCC76D9}">
      <dgm:prSet phldrT="[Text]" custT="1"/>
      <dgm:spPr/>
      <dgm:t>
        <a:bodyPr/>
        <a:lstStyle/>
        <a:p>
          <a:pPr algn="l"/>
          <a:endParaRPr lang="en-US" sz="1200" dirty="0">
            <a:solidFill>
              <a:srgbClr val="820101"/>
            </a:solidFill>
            <a:latin typeface="Arial"/>
            <a:cs typeface="Arial"/>
          </a:endParaRPr>
        </a:p>
      </dgm:t>
    </dgm:pt>
    <dgm:pt modelId="{45728792-22FF-1540-8581-FBFDC3B166D0}" type="parTrans" cxnId="{D948AD86-DC05-CD40-B76B-289397312D0E}">
      <dgm:prSet/>
      <dgm:spPr/>
      <dgm:t>
        <a:bodyPr/>
        <a:lstStyle/>
        <a:p>
          <a:endParaRPr lang="en-US"/>
        </a:p>
      </dgm:t>
    </dgm:pt>
    <dgm:pt modelId="{E917F708-3076-AE41-B993-CAEA0C1BB7EB}" type="sibTrans" cxnId="{D948AD86-DC05-CD40-B76B-289397312D0E}">
      <dgm:prSet/>
      <dgm:spPr/>
      <dgm:t>
        <a:bodyPr/>
        <a:lstStyle/>
        <a:p>
          <a:endParaRPr lang="en-US"/>
        </a:p>
      </dgm:t>
    </dgm:pt>
    <dgm:pt modelId="{54443ACE-EACB-9E46-8A3B-558E0F956527}" type="pres">
      <dgm:prSet presAssocID="{B0CE73A3-B657-5B41-8940-3E5B3E307FB6}" presName="Name0" presStyleCnt="0">
        <dgm:presLayoutVars>
          <dgm:dir/>
          <dgm:animLvl val="lvl"/>
          <dgm:resizeHandles val="exact"/>
        </dgm:presLayoutVars>
      </dgm:prSet>
      <dgm:spPr/>
      <dgm:t>
        <a:bodyPr/>
        <a:lstStyle/>
        <a:p>
          <a:endParaRPr lang="en-US"/>
        </a:p>
      </dgm:t>
    </dgm:pt>
    <dgm:pt modelId="{D3DFFF91-3A7F-B44E-93C4-BD826CE7AE3B}" type="pres">
      <dgm:prSet presAssocID="{B0CE73A3-B657-5B41-8940-3E5B3E307FB6}" presName="tSp" presStyleCnt="0"/>
      <dgm:spPr/>
    </dgm:pt>
    <dgm:pt modelId="{DDB26A4F-A3A8-434D-A651-031918F110B6}" type="pres">
      <dgm:prSet presAssocID="{B0CE73A3-B657-5B41-8940-3E5B3E307FB6}" presName="bSp" presStyleCnt="0"/>
      <dgm:spPr/>
    </dgm:pt>
    <dgm:pt modelId="{31A3946F-CB12-514D-82A7-99A42F3C8738}" type="pres">
      <dgm:prSet presAssocID="{B0CE73A3-B657-5B41-8940-3E5B3E307FB6}" presName="process" presStyleCnt="0"/>
      <dgm:spPr/>
    </dgm:pt>
    <dgm:pt modelId="{081B9A65-E5F1-694B-8DB7-9CA157C886DE}" type="pres">
      <dgm:prSet presAssocID="{D29F03D0-6CB1-5944-BA5E-3580A4C0038C}" presName="composite1" presStyleCnt="0"/>
      <dgm:spPr/>
    </dgm:pt>
    <dgm:pt modelId="{993B8CCF-A74E-9B41-B3AA-E4F7E78D21E9}" type="pres">
      <dgm:prSet presAssocID="{D29F03D0-6CB1-5944-BA5E-3580A4C0038C}" presName="dummyNode1" presStyleLbl="node1" presStyleIdx="0" presStyleCnt="3"/>
      <dgm:spPr/>
    </dgm:pt>
    <dgm:pt modelId="{A2CB8DE6-46ED-F042-88FE-1661169F65D3}" type="pres">
      <dgm:prSet presAssocID="{D29F03D0-6CB1-5944-BA5E-3580A4C0038C}" presName="childNode1" presStyleLbl="bgAcc1" presStyleIdx="0" presStyleCnt="3" custScaleY="245772" custLinFactNeighborX="-81" custLinFactNeighborY="-5783">
        <dgm:presLayoutVars>
          <dgm:bulletEnabled val="1"/>
        </dgm:presLayoutVars>
      </dgm:prSet>
      <dgm:spPr/>
      <dgm:t>
        <a:bodyPr/>
        <a:lstStyle/>
        <a:p>
          <a:endParaRPr lang="en-US"/>
        </a:p>
      </dgm:t>
    </dgm:pt>
    <dgm:pt modelId="{4137E7E9-3526-9849-B776-0BD1482D8A25}" type="pres">
      <dgm:prSet presAssocID="{D29F03D0-6CB1-5944-BA5E-3580A4C0038C}" presName="childNode1tx" presStyleLbl="bgAcc1" presStyleIdx="0" presStyleCnt="3">
        <dgm:presLayoutVars>
          <dgm:bulletEnabled val="1"/>
        </dgm:presLayoutVars>
      </dgm:prSet>
      <dgm:spPr/>
      <dgm:t>
        <a:bodyPr/>
        <a:lstStyle/>
        <a:p>
          <a:endParaRPr lang="en-US"/>
        </a:p>
      </dgm:t>
    </dgm:pt>
    <dgm:pt modelId="{32F33D9B-14E6-2446-B8DC-12722A080293}" type="pres">
      <dgm:prSet presAssocID="{D29F03D0-6CB1-5944-BA5E-3580A4C0038C}" presName="parentNode1" presStyleLbl="node1" presStyleIdx="0" presStyleCnt="3" custLinFactY="44761" custLinFactNeighborX="4878" custLinFactNeighborY="100000">
        <dgm:presLayoutVars>
          <dgm:chMax val="1"/>
          <dgm:bulletEnabled val="1"/>
        </dgm:presLayoutVars>
      </dgm:prSet>
      <dgm:spPr/>
      <dgm:t>
        <a:bodyPr/>
        <a:lstStyle/>
        <a:p>
          <a:endParaRPr lang="en-US"/>
        </a:p>
      </dgm:t>
    </dgm:pt>
    <dgm:pt modelId="{4D154174-0F36-A94B-9DD1-7F59119EA56F}" type="pres">
      <dgm:prSet presAssocID="{D29F03D0-6CB1-5944-BA5E-3580A4C0038C}" presName="connSite1" presStyleCnt="0"/>
      <dgm:spPr/>
    </dgm:pt>
    <dgm:pt modelId="{BAD204EE-B50B-2C42-BC1E-EFB074639441}" type="pres">
      <dgm:prSet presAssocID="{0602B673-05FD-8848-AD3F-651658BBF784}" presName="Name9" presStyleLbl="sibTrans2D1" presStyleIdx="0" presStyleCnt="2" custLinFactNeighborX="3669" custLinFactNeighborY="3367"/>
      <dgm:spPr/>
      <dgm:t>
        <a:bodyPr/>
        <a:lstStyle/>
        <a:p>
          <a:endParaRPr lang="en-US"/>
        </a:p>
      </dgm:t>
    </dgm:pt>
    <dgm:pt modelId="{0DC4FDC1-4C86-6D44-8499-3341AFB91261}" type="pres">
      <dgm:prSet presAssocID="{5DA0887B-4C41-7F44-95C1-3FC74DF7FE23}" presName="composite2" presStyleCnt="0"/>
      <dgm:spPr/>
    </dgm:pt>
    <dgm:pt modelId="{69941845-9B9E-764F-938A-6489A7136FD5}" type="pres">
      <dgm:prSet presAssocID="{5DA0887B-4C41-7F44-95C1-3FC74DF7FE23}" presName="dummyNode2" presStyleLbl="node1" presStyleIdx="0" presStyleCnt="3"/>
      <dgm:spPr/>
    </dgm:pt>
    <dgm:pt modelId="{71ED3AC3-790E-4742-9842-F338F6D409F0}" type="pres">
      <dgm:prSet presAssocID="{5DA0887B-4C41-7F44-95C1-3FC74DF7FE23}" presName="childNode2" presStyleLbl="bgAcc1" presStyleIdx="1" presStyleCnt="3" custScaleY="263665" custLinFactNeighborX="5202">
        <dgm:presLayoutVars>
          <dgm:bulletEnabled val="1"/>
        </dgm:presLayoutVars>
      </dgm:prSet>
      <dgm:spPr/>
      <dgm:t>
        <a:bodyPr/>
        <a:lstStyle/>
        <a:p>
          <a:endParaRPr lang="en-US"/>
        </a:p>
      </dgm:t>
    </dgm:pt>
    <dgm:pt modelId="{E05B575B-B9B1-4041-86E7-9DB463040D30}" type="pres">
      <dgm:prSet presAssocID="{5DA0887B-4C41-7F44-95C1-3FC74DF7FE23}" presName="childNode2tx" presStyleLbl="bgAcc1" presStyleIdx="1" presStyleCnt="3">
        <dgm:presLayoutVars>
          <dgm:bulletEnabled val="1"/>
        </dgm:presLayoutVars>
      </dgm:prSet>
      <dgm:spPr/>
      <dgm:t>
        <a:bodyPr/>
        <a:lstStyle/>
        <a:p>
          <a:endParaRPr lang="en-US"/>
        </a:p>
      </dgm:t>
    </dgm:pt>
    <dgm:pt modelId="{8054E359-1CF5-7547-8531-1AFFA7E47936}" type="pres">
      <dgm:prSet presAssocID="{5DA0887B-4C41-7F44-95C1-3FC74DF7FE23}" presName="parentNode2" presStyleLbl="node1" presStyleIdx="1" presStyleCnt="3" custLinFactY="-34210" custLinFactNeighborX="-12684" custLinFactNeighborY="-100000">
        <dgm:presLayoutVars>
          <dgm:chMax val="0"/>
          <dgm:bulletEnabled val="1"/>
        </dgm:presLayoutVars>
      </dgm:prSet>
      <dgm:spPr/>
      <dgm:t>
        <a:bodyPr/>
        <a:lstStyle/>
        <a:p>
          <a:endParaRPr lang="en-US"/>
        </a:p>
      </dgm:t>
    </dgm:pt>
    <dgm:pt modelId="{2C18424A-77C7-144F-9F18-8E5C85DA8E71}" type="pres">
      <dgm:prSet presAssocID="{5DA0887B-4C41-7F44-95C1-3FC74DF7FE23}" presName="connSite2" presStyleCnt="0"/>
      <dgm:spPr/>
    </dgm:pt>
    <dgm:pt modelId="{51BA42D7-FE2C-8A48-8A92-4585AF62EAA3}" type="pres">
      <dgm:prSet presAssocID="{77CECF20-3829-E94A-9C68-FAB58CD35991}" presName="Name18" presStyleLbl="sibTrans2D1" presStyleIdx="1" presStyleCnt="2"/>
      <dgm:spPr/>
      <dgm:t>
        <a:bodyPr/>
        <a:lstStyle/>
        <a:p>
          <a:endParaRPr lang="en-US"/>
        </a:p>
      </dgm:t>
    </dgm:pt>
    <dgm:pt modelId="{8F7646E8-34D5-7A4E-9E7F-A60C3EBCBF4D}" type="pres">
      <dgm:prSet presAssocID="{B889772C-7EED-4943-A179-31E3E11C7673}" presName="composite1" presStyleCnt="0"/>
      <dgm:spPr/>
    </dgm:pt>
    <dgm:pt modelId="{8F31636E-9C20-6F41-8E38-E763E4EB6C6F}" type="pres">
      <dgm:prSet presAssocID="{B889772C-7EED-4943-A179-31E3E11C7673}" presName="dummyNode1" presStyleLbl="node1" presStyleIdx="1" presStyleCnt="3"/>
      <dgm:spPr/>
    </dgm:pt>
    <dgm:pt modelId="{C0D68F2E-6BF2-8043-A01C-64C9D69E93F0}" type="pres">
      <dgm:prSet presAssocID="{B889772C-7EED-4943-A179-31E3E11C7673}" presName="childNode1" presStyleLbl="bgAcc1" presStyleIdx="2" presStyleCnt="3" custScaleY="220295">
        <dgm:presLayoutVars>
          <dgm:bulletEnabled val="1"/>
        </dgm:presLayoutVars>
      </dgm:prSet>
      <dgm:spPr/>
      <dgm:t>
        <a:bodyPr/>
        <a:lstStyle/>
        <a:p>
          <a:endParaRPr lang="en-US"/>
        </a:p>
      </dgm:t>
    </dgm:pt>
    <dgm:pt modelId="{A531F1FA-1E43-5243-A802-314659742865}" type="pres">
      <dgm:prSet presAssocID="{B889772C-7EED-4943-A179-31E3E11C7673}" presName="childNode1tx" presStyleLbl="bgAcc1" presStyleIdx="2" presStyleCnt="3">
        <dgm:presLayoutVars>
          <dgm:bulletEnabled val="1"/>
        </dgm:presLayoutVars>
      </dgm:prSet>
      <dgm:spPr/>
      <dgm:t>
        <a:bodyPr/>
        <a:lstStyle/>
        <a:p>
          <a:endParaRPr lang="en-US"/>
        </a:p>
      </dgm:t>
    </dgm:pt>
    <dgm:pt modelId="{96505FE8-5332-C649-9995-025A14D62F5A}" type="pres">
      <dgm:prSet presAssocID="{B889772C-7EED-4943-A179-31E3E11C7673}" presName="parentNode1" presStyleLbl="node1" presStyleIdx="2" presStyleCnt="3" custLinFactY="63949" custLinFactNeighborX="91" custLinFactNeighborY="100000">
        <dgm:presLayoutVars>
          <dgm:chMax val="1"/>
          <dgm:bulletEnabled val="1"/>
        </dgm:presLayoutVars>
      </dgm:prSet>
      <dgm:spPr/>
      <dgm:t>
        <a:bodyPr/>
        <a:lstStyle/>
        <a:p>
          <a:endParaRPr lang="en-US"/>
        </a:p>
      </dgm:t>
    </dgm:pt>
    <dgm:pt modelId="{A2F5499E-BEAE-634A-A430-8CC7A07F7917}" type="pres">
      <dgm:prSet presAssocID="{B889772C-7EED-4943-A179-31E3E11C7673}" presName="connSite1" presStyleCnt="0"/>
      <dgm:spPr/>
    </dgm:pt>
  </dgm:ptLst>
  <dgm:cxnLst>
    <dgm:cxn modelId="{FF522133-BE32-9942-A754-A3E952FEED57}" type="presOf" srcId="{B889772C-7EED-4943-A179-31E3E11C7673}" destId="{96505FE8-5332-C649-9995-025A14D62F5A}" srcOrd="0" destOrd="0" presId="urn:microsoft.com/office/officeart/2005/8/layout/hProcess4"/>
    <dgm:cxn modelId="{83BFAD98-77CF-264B-A629-A253B302C380}" srcId="{5DA0887B-4C41-7F44-95C1-3FC74DF7FE23}" destId="{121559A1-951F-3247-A270-AD836098880A}" srcOrd="2" destOrd="0" parTransId="{9A11E65C-8586-5D4C-9B38-C833AF60FF3F}" sibTransId="{62BD6810-B01F-1D42-BDE6-425148D864D1}"/>
    <dgm:cxn modelId="{345E355B-8F94-1B42-B1E1-85F5E641BB07}" type="presOf" srcId="{BBC71B0D-3728-D248-A3FD-2F7B817BA8A1}" destId="{A531F1FA-1E43-5243-A802-314659742865}" srcOrd="1" destOrd="2" presId="urn:microsoft.com/office/officeart/2005/8/layout/hProcess4"/>
    <dgm:cxn modelId="{B8EFBA5F-DBAA-5847-86A7-260F9C7E4A6E}" srcId="{B0CE73A3-B657-5B41-8940-3E5B3E307FB6}" destId="{D29F03D0-6CB1-5944-BA5E-3580A4C0038C}" srcOrd="0" destOrd="0" parTransId="{2B28B7F3-4BB2-6542-8E89-2E14352AC1BC}" sibTransId="{0602B673-05FD-8848-AD3F-651658BBF784}"/>
    <dgm:cxn modelId="{A565CD68-62F3-8846-A213-60B67E105D2F}" type="presOf" srcId="{90EA3BA9-E450-1D47-9A4B-0572BF9EBC46}" destId="{71ED3AC3-790E-4742-9842-F338F6D409F0}" srcOrd="0" destOrd="7" presId="urn:microsoft.com/office/officeart/2005/8/layout/hProcess4"/>
    <dgm:cxn modelId="{854FCAED-4CC0-0643-A426-598401AE7638}" type="presOf" srcId="{78599777-4A3A-1542-9D68-132164514BF5}" destId="{4137E7E9-3526-9849-B776-0BD1482D8A25}" srcOrd="1" destOrd="3" presId="urn:microsoft.com/office/officeart/2005/8/layout/hProcess4"/>
    <dgm:cxn modelId="{927965B2-46C1-DE44-A0E1-7352EDDA952A}" type="presOf" srcId="{44780B8C-5D3B-B942-A347-9BC95BDA6DB5}" destId="{A531F1FA-1E43-5243-A802-314659742865}" srcOrd="1" destOrd="1" presId="urn:microsoft.com/office/officeart/2005/8/layout/hProcess4"/>
    <dgm:cxn modelId="{9163E033-194D-6F45-82FA-BAE87AF0CC52}" srcId="{B889772C-7EED-4943-A179-31E3E11C7673}" destId="{08B019C1-0582-264F-B143-D0804879AC45}" srcOrd="9" destOrd="0" parTransId="{579D51DC-5800-8048-B67A-7620EF89355D}" sibTransId="{98ADC6F6-EDDC-174D-B4A5-A6EC748C06EE}"/>
    <dgm:cxn modelId="{B78E4277-1F4D-114C-AF57-2371A31A6D10}" type="presOf" srcId="{5DA0887B-4C41-7F44-95C1-3FC74DF7FE23}" destId="{8054E359-1CF5-7547-8531-1AFFA7E47936}" srcOrd="0" destOrd="0" presId="urn:microsoft.com/office/officeart/2005/8/layout/hProcess4"/>
    <dgm:cxn modelId="{678C1EA9-654A-2A41-A8BD-653BFF64F461}" type="presOf" srcId="{8F886586-98C0-974B-9081-C39B7B5B5354}" destId="{4137E7E9-3526-9849-B776-0BD1482D8A25}" srcOrd="1" destOrd="6" presId="urn:microsoft.com/office/officeart/2005/8/layout/hProcess4"/>
    <dgm:cxn modelId="{7AFA71E7-1ADD-3B46-94CC-73975C70A6F0}" type="presOf" srcId="{121559A1-951F-3247-A270-AD836098880A}" destId="{E05B575B-B9B1-4041-86E7-9DB463040D30}" srcOrd="1" destOrd="2" presId="urn:microsoft.com/office/officeart/2005/8/layout/hProcess4"/>
    <dgm:cxn modelId="{57C7E942-FC1E-5F40-B186-D0D64AC6EFD3}" type="presOf" srcId="{440924AC-D756-1146-9939-101111A6D14B}" destId="{E05B575B-B9B1-4041-86E7-9DB463040D30}" srcOrd="1" destOrd="1" presId="urn:microsoft.com/office/officeart/2005/8/layout/hProcess4"/>
    <dgm:cxn modelId="{AAE58938-99DE-C34A-9D66-47914DB869DA}" type="presOf" srcId="{1E0ED9FD-4598-5944-8A0D-48F1E8F4DB33}" destId="{E05B575B-B9B1-4041-86E7-9DB463040D30}" srcOrd="1" destOrd="4" presId="urn:microsoft.com/office/officeart/2005/8/layout/hProcess4"/>
    <dgm:cxn modelId="{0F413EBF-BABB-0C4B-9DB4-CE35D24D32CA}" srcId="{5DA0887B-4C41-7F44-95C1-3FC74DF7FE23}" destId="{D0C85F9F-CFF0-F44D-A8F8-C464276728E8}" srcOrd="10" destOrd="0" parTransId="{72C144FF-9C59-1F45-82D5-431625BB5F86}" sibTransId="{183FE6EA-C6A5-604F-8AAB-822976EE8C2C}"/>
    <dgm:cxn modelId="{0C514116-041E-744B-B5B9-D52C1C6242CD}" srcId="{5DA0887B-4C41-7F44-95C1-3FC74DF7FE23}" destId="{EB41E837-2256-C640-9B09-0882D656F5BB}" srcOrd="9" destOrd="0" parTransId="{A036C2FF-82A8-FD4B-927F-9886DF06497C}" sibTransId="{54AD55F7-B2A2-1B4B-8CC0-47900C682905}"/>
    <dgm:cxn modelId="{8F550D0A-401D-5A43-A61D-5AD948FED733}" type="presOf" srcId="{90EA3BA9-E450-1D47-9A4B-0572BF9EBC46}" destId="{E05B575B-B9B1-4041-86E7-9DB463040D30}" srcOrd="1" destOrd="7" presId="urn:microsoft.com/office/officeart/2005/8/layout/hProcess4"/>
    <dgm:cxn modelId="{63575355-0369-3240-87B8-9DCDC2BBC830}" type="presOf" srcId="{D656C987-5ABE-F54B-91BB-8D61D3B7A1AE}" destId="{71ED3AC3-790E-4742-9842-F338F6D409F0}" srcOrd="0" destOrd="5" presId="urn:microsoft.com/office/officeart/2005/8/layout/hProcess4"/>
    <dgm:cxn modelId="{924FE60F-1ABD-DC44-BB06-74BA03A65563}" type="presOf" srcId="{08B019C1-0582-264F-B143-D0804879AC45}" destId="{A531F1FA-1E43-5243-A802-314659742865}" srcOrd="1" destOrd="9" presId="urn:microsoft.com/office/officeart/2005/8/layout/hProcess4"/>
    <dgm:cxn modelId="{B2D5E8DB-F2E6-DE48-AD4A-4D68B9F9B94A}" srcId="{5DA0887B-4C41-7F44-95C1-3FC74DF7FE23}" destId="{90EA3BA9-E450-1D47-9A4B-0572BF9EBC46}" srcOrd="7" destOrd="0" parTransId="{B20FA7F2-7F93-8D46-A7AE-267B5968341C}" sibTransId="{9A731018-631C-DE4E-AB70-DBD05AA29014}"/>
    <dgm:cxn modelId="{1DF4D4B1-E47B-A249-BE7F-AC2A3DFFEBA4}" type="presOf" srcId="{105E9FE4-4746-8147-8255-DFE8E48734E7}" destId="{71ED3AC3-790E-4742-9842-F338F6D409F0}" srcOrd="0" destOrd="8" presId="urn:microsoft.com/office/officeart/2005/8/layout/hProcess4"/>
    <dgm:cxn modelId="{877A3917-3CF9-4642-A6C7-BAFAD65E47BA}" type="presOf" srcId="{8B8C7EBB-3A44-224E-9DD6-4F258E6F9CAD}" destId="{A531F1FA-1E43-5243-A802-314659742865}" srcOrd="1" destOrd="3" presId="urn:microsoft.com/office/officeart/2005/8/layout/hProcess4"/>
    <dgm:cxn modelId="{23CC2764-9069-964D-9276-692E30B30FC1}" type="presOf" srcId="{8F886586-98C0-974B-9081-C39B7B5B5354}" destId="{A2CB8DE6-46ED-F042-88FE-1661169F65D3}" srcOrd="0" destOrd="6" presId="urn:microsoft.com/office/officeart/2005/8/layout/hProcess4"/>
    <dgm:cxn modelId="{FA6BB3F4-E801-0F4E-BB70-2742BC3AA354}" type="presOf" srcId="{03822FA4-0026-7142-8989-FB8F9FFBE770}" destId="{A531F1FA-1E43-5243-A802-314659742865}" srcOrd="1" destOrd="4" presId="urn:microsoft.com/office/officeart/2005/8/layout/hProcess4"/>
    <dgm:cxn modelId="{6E3C55C6-14BD-794C-A7EC-755D55C8562A}" type="presOf" srcId="{E2E3B0F9-2E55-B840-A92E-C2243884F338}" destId="{A2CB8DE6-46ED-F042-88FE-1661169F65D3}" srcOrd="0" destOrd="4" presId="urn:microsoft.com/office/officeart/2005/8/layout/hProcess4"/>
    <dgm:cxn modelId="{ED86ED03-1504-0D4C-A63E-B3FBA26F0C71}" type="presOf" srcId="{EDA24C10-A7D4-7744-9D0D-410ACEE271C3}" destId="{A531F1FA-1E43-5243-A802-314659742865}" srcOrd="1" destOrd="5" presId="urn:microsoft.com/office/officeart/2005/8/layout/hProcess4"/>
    <dgm:cxn modelId="{AE6FB74B-0E57-F545-948C-20E2A82C2177}" type="presOf" srcId="{D0C85F9F-CFF0-F44D-A8F8-C464276728E8}" destId="{71ED3AC3-790E-4742-9842-F338F6D409F0}" srcOrd="0" destOrd="10" presId="urn:microsoft.com/office/officeart/2005/8/layout/hProcess4"/>
    <dgm:cxn modelId="{7FA0E9DB-4ABF-8D4C-A9C1-5A37C4F96E24}" type="presOf" srcId="{86E7543B-CBFA-5441-81C5-7E77D8CE3698}" destId="{A2CB8DE6-46ED-F042-88FE-1661169F65D3}" srcOrd="0" destOrd="1" presId="urn:microsoft.com/office/officeart/2005/8/layout/hProcess4"/>
    <dgm:cxn modelId="{EFD9F7BB-3610-0640-B5DA-3E169D3B0C8F}" srcId="{5DA0887B-4C41-7F44-95C1-3FC74DF7FE23}" destId="{105E9FE4-4746-8147-8255-DFE8E48734E7}" srcOrd="8" destOrd="0" parTransId="{58907DB6-E97A-5441-A36A-6DB3D0F2625D}" sibTransId="{C9FCA6CE-64F9-DD43-BD70-FE95F11A53F3}"/>
    <dgm:cxn modelId="{B71FFA4C-A8CB-AD40-8F9C-548420B6999F}" srcId="{B0CE73A3-B657-5B41-8940-3E5B3E307FB6}" destId="{B889772C-7EED-4943-A179-31E3E11C7673}" srcOrd="2" destOrd="0" parTransId="{D5F5D98A-8031-B847-8E5F-36FFE52AD0E2}" sibTransId="{5C855925-E803-C140-B2F9-9B84DA2307C9}"/>
    <dgm:cxn modelId="{3412670C-5D62-1C41-B596-963B564FA3CF}" type="presOf" srcId="{3A7B59D9-7B01-DA49-99C4-275E45C95A01}" destId="{A2CB8DE6-46ED-F042-88FE-1661169F65D3}" srcOrd="0" destOrd="7" presId="urn:microsoft.com/office/officeart/2005/8/layout/hProcess4"/>
    <dgm:cxn modelId="{7E8C349C-0AC5-6549-A4EE-ADDC8C45699E}" srcId="{B889772C-7EED-4943-A179-31E3E11C7673}" destId="{44780B8C-5D3B-B942-A347-9BC95BDA6DB5}" srcOrd="1" destOrd="0" parTransId="{45D46697-D1D2-DB45-B43A-97CDBE3E3EF2}" sibTransId="{10F956DC-7A23-B340-94D9-CC7602910CF1}"/>
    <dgm:cxn modelId="{01E23891-BE07-B84D-91C2-F341B34CFABA}" type="presOf" srcId="{E3B700D6-0FDB-3A49-A1F2-5278262E7F35}" destId="{71ED3AC3-790E-4742-9842-F338F6D409F0}" srcOrd="0" destOrd="11" presId="urn:microsoft.com/office/officeart/2005/8/layout/hProcess4"/>
    <dgm:cxn modelId="{519FEE9E-88B4-1A47-8E98-74D44626B369}" type="presOf" srcId="{8B8C7EBB-3A44-224E-9DD6-4F258E6F9CAD}" destId="{C0D68F2E-6BF2-8043-A01C-64C9D69E93F0}" srcOrd="0" destOrd="3" presId="urn:microsoft.com/office/officeart/2005/8/layout/hProcess4"/>
    <dgm:cxn modelId="{DF21AF06-AC2E-3D4D-AC85-651F0184AA07}" srcId="{B889772C-7EED-4943-A179-31E3E11C7673}" destId="{EDA24C10-A7D4-7744-9D0D-410ACEE271C3}" srcOrd="5" destOrd="0" parTransId="{F97B2AF1-D7EE-0745-A52E-65F0736244B3}" sibTransId="{B569C8D2-FFE5-DF48-9F32-89E5C80FB021}"/>
    <dgm:cxn modelId="{8DD42B4C-685D-024F-B0C3-49ED51BA2959}" srcId="{5DA0887B-4C41-7F44-95C1-3FC74DF7FE23}" destId="{39EEE3E6-9865-EB4A-9BE8-F27F9B72646F}" srcOrd="0" destOrd="0" parTransId="{90D04C5E-F7A3-2744-8965-F0CF01A92604}" sibTransId="{FD1620C9-6DBE-3E41-B426-F64CDC2F07B8}"/>
    <dgm:cxn modelId="{4CD77EB0-FBDC-904B-A3AA-1CACCE1B4241}" type="presOf" srcId="{03822FA4-0026-7142-8989-FB8F9FFBE770}" destId="{C0D68F2E-6BF2-8043-A01C-64C9D69E93F0}" srcOrd="0" destOrd="4" presId="urn:microsoft.com/office/officeart/2005/8/layout/hProcess4"/>
    <dgm:cxn modelId="{09AC0B85-64DE-4340-9170-3D8596D876B5}" type="presOf" srcId="{996C9716-169A-4944-8689-4515D164377A}" destId="{A2CB8DE6-46ED-F042-88FE-1661169F65D3}" srcOrd="0" destOrd="8" presId="urn:microsoft.com/office/officeart/2005/8/layout/hProcess4"/>
    <dgm:cxn modelId="{A7102C29-E340-CF45-A752-284016165922}" srcId="{5DA0887B-4C41-7F44-95C1-3FC74DF7FE23}" destId="{D656C987-5ABE-F54B-91BB-8D61D3B7A1AE}" srcOrd="5" destOrd="0" parTransId="{60CEBFA5-7564-A446-BFFD-B68FCDFB8E8B}" sibTransId="{37AFE001-39CA-144F-84DC-F2A5AFC7B8E1}"/>
    <dgm:cxn modelId="{111280DB-013F-0A49-8E55-E812F5376364}" type="presOf" srcId="{440924AC-D756-1146-9939-101111A6D14B}" destId="{71ED3AC3-790E-4742-9842-F338F6D409F0}" srcOrd="0" destOrd="1" presId="urn:microsoft.com/office/officeart/2005/8/layout/hProcess4"/>
    <dgm:cxn modelId="{589C6AB2-4AF4-0D4D-BCA6-5BD6D0149BA3}" type="presOf" srcId="{EDA24C10-A7D4-7744-9D0D-410ACEE271C3}" destId="{C0D68F2E-6BF2-8043-A01C-64C9D69E93F0}" srcOrd="0" destOrd="5" presId="urn:microsoft.com/office/officeart/2005/8/layout/hProcess4"/>
    <dgm:cxn modelId="{00A24197-3912-9B4C-BFDD-61A2364D6078}" srcId="{B889772C-7EED-4943-A179-31E3E11C7673}" destId="{BBC71B0D-3728-D248-A3FD-2F7B817BA8A1}" srcOrd="2" destOrd="0" parTransId="{9CE14E9F-B07D-2943-B1A6-622E956BEA85}" sibTransId="{135965FE-EC03-294F-98EB-D8C4681D9EEB}"/>
    <dgm:cxn modelId="{4C627E70-62A1-DB4C-BC6A-2C55FE15905A}" srcId="{B889772C-7EED-4943-A179-31E3E11C7673}" destId="{F300D363-EBEC-CF4E-8404-A331FB3CE8AF}" srcOrd="0" destOrd="0" parTransId="{3CFDB474-9BF3-6F42-A64A-0E74AB01DF4D}" sibTransId="{59E54569-B4AA-6C4C-B4BA-DFC70F09BDF5}"/>
    <dgm:cxn modelId="{D6ADCCF1-B905-EF4A-9895-04DFA405CB2F}" srcId="{86E7543B-CBFA-5441-81C5-7E77D8CE3698}" destId="{E2E3B0F9-2E55-B840-A92E-C2243884F338}" srcOrd="2" destOrd="0" parTransId="{CCE55E15-A9B2-154A-9AF3-27B01A4DF81F}" sibTransId="{6E7CEFF5-FE18-8A4B-8355-87FA74B365C1}"/>
    <dgm:cxn modelId="{37B4F9CC-59D2-1D48-95B0-1E7FF5380C8F}" srcId="{86E7543B-CBFA-5441-81C5-7E77D8CE3698}" destId="{3A7B59D9-7B01-DA49-99C4-275E45C95A01}" srcOrd="5" destOrd="0" parTransId="{1658A7BA-B6D3-EB4D-9798-6E6AAEF06A84}" sibTransId="{AFA5C1B7-1634-E14A-9DC5-EF0B50B98D79}"/>
    <dgm:cxn modelId="{E1CDF085-6805-4A42-847C-A48A62D2B430}" type="presOf" srcId="{39EEE3E6-9865-EB4A-9BE8-F27F9B72646F}" destId="{71ED3AC3-790E-4742-9842-F338F6D409F0}" srcOrd="0" destOrd="0" presId="urn:microsoft.com/office/officeart/2005/8/layout/hProcess4"/>
    <dgm:cxn modelId="{D9266585-7D12-A043-A489-B143C9D730E9}" type="presOf" srcId="{0C2300B7-8D12-2348-864C-8C28D392E434}" destId="{C0D68F2E-6BF2-8043-A01C-64C9D69E93F0}" srcOrd="0" destOrd="6" presId="urn:microsoft.com/office/officeart/2005/8/layout/hProcess4"/>
    <dgm:cxn modelId="{27C479D8-C161-764D-9AF4-6D5914DA923C}" type="presOf" srcId="{86E7543B-CBFA-5441-81C5-7E77D8CE3698}" destId="{4137E7E9-3526-9849-B776-0BD1482D8A25}" srcOrd="1" destOrd="1" presId="urn:microsoft.com/office/officeart/2005/8/layout/hProcess4"/>
    <dgm:cxn modelId="{9E84B0EA-A620-2E48-8664-132BBE55A2DF}" type="presOf" srcId="{E2E3B0F9-2E55-B840-A92E-C2243884F338}" destId="{4137E7E9-3526-9849-B776-0BD1482D8A25}" srcOrd="1" destOrd="4" presId="urn:microsoft.com/office/officeart/2005/8/layout/hProcess4"/>
    <dgm:cxn modelId="{54C639CF-2BC5-5B46-9482-54F8B5723497}" type="presOf" srcId="{429432C0-7004-6341-B80D-6510F48803DE}" destId="{A2CB8DE6-46ED-F042-88FE-1661169F65D3}" srcOrd="0" destOrd="5" presId="urn:microsoft.com/office/officeart/2005/8/layout/hProcess4"/>
    <dgm:cxn modelId="{1BCD00B4-8089-8A4B-81EF-6DF9A8C71CB2}" type="presOf" srcId="{78599777-4A3A-1542-9D68-132164514BF5}" destId="{A2CB8DE6-46ED-F042-88FE-1661169F65D3}" srcOrd="0" destOrd="3" presId="urn:microsoft.com/office/officeart/2005/8/layout/hProcess4"/>
    <dgm:cxn modelId="{3F38405B-7548-0C44-8464-25483575A448}" type="presOf" srcId="{59DF1F83-F194-BC49-916C-312C8C9BD948}" destId="{C0D68F2E-6BF2-8043-A01C-64C9D69E93F0}" srcOrd="0" destOrd="8" presId="urn:microsoft.com/office/officeart/2005/8/layout/hProcess4"/>
    <dgm:cxn modelId="{D6C0143C-C71D-AF4B-9874-F330F6D8F1F8}" srcId="{86E7543B-CBFA-5441-81C5-7E77D8CE3698}" destId="{78599777-4A3A-1542-9D68-132164514BF5}" srcOrd="1" destOrd="0" parTransId="{FD11D1E5-745D-914C-B6FD-B49F0FF29D0C}" sibTransId="{0B850DC7-9A92-3E4F-8566-8D026B2623EF}"/>
    <dgm:cxn modelId="{A78F0581-55ED-6E41-BAB8-AE5663E55862}" type="presOf" srcId="{04D29433-090C-434D-9A25-2FA5F76EF936}" destId="{4137E7E9-3526-9849-B776-0BD1482D8A25}" srcOrd="1" destOrd="0" presId="urn:microsoft.com/office/officeart/2005/8/layout/hProcess4"/>
    <dgm:cxn modelId="{F73A898D-4A30-2344-9C60-915C2905BD1A}" type="presOf" srcId="{EB41E837-2256-C640-9B09-0882D656F5BB}" destId="{E05B575B-B9B1-4041-86E7-9DB463040D30}" srcOrd="1" destOrd="9" presId="urn:microsoft.com/office/officeart/2005/8/layout/hProcess4"/>
    <dgm:cxn modelId="{F511566F-36A6-2D42-8218-CAF977A7E80E}" srcId="{B0CE73A3-B657-5B41-8940-3E5B3E307FB6}" destId="{5DA0887B-4C41-7F44-95C1-3FC74DF7FE23}" srcOrd="1" destOrd="0" parTransId="{5890DB42-6CE3-D548-B63A-0C52761F06C6}" sibTransId="{77CECF20-3829-E94A-9C68-FAB58CD35991}"/>
    <dgm:cxn modelId="{16639CA8-1026-B345-A071-EF43DF981126}" srcId="{B889772C-7EED-4943-A179-31E3E11C7673}" destId="{8B8C7EBB-3A44-224E-9DD6-4F258E6F9CAD}" srcOrd="3" destOrd="0" parTransId="{582772C3-9136-094A-BD8E-9BCB6136B6AF}" sibTransId="{83F4923E-EE9A-B34D-8D2D-0E123211D634}"/>
    <dgm:cxn modelId="{556CBAE7-2F61-EF4D-96ED-7581829A63E8}" type="presOf" srcId="{1ECBBC70-DC53-2A48-A478-F8C16E2EF3C2}" destId="{71ED3AC3-790E-4742-9842-F338F6D409F0}" srcOrd="0" destOrd="3" presId="urn:microsoft.com/office/officeart/2005/8/layout/hProcess4"/>
    <dgm:cxn modelId="{EAFA5C7A-F917-3640-B82B-04E5B01E0FF9}" type="presOf" srcId="{F300D363-EBEC-CF4E-8404-A331FB3CE8AF}" destId="{A531F1FA-1E43-5243-A802-314659742865}" srcOrd="1" destOrd="0" presId="urn:microsoft.com/office/officeart/2005/8/layout/hProcess4"/>
    <dgm:cxn modelId="{754E865D-7D43-5140-BE70-8B01F6F9CE5D}" type="presOf" srcId="{DDA51954-86D6-8A49-B6F2-369B868BA9E2}" destId="{A2CB8DE6-46ED-F042-88FE-1661169F65D3}" srcOrd="0" destOrd="2" presId="urn:microsoft.com/office/officeart/2005/8/layout/hProcess4"/>
    <dgm:cxn modelId="{41173CAB-B67B-D241-83F4-40680511F761}" srcId="{86E7543B-CBFA-5441-81C5-7E77D8CE3698}" destId="{8F886586-98C0-974B-9081-C39B7B5B5354}" srcOrd="4" destOrd="0" parTransId="{6B9F22D6-4736-1247-B0E9-4E2FD5E74AC8}" sibTransId="{587B4CA2-85C7-4148-8F9A-B3325152F692}"/>
    <dgm:cxn modelId="{7B3112CA-783E-B446-B680-8606062A0792}" type="presOf" srcId="{EB41E837-2256-C640-9B09-0882D656F5BB}" destId="{71ED3AC3-790E-4742-9842-F338F6D409F0}" srcOrd="0" destOrd="9" presId="urn:microsoft.com/office/officeart/2005/8/layout/hProcess4"/>
    <dgm:cxn modelId="{F74E3F21-4026-3849-B9A5-EC8C3D2223C0}" srcId="{86E7543B-CBFA-5441-81C5-7E77D8CE3698}" destId="{DDA51954-86D6-8A49-B6F2-369B868BA9E2}" srcOrd="0" destOrd="0" parTransId="{CBB3624C-4942-0F4F-94D9-E456AACB9E5C}" sibTransId="{54B53E0B-BEC7-4842-A590-DD1BC09C03EE}"/>
    <dgm:cxn modelId="{3D6C6C21-2E80-9F49-8DCE-DE299E3CFC9E}" type="presOf" srcId="{1ECBBC70-DC53-2A48-A478-F8C16E2EF3C2}" destId="{E05B575B-B9B1-4041-86E7-9DB463040D30}" srcOrd="1" destOrd="3" presId="urn:microsoft.com/office/officeart/2005/8/layout/hProcess4"/>
    <dgm:cxn modelId="{E88A4FB3-DD32-7648-B9AF-607DCD9C9CF4}" type="presOf" srcId="{44780B8C-5D3B-B942-A347-9BC95BDA6DB5}" destId="{C0D68F2E-6BF2-8043-A01C-64C9D69E93F0}" srcOrd="0" destOrd="1" presId="urn:microsoft.com/office/officeart/2005/8/layout/hProcess4"/>
    <dgm:cxn modelId="{273A76E8-AB9C-1543-ABBE-14FC7E6F5A91}" srcId="{5DA0887B-4C41-7F44-95C1-3FC74DF7FE23}" destId="{E3B700D6-0FDB-3A49-A1F2-5278262E7F35}" srcOrd="11" destOrd="0" parTransId="{4C8C0620-F73C-C749-B47B-8406611BF57A}" sibTransId="{D6FC5EB9-4C63-654F-90BD-B32A344FFEA8}"/>
    <dgm:cxn modelId="{85A494E9-0A3C-214F-A90A-AF7B3F359755}" type="presOf" srcId="{BBCD82D6-7DA9-8D47-8F43-62096CCC76D9}" destId="{A531F1FA-1E43-5243-A802-314659742865}" srcOrd="1" destOrd="7" presId="urn:microsoft.com/office/officeart/2005/8/layout/hProcess4"/>
    <dgm:cxn modelId="{402D2071-253C-994F-9294-E627C3373514}" srcId="{D29F03D0-6CB1-5944-BA5E-3580A4C0038C}" destId="{86E7543B-CBFA-5441-81C5-7E77D8CE3698}" srcOrd="1" destOrd="0" parTransId="{C6A42E00-B924-EA43-B946-4603A40CA9D5}" sibTransId="{693E99F3-581E-F341-963C-FF38023850D1}"/>
    <dgm:cxn modelId="{E1207C9F-D736-0C44-AFFA-92F710ECBF64}" type="presOf" srcId="{BBC71B0D-3728-D248-A3FD-2F7B817BA8A1}" destId="{C0D68F2E-6BF2-8043-A01C-64C9D69E93F0}" srcOrd="0" destOrd="2" presId="urn:microsoft.com/office/officeart/2005/8/layout/hProcess4"/>
    <dgm:cxn modelId="{2388138C-F981-AA46-A48C-16AF0599BA30}" srcId="{B889772C-7EED-4943-A179-31E3E11C7673}" destId="{03822FA4-0026-7142-8989-FB8F9FFBE770}" srcOrd="4" destOrd="0" parTransId="{3A881568-B144-0F40-958D-642342EF699E}" sibTransId="{3DC609E6-F595-C743-8D58-42E589D0006A}"/>
    <dgm:cxn modelId="{94348DA0-1BA3-9E40-A9F4-9FF74DE2EEBF}" srcId="{B889772C-7EED-4943-A179-31E3E11C7673}" destId="{59DF1F83-F194-BC49-916C-312C8C9BD948}" srcOrd="8" destOrd="0" parTransId="{26E43A24-1A42-094E-AE85-4C768D3F1EE4}" sibTransId="{0EA2BD27-E0C9-E042-90C2-80071B11137D}"/>
    <dgm:cxn modelId="{13B1B46C-6F9D-674B-8452-DAA347E428B8}" type="presOf" srcId="{08B019C1-0582-264F-B143-D0804879AC45}" destId="{C0D68F2E-6BF2-8043-A01C-64C9D69E93F0}" srcOrd="0" destOrd="9" presId="urn:microsoft.com/office/officeart/2005/8/layout/hProcess4"/>
    <dgm:cxn modelId="{7C4DFB61-D575-CA43-8034-414496CE82DB}" type="presOf" srcId="{DDA51954-86D6-8A49-B6F2-369B868BA9E2}" destId="{4137E7E9-3526-9849-B776-0BD1482D8A25}" srcOrd="1" destOrd="2" presId="urn:microsoft.com/office/officeart/2005/8/layout/hProcess4"/>
    <dgm:cxn modelId="{D8745982-F0A8-D24A-8FF3-3C9F9A007FC9}" type="presOf" srcId="{0C2300B7-8D12-2348-864C-8C28D392E434}" destId="{A531F1FA-1E43-5243-A802-314659742865}" srcOrd="1" destOrd="6" presId="urn:microsoft.com/office/officeart/2005/8/layout/hProcess4"/>
    <dgm:cxn modelId="{BE25107D-FE72-4A44-B51D-8EFDDFF92AC6}" srcId="{5DA0887B-4C41-7F44-95C1-3FC74DF7FE23}" destId="{1ECBBC70-DC53-2A48-A478-F8C16E2EF3C2}" srcOrd="3" destOrd="0" parTransId="{3D5A2032-B22A-6E46-B1C1-C78040DF8F39}" sibTransId="{AE191FC6-3508-E346-A94B-477845014859}"/>
    <dgm:cxn modelId="{299680FF-7378-8C46-9B46-1770FC16C8B8}" type="presOf" srcId="{59DF1F83-F194-BC49-916C-312C8C9BD948}" destId="{A531F1FA-1E43-5243-A802-314659742865}" srcOrd="1" destOrd="8" presId="urn:microsoft.com/office/officeart/2005/8/layout/hProcess4"/>
    <dgm:cxn modelId="{A81A683D-A75B-BB40-989C-F905C8FA2288}" type="presOf" srcId="{F300D363-EBEC-CF4E-8404-A331FB3CE8AF}" destId="{C0D68F2E-6BF2-8043-A01C-64C9D69E93F0}" srcOrd="0" destOrd="0" presId="urn:microsoft.com/office/officeart/2005/8/layout/hProcess4"/>
    <dgm:cxn modelId="{23CA1319-DDF1-0642-ADFF-81FD22DD0E1D}" type="presOf" srcId="{996C9716-169A-4944-8689-4515D164377A}" destId="{4137E7E9-3526-9849-B776-0BD1482D8A25}" srcOrd="1" destOrd="8" presId="urn:microsoft.com/office/officeart/2005/8/layout/hProcess4"/>
    <dgm:cxn modelId="{A7C6B3D2-E132-F941-8EAB-0A4AB7F392E6}" type="presOf" srcId="{D29F03D0-6CB1-5944-BA5E-3580A4C0038C}" destId="{32F33D9B-14E6-2446-B8DC-12722A080293}" srcOrd="0" destOrd="0" presId="urn:microsoft.com/office/officeart/2005/8/layout/hProcess4"/>
    <dgm:cxn modelId="{A917CEAE-0367-EB45-9A10-8E2DEBC21A8D}" type="presOf" srcId="{99BE3907-56C2-4B4E-906F-D953003A67EE}" destId="{E05B575B-B9B1-4041-86E7-9DB463040D30}" srcOrd="1" destOrd="6" presId="urn:microsoft.com/office/officeart/2005/8/layout/hProcess4"/>
    <dgm:cxn modelId="{B5302AB2-F97D-8247-A51A-42D0AC8CA0CF}" srcId="{B889772C-7EED-4943-A179-31E3E11C7673}" destId="{0C2300B7-8D12-2348-864C-8C28D392E434}" srcOrd="6" destOrd="0" parTransId="{904DCE12-FF8F-D744-A646-50BE2A4FAB68}" sibTransId="{1E69F090-BAE4-6746-A56D-D5C15B6260C3}"/>
    <dgm:cxn modelId="{F568B60E-3766-6E40-9F25-D6D8714B96DA}" type="presOf" srcId="{121559A1-951F-3247-A270-AD836098880A}" destId="{71ED3AC3-790E-4742-9842-F338F6D409F0}" srcOrd="0" destOrd="2" presId="urn:microsoft.com/office/officeart/2005/8/layout/hProcess4"/>
    <dgm:cxn modelId="{DC3B686D-2155-0C46-84CE-F1A28390DC8B}" type="presOf" srcId="{BBCD82D6-7DA9-8D47-8F43-62096CCC76D9}" destId="{C0D68F2E-6BF2-8043-A01C-64C9D69E93F0}" srcOrd="0" destOrd="7" presId="urn:microsoft.com/office/officeart/2005/8/layout/hProcess4"/>
    <dgm:cxn modelId="{A3802A1E-2AAB-8E47-8E39-9FF91A94C7DD}" type="presOf" srcId="{D656C987-5ABE-F54B-91BB-8D61D3B7A1AE}" destId="{E05B575B-B9B1-4041-86E7-9DB463040D30}" srcOrd="1" destOrd="5" presId="urn:microsoft.com/office/officeart/2005/8/layout/hProcess4"/>
    <dgm:cxn modelId="{F5B897F7-4165-5448-B625-86C3576930B2}" type="presOf" srcId="{3A7B59D9-7B01-DA49-99C4-275E45C95A01}" destId="{4137E7E9-3526-9849-B776-0BD1482D8A25}" srcOrd="1" destOrd="7" presId="urn:microsoft.com/office/officeart/2005/8/layout/hProcess4"/>
    <dgm:cxn modelId="{5913B32F-FC11-DC4F-B9DE-004728318900}" type="presOf" srcId="{04D29433-090C-434D-9A25-2FA5F76EF936}" destId="{A2CB8DE6-46ED-F042-88FE-1661169F65D3}" srcOrd="0" destOrd="0" presId="urn:microsoft.com/office/officeart/2005/8/layout/hProcess4"/>
    <dgm:cxn modelId="{A919D661-CDDB-1A43-A1D2-97AC2AEB8EBC}" type="presOf" srcId="{105E9FE4-4746-8147-8255-DFE8E48734E7}" destId="{E05B575B-B9B1-4041-86E7-9DB463040D30}" srcOrd="1" destOrd="8" presId="urn:microsoft.com/office/officeart/2005/8/layout/hProcess4"/>
    <dgm:cxn modelId="{1697A677-54A2-D845-A052-C5DCE2EE47C3}" type="presOf" srcId="{B0CE73A3-B657-5B41-8940-3E5B3E307FB6}" destId="{54443ACE-EACB-9E46-8A3B-558E0F956527}" srcOrd="0" destOrd="0" presId="urn:microsoft.com/office/officeart/2005/8/layout/hProcess4"/>
    <dgm:cxn modelId="{E60F90F6-06E2-1E49-8F49-90358FFAB8E1}" type="presOf" srcId="{99BE3907-56C2-4B4E-906F-D953003A67EE}" destId="{71ED3AC3-790E-4742-9842-F338F6D409F0}" srcOrd="0" destOrd="6" presId="urn:microsoft.com/office/officeart/2005/8/layout/hProcess4"/>
    <dgm:cxn modelId="{DBAD43D1-A383-8C4A-8C91-BED01CB53B73}" type="presOf" srcId="{39EEE3E6-9865-EB4A-9BE8-F27F9B72646F}" destId="{E05B575B-B9B1-4041-86E7-9DB463040D30}" srcOrd="1" destOrd="0" presId="urn:microsoft.com/office/officeart/2005/8/layout/hProcess4"/>
    <dgm:cxn modelId="{F646E683-8639-A749-8D1A-C3E2D62D17BD}" srcId="{5DA0887B-4C41-7F44-95C1-3FC74DF7FE23}" destId="{99BE3907-56C2-4B4E-906F-D953003A67EE}" srcOrd="6" destOrd="0" parTransId="{684C6B01-815C-314E-85CE-32497ACE7EC8}" sibTransId="{E4D75A1A-FA0F-E24B-890F-F7732778FBA7}"/>
    <dgm:cxn modelId="{0A59B3C4-A3A4-3049-925F-3612B6A1BC9F}" type="presOf" srcId="{429432C0-7004-6341-B80D-6510F48803DE}" destId="{4137E7E9-3526-9849-B776-0BD1482D8A25}" srcOrd="1" destOrd="5" presId="urn:microsoft.com/office/officeart/2005/8/layout/hProcess4"/>
    <dgm:cxn modelId="{A9B680D5-845B-8B47-B146-D5FC941A4B40}" type="presOf" srcId="{D0C85F9F-CFF0-F44D-A8F8-C464276728E8}" destId="{E05B575B-B9B1-4041-86E7-9DB463040D30}" srcOrd="1" destOrd="10" presId="urn:microsoft.com/office/officeart/2005/8/layout/hProcess4"/>
    <dgm:cxn modelId="{2A85D1CD-35C6-DB4B-91D8-E03A4277F60D}" type="presOf" srcId="{E3B700D6-0FDB-3A49-A1F2-5278262E7F35}" destId="{E05B575B-B9B1-4041-86E7-9DB463040D30}" srcOrd="1" destOrd="11" presId="urn:microsoft.com/office/officeart/2005/8/layout/hProcess4"/>
    <dgm:cxn modelId="{EDC9089C-FC19-F04C-A68B-6937D82C581D}" type="presOf" srcId="{77CECF20-3829-E94A-9C68-FAB58CD35991}" destId="{51BA42D7-FE2C-8A48-8A92-4585AF62EAA3}" srcOrd="0" destOrd="0" presId="urn:microsoft.com/office/officeart/2005/8/layout/hProcess4"/>
    <dgm:cxn modelId="{30079379-AE3C-A24D-8818-F6EBA241875A}" type="presOf" srcId="{1E0ED9FD-4598-5944-8A0D-48F1E8F4DB33}" destId="{71ED3AC3-790E-4742-9842-F338F6D409F0}" srcOrd="0" destOrd="4" presId="urn:microsoft.com/office/officeart/2005/8/layout/hProcess4"/>
    <dgm:cxn modelId="{374B466D-D687-1341-8D00-99258C404F30}" srcId="{D29F03D0-6CB1-5944-BA5E-3580A4C0038C}" destId="{04D29433-090C-434D-9A25-2FA5F76EF936}" srcOrd="0" destOrd="0" parTransId="{44C7B297-B621-EF43-8DC6-1412FBD81435}" sibTransId="{72DB26B5-E538-6D4F-B94F-2B1574307349}"/>
    <dgm:cxn modelId="{E6BD5BBB-4FF0-3448-8182-B872388A4AC4}" srcId="{86E7543B-CBFA-5441-81C5-7E77D8CE3698}" destId="{996C9716-169A-4944-8689-4515D164377A}" srcOrd="6" destOrd="0" parTransId="{961195AD-1372-C44F-889F-2D5DE8E93ABD}" sibTransId="{044D222B-8C86-E543-91CA-50A3233C4DF3}"/>
    <dgm:cxn modelId="{0045C46B-F814-744F-BA0A-32D41465F1CC}" srcId="{5DA0887B-4C41-7F44-95C1-3FC74DF7FE23}" destId="{440924AC-D756-1146-9939-101111A6D14B}" srcOrd="1" destOrd="0" parTransId="{12E432C7-7E13-4E40-A265-2FBF70D19B31}" sibTransId="{FD43EB2A-6915-3B4E-A3B3-B6311923495F}"/>
    <dgm:cxn modelId="{308D97C4-04AD-2A4B-B7FE-4861B67BF52C}" srcId="{86E7543B-CBFA-5441-81C5-7E77D8CE3698}" destId="{429432C0-7004-6341-B80D-6510F48803DE}" srcOrd="3" destOrd="0" parTransId="{62010DCE-FD15-DC4F-9959-515F6F3C51F9}" sibTransId="{28042C58-06A4-5A4D-8B62-ABE5BA773BD8}"/>
    <dgm:cxn modelId="{D948AD86-DC05-CD40-B76B-289397312D0E}" srcId="{B889772C-7EED-4943-A179-31E3E11C7673}" destId="{BBCD82D6-7DA9-8D47-8F43-62096CCC76D9}" srcOrd="7" destOrd="0" parTransId="{45728792-22FF-1540-8581-FBFDC3B166D0}" sibTransId="{E917F708-3076-AE41-B993-CAEA0C1BB7EB}"/>
    <dgm:cxn modelId="{7B072FAA-9363-294D-B142-095B3EFDCB95}" srcId="{5DA0887B-4C41-7F44-95C1-3FC74DF7FE23}" destId="{1E0ED9FD-4598-5944-8A0D-48F1E8F4DB33}" srcOrd="4" destOrd="0" parTransId="{A58196A7-3E8E-D24B-9F3F-AB0428E482C1}" sibTransId="{E9079C87-1363-4E4D-9AA5-BA80560EF41B}"/>
    <dgm:cxn modelId="{15ACD701-DF63-7B4E-8286-D12AE7798D6C}" type="presOf" srcId="{0602B673-05FD-8848-AD3F-651658BBF784}" destId="{BAD204EE-B50B-2C42-BC1E-EFB074639441}" srcOrd="0" destOrd="0" presId="urn:microsoft.com/office/officeart/2005/8/layout/hProcess4"/>
    <dgm:cxn modelId="{9EF8D7D4-38A4-834F-9192-B76FCFF4DC0D}" type="presParOf" srcId="{54443ACE-EACB-9E46-8A3B-558E0F956527}" destId="{D3DFFF91-3A7F-B44E-93C4-BD826CE7AE3B}" srcOrd="0" destOrd="0" presId="urn:microsoft.com/office/officeart/2005/8/layout/hProcess4"/>
    <dgm:cxn modelId="{FE693A58-65C3-004D-BEBA-A8B5C0421475}" type="presParOf" srcId="{54443ACE-EACB-9E46-8A3B-558E0F956527}" destId="{DDB26A4F-A3A8-434D-A651-031918F110B6}" srcOrd="1" destOrd="0" presId="urn:microsoft.com/office/officeart/2005/8/layout/hProcess4"/>
    <dgm:cxn modelId="{A5D8FF5E-AAAA-6D45-B85E-04FB089B10F6}" type="presParOf" srcId="{54443ACE-EACB-9E46-8A3B-558E0F956527}" destId="{31A3946F-CB12-514D-82A7-99A42F3C8738}" srcOrd="2" destOrd="0" presId="urn:microsoft.com/office/officeart/2005/8/layout/hProcess4"/>
    <dgm:cxn modelId="{5BC899B6-E0DD-5842-9B26-FB86B2846005}" type="presParOf" srcId="{31A3946F-CB12-514D-82A7-99A42F3C8738}" destId="{081B9A65-E5F1-694B-8DB7-9CA157C886DE}" srcOrd="0" destOrd="0" presId="urn:microsoft.com/office/officeart/2005/8/layout/hProcess4"/>
    <dgm:cxn modelId="{E5813417-A4EB-724B-B279-8DD6A2C03781}" type="presParOf" srcId="{081B9A65-E5F1-694B-8DB7-9CA157C886DE}" destId="{993B8CCF-A74E-9B41-B3AA-E4F7E78D21E9}" srcOrd="0" destOrd="0" presId="urn:microsoft.com/office/officeart/2005/8/layout/hProcess4"/>
    <dgm:cxn modelId="{D3C34F84-8AF7-1442-87A7-C5D8973DE636}" type="presParOf" srcId="{081B9A65-E5F1-694B-8DB7-9CA157C886DE}" destId="{A2CB8DE6-46ED-F042-88FE-1661169F65D3}" srcOrd="1" destOrd="0" presId="urn:microsoft.com/office/officeart/2005/8/layout/hProcess4"/>
    <dgm:cxn modelId="{69AC13E6-759D-4E4B-A850-329317FDADFE}" type="presParOf" srcId="{081B9A65-E5F1-694B-8DB7-9CA157C886DE}" destId="{4137E7E9-3526-9849-B776-0BD1482D8A25}" srcOrd="2" destOrd="0" presId="urn:microsoft.com/office/officeart/2005/8/layout/hProcess4"/>
    <dgm:cxn modelId="{08DF87B3-9849-3D48-84F3-A686EB0F4944}" type="presParOf" srcId="{081B9A65-E5F1-694B-8DB7-9CA157C886DE}" destId="{32F33D9B-14E6-2446-B8DC-12722A080293}" srcOrd="3" destOrd="0" presId="urn:microsoft.com/office/officeart/2005/8/layout/hProcess4"/>
    <dgm:cxn modelId="{2B05F74B-6932-504A-9BB1-39568402B9A0}" type="presParOf" srcId="{081B9A65-E5F1-694B-8DB7-9CA157C886DE}" destId="{4D154174-0F36-A94B-9DD1-7F59119EA56F}" srcOrd="4" destOrd="0" presId="urn:microsoft.com/office/officeart/2005/8/layout/hProcess4"/>
    <dgm:cxn modelId="{1E81F1A0-A4CF-574B-BF5C-BCD1F263EBDC}" type="presParOf" srcId="{31A3946F-CB12-514D-82A7-99A42F3C8738}" destId="{BAD204EE-B50B-2C42-BC1E-EFB074639441}" srcOrd="1" destOrd="0" presId="urn:microsoft.com/office/officeart/2005/8/layout/hProcess4"/>
    <dgm:cxn modelId="{648BE895-D30C-614E-A71D-3C18618C3A89}" type="presParOf" srcId="{31A3946F-CB12-514D-82A7-99A42F3C8738}" destId="{0DC4FDC1-4C86-6D44-8499-3341AFB91261}" srcOrd="2" destOrd="0" presId="urn:microsoft.com/office/officeart/2005/8/layout/hProcess4"/>
    <dgm:cxn modelId="{402A4937-6EEC-C54B-92FE-463796652123}" type="presParOf" srcId="{0DC4FDC1-4C86-6D44-8499-3341AFB91261}" destId="{69941845-9B9E-764F-938A-6489A7136FD5}" srcOrd="0" destOrd="0" presId="urn:microsoft.com/office/officeart/2005/8/layout/hProcess4"/>
    <dgm:cxn modelId="{28D8FFD9-9CC1-374A-9A54-F8BE5BB8FCCE}" type="presParOf" srcId="{0DC4FDC1-4C86-6D44-8499-3341AFB91261}" destId="{71ED3AC3-790E-4742-9842-F338F6D409F0}" srcOrd="1" destOrd="0" presId="urn:microsoft.com/office/officeart/2005/8/layout/hProcess4"/>
    <dgm:cxn modelId="{08069055-EE49-9F40-970D-C9E97FD1A0B2}" type="presParOf" srcId="{0DC4FDC1-4C86-6D44-8499-3341AFB91261}" destId="{E05B575B-B9B1-4041-86E7-9DB463040D30}" srcOrd="2" destOrd="0" presId="urn:microsoft.com/office/officeart/2005/8/layout/hProcess4"/>
    <dgm:cxn modelId="{D65A9E9C-3B55-B34B-996B-B94183EC38D1}" type="presParOf" srcId="{0DC4FDC1-4C86-6D44-8499-3341AFB91261}" destId="{8054E359-1CF5-7547-8531-1AFFA7E47936}" srcOrd="3" destOrd="0" presId="urn:microsoft.com/office/officeart/2005/8/layout/hProcess4"/>
    <dgm:cxn modelId="{04328AC2-E5C0-924C-9CCC-F5E5A54939E5}" type="presParOf" srcId="{0DC4FDC1-4C86-6D44-8499-3341AFB91261}" destId="{2C18424A-77C7-144F-9F18-8E5C85DA8E71}" srcOrd="4" destOrd="0" presId="urn:microsoft.com/office/officeart/2005/8/layout/hProcess4"/>
    <dgm:cxn modelId="{0968F081-09BC-3D45-BD7F-4B428CFC169C}" type="presParOf" srcId="{31A3946F-CB12-514D-82A7-99A42F3C8738}" destId="{51BA42D7-FE2C-8A48-8A92-4585AF62EAA3}" srcOrd="3" destOrd="0" presId="urn:microsoft.com/office/officeart/2005/8/layout/hProcess4"/>
    <dgm:cxn modelId="{E817FCCC-D8F5-0045-838B-F024D570096A}" type="presParOf" srcId="{31A3946F-CB12-514D-82A7-99A42F3C8738}" destId="{8F7646E8-34D5-7A4E-9E7F-A60C3EBCBF4D}" srcOrd="4" destOrd="0" presId="urn:microsoft.com/office/officeart/2005/8/layout/hProcess4"/>
    <dgm:cxn modelId="{AC0FABA5-638D-7049-9BE8-BB30813DAC19}" type="presParOf" srcId="{8F7646E8-34D5-7A4E-9E7F-A60C3EBCBF4D}" destId="{8F31636E-9C20-6F41-8E38-E763E4EB6C6F}" srcOrd="0" destOrd="0" presId="urn:microsoft.com/office/officeart/2005/8/layout/hProcess4"/>
    <dgm:cxn modelId="{01592409-8279-C648-AD96-AACD0E57FE99}" type="presParOf" srcId="{8F7646E8-34D5-7A4E-9E7F-A60C3EBCBF4D}" destId="{C0D68F2E-6BF2-8043-A01C-64C9D69E93F0}" srcOrd="1" destOrd="0" presId="urn:microsoft.com/office/officeart/2005/8/layout/hProcess4"/>
    <dgm:cxn modelId="{08920EA4-EB15-154E-B679-0C2F23A48A5C}" type="presParOf" srcId="{8F7646E8-34D5-7A4E-9E7F-A60C3EBCBF4D}" destId="{A531F1FA-1E43-5243-A802-314659742865}" srcOrd="2" destOrd="0" presId="urn:microsoft.com/office/officeart/2005/8/layout/hProcess4"/>
    <dgm:cxn modelId="{C332CDFA-D5AB-F146-BE16-356529034AE8}" type="presParOf" srcId="{8F7646E8-34D5-7A4E-9E7F-A60C3EBCBF4D}" destId="{96505FE8-5332-C649-9995-025A14D62F5A}" srcOrd="3" destOrd="0" presId="urn:microsoft.com/office/officeart/2005/8/layout/hProcess4"/>
    <dgm:cxn modelId="{D8C59C44-C5AC-C246-A3FE-3967C0646A23}" type="presParOf" srcId="{8F7646E8-34D5-7A4E-9E7F-A60C3EBCBF4D}" destId="{A2F5499E-BEAE-634A-A430-8CC7A07F791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42000-7EFA-BB4A-A8AD-DDDA6E3827EA}">
      <dsp:nvSpPr>
        <dsp:cNvPr id="0" name=""/>
        <dsp:cNvSpPr/>
      </dsp:nvSpPr>
      <dsp:spPr>
        <a:xfrm>
          <a:off x="382488" y="1472"/>
          <a:ext cx="1480839" cy="1480839"/>
        </a:xfrm>
        <a:prstGeom prst="ellipse">
          <a:avLst/>
        </a:prstGeom>
        <a:gradFill rotWithShape="0">
          <a:gsLst>
            <a:gs pos="0">
              <a:schemeClr val="accent2">
                <a:shade val="50000"/>
                <a:hueOff val="0"/>
                <a:satOff val="0"/>
                <a:lumOff val="0"/>
                <a:alphaOff val="0"/>
                <a:shade val="70000"/>
                <a:satMod val="120000"/>
              </a:schemeClr>
            </a:gs>
            <a:gs pos="35000">
              <a:schemeClr val="accent2">
                <a:shade val="50000"/>
                <a:hueOff val="0"/>
                <a:satOff val="0"/>
                <a:lumOff val="0"/>
                <a:alphaOff val="0"/>
                <a:shade val="100000"/>
                <a:satMod val="150000"/>
              </a:schemeClr>
            </a:gs>
            <a:gs pos="70000">
              <a:schemeClr val="accent2">
                <a:shade val="50000"/>
                <a:hueOff val="0"/>
                <a:satOff val="0"/>
                <a:lumOff val="0"/>
                <a:alphaOff val="0"/>
                <a:tint val="100000"/>
                <a:shade val="100000"/>
                <a:satMod val="200000"/>
                <a:greenMod val="100000"/>
              </a:schemeClr>
            </a:gs>
            <a:gs pos="100000">
              <a:schemeClr val="accent2">
                <a:shade val="5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latin typeface="+mj-lt"/>
              <a:cs typeface="Athelas Regular"/>
            </a:rPr>
            <a:t>Self</a:t>
          </a:r>
          <a:endParaRPr lang="en-US" sz="2700" kern="1200" dirty="0">
            <a:latin typeface="+mj-lt"/>
            <a:cs typeface="Athelas Regular"/>
          </a:endParaRPr>
        </a:p>
      </dsp:txBody>
      <dsp:txXfrm>
        <a:off x="599352" y="218336"/>
        <a:ext cx="1047111" cy="1047111"/>
      </dsp:txXfrm>
    </dsp:sp>
    <dsp:sp modelId="{FEF279FD-4780-6643-BC3F-E74AA59FFA3C}">
      <dsp:nvSpPr>
        <dsp:cNvPr id="0" name=""/>
        <dsp:cNvSpPr/>
      </dsp:nvSpPr>
      <dsp:spPr>
        <a:xfrm>
          <a:off x="693464" y="1602556"/>
          <a:ext cx="858887" cy="858887"/>
        </a:xfrm>
        <a:prstGeom prst="mathPlus">
          <a:avLst/>
        </a:prstGeom>
        <a:gradFill rotWithShape="0">
          <a:gsLst>
            <a:gs pos="0">
              <a:schemeClr val="accent2">
                <a:shade val="90000"/>
                <a:hueOff val="0"/>
                <a:satOff val="0"/>
                <a:lumOff val="0"/>
                <a:alphaOff val="0"/>
                <a:shade val="70000"/>
                <a:satMod val="120000"/>
              </a:schemeClr>
            </a:gs>
            <a:gs pos="35000">
              <a:schemeClr val="accent2">
                <a:shade val="90000"/>
                <a:hueOff val="0"/>
                <a:satOff val="0"/>
                <a:lumOff val="0"/>
                <a:alphaOff val="0"/>
                <a:shade val="100000"/>
                <a:satMod val="150000"/>
              </a:schemeClr>
            </a:gs>
            <a:gs pos="70000">
              <a:schemeClr val="accent2">
                <a:shade val="90000"/>
                <a:hueOff val="0"/>
                <a:satOff val="0"/>
                <a:lumOff val="0"/>
                <a:alphaOff val="0"/>
                <a:tint val="100000"/>
                <a:shade val="100000"/>
                <a:satMod val="200000"/>
                <a:greenMod val="100000"/>
              </a:schemeClr>
            </a:gs>
            <a:gs pos="100000">
              <a:schemeClr val="accent2">
                <a:shade val="9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07309" y="1930994"/>
        <a:ext cx="631197" cy="202011"/>
      </dsp:txXfrm>
    </dsp:sp>
    <dsp:sp modelId="{2972393C-2CF9-9A43-A2EE-A653516BD374}">
      <dsp:nvSpPr>
        <dsp:cNvPr id="0" name=""/>
        <dsp:cNvSpPr/>
      </dsp:nvSpPr>
      <dsp:spPr>
        <a:xfrm>
          <a:off x="382488" y="2581687"/>
          <a:ext cx="1480839" cy="1480839"/>
        </a:xfrm>
        <a:prstGeom prst="ellipse">
          <a:avLst/>
        </a:prstGeom>
        <a:gradFill rotWithShape="0">
          <a:gsLst>
            <a:gs pos="0">
              <a:schemeClr val="accent2">
                <a:shade val="50000"/>
                <a:hueOff val="0"/>
                <a:satOff val="-61565"/>
                <a:lumOff val="43831"/>
                <a:alphaOff val="0"/>
                <a:shade val="70000"/>
                <a:satMod val="120000"/>
              </a:schemeClr>
            </a:gs>
            <a:gs pos="35000">
              <a:schemeClr val="accent2">
                <a:shade val="50000"/>
                <a:hueOff val="0"/>
                <a:satOff val="-61565"/>
                <a:lumOff val="43831"/>
                <a:alphaOff val="0"/>
                <a:shade val="100000"/>
                <a:satMod val="150000"/>
              </a:schemeClr>
            </a:gs>
            <a:gs pos="70000">
              <a:schemeClr val="accent2">
                <a:shade val="50000"/>
                <a:hueOff val="0"/>
                <a:satOff val="-61565"/>
                <a:lumOff val="43831"/>
                <a:alphaOff val="0"/>
                <a:tint val="100000"/>
                <a:shade val="100000"/>
                <a:satMod val="200000"/>
                <a:greenMod val="100000"/>
              </a:schemeClr>
            </a:gs>
            <a:gs pos="100000">
              <a:schemeClr val="accent2">
                <a:shade val="50000"/>
                <a:hueOff val="0"/>
                <a:satOff val="-61565"/>
                <a:lumOff val="43831"/>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latin typeface="+mj-lt"/>
              <a:cs typeface="Athelas Regular"/>
            </a:rPr>
            <a:t>Other</a:t>
          </a:r>
          <a:endParaRPr lang="en-US" sz="2700" kern="1200" dirty="0">
            <a:latin typeface="+mj-lt"/>
            <a:cs typeface="Athelas Regular"/>
          </a:endParaRPr>
        </a:p>
      </dsp:txBody>
      <dsp:txXfrm>
        <a:off x="599352" y="2798551"/>
        <a:ext cx="1047111" cy="1047111"/>
      </dsp:txXfrm>
    </dsp:sp>
    <dsp:sp modelId="{B79E6D10-FEB8-854D-AA4A-28A9F0042F23}">
      <dsp:nvSpPr>
        <dsp:cNvPr id="0" name=""/>
        <dsp:cNvSpPr/>
      </dsp:nvSpPr>
      <dsp:spPr>
        <a:xfrm>
          <a:off x="2085454" y="1756563"/>
          <a:ext cx="470907" cy="550872"/>
        </a:xfrm>
        <a:prstGeom prst="rightArrow">
          <a:avLst>
            <a:gd name="adj1" fmla="val 60000"/>
            <a:gd name="adj2" fmla="val 50000"/>
          </a:avLst>
        </a:prstGeom>
        <a:gradFill rotWithShape="0">
          <a:gsLst>
            <a:gs pos="0">
              <a:schemeClr val="accent2">
                <a:shade val="90000"/>
                <a:hueOff val="0"/>
                <a:satOff val="-91636"/>
                <a:lumOff val="58534"/>
                <a:alphaOff val="0"/>
                <a:shade val="70000"/>
                <a:satMod val="120000"/>
              </a:schemeClr>
            </a:gs>
            <a:gs pos="35000">
              <a:schemeClr val="accent2">
                <a:shade val="90000"/>
                <a:hueOff val="0"/>
                <a:satOff val="-91636"/>
                <a:lumOff val="58534"/>
                <a:alphaOff val="0"/>
                <a:shade val="100000"/>
                <a:satMod val="150000"/>
              </a:schemeClr>
            </a:gs>
            <a:gs pos="70000">
              <a:schemeClr val="accent2">
                <a:shade val="90000"/>
                <a:hueOff val="0"/>
                <a:satOff val="-91636"/>
                <a:lumOff val="58534"/>
                <a:alphaOff val="0"/>
                <a:tint val="100000"/>
                <a:shade val="100000"/>
                <a:satMod val="200000"/>
                <a:greenMod val="100000"/>
              </a:schemeClr>
            </a:gs>
            <a:gs pos="100000">
              <a:schemeClr val="accent2">
                <a:shade val="90000"/>
                <a:hueOff val="0"/>
                <a:satOff val="-91636"/>
                <a:lumOff val="58534"/>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085454" y="1866737"/>
        <a:ext cx="329635" cy="330524"/>
      </dsp:txXfrm>
    </dsp:sp>
    <dsp:sp modelId="{12DB6BD0-F992-C445-AAAC-B22F3EE089AC}">
      <dsp:nvSpPr>
        <dsp:cNvPr id="0" name=""/>
        <dsp:cNvSpPr/>
      </dsp:nvSpPr>
      <dsp:spPr>
        <a:xfrm>
          <a:off x="2751832" y="551160"/>
          <a:ext cx="2961679" cy="2961679"/>
        </a:xfrm>
        <a:prstGeom prst="ellipse">
          <a:avLst/>
        </a:prstGeom>
        <a:gradFill rotWithShape="0">
          <a:gsLst>
            <a:gs pos="0">
              <a:schemeClr val="accent2">
                <a:shade val="50000"/>
                <a:hueOff val="0"/>
                <a:satOff val="-61565"/>
                <a:lumOff val="43831"/>
                <a:alphaOff val="0"/>
                <a:shade val="70000"/>
                <a:satMod val="120000"/>
              </a:schemeClr>
            </a:gs>
            <a:gs pos="35000">
              <a:schemeClr val="accent2">
                <a:shade val="50000"/>
                <a:hueOff val="0"/>
                <a:satOff val="-61565"/>
                <a:lumOff val="43831"/>
                <a:alphaOff val="0"/>
                <a:shade val="100000"/>
                <a:satMod val="150000"/>
              </a:schemeClr>
            </a:gs>
            <a:gs pos="70000">
              <a:schemeClr val="accent2">
                <a:shade val="50000"/>
                <a:hueOff val="0"/>
                <a:satOff val="-61565"/>
                <a:lumOff val="43831"/>
                <a:alphaOff val="0"/>
                <a:tint val="100000"/>
                <a:shade val="100000"/>
                <a:satMod val="200000"/>
                <a:greenMod val="100000"/>
              </a:schemeClr>
            </a:gs>
            <a:gs pos="100000">
              <a:schemeClr val="accent2">
                <a:shade val="50000"/>
                <a:hueOff val="0"/>
                <a:satOff val="-61565"/>
                <a:lumOff val="43831"/>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mj-lt"/>
              <a:cs typeface="Athelas Regular"/>
            </a:rPr>
            <a:t>Relationships</a:t>
          </a:r>
          <a:endParaRPr lang="en-US" sz="2500" kern="1200" dirty="0">
            <a:latin typeface="+mj-lt"/>
            <a:cs typeface="Athelas Regular"/>
          </a:endParaRPr>
        </a:p>
      </dsp:txBody>
      <dsp:txXfrm>
        <a:off x="3185560" y="984888"/>
        <a:ext cx="2094223" cy="20942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0715D-4C3B-9845-927B-DC060D713BE2}">
      <dsp:nvSpPr>
        <dsp:cNvPr id="0" name=""/>
        <dsp:cNvSpPr/>
      </dsp:nvSpPr>
      <dsp:spPr>
        <a:xfrm>
          <a:off x="552" y="605844"/>
          <a:ext cx="2376925" cy="2852310"/>
        </a:xfrm>
        <a:prstGeom prst="roundRect">
          <a:avLst>
            <a:gd name="adj" fmla="val 5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en-US" sz="2700" kern="1200" dirty="0" smtClean="0"/>
            <a:t>1</a:t>
          </a:r>
          <a:endParaRPr lang="en-US" sz="2700" kern="1200" dirty="0"/>
        </a:p>
      </dsp:txBody>
      <dsp:txXfrm rot="16200000">
        <a:off x="-931202" y="1537599"/>
        <a:ext cx="2338894" cy="475385"/>
      </dsp:txXfrm>
    </dsp:sp>
    <dsp:sp modelId="{87B4C3F6-B812-2041-AA6D-198A322B26ED}">
      <dsp:nvSpPr>
        <dsp:cNvPr id="0" name=""/>
        <dsp:cNvSpPr/>
      </dsp:nvSpPr>
      <dsp:spPr>
        <a:xfrm>
          <a:off x="475937" y="605844"/>
          <a:ext cx="1770809" cy="2852310"/>
        </a:xfrm>
        <a:prstGeom prst="rect">
          <a:avLst/>
        </a:prstGeom>
        <a:no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1700" kern="1200" dirty="0" smtClean="0"/>
            <a:t>Place disproportionate emphasis on educating providers rather than older adults</a:t>
          </a:r>
          <a:endParaRPr lang="en-US" sz="1700" kern="1200" dirty="0"/>
        </a:p>
      </dsp:txBody>
      <dsp:txXfrm>
        <a:off x="475937" y="605844"/>
        <a:ext cx="1770809" cy="2852310"/>
      </dsp:txXfrm>
    </dsp:sp>
    <dsp:sp modelId="{1EE9A5D4-2F2C-CC43-B61F-2C134140864A}">
      <dsp:nvSpPr>
        <dsp:cNvPr id="0" name=""/>
        <dsp:cNvSpPr/>
      </dsp:nvSpPr>
      <dsp:spPr>
        <a:xfrm>
          <a:off x="2460670" y="605844"/>
          <a:ext cx="2376925" cy="2852310"/>
        </a:xfrm>
        <a:prstGeom prst="roundRect">
          <a:avLst>
            <a:gd name="adj" fmla="val 5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en-US" sz="2700" kern="1200" dirty="0" smtClean="0"/>
            <a:t>2</a:t>
          </a:r>
          <a:endParaRPr lang="en-US" sz="2700" kern="1200" dirty="0"/>
        </a:p>
      </dsp:txBody>
      <dsp:txXfrm rot="16200000">
        <a:off x="1528915" y="1537599"/>
        <a:ext cx="2338894" cy="475385"/>
      </dsp:txXfrm>
    </dsp:sp>
    <dsp:sp modelId="{1E958D51-5453-854E-8498-DA0E533B94B3}">
      <dsp:nvSpPr>
        <dsp:cNvPr id="0" name=""/>
        <dsp:cNvSpPr/>
      </dsp:nvSpPr>
      <dsp:spPr>
        <a:xfrm rot="5400000">
          <a:off x="2263038" y="2871929"/>
          <a:ext cx="419032" cy="35653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26CF51-C825-5E41-9135-BA1D0CD733C9}">
      <dsp:nvSpPr>
        <dsp:cNvPr id="0" name=""/>
        <dsp:cNvSpPr/>
      </dsp:nvSpPr>
      <dsp:spPr>
        <a:xfrm>
          <a:off x="2936055" y="605844"/>
          <a:ext cx="1770809" cy="2852310"/>
        </a:xfrm>
        <a:prstGeom prst="rect">
          <a:avLst/>
        </a:prstGeom>
        <a:no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1700" kern="1200" dirty="0" smtClean="0"/>
            <a:t>Focus on improving sexual knowledge vs. sexual functioning and communication</a:t>
          </a:r>
          <a:endParaRPr lang="en-US" sz="1700" kern="1200" dirty="0"/>
        </a:p>
      </dsp:txBody>
      <dsp:txXfrm>
        <a:off x="2936055" y="605844"/>
        <a:ext cx="1770809" cy="2852310"/>
      </dsp:txXfrm>
    </dsp:sp>
    <dsp:sp modelId="{E74A0127-3AF9-844C-A64C-3879F1EEA515}">
      <dsp:nvSpPr>
        <dsp:cNvPr id="0" name=""/>
        <dsp:cNvSpPr/>
      </dsp:nvSpPr>
      <dsp:spPr>
        <a:xfrm>
          <a:off x="4920788" y="605844"/>
          <a:ext cx="2376925" cy="2852310"/>
        </a:xfrm>
        <a:prstGeom prst="roundRect">
          <a:avLst>
            <a:gd name="adj" fmla="val 5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en-US" sz="2700" kern="1200" dirty="0" smtClean="0"/>
            <a:t>3</a:t>
          </a:r>
          <a:endParaRPr lang="en-US" sz="2700" kern="1200" dirty="0"/>
        </a:p>
      </dsp:txBody>
      <dsp:txXfrm rot="16200000">
        <a:off x="3989033" y="1537599"/>
        <a:ext cx="2338894" cy="475385"/>
      </dsp:txXfrm>
    </dsp:sp>
    <dsp:sp modelId="{52FD1DCA-170A-2A4A-B8B3-27AB99968368}">
      <dsp:nvSpPr>
        <dsp:cNvPr id="0" name=""/>
        <dsp:cNvSpPr/>
      </dsp:nvSpPr>
      <dsp:spPr>
        <a:xfrm rot="5400000">
          <a:off x="4723156" y="2871929"/>
          <a:ext cx="419032" cy="35653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95764E-20F1-E544-A886-04865F863B88}">
      <dsp:nvSpPr>
        <dsp:cNvPr id="0" name=""/>
        <dsp:cNvSpPr/>
      </dsp:nvSpPr>
      <dsp:spPr>
        <a:xfrm>
          <a:off x="5396173" y="605844"/>
          <a:ext cx="1770809" cy="2852310"/>
        </a:xfrm>
        <a:prstGeom prst="rect">
          <a:avLst/>
        </a:prstGeom>
        <a:no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1700" kern="1200" dirty="0" smtClean="0"/>
            <a:t>Lack information from OAs’ lived experiences and expressed sexual health needs </a:t>
          </a:r>
          <a:endParaRPr lang="en-US" sz="1700" kern="1200" dirty="0"/>
        </a:p>
      </dsp:txBody>
      <dsp:txXfrm>
        <a:off x="5396173" y="605844"/>
        <a:ext cx="1770809" cy="28523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1474B-CC9D-C844-9058-137BBB32D61F}">
      <dsp:nvSpPr>
        <dsp:cNvPr id="0" name=""/>
        <dsp:cNvSpPr/>
      </dsp:nvSpPr>
      <dsp:spPr>
        <a:xfrm>
          <a:off x="3497" y="136393"/>
          <a:ext cx="443484" cy="443484"/>
        </a:xfrm>
        <a:prstGeom prst="ellipse">
          <a:avLst/>
        </a:prstGeom>
        <a:solidFill>
          <a:schemeClr val="accent1">
            <a:tint val="4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3BEBB2AE-0907-C145-924C-FCD0FB7BF246}">
      <dsp:nvSpPr>
        <dsp:cNvPr id="0" name=""/>
        <dsp:cNvSpPr/>
      </dsp:nvSpPr>
      <dsp:spPr>
        <a:xfrm>
          <a:off x="65635" y="180741"/>
          <a:ext cx="354787" cy="354787"/>
        </a:xfrm>
        <a:prstGeom prst="chord">
          <a:avLst>
            <a:gd name="adj1" fmla="val 1168272"/>
            <a:gd name="adj2" fmla="val 9631728"/>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w="12700" cap="flat" cmpd="sng" algn="ctr">
          <a:solidFill>
            <a:schemeClr val="accent1">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sp>
    <dsp:sp modelId="{9E2454A7-54CE-EB4A-B144-9F1D57C8D371}">
      <dsp:nvSpPr>
        <dsp:cNvPr id="0" name=""/>
        <dsp:cNvSpPr/>
      </dsp:nvSpPr>
      <dsp:spPr>
        <a:xfrm>
          <a:off x="0" y="794999"/>
          <a:ext cx="2259638" cy="302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l" defTabSz="622300">
            <a:lnSpc>
              <a:spcPct val="90000"/>
            </a:lnSpc>
            <a:spcBef>
              <a:spcPct val="0"/>
            </a:spcBef>
            <a:spcAft>
              <a:spcPct val="35000"/>
            </a:spcAft>
          </a:pPr>
          <a:r>
            <a:rPr lang="en-US" sz="1400" b="1" kern="1200" dirty="0" smtClean="0"/>
            <a:t>Develop</a:t>
          </a:r>
          <a:r>
            <a:rPr lang="en-US" sz="1400" kern="1200" dirty="0" smtClean="0"/>
            <a:t> a needs and evidence-based adult sex education pilot intervention</a:t>
          </a:r>
          <a:endParaRPr lang="en-US" sz="1400" kern="1200" dirty="0"/>
        </a:p>
      </dsp:txBody>
      <dsp:txXfrm>
        <a:off x="0" y="794999"/>
        <a:ext cx="2259638" cy="3026083"/>
      </dsp:txXfrm>
    </dsp:sp>
    <dsp:sp modelId="{9128B7B7-23A7-6344-BF5A-9DB48851FE4E}">
      <dsp:nvSpPr>
        <dsp:cNvPr id="0" name=""/>
        <dsp:cNvSpPr/>
      </dsp:nvSpPr>
      <dsp:spPr>
        <a:xfrm>
          <a:off x="539374" y="136393"/>
          <a:ext cx="1311973" cy="44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b" anchorCtr="0">
          <a:noAutofit/>
        </a:bodyPr>
        <a:lstStyle/>
        <a:p>
          <a:pPr lvl="0" algn="l" defTabSz="1022350">
            <a:lnSpc>
              <a:spcPct val="90000"/>
            </a:lnSpc>
            <a:spcBef>
              <a:spcPct val="0"/>
            </a:spcBef>
            <a:spcAft>
              <a:spcPct val="35000"/>
            </a:spcAft>
          </a:pPr>
          <a:r>
            <a:rPr lang="en-US" sz="2300" b="1" kern="1200" dirty="0" smtClean="0">
              <a:solidFill>
                <a:srgbClr val="FF0000"/>
              </a:solidFill>
            </a:rPr>
            <a:t>Aim 1</a:t>
          </a:r>
          <a:endParaRPr lang="en-US" sz="2300" b="1" kern="1200" dirty="0">
            <a:solidFill>
              <a:srgbClr val="FF0000"/>
            </a:solidFill>
          </a:endParaRPr>
        </a:p>
      </dsp:txBody>
      <dsp:txXfrm>
        <a:off x="539374" y="136393"/>
        <a:ext cx="1311973" cy="443484"/>
      </dsp:txXfrm>
    </dsp:sp>
    <dsp:sp modelId="{29543DB3-5F6D-E048-9A26-772B501754E3}">
      <dsp:nvSpPr>
        <dsp:cNvPr id="0" name=""/>
        <dsp:cNvSpPr/>
      </dsp:nvSpPr>
      <dsp:spPr>
        <a:xfrm>
          <a:off x="2573724" y="89796"/>
          <a:ext cx="443484" cy="443484"/>
        </a:xfrm>
        <a:prstGeom prst="ellipse">
          <a:avLst/>
        </a:prstGeom>
        <a:solidFill>
          <a:schemeClr val="accent1">
            <a:tint val="4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F2ED51CB-14EE-4940-8BF6-80D51C7E6AEE}">
      <dsp:nvSpPr>
        <dsp:cNvPr id="0" name=""/>
        <dsp:cNvSpPr/>
      </dsp:nvSpPr>
      <dsp:spPr>
        <a:xfrm>
          <a:off x="2618075" y="189015"/>
          <a:ext cx="354787" cy="354787"/>
        </a:xfrm>
        <a:prstGeom prst="chord">
          <a:avLst>
            <a:gd name="adj1" fmla="val 20431728"/>
            <a:gd name="adj2" fmla="val 11968272"/>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w="12700" cap="flat" cmpd="sng" algn="ctr">
          <a:solidFill>
            <a:schemeClr val="accent1">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sp>
    <dsp:sp modelId="{E36289C8-0F13-CA47-A36E-0CF0F97860FD}">
      <dsp:nvSpPr>
        <dsp:cNvPr id="0" name=""/>
        <dsp:cNvSpPr/>
      </dsp:nvSpPr>
      <dsp:spPr>
        <a:xfrm>
          <a:off x="2523973" y="694884"/>
          <a:ext cx="2802768" cy="186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l" defTabSz="622300">
            <a:lnSpc>
              <a:spcPct val="90000"/>
            </a:lnSpc>
            <a:spcBef>
              <a:spcPct val="0"/>
            </a:spcBef>
            <a:spcAft>
              <a:spcPct val="35000"/>
            </a:spcAft>
          </a:pPr>
          <a:r>
            <a:rPr lang="en-US" sz="1400" b="1" kern="1200" dirty="0" smtClean="0"/>
            <a:t>Implement</a:t>
          </a:r>
          <a:r>
            <a:rPr lang="en-US" sz="1400" kern="1200" dirty="0" smtClean="0"/>
            <a:t> intervention </a:t>
          </a:r>
          <a:endParaRPr lang="en-US" sz="1400" kern="1200" dirty="0"/>
        </a:p>
        <a:p>
          <a:pPr lvl="0" algn="l" defTabSz="444500">
            <a:lnSpc>
              <a:spcPct val="90000"/>
            </a:lnSpc>
            <a:spcBef>
              <a:spcPct val="0"/>
            </a:spcBef>
            <a:spcAft>
              <a:spcPct val="35000"/>
            </a:spcAft>
          </a:pPr>
          <a:endParaRPr lang="en-US" sz="1000" kern="1200" dirty="0"/>
        </a:p>
      </dsp:txBody>
      <dsp:txXfrm>
        <a:off x="2523973" y="694884"/>
        <a:ext cx="2802768" cy="1866328"/>
      </dsp:txXfrm>
    </dsp:sp>
    <dsp:sp modelId="{7A16BE06-A8FF-134C-9F5C-3654EB70F9FA}">
      <dsp:nvSpPr>
        <dsp:cNvPr id="0" name=""/>
        <dsp:cNvSpPr/>
      </dsp:nvSpPr>
      <dsp:spPr>
        <a:xfrm>
          <a:off x="3091808" y="215821"/>
          <a:ext cx="1311973" cy="44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b" anchorCtr="0">
          <a:noAutofit/>
        </a:bodyPr>
        <a:lstStyle/>
        <a:p>
          <a:pPr lvl="0" algn="l" defTabSz="1022350">
            <a:lnSpc>
              <a:spcPct val="90000"/>
            </a:lnSpc>
            <a:spcBef>
              <a:spcPct val="0"/>
            </a:spcBef>
            <a:spcAft>
              <a:spcPct val="35000"/>
            </a:spcAft>
          </a:pPr>
          <a:r>
            <a:rPr lang="en-US" sz="2300" b="1" kern="1200" dirty="0" smtClean="0">
              <a:solidFill>
                <a:srgbClr val="FF0000"/>
              </a:solidFill>
            </a:rPr>
            <a:t>Aim 2</a:t>
          </a:r>
          <a:endParaRPr lang="en-US" sz="2300" b="1" kern="1200" dirty="0">
            <a:solidFill>
              <a:srgbClr val="FF0000"/>
            </a:solidFill>
          </a:endParaRPr>
        </a:p>
      </dsp:txBody>
      <dsp:txXfrm>
        <a:off x="3091808" y="215821"/>
        <a:ext cx="1311973" cy="443484"/>
      </dsp:txXfrm>
    </dsp:sp>
    <dsp:sp modelId="{BF7033C6-7C5B-964F-8944-AC03A53EF0EA}">
      <dsp:nvSpPr>
        <dsp:cNvPr id="0" name=""/>
        <dsp:cNvSpPr/>
      </dsp:nvSpPr>
      <dsp:spPr>
        <a:xfrm>
          <a:off x="5170475" y="47344"/>
          <a:ext cx="443484" cy="443484"/>
        </a:xfrm>
        <a:prstGeom prst="ellipse">
          <a:avLst/>
        </a:prstGeom>
        <a:solidFill>
          <a:schemeClr val="accent1">
            <a:tint val="4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5ED729CA-6700-3145-A46F-655BB23C4E39}">
      <dsp:nvSpPr>
        <dsp:cNvPr id="0" name=""/>
        <dsp:cNvSpPr/>
      </dsp:nvSpPr>
      <dsp:spPr>
        <a:xfrm>
          <a:off x="5188657" y="37230"/>
          <a:ext cx="478781" cy="462003"/>
        </a:xfrm>
        <a:prstGeom prst="chord">
          <a:avLst>
            <a:gd name="adj1" fmla="val 16200000"/>
            <a:gd name="adj2" fmla="val 1620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w="12700" cap="flat" cmpd="sng" algn="ctr">
          <a:solidFill>
            <a:schemeClr val="accent1">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sp>
    <dsp:sp modelId="{7F00FE06-5304-7D48-862B-E10F879027E6}">
      <dsp:nvSpPr>
        <dsp:cNvPr id="0" name=""/>
        <dsp:cNvSpPr/>
      </dsp:nvSpPr>
      <dsp:spPr>
        <a:xfrm>
          <a:off x="5296613" y="649519"/>
          <a:ext cx="1917580" cy="248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l" defTabSz="622300">
            <a:lnSpc>
              <a:spcPct val="90000"/>
            </a:lnSpc>
            <a:spcBef>
              <a:spcPct val="0"/>
            </a:spcBef>
            <a:spcAft>
              <a:spcPct val="35000"/>
            </a:spcAft>
          </a:pPr>
          <a:r>
            <a:rPr lang="en-US" sz="1400" b="1" kern="1200" dirty="0" smtClean="0"/>
            <a:t>Evaluate</a:t>
          </a:r>
          <a:r>
            <a:rPr lang="en-US" sz="1400" kern="1200" dirty="0" smtClean="0"/>
            <a:t> the feasibility and effectiveness of intervention for improving:</a:t>
          </a:r>
        </a:p>
        <a:p>
          <a:pPr marL="114300" lvl="1" indent="-114300" algn="l" defTabSz="622300">
            <a:lnSpc>
              <a:spcPct val="90000"/>
            </a:lnSpc>
            <a:spcBef>
              <a:spcPct val="0"/>
            </a:spcBef>
            <a:spcAft>
              <a:spcPct val="15000"/>
            </a:spcAft>
            <a:buChar char="••"/>
          </a:pPr>
          <a:r>
            <a:rPr lang="en-US" sz="1400" kern="1200" dirty="0" smtClean="0"/>
            <a:t>Sexual attitudes &amp; knowledge</a:t>
          </a:r>
          <a:endParaRPr lang="en-US" sz="1400" kern="1200" dirty="0"/>
        </a:p>
        <a:p>
          <a:pPr marL="114300" lvl="1" indent="-114300" algn="l" defTabSz="622300">
            <a:lnSpc>
              <a:spcPct val="90000"/>
            </a:lnSpc>
            <a:spcBef>
              <a:spcPct val="0"/>
            </a:spcBef>
            <a:spcAft>
              <a:spcPct val="15000"/>
            </a:spcAft>
            <a:buChar char="••"/>
          </a:pPr>
          <a:r>
            <a:rPr lang="en-US" sz="1400" kern="1200" dirty="0" smtClean="0"/>
            <a:t>Sexual functioning (arousal, desire, satisfaction)</a:t>
          </a:r>
          <a:endParaRPr lang="en-US" sz="1400" kern="1200" dirty="0"/>
        </a:p>
        <a:p>
          <a:pPr marL="114300" lvl="1" indent="-114300" algn="l" defTabSz="622300">
            <a:lnSpc>
              <a:spcPct val="90000"/>
            </a:lnSpc>
            <a:spcBef>
              <a:spcPct val="0"/>
            </a:spcBef>
            <a:spcAft>
              <a:spcPct val="15000"/>
            </a:spcAft>
            <a:buChar char="••"/>
          </a:pPr>
          <a:r>
            <a:rPr lang="en-US" sz="1400" kern="1200" dirty="0" smtClean="0"/>
            <a:t>Sexual risk behavior</a:t>
          </a:r>
          <a:endParaRPr lang="en-US" sz="1400" kern="1200" dirty="0"/>
        </a:p>
        <a:p>
          <a:pPr marL="114300" lvl="1" indent="-114300" algn="l" defTabSz="622300">
            <a:lnSpc>
              <a:spcPct val="90000"/>
            </a:lnSpc>
            <a:spcBef>
              <a:spcPct val="0"/>
            </a:spcBef>
            <a:spcAft>
              <a:spcPct val="15000"/>
            </a:spcAft>
            <a:buChar char="••"/>
          </a:pPr>
          <a:r>
            <a:rPr lang="en-US" sz="1400" kern="1200" dirty="0" smtClean="0"/>
            <a:t>Sexual self-efficacy &amp; communication </a:t>
          </a:r>
          <a:endParaRPr lang="en-US" sz="1400" kern="1200" dirty="0"/>
        </a:p>
      </dsp:txBody>
      <dsp:txXfrm>
        <a:off x="5296613" y="649519"/>
        <a:ext cx="1917580" cy="2481712"/>
      </dsp:txXfrm>
    </dsp:sp>
    <dsp:sp modelId="{50A7B991-70E4-B243-8355-F45F36FD6373}">
      <dsp:nvSpPr>
        <dsp:cNvPr id="0" name=""/>
        <dsp:cNvSpPr/>
      </dsp:nvSpPr>
      <dsp:spPr>
        <a:xfrm>
          <a:off x="5713729" y="154016"/>
          <a:ext cx="1311973" cy="44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b" anchorCtr="0">
          <a:noAutofit/>
        </a:bodyPr>
        <a:lstStyle/>
        <a:p>
          <a:pPr lvl="0" algn="l" defTabSz="1022350">
            <a:lnSpc>
              <a:spcPct val="90000"/>
            </a:lnSpc>
            <a:spcBef>
              <a:spcPct val="0"/>
            </a:spcBef>
            <a:spcAft>
              <a:spcPct val="35000"/>
            </a:spcAft>
          </a:pPr>
          <a:r>
            <a:rPr lang="en-US" sz="2300" b="1" kern="1200" dirty="0" smtClean="0">
              <a:solidFill>
                <a:srgbClr val="FF0000"/>
              </a:solidFill>
            </a:rPr>
            <a:t>Aim 3</a:t>
          </a:r>
          <a:endParaRPr lang="en-US" sz="2300" b="1" kern="1200" dirty="0">
            <a:solidFill>
              <a:srgbClr val="FF0000"/>
            </a:solidFill>
          </a:endParaRPr>
        </a:p>
      </dsp:txBody>
      <dsp:txXfrm>
        <a:off x="5713729" y="154016"/>
        <a:ext cx="1311973" cy="4434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83E52-D979-1E41-8F8F-C0E02308E12E}">
      <dsp:nvSpPr>
        <dsp:cNvPr id="0" name=""/>
        <dsp:cNvSpPr/>
      </dsp:nvSpPr>
      <dsp:spPr>
        <a:xfrm rot="5400000">
          <a:off x="783926" y="1353113"/>
          <a:ext cx="1196712" cy="136241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871CFF28-295C-C441-8CCB-1322DB377021}">
      <dsp:nvSpPr>
        <dsp:cNvPr id="0" name=""/>
        <dsp:cNvSpPr/>
      </dsp:nvSpPr>
      <dsp:spPr>
        <a:xfrm>
          <a:off x="466870" y="26533"/>
          <a:ext cx="2014559" cy="1410126"/>
        </a:xfrm>
        <a:prstGeom prst="roundRect">
          <a:avLst>
            <a:gd name="adj" fmla="val 1667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Focus groups + semi-structured interviews with OAs + providers</a:t>
          </a:r>
          <a:endParaRPr lang="en-US" sz="1600" kern="1200" dirty="0"/>
        </a:p>
      </dsp:txBody>
      <dsp:txXfrm>
        <a:off x="535719" y="95382"/>
        <a:ext cx="1876861" cy="1272428"/>
      </dsp:txXfrm>
    </dsp:sp>
    <dsp:sp modelId="{D8EFEDDB-0560-9044-AC63-EB403661F18B}">
      <dsp:nvSpPr>
        <dsp:cNvPr id="0" name=""/>
        <dsp:cNvSpPr/>
      </dsp:nvSpPr>
      <dsp:spPr>
        <a:xfrm>
          <a:off x="2318822" y="161021"/>
          <a:ext cx="2027541" cy="1139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Phase I</a:t>
          </a:r>
          <a:endParaRPr lang="en-US" sz="2800" kern="1200" dirty="0"/>
        </a:p>
      </dsp:txBody>
      <dsp:txXfrm>
        <a:off x="2318822" y="161021"/>
        <a:ext cx="2027541" cy="1139726"/>
      </dsp:txXfrm>
    </dsp:sp>
    <dsp:sp modelId="{DF4ED5FD-33DB-C149-8E7A-3D10B6C74C3B}">
      <dsp:nvSpPr>
        <dsp:cNvPr id="0" name=""/>
        <dsp:cNvSpPr/>
      </dsp:nvSpPr>
      <dsp:spPr>
        <a:xfrm rot="5400000">
          <a:off x="2589172" y="2937150"/>
          <a:ext cx="1196712" cy="136241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351487F6-EFA0-8A4A-B18F-9D5597627DF1}">
      <dsp:nvSpPr>
        <dsp:cNvPr id="0" name=""/>
        <dsp:cNvSpPr/>
      </dsp:nvSpPr>
      <dsp:spPr>
        <a:xfrm>
          <a:off x="2272116" y="1610570"/>
          <a:ext cx="2014559" cy="1410126"/>
        </a:xfrm>
        <a:prstGeom prst="roundRect">
          <a:avLst>
            <a:gd name="adj" fmla="val 1667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Program development+ implementation</a:t>
          </a:r>
          <a:endParaRPr lang="en-US" sz="1600" kern="1200" dirty="0"/>
        </a:p>
      </dsp:txBody>
      <dsp:txXfrm>
        <a:off x="2340965" y="1679419"/>
        <a:ext cx="1876861" cy="1272428"/>
      </dsp:txXfrm>
    </dsp:sp>
    <dsp:sp modelId="{CCA0D59C-7FCB-B14D-8767-4689002BDC2E}">
      <dsp:nvSpPr>
        <dsp:cNvPr id="0" name=""/>
        <dsp:cNvSpPr/>
      </dsp:nvSpPr>
      <dsp:spPr>
        <a:xfrm>
          <a:off x="4174009" y="1745058"/>
          <a:ext cx="2164786" cy="1139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Phase 2</a:t>
          </a:r>
          <a:endParaRPr lang="en-US" sz="2800" kern="1200" dirty="0"/>
        </a:p>
      </dsp:txBody>
      <dsp:txXfrm>
        <a:off x="4174009" y="1745058"/>
        <a:ext cx="2164786" cy="1139726"/>
      </dsp:txXfrm>
    </dsp:sp>
    <dsp:sp modelId="{21494C36-F5DF-624F-8A44-337E805B019E}">
      <dsp:nvSpPr>
        <dsp:cNvPr id="0" name=""/>
        <dsp:cNvSpPr/>
      </dsp:nvSpPr>
      <dsp:spPr>
        <a:xfrm>
          <a:off x="4077362" y="3194607"/>
          <a:ext cx="2014559" cy="1410126"/>
        </a:xfrm>
        <a:prstGeom prst="roundRect">
          <a:avLst>
            <a:gd name="adj" fmla="val 1667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Program Evaluation</a:t>
          </a:r>
          <a:endParaRPr lang="en-US" sz="1600" kern="1200" dirty="0"/>
        </a:p>
      </dsp:txBody>
      <dsp:txXfrm>
        <a:off x="4146211" y="3263456"/>
        <a:ext cx="1876861" cy="1272428"/>
      </dsp:txXfrm>
    </dsp:sp>
    <dsp:sp modelId="{B87D3896-D77B-DF43-8D94-4E310F59627A}">
      <dsp:nvSpPr>
        <dsp:cNvPr id="0" name=""/>
        <dsp:cNvSpPr/>
      </dsp:nvSpPr>
      <dsp:spPr>
        <a:xfrm>
          <a:off x="5937138" y="3329095"/>
          <a:ext cx="1978017" cy="1139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Phase 3</a:t>
          </a:r>
          <a:endParaRPr lang="en-US" sz="2800" kern="1200" dirty="0"/>
        </a:p>
      </dsp:txBody>
      <dsp:txXfrm>
        <a:off x="5937138" y="3329095"/>
        <a:ext cx="1978017" cy="11397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6F9F7-1995-6D4B-8C54-CB79B5CC9F75}">
      <dsp:nvSpPr>
        <dsp:cNvPr id="0" name=""/>
        <dsp:cNvSpPr/>
      </dsp:nvSpPr>
      <dsp:spPr>
        <a:xfrm>
          <a:off x="-90525" y="-38254"/>
          <a:ext cx="2674079" cy="2667338"/>
        </a:xfrm>
        <a:prstGeom prst="upArrow">
          <a:avLst/>
        </a:prstGeom>
        <a:gradFill rotWithShape="0">
          <a:gsLst>
            <a:gs pos="0">
              <a:schemeClr val="accent1">
                <a:hueOff val="0"/>
                <a:satOff val="0"/>
                <a:lumOff val="0"/>
                <a:alphaOff val="0"/>
                <a:tint val="100000"/>
                <a:shade val="60000"/>
                <a:satMod val="135000"/>
              </a:schemeClr>
            </a:gs>
            <a:gs pos="100000">
              <a:schemeClr val="accent1">
                <a:hueOff val="0"/>
                <a:satOff val="0"/>
                <a:lumOff val="0"/>
                <a:alphaOff val="0"/>
                <a:tint val="100000"/>
                <a:shade val="100000"/>
                <a:satMod val="135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FBB9986-0C93-014C-9537-372FDEF7E426}">
      <dsp:nvSpPr>
        <dsp:cNvPr id="0" name=""/>
        <dsp:cNvSpPr/>
      </dsp:nvSpPr>
      <dsp:spPr>
        <a:xfrm>
          <a:off x="2463749" y="106002"/>
          <a:ext cx="3897376" cy="2243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lvl="0" algn="l" defTabSz="1955800">
            <a:lnSpc>
              <a:spcPct val="90000"/>
            </a:lnSpc>
            <a:spcBef>
              <a:spcPct val="0"/>
            </a:spcBef>
            <a:spcAft>
              <a:spcPct val="35000"/>
            </a:spcAft>
          </a:pPr>
          <a:r>
            <a:rPr lang="en-US" sz="4400" kern="1200" dirty="0" smtClean="0"/>
            <a:t>Post-intervention</a:t>
          </a:r>
        </a:p>
      </dsp:txBody>
      <dsp:txXfrm>
        <a:off x="2463749" y="106002"/>
        <a:ext cx="3897376" cy="2243327"/>
      </dsp:txXfrm>
    </dsp:sp>
    <dsp:sp modelId="{2CD277C0-2057-D841-9914-DA48A29CDD11}">
      <dsp:nvSpPr>
        <dsp:cNvPr id="0" name=""/>
        <dsp:cNvSpPr/>
      </dsp:nvSpPr>
      <dsp:spPr>
        <a:xfrm>
          <a:off x="787181" y="2536274"/>
          <a:ext cx="2296668" cy="2243327"/>
        </a:xfrm>
        <a:prstGeom prst="downArrow">
          <a:avLst/>
        </a:prstGeom>
        <a:gradFill rotWithShape="0">
          <a:gsLst>
            <a:gs pos="0">
              <a:schemeClr val="accent1">
                <a:hueOff val="0"/>
                <a:satOff val="0"/>
                <a:lumOff val="0"/>
                <a:alphaOff val="0"/>
                <a:tint val="100000"/>
                <a:shade val="60000"/>
                <a:satMod val="135000"/>
              </a:schemeClr>
            </a:gs>
            <a:gs pos="100000">
              <a:schemeClr val="accent1">
                <a:hueOff val="0"/>
                <a:satOff val="0"/>
                <a:lumOff val="0"/>
                <a:alphaOff val="0"/>
                <a:tint val="100000"/>
                <a:shade val="100000"/>
                <a:satMod val="135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A8EFEFA-2A3C-CD4E-BA30-46075EA7AD44}">
      <dsp:nvSpPr>
        <dsp:cNvPr id="0" name=""/>
        <dsp:cNvSpPr/>
      </dsp:nvSpPr>
      <dsp:spPr>
        <a:xfrm>
          <a:off x="3152749" y="2536274"/>
          <a:ext cx="3897376" cy="2243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lvl="0" algn="l" defTabSz="1955800">
            <a:lnSpc>
              <a:spcPct val="90000"/>
            </a:lnSpc>
            <a:spcBef>
              <a:spcPct val="0"/>
            </a:spcBef>
            <a:spcAft>
              <a:spcPct val="35000"/>
            </a:spcAft>
          </a:pPr>
          <a:r>
            <a:rPr lang="en-US" sz="4400" kern="1200" dirty="0" smtClean="0"/>
            <a:t>Pre-intervention</a:t>
          </a:r>
          <a:endParaRPr lang="en-US" sz="4400" kern="1200" dirty="0"/>
        </a:p>
      </dsp:txBody>
      <dsp:txXfrm>
        <a:off x="3152749" y="2536274"/>
        <a:ext cx="3897376" cy="22433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573F-E9AC-534E-830D-10E1C21005D0}">
      <dsp:nvSpPr>
        <dsp:cNvPr id="0" name=""/>
        <dsp:cNvSpPr/>
      </dsp:nvSpPr>
      <dsp:spPr>
        <a:xfrm>
          <a:off x="2166" y="1075790"/>
          <a:ext cx="2173346" cy="2173346"/>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06" tIns="16510" rIns="119606" bIns="16510" numCol="1" spcCol="1270" anchor="ctr" anchorCtr="0">
          <a:noAutofit/>
        </a:bodyPr>
        <a:lstStyle/>
        <a:p>
          <a:pPr lvl="0" algn="ctr" defTabSz="577850">
            <a:lnSpc>
              <a:spcPct val="90000"/>
            </a:lnSpc>
            <a:spcBef>
              <a:spcPct val="0"/>
            </a:spcBef>
            <a:spcAft>
              <a:spcPct val="35000"/>
            </a:spcAft>
          </a:pPr>
          <a:r>
            <a:rPr lang="en-US" sz="1300" kern="1200" dirty="0" smtClean="0"/>
            <a:t>Recognize power &amp; bias</a:t>
          </a:r>
          <a:endParaRPr lang="en-US" sz="1300" kern="1200" dirty="0"/>
        </a:p>
      </dsp:txBody>
      <dsp:txXfrm>
        <a:off x="320445" y="1394069"/>
        <a:ext cx="1536788" cy="1536788"/>
      </dsp:txXfrm>
    </dsp:sp>
    <dsp:sp modelId="{C4EC9662-EDC8-BF4C-B202-B215BCC020E7}">
      <dsp:nvSpPr>
        <dsp:cNvPr id="0" name=""/>
        <dsp:cNvSpPr/>
      </dsp:nvSpPr>
      <dsp:spPr>
        <a:xfrm>
          <a:off x="1740843" y="1075790"/>
          <a:ext cx="2173346" cy="2173346"/>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06" tIns="16510" rIns="119606" bIns="16510" numCol="1" spcCol="1270" anchor="ctr" anchorCtr="0">
          <a:noAutofit/>
        </a:bodyPr>
        <a:lstStyle/>
        <a:p>
          <a:pPr lvl="0" algn="ctr" defTabSz="577850">
            <a:lnSpc>
              <a:spcPct val="90000"/>
            </a:lnSpc>
            <a:spcBef>
              <a:spcPct val="0"/>
            </a:spcBef>
            <a:spcAft>
              <a:spcPct val="35000"/>
            </a:spcAft>
          </a:pPr>
          <a:r>
            <a:rPr lang="en-US" sz="1300" kern="1200" dirty="0" smtClean="0"/>
            <a:t>Marry clinical competence with humility</a:t>
          </a:r>
          <a:endParaRPr lang="en-US" sz="1300" kern="1200" dirty="0"/>
        </a:p>
      </dsp:txBody>
      <dsp:txXfrm>
        <a:off x="2059122" y="1394069"/>
        <a:ext cx="1536788" cy="1536788"/>
      </dsp:txXfrm>
    </dsp:sp>
    <dsp:sp modelId="{3A2F0AA2-1A89-004A-AB27-D5A172F342FA}">
      <dsp:nvSpPr>
        <dsp:cNvPr id="0" name=""/>
        <dsp:cNvSpPr/>
      </dsp:nvSpPr>
      <dsp:spPr>
        <a:xfrm>
          <a:off x="3479520" y="1075790"/>
          <a:ext cx="2173346" cy="2173346"/>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06" tIns="16510" rIns="119606" bIns="16510" numCol="1" spcCol="1270" anchor="ctr" anchorCtr="0">
          <a:noAutofit/>
        </a:bodyPr>
        <a:lstStyle/>
        <a:p>
          <a:pPr lvl="0" algn="ctr" defTabSz="577850">
            <a:lnSpc>
              <a:spcPct val="90000"/>
            </a:lnSpc>
            <a:spcBef>
              <a:spcPct val="0"/>
            </a:spcBef>
            <a:spcAft>
              <a:spcPct val="35000"/>
            </a:spcAft>
          </a:pPr>
          <a:r>
            <a:rPr lang="en-US" sz="1300" kern="1200" dirty="0" smtClean="0"/>
            <a:t>Integrate assessment</a:t>
          </a:r>
          <a:endParaRPr lang="en-US" sz="1300" kern="1200" dirty="0"/>
        </a:p>
      </dsp:txBody>
      <dsp:txXfrm>
        <a:off x="3797799" y="1394069"/>
        <a:ext cx="1536788" cy="1536788"/>
      </dsp:txXfrm>
    </dsp:sp>
    <dsp:sp modelId="{55B28F1A-58E2-AC46-9B18-B1E02ED65D86}">
      <dsp:nvSpPr>
        <dsp:cNvPr id="0" name=""/>
        <dsp:cNvSpPr/>
      </dsp:nvSpPr>
      <dsp:spPr>
        <a:xfrm>
          <a:off x="5218197" y="1075790"/>
          <a:ext cx="2173346" cy="2173346"/>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06" tIns="16510" rIns="119606" bIns="16510" numCol="1" spcCol="1270" anchor="ctr" anchorCtr="0">
          <a:noAutofit/>
        </a:bodyPr>
        <a:lstStyle/>
        <a:p>
          <a:pPr lvl="0" algn="ctr" defTabSz="577850">
            <a:lnSpc>
              <a:spcPct val="90000"/>
            </a:lnSpc>
            <a:spcBef>
              <a:spcPct val="0"/>
            </a:spcBef>
            <a:spcAft>
              <a:spcPct val="35000"/>
            </a:spcAft>
          </a:pPr>
          <a:r>
            <a:rPr lang="en-US" sz="1300" kern="1200" dirty="0" smtClean="0"/>
            <a:t>Embrace interdisciplinary approaches &amp; sex positivity </a:t>
          </a:r>
          <a:endParaRPr lang="en-US" sz="1300" kern="1200" dirty="0"/>
        </a:p>
      </dsp:txBody>
      <dsp:txXfrm>
        <a:off x="5536476" y="1394069"/>
        <a:ext cx="1536788" cy="15367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573F-E9AC-534E-830D-10E1C21005D0}">
      <dsp:nvSpPr>
        <dsp:cNvPr id="0" name=""/>
        <dsp:cNvSpPr/>
      </dsp:nvSpPr>
      <dsp:spPr>
        <a:xfrm>
          <a:off x="2166" y="1075790"/>
          <a:ext cx="2173346" cy="2173346"/>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06" tIns="19050" rIns="119606" bIns="19050" numCol="1" spcCol="1270" anchor="ctr" anchorCtr="0">
          <a:noAutofit/>
        </a:bodyPr>
        <a:lstStyle/>
        <a:p>
          <a:pPr lvl="0" algn="ctr" defTabSz="666750">
            <a:lnSpc>
              <a:spcPct val="90000"/>
            </a:lnSpc>
            <a:spcBef>
              <a:spcPct val="0"/>
            </a:spcBef>
            <a:spcAft>
              <a:spcPct val="35000"/>
            </a:spcAft>
          </a:pPr>
          <a:r>
            <a:rPr lang="en-US" sz="1500" kern="1200" dirty="0" smtClean="0"/>
            <a:t>Understand &amp; manage sexual risk</a:t>
          </a:r>
          <a:endParaRPr lang="en-US" sz="1500" kern="1200" dirty="0"/>
        </a:p>
      </dsp:txBody>
      <dsp:txXfrm>
        <a:off x="320445" y="1394069"/>
        <a:ext cx="1536788" cy="1536788"/>
      </dsp:txXfrm>
    </dsp:sp>
    <dsp:sp modelId="{C4EC9662-EDC8-BF4C-B202-B215BCC020E7}">
      <dsp:nvSpPr>
        <dsp:cNvPr id="0" name=""/>
        <dsp:cNvSpPr/>
      </dsp:nvSpPr>
      <dsp:spPr>
        <a:xfrm>
          <a:off x="1740843" y="1075790"/>
          <a:ext cx="2173346" cy="2173346"/>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06" tIns="19050" rIns="119606" bIns="19050" numCol="1" spcCol="1270" anchor="ctr" anchorCtr="0">
          <a:noAutofit/>
        </a:bodyPr>
        <a:lstStyle/>
        <a:p>
          <a:pPr lvl="0" algn="ctr" defTabSz="666750">
            <a:lnSpc>
              <a:spcPct val="90000"/>
            </a:lnSpc>
            <a:spcBef>
              <a:spcPct val="0"/>
            </a:spcBef>
            <a:spcAft>
              <a:spcPct val="35000"/>
            </a:spcAft>
          </a:pPr>
          <a:r>
            <a:rPr lang="en-US" sz="1500" kern="1200" dirty="0" smtClean="0"/>
            <a:t>Maintain whole-person health</a:t>
          </a:r>
          <a:endParaRPr lang="en-US" sz="1500" kern="1200" dirty="0"/>
        </a:p>
      </dsp:txBody>
      <dsp:txXfrm>
        <a:off x="2059122" y="1394069"/>
        <a:ext cx="1536788" cy="1536788"/>
      </dsp:txXfrm>
    </dsp:sp>
    <dsp:sp modelId="{3A2F0AA2-1A89-004A-AB27-D5A172F342FA}">
      <dsp:nvSpPr>
        <dsp:cNvPr id="0" name=""/>
        <dsp:cNvSpPr/>
      </dsp:nvSpPr>
      <dsp:spPr>
        <a:xfrm>
          <a:off x="3479520" y="1075790"/>
          <a:ext cx="2173346" cy="2173346"/>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06" tIns="19050" rIns="119606" bIns="19050" numCol="1" spcCol="1270" anchor="ctr" anchorCtr="0">
          <a:noAutofit/>
        </a:bodyPr>
        <a:lstStyle/>
        <a:p>
          <a:pPr lvl="0" algn="ctr" defTabSz="666750">
            <a:lnSpc>
              <a:spcPct val="90000"/>
            </a:lnSpc>
            <a:spcBef>
              <a:spcPct val="0"/>
            </a:spcBef>
            <a:spcAft>
              <a:spcPct val="35000"/>
            </a:spcAft>
          </a:pPr>
          <a:r>
            <a:rPr lang="en-US" sz="1500" kern="1200" dirty="0" smtClean="0"/>
            <a:t>Develop psychosexual flexibility </a:t>
          </a:r>
          <a:endParaRPr lang="en-US" sz="1500" kern="1200" dirty="0"/>
        </a:p>
      </dsp:txBody>
      <dsp:txXfrm>
        <a:off x="3797799" y="1394069"/>
        <a:ext cx="1536788" cy="1536788"/>
      </dsp:txXfrm>
    </dsp:sp>
    <dsp:sp modelId="{55B28F1A-58E2-AC46-9B18-B1E02ED65D86}">
      <dsp:nvSpPr>
        <dsp:cNvPr id="0" name=""/>
        <dsp:cNvSpPr/>
      </dsp:nvSpPr>
      <dsp:spPr>
        <a:xfrm>
          <a:off x="5218197" y="1075790"/>
          <a:ext cx="2173346" cy="2173346"/>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06" tIns="19050" rIns="119606" bIns="19050" numCol="1" spcCol="1270" anchor="ctr" anchorCtr="0">
          <a:noAutofit/>
        </a:bodyPr>
        <a:lstStyle/>
        <a:p>
          <a:pPr lvl="0" algn="ctr" defTabSz="666750">
            <a:lnSpc>
              <a:spcPct val="90000"/>
            </a:lnSpc>
            <a:spcBef>
              <a:spcPct val="0"/>
            </a:spcBef>
            <a:spcAft>
              <a:spcPct val="35000"/>
            </a:spcAft>
          </a:pPr>
          <a:r>
            <a:rPr lang="en-US" sz="1500" kern="1200" dirty="0" smtClean="0"/>
            <a:t>Read up &amp; speak up</a:t>
          </a:r>
          <a:endParaRPr lang="en-US" sz="1500" kern="1200" dirty="0"/>
        </a:p>
      </dsp:txBody>
      <dsp:txXfrm>
        <a:off x="5536476" y="1394069"/>
        <a:ext cx="1536788" cy="1536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9601F-1930-7C4B-8547-CE53428797BB}">
      <dsp:nvSpPr>
        <dsp:cNvPr id="0" name=""/>
        <dsp:cNvSpPr/>
      </dsp:nvSpPr>
      <dsp:spPr>
        <a:xfrm>
          <a:off x="1290970" y="0"/>
          <a:ext cx="4878370" cy="4878370"/>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Strangers</a:t>
          </a:r>
          <a:endParaRPr lang="en-US" sz="1600" kern="1200" dirty="0"/>
        </a:p>
      </dsp:txBody>
      <dsp:txXfrm>
        <a:off x="2815461" y="243918"/>
        <a:ext cx="1829388" cy="487837"/>
      </dsp:txXfrm>
    </dsp:sp>
    <dsp:sp modelId="{CC5079DF-6D5D-AD44-9712-C329349079C1}">
      <dsp:nvSpPr>
        <dsp:cNvPr id="0" name=""/>
        <dsp:cNvSpPr/>
      </dsp:nvSpPr>
      <dsp:spPr>
        <a:xfrm>
          <a:off x="1656848" y="731755"/>
          <a:ext cx="4146614" cy="4146614"/>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Acquaintances </a:t>
          </a:r>
          <a:endParaRPr lang="en-US" sz="1600" kern="1200" dirty="0"/>
        </a:p>
      </dsp:txBody>
      <dsp:txXfrm>
        <a:off x="2836041" y="970185"/>
        <a:ext cx="1788227" cy="476860"/>
      </dsp:txXfrm>
    </dsp:sp>
    <dsp:sp modelId="{C00C4775-3682-144F-92DF-A580C8300BE6}">
      <dsp:nvSpPr>
        <dsp:cNvPr id="0" name=""/>
        <dsp:cNvSpPr/>
      </dsp:nvSpPr>
      <dsp:spPr>
        <a:xfrm>
          <a:off x="2022726" y="1463510"/>
          <a:ext cx="3414859" cy="3414859"/>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err="1" smtClean="0"/>
            <a:t>Cose</a:t>
          </a:r>
          <a:r>
            <a:rPr lang="en-US" sz="1600" kern="1200" dirty="0" smtClean="0"/>
            <a:t> friends</a:t>
          </a:r>
          <a:endParaRPr lang="en-US" sz="1600" kern="1200" dirty="0"/>
        </a:p>
      </dsp:txBody>
      <dsp:txXfrm>
        <a:off x="2846560" y="1699136"/>
        <a:ext cx="1767189" cy="471250"/>
      </dsp:txXfrm>
    </dsp:sp>
    <dsp:sp modelId="{A04B6BA1-42E2-2942-B7F0-E329DB52F903}">
      <dsp:nvSpPr>
        <dsp:cNvPr id="0" name=""/>
        <dsp:cNvSpPr/>
      </dsp:nvSpPr>
      <dsp:spPr>
        <a:xfrm>
          <a:off x="2388603" y="2195266"/>
          <a:ext cx="2683103" cy="2683103"/>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intimates</a:t>
          </a:r>
          <a:endParaRPr lang="en-US" sz="1600" kern="1200" dirty="0"/>
        </a:p>
      </dsp:txBody>
      <dsp:txXfrm>
        <a:off x="3005717" y="2436745"/>
        <a:ext cx="1448875" cy="482958"/>
      </dsp:txXfrm>
    </dsp:sp>
    <dsp:sp modelId="{42547481-0E9C-374C-B391-5B0EEBA706E7}">
      <dsp:nvSpPr>
        <dsp:cNvPr id="0" name=""/>
        <dsp:cNvSpPr/>
      </dsp:nvSpPr>
      <dsp:spPr>
        <a:xfrm>
          <a:off x="2754481" y="2927022"/>
          <a:ext cx="1951348" cy="1951348"/>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Self</a:t>
          </a:r>
          <a:endParaRPr lang="en-US" sz="1600" kern="1200" dirty="0"/>
        </a:p>
      </dsp:txBody>
      <dsp:txXfrm>
        <a:off x="3040249" y="3414859"/>
        <a:ext cx="1379811" cy="975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9601F-1930-7C4B-8547-CE53428797BB}">
      <dsp:nvSpPr>
        <dsp:cNvPr id="0" name=""/>
        <dsp:cNvSpPr/>
      </dsp:nvSpPr>
      <dsp:spPr>
        <a:xfrm>
          <a:off x="236525" y="0"/>
          <a:ext cx="2756361" cy="2756361"/>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Strangers</a:t>
          </a:r>
          <a:endParaRPr lang="en-US" sz="900" kern="1200" dirty="0"/>
        </a:p>
      </dsp:txBody>
      <dsp:txXfrm>
        <a:off x="1097888" y="137818"/>
        <a:ext cx="1033635" cy="275636"/>
      </dsp:txXfrm>
    </dsp:sp>
    <dsp:sp modelId="{CC5079DF-6D5D-AD44-9712-C329349079C1}">
      <dsp:nvSpPr>
        <dsp:cNvPr id="0" name=""/>
        <dsp:cNvSpPr/>
      </dsp:nvSpPr>
      <dsp:spPr>
        <a:xfrm>
          <a:off x="443253" y="413454"/>
          <a:ext cx="2342906" cy="2342906"/>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Acquaintances </a:t>
          </a:r>
          <a:endParaRPr lang="en-US" sz="900" kern="1200" dirty="0"/>
        </a:p>
      </dsp:txBody>
      <dsp:txXfrm>
        <a:off x="1109517" y="548171"/>
        <a:ext cx="1010378" cy="269434"/>
      </dsp:txXfrm>
    </dsp:sp>
    <dsp:sp modelId="{C00C4775-3682-144F-92DF-A580C8300BE6}">
      <dsp:nvSpPr>
        <dsp:cNvPr id="0" name=""/>
        <dsp:cNvSpPr/>
      </dsp:nvSpPr>
      <dsp:spPr>
        <a:xfrm>
          <a:off x="649980" y="826908"/>
          <a:ext cx="1929452" cy="1929452"/>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err="1" smtClean="0"/>
            <a:t>Cose</a:t>
          </a:r>
          <a:r>
            <a:rPr lang="en-US" sz="900" kern="1200" dirty="0" smtClean="0"/>
            <a:t> friends</a:t>
          </a:r>
          <a:endParaRPr lang="en-US" sz="900" kern="1200" dirty="0"/>
        </a:p>
      </dsp:txBody>
      <dsp:txXfrm>
        <a:off x="1115460" y="960040"/>
        <a:ext cx="998491" cy="266264"/>
      </dsp:txXfrm>
    </dsp:sp>
    <dsp:sp modelId="{A04B6BA1-42E2-2942-B7F0-E329DB52F903}">
      <dsp:nvSpPr>
        <dsp:cNvPr id="0" name=""/>
        <dsp:cNvSpPr/>
      </dsp:nvSpPr>
      <dsp:spPr>
        <a:xfrm>
          <a:off x="856707" y="1240362"/>
          <a:ext cx="1515998" cy="1515998"/>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intimates</a:t>
          </a:r>
          <a:endParaRPr lang="en-US" sz="900" kern="1200" dirty="0"/>
        </a:p>
      </dsp:txBody>
      <dsp:txXfrm>
        <a:off x="1205386" y="1376802"/>
        <a:ext cx="818639" cy="272879"/>
      </dsp:txXfrm>
    </dsp:sp>
    <dsp:sp modelId="{42547481-0E9C-374C-B391-5B0EEBA706E7}">
      <dsp:nvSpPr>
        <dsp:cNvPr id="0" name=""/>
        <dsp:cNvSpPr/>
      </dsp:nvSpPr>
      <dsp:spPr>
        <a:xfrm>
          <a:off x="1063434" y="1653816"/>
          <a:ext cx="1102544" cy="1102544"/>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Self</a:t>
          </a:r>
          <a:endParaRPr lang="en-US" sz="900" kern="1200" dirty="0"/>
        </a:p>
      </dsp:txBody>
      <dsp:txXfrm>
        <a:off x="1224898" y="1929452"/>
        <a:ext cx="779616" cy="551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39334-347E-6D41-BA09-8B1E807EFD0C}">
      <dsp:nvSpPr>
        <dsp:cNvPr id="0" name=""/>
        <dsp:cNvSpPr/>
      </dsp:nvSpPr>
      <dsp:spPr>
        <a:xfrm>
          <a:off x="19" y="0"/>
          <a:ext cx="6996049" cy="4372531"/>
        </a:xfrm>
        <a:prstGeom prst="swooshArrow">
          <a:avLst>
            <a:gd name="adj1" fmla="val 25000"/>
            <a:gd name="adj2" fmla="val 25000"/>
          </a:avLst>
        </a:prstGeom>
        <a:solidFill>
          <a:schemeClr val="accent2">
            <a:tint val="4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053F364D-70C8-E84B-9C58-CB0C4D337C4C}">
      <dsp:nvSpPr>
        <dsp:cNvPr id="0" name=""/>
        <dsp:cNvSpPr/>
      </dsp:nvSpPr>
      <dsp:spPr>
        <a:xfrm>
          <a:off x="1087065" y="3017920"/>
          <a:ext cx="181897" cy="181897"/>
        </a:xfrm>
        <a:prstGeom prst="ellipse">
          <a:avLst/>
        </a:prstGeom>
        <a:gradFill rotWithShape="0">
          <a:gsLst>
            <a:gs pos="0">
              <a:schemeClr val="accent2">
                <a:hueOff val="0"/>
                <a:satOff val="0"/>
                <a:lumOff val="0"/>
                <a:alphaOff val="0"/>
                <a:shade val="70000"/>
                <a:satMod val="120000"/>
              </a:schemeClr>
            </a:gs>
            <a:gs pos="35000">
              <a:schemeClr val="accent2">
                <a:hueOff val="0"/>
                <a:satOff val="0"/>
                <a:lumOff val="0"/>
                <a:alphaOff val="0"/>
                <a:shade val="100000"/>
                <a:satMod val="150000"/>
              </a:schemeClr>
            </a:gs>
            <a:gs pos="70000">
              <a:schemeClr val="accent2">
                <a:hueOff val="0"/>
                <a:satOff val="0"/>
                <a:lumOff val="0"/>
                <a:alphaOff val="0"/>
                <a:tint val="100000"/>
                <a:shade val="100000"/>
                <a:satMod val="200000"/>
                <a:greenMod val="100000"/>
              </a:schemeClr>
            </a:gs>
            <a:gs pos="100000">
              <a:schemeClr val="accent2">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01ECF1F4-850B-D245-A0D7-15FC9FDB5F51}">
      <dsp:nvSpPr>
        <dsp:cNvPr id="0" name=""/>
        <dsp:cNvSpPr/>
      </dsp:nvSpPr>
      <dsp:spPr>
        <a:xfrm>
          <a:off x="449417" y="3108869"/>
          <a:ext cx="3087272" cy="126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84" tIns="0" rIns="0" bIns="0" numCol="1" spcCol="1270" anchor="t" anchorCtr="0">
          <a:noAutofit/>
        </a:bodyPr>
        <a:lstStyle/>
        <a:p>
          <a:pPr lvl="0" algn="l" defTabSz="933450">
            <a:lnSpc>
              <a:spcPct val="90000"/>
            </a:lnSpc>
            <a:spcBef>
              <a:spcPct val="0"/>
            </a:spcBef>
            <a:spcAft>
              <a:spcPct val="35000"/>
            </a:spcAft>
          </a:pPr>
          <a:r>
            <a:rPr lang="en-US" sz="2100" kern="1200" dirty="0" smtClean="0">
              <a:solidFill>
                <a:srgbClr val="FF0000"/>
              </a:solidFill>
              <a:latin typeface="+mj-lt"/>
              <a:cs typeface="Athelas Regular"/>
            </a:rPr>
            <a:t>Pathological</a:t>
          </a:r>
          <a:r>
            <a:rPr lang="en-US" sz="2100" kern="1200" dirty="0" smtClean="0">
              <a:solidFill>
                <a:srgbClr val="FF0000"/>
              </a:solidFill>
              <a:latin typeface="Athelas Regular"/>
              <a:cs typeface="Athelas Regular"/>
            </a:rPr>
            <a:t> </a:t>
          </a:r>
          <a:endParaRPr lang="en-US" sz="2100" kern="1200" dirty="0">
            <a:solidFill>
              <a:srgbClr val="FF0000"/>
            </a:solidFill>
            <a:latin typeface="Athelas Regular"/>
            <a:cs typeface="Athelas Regular"/>
          </a:endParaRPr>
        </a:p>
      </dsp:txBody>
      <dsp:txXfrm>
        <a:off x="449417" y="3108869"/>
        <a:ext cx="3087272" cy="1263661"/>
      </dsp:txXfrm>
    </dsp:sp>
    <dsp:sp modelId="{DF477697-C5BB-7949-9D78-163573AA4CDC}">
      <dsp:nvSpPr>
        <dsp:cNvPr id="0" name=""/>
        <dsp:cNvSpPr/>
      </dsp:nvSpPr>
      <dsp:spPr>
        <a:xfrm>
          <a:off x="2692658" y="1829466"/>
          <a:ext cx="328814" cy="328814"/>
        </a:xfrm>
        <a:prstGeom prst="ellipse">
          <a:avLst/>
        </a:prstGeom>
        <a:gradFill rotWithShape="0">
          <a:gsLst>
            <a:gs pos="0">
              <a:schemeClr val="accent2">
                <a:hueOff val="0"/>
                <a:satOff val="0"/>
                <a:lumOff val="0"/>
                <a:alphaOff val="0"/>
                <a:shade val="70000"/>
                <a:satMod val="120000"/>
              </a:schemeClr>
            </a:gs>
            <a:gs pos="35000">
              <a:schemeClr val="accent2">
                <a:hueOff val="0"/>
                <a:satOff val="0"/>
                <a:lumOff val="0"/>
                <a:alphaOff val="0"/>
                <a:shade val="100000"/>
                <a:satMod val="150000"/>
              </a:schemeClr>
            </a:gs>
            <a:gs pos="70000">
              <a:schemeClr val="accent2">
                <a:hueOff val="0"/>
                <a:satOff val="0"/>
                <a:lumOff val="0"/>
                <a:alphaOff val="0"/>
                <a:tint val="100000"/>
                <a:shade val="100000"/>
                <a:satMod val="200000"/>
                <a:greenMod val="100000"/>
              </a:schemeClr>
            </a:gs>
            <a:gs pos="100000">
              <a:schemeClr val="accent2">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3A29E266-1EED-314A-A4B6-49FFF29C1E67}">
      <dsp:nvSpPr>
        <dsp:cNvPr id="0" name=""/>
        <dsp:cNvSpPr/>
      </dsp:nvSpPr>
      <dsp:spPr>
        <a:xfrm>
          <a:off x="2857066" y="1993874"/>
          <a:ext cx="1679051" cy="2378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232" tIns="0" rIns="0" bIns="0" numCol="1" spcCol="1270" anchor="t" anchorCtr="0">
          <a:noAutofit/>
        </a:bodyPr>
        <a:lstStyle/>
        <a:p>
          <a:pPr lvl="0" algn="l" defTabSz="933450">
            <a:lnSpc>
              <a:spcPct val="90000"/>
            </a:lnSpc>
            <a:spcBef>
              <a:spcPct val="0"/>
            </a:spcBef>
            <a:spcAft>
              <a:spcPct val="35000"/>
            </a:spcAft>
          </a:pPr>
          <a:r>
            <a:rPr lang="en-US" sz="2100" kern="1200" dirty="0" smtClean="0">
              <a:solidFill>
                <a:srgbClr val="F06000"/>
              </a:solidFill>
              <a:latin typeface="+mj-lt"/>
              <a:cs typeface="Athelas Regular"/>
            </a:rPr>
            <a:t>Normal</a:t>
          </a:r>
          <a:endParaRPr lang="en-US" sz="2100" kern="1200" dirty="0">
            <a:solidFill>
              <a:srgbClr val="F06000"/>
            </a:solidFill>
            <a:latin typeface="+mj-lt"/>
            <a:cs typeface="Athelas Regular"/>
          </a:endParaRPr>
        </a:p>
      </dsp:txBody>
      <dsp:txXfrm>
        <a:off x="2857066" y="1993874"/>
        <a:ext cx="1679051" cy="2378656"/>
      </dsp:txXfrm>
    </dsp:sp>
    <dsp:sp modelId="{7C444116-45E3-F14A-9F10-2C9DE807949E}">
      <dsp:nvSpPr>
        <dsp:cNvPr id="0" name=""/>
        <dsp:cNvSpPr/>
      </dsp:nvSpPr>
      <dsp:spPr>
        <a:xfrm>
          <a:off x="4623568" y="1106250"/>
          <a:ext cx="454743" cy="454743"/>
        </a:xfrm>
        <a:prstGeom prst="ellipse">
          <a:avLst/>
        </a:prstGeom>
        <a:gradFill rotWithShape="0">
          <a:gsLst>
            <a:gs pos="0">
              <a:schemeClr val="accent2">
                <a:hueOff val="0"/>
                <a:satOff val="0"/>
                <a:lumOff val="0"/>
                <a:alphaOff val="0"/>
                <a:shade val="70000"/>
                <a:satMod val="120000"/>
              </a:schemeClr>
            </a:gs>
            <a:gs pos="35000">
              <a:schemeClr val="accent2">
                <a:hueOff val="0"/>
                <a:satOff val="0"/>
                <a:lumOff val="0"/>
                <a:alphaOff val="0"/>
                <a:shade val="100000"/>
                <a:satMod val="150000"/>
              </a:schemeClr>
            </a:gs>
            <a:gs pos="70000">
              <a:schemeClr val="accent2">
                <a:hueOff val="0"/>
                <a:satOff val="0"/>
                <a:lumOff val="0"/>
                <a:alphaOff val="0"/>
                <a:tint val="100000"/>
                <a:shade val="100000"/>
                <a:satMod val="200000"/>
                <a:greenMod val="100000"/>
              </a:schemeClr>
            </a:gs>
            <a:gs pos="100000">
              <a:schemeClr val="accent2">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BA9B383D-33F3-A848-9DA3-EF3F74E945A9}">
      <dsp:nvSpPr>
        <dsp:cNvPr id="0" name=""/>
        <dsp:cNvSpPr/>
      </dsp:nvSpPr>
      <dsp:spPr>
        <a:xfrm>
          <a:off x="4850940" y="1333621"/>
          <a:ext cx="1679051" cy="303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959" tIns="0" rIns="0" bIns="0" numCol="1" spcCol="1270" anchor="t" anchorCtr="0">
          <a:noAutofit/>
        </a:bodyPr>
        <a:lstStyle/>
        <a:p>
          <a:pPr lvl="0" algn="l" defTabSz="933450">
            <a:lnSpc>
              <a:spcPct val="90000"/>
            </a:lnSpc>
            <a:spcBef>
              <a:spcPct val="0"/>
            </a:spcBef>
            <a:spcAft>
              <a:spcPct val="35000"/>
            </a:spcAft>
          </a:pPr>
          <a:r>
            <a:rPr lang="en-US" sz="2100" kern="1200" dirty="0" smtClean="0">
              <a:solidFill>
                <a:srgbClr val="008000"/>
              </a:solidFill>
              <a:latin typeface="+mj-lt"/>
              <a:cs typeface="Athelas Regular"/>
            </a:rPr>
            <a:t>Successful</a:t>
          </a:r>
          <a:r>
            <a:rPr lang="en-US" sz="2100" kern="1200" dirty="0" smtClean="0">
              <a:solidFill>
                <a:srgbClr val="008000"/>
              </a:solidFill>
              <a:latin typeface="Athelas Regular"/>
              <a:cs typeface="Athelas Regular"/>
            </a:rPr>
            <a:t> </a:t>
          </a:r>
          <a:endParaRPr lang="en-US" sz="2100" kern="1200" dirty="0">
            <a:solidFill>
              <a:srgbClr val="008000"/>
            </a:solidFill>
            <a:latin typeface="Athelas Regular"/>
            <a:cs typeface="Athelas Regular"/>
          </a:endParaRPr>
        </a:p>
      </dsp:txBody>
      <dsp:txXfrm>
        <a:off x="4850940" y="1333621"/>
        <a:ext cx="1679051" cy="3038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9601F-1930-7C4B-8547-CE53428797BB}">
      <dsp:nvSpPr>
        <dsp:cNvPr id="0" name=""/>
        <dsp:cNvSpPr/>
      </dsp:nvSpPr>
      <dsp:spPr>
        <a:xfrm>
          <a:off x="0" y="12529"/>
          <a:ext cx="2578951" cy="2578951"/>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smtClean="0"/>
            <a:t>Strangers</a:t>
          </a:r>
          <a:endParaRPr lang="en-US" sz="800" kern="1200" dirty="0"/>
        </a:p>
      </dsp:txBody>
      <dsp:txXfrm>
        <a:off x="805922" y="141477"/>
        <a:ext cx="967106" cy="257895"/>
      </dsp:txXfrm>
    </dsp:sp>
    <dsp:sp modelId="{CC5079DF-6D5D-AD44-9712-C329349079C1}">
      <dsp:nvSpPr>
        <dsp:cNvPr id="0" name=""/>
        <dsp:cNvSpPr/>
      </dsp:nvSpPr>
      <dsp:spPr>
        <a:xfrm>
          <a:off x="193421" y="399372"/>
          <a:ext cx="2192108" cy="2192108"/>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smtClean="0"/>
            <a:t>Acquaintances </a:t>
          </a:r>
          <a:endParaRPr lang="en-US" sz="800" kern="1200" dirty="0"/>
        </a:p>
      </dsp:txBody>
      <dsp:txXfrm>
        <a:off x="816802" y="525418"/>
        <a:ext cx="945346" cy="252092"/>
      </dsp:txXfrm>
    </dsp:sp>
    <dsp:sp modelId="{C00C4775-3682-144F-92DF-A580C8300BE6}">
      <dsp:nvSpPr>
        <dsp:cNvPr id="0" name=""/>
        <dsp:cNvSpPr/>
      </dsp:nvSpPr>
      <dsp:spPr>
        <a:xfrm>
          <a:off x="386842" y="786215"/>
          <a:ext cx="1805265" cy="1805265"/>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err="1" smtClean="0"/>
            <a:t>Cose</a:t>
          </a:r>
          <a:r>
            <a:rPr lang="en-US" sz="800" kern="1200" dirty="0" smtClean="0"/>
            <a:t> friends</a:t>
          </a:r>
          <a:endParaRPr lang="en-US" sz="800" kern="1200" dirty="0"/>
        </a:p>
      </dsp:txBody>
      <dsp:txXfrm>
        <a:off x="822363" y="910778"/>
        <a:ext cx="934224" cy="249126"/>
      </dsp:txXfrm>
    </dsp:sp>
    <dsp:sp modelId="{A04B6BA1-42E2-2942-B7F0-E329DB52F903}">
      <dsp:nvSpPr>
        <dsp:cNvPr id="0" name=""/>
        <dsp:cNvSpPr/>
      </dsp:nvSpPr>
      <dsp:spPr>
        <a:xfrm>
          <a:off x="580263" y="1173057"/>
          <a:ext cx="1418423" cy="1418423"/>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smtClean="0"/>
            <a:t>intimates</a:t>
          </a:r>
          <a:endParaRPr lang="en-US" sz="800" kern="1200" dirty="0"/>
        </a:p>
      </dsp:txBody>
      <dsp:txXfrm>
        <a:off x="906501" y="1300716"/>
        <a:ext cx="765948" cy="255316"/>
      </dsp:txXfrm>
    </dsp:sp>
    <dsp:sp modelId="{42547481-0E9C-374C-B391-5B0EEBA706E7}">
      <dsp:nvSpPr>
        <dsp:cNvPr id="0" name=""/>
        <dsp:cNvSpPr/>
      </dsp:nvSpPr>
      <dsp:spPr>
        <a:xfrm>
          <a:off x="773685" y="1559900"/>
          <a:ext cx="1031580" cy="1031580"/>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smtClean="0"/>
            <a:t>Self</a:t>
          </a:r>
          <a:endParaRPr lang="en-US" sz="800" kern="1200" dirty="0"/>
        </a:p>
      </dsp:txBody>
      <dsp:txXfrm>
        <a:off x="924756" y="1817795"/>
        <a:ext cx="729437" cy="5157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DC687-15D8-E44C-B524-4AF674804EB3}">
      <dsp:nvSpPr>
        <dsp:cNvPr id="0" name=""/>
        <dsp:cNvSpPr/>
      </dsp:nvSpPr>
      <dsp:spPr>
        <a:xfrm>
          <a:off x="0" y="0"/>
          <a:ext cx="5181600" cy="1219200"/>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Understand cognitive distortions </a:t>
          </a:r>
          <a:endParaRPr lang="en-US" sz="2300" kern="1200" dirty="0"/>
        </a:p>
      </dsp:txBody>
      <dsp:txXfrm>
        <a:off x="35709" y="35709"/>
        <a:ext cx="3865988" cy="1147782"/>
      </dsp:txXfrm>
    </dsp:sp>
    <dsp:sp modelId="{27A73617-CB4E-3442-9471-2DFD18CD3DD0}">
      <dsp:nvSpPr>
        <dsp:cNvPr id="0" name=""/>
        <dsp:cNvSpPr/>
      </dsp:nvSpPr>
      <dsp:spPr>
        <a:xfrm>
          <a:off x="457199" y="1422399"/>
          <a:ext cx="5181600" cy="1219200"/>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Increase awareness of unhelpful thoughts </a:t>
          </a:r>
          <a:endParaRPr lang="en-US" sz="2300" kern="1200" dirty="0"/>
        </a:p>
      </dsp:txBody>
      <dsp:txXfrm>
        <a:off x="492908" y="1458108"/>
        <a:ext cx="3860502" cy="1147782"/>
      </dsp:txXfrm>
    </dsp:sp>
    <dsp:sp modelId="{C7C48823-4D22-1A4E-ADCB-D5050F5B10C5}">
      <dsp:nvSpPr>
        <dsp:cNvPr id="0" name=""/>
        <dsp:cNvSpPr/>
      </dsp:nvSpPr>
      <dsp:spPr>
        <a:xfrm>
          <a:off x="914399" y="2844799"/>
          <a:ext cx="5181600" cy="1219200"/>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Learn how to question, challenge, de-</a:t>
          </a:r>
          <a:r>
            <a:rPr lang="en-US" sz="2300" kern="1200" dirty="0" err="1" smtClean="0"/>
            <a:t>catastrophize</a:t>
          </a:r>
          <a:r>
            <a:rPr lang="en-US" sz="2300" kern="1200" dirty="0" smtClean="0"/>
            <a:t> &amp; reframe</a:t>
          </a:r>
          <a:endParaRPr lang="en-US" sz="2300" kern="1200" dirty="0"/>
        </a:p>
      </dsp:txBody>
      <dsp:txXfrm>
        <a:off x="950108" y="2880508"/>
        <a:ext cx="3860502" cy="1147782"/>
      </dsp:txXfrm>
    </dsp:sp>
    <dsp:sp modelId="{4C855878-9B5D-494D-8965-B26D6136B1E9}">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63C2AB67-75C3-0646-8600-B0D5BC32D3CA}">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96FDF-82EA-694F-BB4A-986BC37603A3}">
      <dsp:nvSpPr>
        <dsp:cNvPr id="0" name=""/>
        <dsp:cNvSpPr/>
      </dsp:nvSpPr>
      <dsp:spPr>
        <a:xfrm>
          <a:off x="618099" y="1134759"/>
          <a:ext cx="1661030" cy="165170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smtClean="0"/>
            <a:t>Volunteer</a:t>
          </a:r>
          <a:endParaRPr lang="en-US" sz="1200" kern="1200" dirty="0"/>
        </a:p>
      </dsp:txBody>
      <dsp:txXfrm>
        <a:off x="1033356" y="1382515"/>
        <a:ext cx="809752" cy="1156195"/>
      </dsp:txXfrm>
    </dsp:sp>
    <dsp:sp modelId="{E91BDE69-0CB7-2947-AF18-ECD6606FFE30}">
      <dsp:nvSpPr>
        <dsp:cNvPr id="0" name=""/>
        <dsp:cNvSpPr/>
      </dsp:nvSpPr>
      <dsp:spPr>
        <a:xfrm>
          <a:off x="0" y="1499428"/>
          <a:ext cx="944776" cy="944776"/>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B</a:t>
          </a:r>
          <a:endParaRPr lang="en-US" sz="4300" kern="1200" dirty="0"/>
        </a:p>
      </dsp:txBody>
      <dsp:txXfrm>
        <a:off x="138359" y="1637787"/>
        <a:ext cx="668058" cy="668058"/>
      </dsp:txXfrm>
    </dsp:sp>
    <dsp:sp modelId="{62148C9A-7ED9-BA41-9709-8AB406CEC633}">
      <dsp:nvSpPr>
        <dsp:cNvPr id="0" name=""/>
        <dsp:cNvSpPr/>
      </dsp:nvSpPr>
      <dsp:spPr>
        <a:xfrm>
          <a:off x="2359624" y="1198002"/>
          <a:ext cx="1889552" cy="165170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smtClean="0"/>
            <a:t>“Other people need  me and appreciate my skills.”</a:t>
          </a:r>
          <a:endParaRPr lang="en-US" sz="1200" kern="1200" dirty="0"/>
        </a:p>
      </dsp:txBody>
      <dsp:txXfrm>
        <a:off x="2832012" y="1445758"/>
        <a:ext cx="921157" cy="1156195"/>
      </dsp:txXfrm>
    </dsp:sp>
    <dsp:sp modelId="{1903FDF1-2C2C-0A42-8D6C-8F5E8D280046}">
      <dsp:nvSpPr>
        <dsp:cNvPr id="0" name=""/>
        <dsp:cNvSpPr/>
      </dsp:nvSpPr>
      <dsp:spPr>
        <a:xfrm>
          <a:off x="1878856" y="1554007"/>
          <a:ext cx="944776" cy="944776"/>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T</a:t>
          </a:r>
          <a:endParaRPr lang="en-US" sz="4300" kern="1200" dirty="0"/>
        </a:p>
      </dsp:txBody>
      <dsp:txXfrm>
        <a:off x="2017215" y="1692366"/>
        <a:ext cx="668058" cy="668058"/>
      </dsp:txXfrm>
    </dsp:sp>
    <dsp:sp modelId="{C19C637B-863B-E244-B118-A75A29328911}">
      <dsp:nvSpPr>
        <dsp:cNvPr id="0" name=""/>
        <dsp:cNvSpPr/>
      </dsp:nvSpPr>
      <dsp:spPr>
        <a:xfrm>
          <a:off x="4419274" y="1216171"/>
          <a:ext cx="1889552" cy="165170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smtClean="0"/>
            <a:t>Proud, energized,</a:t>
          </a:r>
        </a:p>
        <a:p>
          <a:pPr lvl="0" algn="ctr" defTabSz="533400">
            <a:lnSpc>
              <a:spcPct val="90000"/>
            </a:lnSpc>
            <a:spcBef>
              <a:spcPct val="0"/>
            </a:spcBef>
            <a:spcAft>
              <a:spcPct val="35000"/>
            </a:spcAft>
          </a:pPr>
          <a:r>
            <a:rPr lang="en-US" sz="1200" kern="1200" dirty="0" smtClean="0"/>
            <a:t>happy </a:t>
          </a:r>
          <a:endParaRPr lang="en-US" sz="1200" kern="1200" dirty="0"/>
        </a:p>
      </dsp:txBody>
      <dsp:txXfrm>
        <a:off x="4891663" y="1463927"/>
        <a:ext cx="921157" cy="1156195"/>
      </dsp:txXfrm>
    </dsp:sp>
    <dsp:sp modelId="{8F14150F-A56F-B045-834C-30B17C2BA384}">
      <dsp:nvSpPr>
        <dsp:cNvPr id="0" name=""/>
        <dsp:cNvSpPr/>
      </dsp:nvSpPr>
      <dsp:spPr>
        <a:xfrm>
          <a:off x="3766963" y="1568491"/>
          <a:ext cx="944776" cy="944776"/>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F</a:t>
          </a:r>
          <a:endParaRPr lang="en-US" sz="4300" kern="1200" dirty="0"/>
        </a:p>
      </dsp:txBody>
      <dsp:txXfrm>
        <a:off x="3905322" y="1706850"/>
        <a:ext cx="668058" cy="6680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7A8D5-E193-164C-B1FB-61A5035952E7}">
      <dsp:nvSpPr>
        <dsp:cNvPr id="0" name=""/>
        <dsp:cNvSpPr/>
      </dsp:nvSpPr>
      <dsp:spPr>
        <a:xfrm>
          <a:off x="2570671" y="2126462"/>
          <a:ext cx="1789900" cy="1789900"/>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w="12700" cap="flat" cmpd="sng" algn="ctr">
          <a:solidFill>
            <a:schemeClr val="accent1">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sp>
    <dsp:sp modelId="{C29C06E4-40E2-EF41-BA90-248F840A2D69}">
      <dsp:nvSpPr>
        <dsp:cNvPr id="0" name=""/>
        <dsp:cNvSpPr/>
      </dsp:nvSpPr>
      <dsp:spPr>
        <a:xfrm rot="16200000">
          <a:off x="1496731" y="2842422"/>
          <a:ext cx="1789900" cy="357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b" anchorCtr="0">
          <a:noAutofit/>
        </a:bodyPr>
        <a:lstStyle/>
        <a:p>
          <a:pPr lvl="0" algn="l" defTabSz="533400">
            <a:lnSpc>
              <a:spcPct val="90000"/>
            </a:lnSpc>
            <a:spcBef>
              <a:spcPct val="0"/>
            </a:spcBef>
            <a:spcAft>
              <a:spcPct val="35000"/>
            </a:spcAft>
          </a:pPr>
          <a:r>
            <a:rPr lang="en-US" sz="1200" kern="1200" dirty="0" smtClean="0"/>
            <a:t>Experience  Corps</a:t>
          </a:r>
          <a:endParaRPr lang="en-US" sz="1200" kern="1200" dirty="0"/>
        </a:p>
      </dsp:txBody>
      <dsp:txXfrm>
        <a:off x="1496731" y="2842422"/>
        <a:ext cx="1789900" cy="357980"/>
      </dsp:txXfrm>
    </dsp:sp>
    <dsp:sp modelId="{471C8CEA-6475-E247-BF15-14A9DF305DA5}">
      <dsp:nvSpPr>
        <dsp:cNvPr id="0" name=""/>
        <dsp:cNvSpPr/>
      </dsp:nvSpPr>
      <dsp:spPr>
        <a:xfrm>
          <a:off x="4718849" y="2126462"/>
          <a:ext cx="1789900" cy="1789900"/>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w="12700" cap="flat" cmpd="sng" algn="ctr">
          <a:solidFill>
            <a:schemeClr val="accent1">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sp>
    <dsp:sp modelId="{FB4B079C-6952-8A41-8123-811ECECE1ED9}">
      <dsp:nvSpPr>
        <dsp:cNvPr id="0" name=""/>
        <dsp:cNvSpPr/>
      </dsp:nvSpPr>
      <dsp:spPr>
        <a:xfrm rot="16200000">
          <a:off x="3644909" y="2842422"/>
          <a:ext cx="1789900" cy="357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b" anchorCtr="0">
          <a:noAutofit/>
        </a:bodyPr>
        <a:lstStyle/>
        <a:p>
          <a:pPr lvl="0" algn="l" defTabSz="533400">
            <a:lnSpc>
              <a:spcPct val="90000"/>
            </a:lnSpc>
            <a:spcBef>
              <a:spcPct val="0"/>
            </a:spcBef>
            <a:spcAft>
              <a:spcPct val="35000"/>
            </a:spcAft>
          </a:pPr>
          <a:endParaRPr lang="en-US" sz="1200" kern="1200"/>
        </a:p>
      </dsp:txBody>
      <dsp:txXfrm>
        <a:off x="3644909" y="2842422"/>
        <a:ext cx="1789900" cy="357980"/>
      </dsp:txXfrm>
    </dsp:sp>
    <dsp:sp modelId="{D6B73F88-FC20-2F47-95F6-1B0CD72CDB79}">
      <dsp:nvSpPr>
        <dsp:cNvPr id="0" name=""/>
        <dsp:cNvSpPr/>
      </dsp:nvSpPr>
      <dsp:spPr>
        <a:xfrm>
          <a:off x="4718849" y="93851"/>
          <a:ext cx="1789900" cy="1789900"/>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7425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sp>
    <dsp:sp modelId="{8EDF568D-94AA-0349-AE6E-CA01CFC9EEA2}">
      <dsp:nvSpPr>
        <dsp:cNvPr id="0" name=""/>
        <dsp:cNvSpPr/>
      </dsp:nvSpPr>
      <dsp:spPr>
        <a:xfrm rot="16200000">
          <a:off x="3644909" y="809812"/>
          <a:ext cx="1789900" cy="357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b" anchorCtr="0">
          <a:noAutofit/>
        </a:bodyPr>
        <a:lstStyle/>
        <a:p>
          <a:pPr lvl="0" algn="l" defTabSz="533400">
            <a:lnSpc>
              <a:spcPct val="90000"/>
            </a:lnSpc>
            <a:spcBef>
              <a:spcPct val="0"/>
            </a:spcBef>
            <a:spcAft>
              <a:spcPct val="35000"/>
            </a:spcAft>
          </a:pPr>
          <a:r>
            <a:rPr lang="en-US" sz="1200" kern="1200" dirty="0" smtClean="0"/>
            <a:t>Silver Sneakers Program </a:t>
          </a:r>
          <a:endParaRPr lang="en-US" sz="1200" kern="1200" dirty="0"/>
        </a:p>
      </dsp:txBody>
      <dsp:txXfrm>
        <a:off x="3644909" y="809812"/>
        <a:ext cx="1789900" cy="3579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B8DE6-46ED-F042-88FE-1661169F65D3}">
      <dsp:nvSpPr>
        <dsp:cNvPr id="0" name=""/>
        <dsp:cNvSpPr/>
      </dsp:nvSpPr>
      <dsp:spPr>
        <a:xfrm>
          <a:off x="0" y="311338"/>
          <a:ext cx="1952440" cy="3957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en-US" sz="1200" kern="1200" dirty="0" smtClean="0">
              <a:solidFill>
                <a:schemeClr val="accent3">
                  <a:lumMod val="50000"/>
                </a:schemeClr>
              </a:solidFill>
              <a:latin typeface="Arial"/>
              <a:cs typeface="Arial"/>
            </a:rPr>
            <a:t>Aging itself leads to increased susceptibility to contracting sexually transmitted diseases</a:t>
          </a:r>
          <a:r>
            <a:rPr lang="en-US" sz="1200" kern="1200" baseline="30000" dirty="0" smtClean="0">
              <a:solidFill>
                <a:srgbClr val="742500"/>
              </a:solidFill>
            </a:rPr>
            <a:t>10</a:t>
          </a:r>
          <a:endParaRPr lang="en-US" sz="1200" kern="1200" dirty="0"/>
        </a:p>
        <a:p>
          <a:pPr marL="114300" lvl="1" indent="-114300" algn="l" defTabSz="533400">
            <a:lnSpc>
              <a:spcPct val="90000"/>
            </a:lnSpc>
            <a:spcBef>
              <a:spcPct val="0"/>
            </a:spcBef>
            <a:spcAft>
              <a:spcPct val="15000"/>
            </a:spcAft>
            <a:buChar char="••"/>
          </a:pPr>
          <a:endParaRPr lang="en-US" sz="1200" kern="1200" baseline="30000" dirty="0">
            <a:solidFill>
              <a:srgbClr val="742500"/>
            </a:solidFill>
          </a:endParaRPr>
        </a:p>
        <a:p>
          <a:pPr marL="228600" lvl="2" indent="-114300" algn="l" defTabSz="533400">
            <a:lnSpc>
              <a:spcPct val="90000"/>
            </a:lnSpc>
            <a:spcBef>
              <a:spcPct val="0"/>
            </a:spcBef>
            <a:spcAft>
              <a:spcPct val="15000"/>
            </a:spcAft>
            <a:buChar char="••"/>
          </a:pPr>
          <a:r>
            <a:rPr lang="en-US" sz="1200" kern="1200" dirty="0" smtClean="0">
              <a:solidFill>
                <a:srgbClr val="742500"/>
              </a:solidFill>
              <a:latin typeface="Arial"/>
              <a:cs typeface="Arial"/>
            </a:rPr>
            <a:t>Systemic reductions in testosterone &amp; estrogen</a:t>
          </a:r>
        </a:p>
        <a:p>
          <a:pPr marL="228600" lvl="2" indent="-114300" algn="l" defTabSz="533400">
            <a:lnSpc>
              <a:spcPct val="90000"/>
            </a:lnSpc>
            <a:spcBef>
              <a:spcPct val="0"/>
            </a:spcBef>
            <a:spcAft>
              <a:spcPct val="15000"/>
            </a:spcAft>
            <a:buChar char="••"/>
          </a:pPr>
          <a:endParaRPr lang="en-US" sz="1200" kern="1200" dirty="0" smtClean="0">
            <a:solidFill>
              <a:srgbClr val="742500"/>
            </a:solidFill>
            <a:latin typeface="Arial"/>
            <a:cs typeface="Arial"/>
          </a:endParaRPr>
        </a:p>
        <a:p>
          <a:pPr marL="228600" lvl="2" indent="-114300" algn="l" defTabSz="533400">
            <a:lnSpc>
              <a:spcPct val="90000"/>
            </a:lnSpc>
            <a:spcBef>
              <a:spcPct val="0"/>
            </a:spcBef>
            <a:spcAft>
              <a:spcPct val="15000"/>
            </a:spcAft>
            <a:buChar char="••"/>
          </a:pPr>
          <a:r>
            <a:rPr lang="en-US" sz="1200" kern="1200" dirty="0" smtClean="0">
              <a:solidFill>
                <a:srgbClr val="742500"/>
              </a:solidFill>
              <a:latin typeface="Arial"/>
              <a:cs typeface="Arial"/>
            </a:rPr>
            <a:t>Reduced lubrication</a:t>
          </a:r>
        </a:p>
        <a:p>
          <a:pPr marL="228600" lvl="2" indent="-114300" algn="l" defTabSz="533400">
            <a:lnSpc>
              <a:spcPct val="90000"/>
            </a:lnSpc>
            <a:spcBef>
              <a:spcPct val="0"/>
            </a:spcBef>
            <a:spcAft>
              <a:spcPct val="15000"/>
            </a:spcAft>
            <a:buChar char="••"/>
          </a:pPr>
          <a:endParaRPr lang="en-US" sz="1200" kern="1200" dirty="0" smtClean="0">
            <a:solidFill>
              <a:srgbClr val="742500"/>
            </a:solidFill>
            <a:latin typeface="Arial"/>
            <a:cs typeface="Arial"/>
          </a:endParaRPr>
        </a:p>
        <a:p>
          <a:pPr marL="228600" lvl="2" indent="-114300" algn="l" defTabSz="533400">
            <a:lnSpc>
              <a:spcPct val="90000"/>
            </a:lnSpc>
            <a:spcBef>
              <a:spcPct val="0"/>
            </a:spcBef>
            <a:spcAft>
              <a:spcPct val="15000"/>
            </a:spcAft>
            <a:buChar char="••"/>
          </a:pPr>
          <a:r>
            <a:rPr lang="en-US" sz="1200" kern="1200" dirty="0" smtClean="0">
              <a:solidFill>
                <a:srgbClr val="742500"/>
              </a:solidFill>
              <a:latin typeface="Arial"/>
              <a:cs typeface="Arial"/>
            </a:rPr>
            <a:t>Thinning anal &amp; vaginal mucosae (tears)</a:t>
          </a:r>
        </a:p>
        <a:p>
          <a:pPr marL="228600" lvl="2" indent="-114300" algn="l" defTabSz="533400">
            <a:lnSpc>
              <a:spcPct val="90000"/>
            </a:lnSpc>
            <a:spcBef>
              <a:spcPct val="0"/>
            </a:spcBef>
            <a:spcAft>
              <a:spcPct val="15000"/>
            </a:spcAft>
            <a:buChar char="••"/>
          </a:pPr>
          <a:endParaRPr lang="en-US" sz="1200" kern="1200" dirty="0" smtClean="0">
            <a:solidFill>
              <a:srgbClr val="742500"/>
            </a:solidFill>
            <a:latin typeface="Arial"/>
            <a:cs typeface="Arial"/>
          </a:endParaRPr>
        </a:p>
        <a:p>
          <a:pPr marL="228600" lvl="2" indent="-114300" algn="l" defTabSz="533400">
            <a:lnSpc>
              <a:spcPct val="90000"/>
            </a:lnSpc>
            <a:spcBef>
              <a:spcPct val="0"/>
            </a:spcBef>
            <a:spcAft>
              <a:spcPct val="15000"/>
            </a:spcAft>
            <a:buChar char="••"/>
          </a:pPr>
          <a:r>
            <a:rPr lang="en-US" sz="1200" kern="1200" dirty="0" smtClean="0">
              <a:solidFill>
                <a:srgbClr val="742500"/>
              </a:solidFill>
              <a:latin typeface="Arial"/>
              <a:cs typeface="Arial"/>
            </a:rPr>
            <a:t>Depressed immune responsiveness </a:t>
          </a:r>
        </a:p>
      </dsp:txBody>
      <dsp:txXfrm>
        <a:off x="57185" y="368523"/>
        <a:ext cx="1838070" cy="2995332"/>
      </dsp:txXfrm>
    </dsp:sp>
    <dsp:sp modelId="{BAD204EE-B50B-2C42-BC1E-EFB074639441}">
      <dsp:nvSpPr>
        <dsp:cNvPr id="0" name=""/>
        <dsp:cNvSpPr/>
      </dsp:nvSpPr>
      <dsp:spPr>
        <a:xfrm>
          <a:off x="862321" y="2472084"/>
          <a:ext cx="2345460" cy="2345460"/>
        </a:xfrm>
        <a:prstGeom prst="leftCircularArrow">
          <a:avLst>
            <a:gd name="adj1" fmla="val 2159"/>
            <a:gd name="adj2" fmla="val 259547"/>
            <a:gd name="adj3" fmla="val 218347"/>
            <a:gd name="adj4" fmla="val 7207778"/>
            <a:gd name="adj5" fmla="val 2518"/>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32F33D9B-14E6-2446-B8DC-12722A080293}">
      <dsp:nvSpPr>
        <dsp:cNvPr id="0" name=""/>
        <dsp:cNvSpPr/>
      </dsp:nvSpPr>
      <dsp:spPr>
        <a:xfrm>
          <a:off x="520114" y="3842539"/>
          <a:ext cx="1735503" cy="690152"/>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Biological</a:t>
          </a:r>
          <a:endParaRPr lang="en-US" sz="1900" kern="1200" dirty="0"/>
        </a:p>
      </dsp:txBody>
      <dsp:txXfrm>
        <a:off x="540328" y="3862753"/>
        <a:ext cx="1695075" cy="649724"/>
      </dsp:txXfrm>
    </dsp:sp>
    <dsp:sp modelId="{71ED3AC3-790E-4742-9842-F338F6D409F0}">
      <dsp:nvSpPr>
        <dsp:cNvPr id="0" name=""/>
        <dsp:cNvSpPr/>
      </dsp:nvSpPr>
      <dsp:spPr>
        <a:xfrm>
          <a:off x="2513608" y="260395"/>
          <a:ext cx="1952440" cy="42459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ctr" defTabSz="466725">
            <a:lnSpc>
              <a:spcPct val="90000"/>
            </a:lnSpc>
            <a:spcBef>
              <a:spcPct val="0"/>
            </a:spcBef>
            <a:spcAft>
              <a:spcPct val="15000"/>
            </a:spcAft>
            <a:buChar char="••"/>
          </a:pPr>
          <a:r>
            <a:rPr lang="en-US" sz="1050" kern="1200" dirty="0" smtClean="0">
              <a:solidFill>
                <a:schemeClr val="accent2">
                  <a:lumMod val="90000"/>
                  <a:lumOff val="10000"/>
                </a:schemeClr>
              </a:solidFill>
              <a:latin typeface="Arial"/>
              <a:cs typeface="Arial"/>
            </a:rPr>
            <a:t>OAs engage in behaviors that increase their risk for infection </a:t>
          </a:r>
          <a:r>
            <a:rPr lang="en-US" sz="1050" kern="1200" baseline="30000" dirty="0" smtClean="0">
              <a:solidFill>
                <a:schemeClr val="accent2">
                  <a:lumMod val="90000"/>
                  <a:lumOff val="10000"/>
                </a:schemeClr>
              </a:solidFill>
              <a:latin typeface="Arial"/>
              <a:cs typeface="Arial"/>
            </a:rPr>
            <a:t>10</a:t>
          </a:r>
          <a:endParaRPr lang="en-US" sz="1050" kern="1200" dirty="0">
            <a:latin typeface="Arial"/>
            <a:cs typeface="Arial"/>
          </a:endParaRPr>
        </a:p>
        <a:p>
          <a:pPr marL="57150" lvl="1" indent="-57150" algn="l" defTabSz="466725">
            <a:lnSpc>
              <a:spcPct val="90000"/>
            </a:lnSpc>
            <a:spcBef>
              <a:spcPct val="0"/>
            </a:spcBef>
            <a:spcAft>
              <a:spcPct val="15000"/>
            </a:spcAft>
            <a:buChar char="••"/>
          </a:pPr>
          <a:endParaRPr lang="en-US" sz="1050" kern="1200" dirty="0">
            <a:solidFill>
              <a:schemeClr val="accent2">
                <a:lumMod val="90000"/>
                <a:lumOff val="10000"/>
              </a:schemeClr>
            </a:solidFill>
            <a:latin typeface="Arial"/>
            <a:cs typeface="Arial"/>
          </a:endParaRPr>
        </a:p>
        <a:p>
          <a:pPr marL="57150" lvl="1" indent="-57150" algn="l" defTabSz="466725">
            <a:lnSpc>
              <a:spcPct val="90000"/>
            </a:lnSpc>
            <a:spcBef>
              <a:spcPct val="0"/>
            </a:spcBef>
            <a:spcAft>
              <a:spcPct val="15000"/>
            </a:spcAft>
            <a:buChar char="••"/>
          </a:pPr>
          <a:r>
            <a:rPr lang="en-US" sz="1050" kern="1200" dirty="0" smtClean="0">
              <a:solidFill>
                <a:schemeClr val="accent3">
                  <a:lumMod val="50000"/>
                </a:schemeClr>
              </a:solidFill>
              <a:latin typeface="Arial"/>
              <a:cs typeface="Arial"/>
            </a:rPr>
            <a:t>Lowest rate of condom use among all age groups </a:t>
          </a:r>
          <a:r>
            <a:rPr lang="en-US" sz="1050" kern="1200" baseline="30000" dirty="0" smtClean="0">
              <a:solidFill>
                <a:schemeClr val="accent3">
                  <a:lumMod val="50000"/>
                </a:schemeClr>
              </a:solidFill>
              <a:latin typeface="Arial"/>
              <a:cs typeface="Arial"/>
            </a:rPr>
            <a:t>11</a:t>
          </a:r>
          <a:endParaRPr lang="en-US" sz="1050" kern="1200" dirty="0">
            <a:solidFill>
              <a:schemeClr val="accent2">
                <a:lumMod val="90000"/>
                <a:lumOff val="10000"/>
              </a:schemeClr>
            </a:solidFill>
            <a:latin typeface="Arial"/>
            <a:cs typeface="Arial"/>
          </a:endParaRPr>
        </a:p>
        <a:p>
          <a:pPr marL="57150" lvl="1" indent="-57150" algn="l" defTabSz="466725">
            <a:lnSpc>
              <a:spcPct val="90000"/>
            </a:lnSpc>
            <a:spcBef>
              <a:spcPct val="0"/>
            </a:spcBef>
            <a:spcAft>
              <a:spcPct val="15000"/>
            </a:spcAft>
            <a:buChar char="••"/>
          </a:pPr>
          <a:endParaRPr lang="en-US" sz="1050" kern="1200" dirty="0">
            <a:solidFill>
              <a:schemeClr val="accent2">
                <a:lumMod val="90000"/>
                <a:lumOff val="10000"/>
              </a:schemeClr>
            </a:solidFill>
            <a:latin typeface="Arial"/>
            <a:cs typeface="Arial"/>
          </a:endParaRPr>
        </a:p>
        <a:p>
          <a:pPr marL="57150" lvl="1" indent="-57150" algn="l" defTabSz="466725">
            <a:lnSpc>
              <a:spcPct val="90000"/>
            </a:lnSpc>
            <a:spcBef>
              <a:spcPct val="0"/>
            </a:spcBef>
            <a:spcAft>
              <a:spcPct val="15000"/>
            </a:spcAft>
            <a:buChar char="••"/>
          </a:pPr>
          <a:r>
            <a:rPr lang="en-US" sz="1050" kern="1200" dirty="0" smtClean="0">
              <a:solidFill>
                <a:schemeClr val="accent2">
                  <a:lumMod val="90000"/>
                  <a:lumOff val="10000"/>
                </a:schemeClr>
              </a:solidFill>
              <a:latin typeface="Arial"/>
              <a:cs typeface="Arial"/>
            </a:rPr>
            <a:t>Underestimate risk &amp; lack knowledge </a:t>
          </a:r>
          <a:r>
            <a:rPr lang="en-US" sz="1050" kern="1200" baseline="30000" dirty="0" smtClean="0">
              <a:solidFill>
                <a:schemeClr val="accent2">
                  <a:lumMod val="90000"/>
                  <a:lumOff val="10000"/>
                </a:schemeClr>
              </a:solidFill>
              <a:latin typeface="Arial"/>
              <a:cs typeface="Arial"/>
            </a:rPr>
            <a:t>12</a:t>
          </a:r>
          <a:endParaRPr lang="en-US" sz="1050" kern="1200" dirty="0">
            <a:solidFill>
              <a:schemeClr val="accent2">
                <a:lumMod val="90000"/>
                <a:lumOff val="10000"/>
              </a:schemeClr>
            </a:solidFill>
            <a:latin typeface="Arial"/>
            <a:cs typeface="Arial"/>
          </a:endParaRPr>
        </a:p>
        <a:p>
          <a:pPr marL="57150" lvl="1" indent="-57150" algn="l" defTabSz="466725">
            <a:lnSpc>
              <a:spcPct val="90000"/>
            </a:lnSpc>
            <a:spcBef>
              <a:spcPct val="0"/>
            </a:spcBef>
            <a:spcAft>
              <a:spcPct val="15000"/>
            </a:spcAft>
            <a:buChar char="••"/>
          </a:pPr>
          <a:endParaRPr lang="en-US" sz="1050" kern="1200" dirty="0">
            <a:solidFill>
              <a:schemeClr val="accent2">
                <a:lumMod val="90000"/>
                <a:lumOff val="10000"/>
              </a:schemeClr>
            </a:solidFill>
            <a:latin typeface="Arial"/>
            <a:cs typeface="Arial"/>
          </a:endParaRPr>
        </a:p>
        <a:p>
          <a:pPr marL="57150" lvl="1" indent="-57150" algn="l" defTabSz="466725">
            <a:lnSpc>
              <a:spcPct val="90000"/>
            </a:lnSpc>
            <a:spcBef>
              <a:spcPct val="0"/>
            </a:spcBef>
            <a:spcAft>
              <a:spcPct val="15000"/>
            </a:spcAft>
            <a:buChar char="••"/>
          </a:pPr>
          <a:r>
            <a:rPr lang="en-US" sz="1050" kern="1200" dirty="0" smtClean="0">
              <a:solidFill>
                <a:schemeClr val="accent2">
                  <a:lumMod val="90000"/>
                  <a:lumOff val="10000"/>
                </a:schemeClr>
              </a:solidFill>
              <a:latin typeface="Arial"/>
              <a:cs typeface="Arial"/>
            </a:rPr>
            <a:t>Cohort differences related to recreational sex &amp; drug use</a:t>
          </a:r>
          <a:endParaRPr lang="en-US" sz="1050" kern="1200" dirty="0">
            <a:solidFill>
              <a:schemeClr val="accent2">
                <a:lumMod val="90000"/>
                <a:lumOff val="10000"/>
              </a:schemeClr>
            </a:solidFill>
            <a:latin typeface="Arial"/>
            <a:cs typeface="Arial"/>
          </a:endParaRPr>
        </a:p>
        <a:p>
          <a:pPr marL="57150" lvl="1" indent="-57150" algn="l" defTabSz="466725">
            <a:lnSpc>
              <a:spcPct val="90000"/>
            </a:lnSpc>
            <a:spcBef>
              <a:spcPct val="0"/>
            </a:spcBef>
            <a:spcAft>
              <a:spcPct val="15000"/>
            </a:spcAft>
            <a:buChar char="••"/>
          </a:pPr>
          <a:endParaRPr lang="en-US" sz="1050" kern="1200" dirty="0">
            <a:solidFill>
              <a:schemeClr val="accent2">
                <a:lumMod val="90000"/>
                <a:lumOff val="10000"/>
              </a:schemeClr>
            </a:solidFill>
            <a:latin typeface="Arial"/>
            <a:cs typeface="Arial"/>
          </a:endParaRPr>
        </a:p>
        <a:p>
          <a:pPr marL="57150" lvl="1" indent="-57150" algn="l" defTabSz="466725">
            <a:lnSpc>
              <a:spcPct val="90000"/>
            </a:lnSpc>
            <a:spcBef>
              <a:spcPct val="0"/>
            </a:spcBef>
            <a:spcAft>
              <a:spcPct val="15000"/>
            </a:spcAft>
            <a:buChar char="••"/>
          </a:pPr>
          <a:r>
            <a:rPr lang="en-US" sz="1050" kern="1200" dirty="0" smtClean="0">
              <a:solidFill>
                <a:schemeClr val="accent2">
                  <a:lumMod val="90000"/>
                  <a:lumOff val="10000"/>
                </a:schemeClr>
              </a:solidFill>
              <a:latin typeface="Arial"/>
              <a:cs typeface="Arial"/>
            </a:rPr>
            <a:t>Menopause &amp; pro-erection medications  </a:t>
          </a:r>
          <a:r>
            <a:rPr lang="en-US" sz="1050" kern="1200" baseline="30000" dirty="0" smtClean="0">
              <a:solidFill>
                <a:schemeClr val="accent2">
                  <a:lumMod val="90000"/>
                  <a:lumOff val="10000"/>
                </a:schemeClr>
              </a:solidFill>
              <a:latin typeface="Arial"/>
              <a:cs typeface="Arial"/>
            </a:rPr>
            <a:t>13</a:t>
          </a:r>
          <a:endParaRPr lang="en-US" sz="1050" kern="1200" dirty="0">
            <a:solidFill>
              <a:schemeClr val="accent2">
                <a:lumMod val="90000"/>
                <a:lumOff val="10000"/>
              </a:schemeClr>
            </a:solidFill>
            <a:latin typeface="Arial"/>
            <a:cs typeface="Arial"/>
          </a:endParaRPr>
        </a:p>
        <a:p>
          <a:pPr marL="57150" lvl="1" indent="-57150" algn="l" defTabSz="466725">
            <a:lnSpc>
              <a:spcPct val="90000"/>
            </a:lnSpc>
            <a:spcBef>
              <a:spcPct val="0"/>
            </a:spcBef>
            <a:spcAft>
              <a:spcPct val="15000"/>
            </a:spcAft>
            <a:buChar char="••"/>
          </a:pPr>
          <a:endParaRPr lang="en-US" sz="1050" kern="1200" dirty="0">
            <a:solidFill>
              <a:schemeClr val="accent2">
                <a:lumMod val="90000"/>
                <a:lumOff val="10000"/>
              </a:schemeClr>
            </a:solidFill>
            <a:latin typeface="Arial"/>
            <a:cs typeface="Arial"/>
          </a:endParaRPr>
        </a:p>
        <a:p>
          <a:pPr marL="57150" lvl="1" indent="-57150" algn="l" defTabSz="466725">
            <a:lnSpc>
              <a:spcPct val="90000"/>
            </a:lnSpc>
            <a:spcBef>
              <a:spcPct val="0"/>
            </a:spcBef>
            <a:spcAft>
              <a:spcPct val="15000"/>
            </a:spcAft>
            <a:buChar char="••"/>
          </a:pPr>
          <a:r>
            <a:rPr lang="en-US" sz="1050" kern="1200" dirty="0" smtClean="0">
              <a:solidFill>
                <a:schemeClr val="accent2">
                  <a:lumMod val="90000"/>
                  <a:lumOff val="10000"/>
                </a:schemeClr>
              </a:solidFill>
              <a:latin typeface="Arial"/>
              <a:cs typeface="Arial"/>
            </a:rPr>
            <a:t>Shift patterns of divorce and dating</a:t>
          </a:r>
          <a:r>
            <a:rPr lang="en-US" sz="1050" kern="1200" baseline="30000" dirty="0" smtClean="0">
              <a:solidFill>
                <a:schemeClr val="accent2">
                  <a:lumMod val="90000"/>
                  <a:lumOff val="10000"/>
                </a:schemeClr>
              </a:solidFill>
              <a:latin typeface="Arial"/>
              <a:cs typeface="Arial"/>
            </a:rPr>
            <a:t> 14</a:t>
          </a:r>
          <a:endParaRPr lang="en-US" sz="1050" kern="1200" dirty="0">
            <a:solidFill>
              <a:schemeClr val="accent2">
                <a:lumMod val="90000"/>
                <a:lumOff val="10000"/>
              </a:schemeClr>
            </a:solidFill>
            <a:latin typeface="Arial"/>
            <a:cs typeface="Arial"/>
          </a:endParaRPr>
        </a:p>
        <a:p>
          <a:pPr marL="114300" lvl="1" indent="-114300" algn="l" defTabSz="533400">
            <a:lnSpc>
              <a:spcPct val="90000"/>
            </a:lnSpc>
            <a:spcBef>
              <a:spcPct val="0"/>
            </a:spcBef>
            <a:spcAft>
              <a:spcPct val="15000"/>
            </a:spcAft>
            <a:buChar char="••"/>
          </a:pPr>
          <a:endParaRPr lang="en-US" sz="1200" kern="1200" dirty="0">
            <a:solidFill>
              <a:schemeClr val="accent2">
                <a:lumMod val="90000"/>
                <a:lumOff val="10000"/>
              </a:schemeClr>
            </a:solidFill>
            <a:latin typeface="Arial"/>
            <a:cs typeface="Arial"/>
          </a:endParaRPr>
        </a:p>
      </dsp:txBody>
      <dsp:txXfrm>
        <a:off x="2570793" y="1227425"/>
        <a:ext cx="1838070" cy="3221728"/>
      </dsp:txXfrm>
    </dsp:sp>
    <dsp:sp modelId="{51BA42D7-FE2C-8A48-8A92-4585AF62EAA3}">
      <dsp:nvSpPr>
        <dsp:cNvPr id="0" name=""/>
        <dsp:cNvSpPr/>
      </dsp:nvSpPr>
      <dsp:spPr>
        <a:xfrm>
          <a:off x="2913090" y="-11822"/>
          <a:ext cx="2741838" cy="2741838"/>
        </a:xfrm>
        <a:prstGeom prst="circularArrow">
          <a:avLst>
            <a:gd name="adj1" fmla="val 1846"/>
            <a:gd name="adj2" fmla="val 220447"/>
            <a:gd name="adj3" fmla="val 21013635"/>
            <a:gd name="adj4" fmla="val 13985103"/>
            <a:gd name="adj5" fmla="val 2154"/>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8054E359-1CF5-7547-8531-1AFFA7E47936}">
      <dsp:nvSpPr>
        <dsp:cNvPr id="0" name=""/>
        <dsp:cNvSpPr/>
      </dsp:nvSpPr>
      <dsp:spPr>
        <a:xfrm>
          <a:off x="2625787" y="306859"/>
          <a:ext cx="1735503" cy="690152"/>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Psychological </a:t>
          </a:r>
          <a:endParaRPr lang="en-US" sz="1900" kern="1200" dirty="0"/>
        </a:p>
      </dsp:txBody>
      <dsp:txXfrm>
        <a:off x="2646001" y="327073"/>
        <a:ext cx="1695075" cy="649724"/>
      </dsp:txXfrm>
    </dsp:sp>
    <dsp:sp modelId="{C0D68F2E-6BF2-8043-A01C-64C9D69E93F0}">
      <dsp:nvSpPr>
        <dsp:cNvPr id="0" name=""/>
        <dsp:cNvSpPr/>
      </dsp:nvSpPr>
      <dsp:spPr>
        <a:xfrm>
          <a:off x="4822504" y="609600"/>
          <a:ext cx="1952440" cy="35475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en-US" sz="1200" kern="1200" dirty="0" smtClean="0">
              <a:solidFill>
                <a:srgbClr val="820101"/>
              </a:solidFill>
              <a:latin typeface="Arial"/>
              <a:cs typeface="Arial"/>
            </a:rPr>
            <a:t>Stereotypes and biases about aging and sexuality trickle down into clinical practice</a:t>
          </a:r>
          <a:r>
            <a:rPr lang="en-US" sz="1200" kern="1200" baseline="30000" dirty="0" smtClean="0">
              <a:solidFill>
                <a:srgbClr val="820101"/>
              </a:solidFill>
              <a:latin typeface="Arial"/>
              <a:cs typeface="Arial"/>
            </a:rPr>
            <a:t>15</a:t>
          </a:r>
          <a:endParaRPr lang="en-US" sz="1200" kern="1200" dirty="0">
            <a:solidFill>
              <a:srgbClr val="820101"/>
            </a:solidFill>
            <a:latin typeface="Arial"/>
            <a:cs typeface="Arial"/>
          </a:endParaRPr>
        </a:p>
        <a:p>
          <a:pPr marL="114300" lvl="1" indent="-114300" algn="l" defTabSz="533400">
            <a:lnSpc>
              <a:spcPct val="90000"/>
            </a:lnSpc>
            <a:spcBef>
              <a:spcPct val="0"/>
            </a:spcBef>
            <a:spcAft>
              <a:spcPct val="15000"/>
            </a:spcAft>
            <a:buChar char="••"/>
          </a:pPr>
          <a:endParaRPr lang="en-US" sz="1200" kern="1200" dirty="0">
            <a:solidFill>
              <a:srgbClr val="820101"/>
            </a:solidFill>
            <a:latin typeface="Arial"/>
            <a:cs typeface="Arial"/>
          </a:endParaRPr>
        </a:p>
        <a:p>
          <a:pPr marL="114300" lvl="1" indent="-114300" algn="l" defTabSz="533400">
            <a:lnSpc>
              <a:spcPct val="90000"/>
            </a:lnSpc>
            <a:spcBef>
              <a:spcPct val="0"/>
            </a:spcBef>
            <a:spcAft>
              <a:spcPct val="15000"/>
            </a:spcAft>
            <a:buChar char="••"/>
          </a:pPr>
          <a:r>
            <a:rPr lang="en-US" sz="1200" kern="1200" dirty="0" smtClean="0">
              <a:solidFill>
                <a:srgbClr val="820101"/>
              </a:solidFill>
              <a:latin typeface="Arial"/>
              <a:cs typeface="Arial"/>
            </a:rPr>
            <a:t>Physicians appear to underestimate prevalence of OA’s sexual concerns </a:t>
          </a:r>
          <a:r>
            <a:rPr lang="en-US" sz="1200" kern="1200" baseline="30000" dirty="0" smtClean="0">
              <a:solidFill>
                <a:srgbClr val="820101"/>
              </a:solidFill>
              <a:latin typeface="Arial"/>
              <a:cs typeface="Arial"/>
            </a:rPr>
            <a:t>16</a:t>
          </a:r>
          <a:endParaRPr lang="en-US" sz="1200" kern="1200" dirty="0">
            <a:solidFill>
              <a:srgbClr val="820101"/>
            </a:solidFill>
            <a:latin typeface="Arial"/>
            <a:cs typeface="Arial"/>
          </a:endParaRPr>
        </a:p>
        <a:p>
          <a:pPr marL="114300" lvl="1" indent="-114300" algn="l" defTabSz="533400">
            <a:lnSpc>
              <a:spcPct val="90000"/>
            </a:lnSpc>
            <a:spcBef>
              <a:spcPct val="0"/>
            </a:spcBef>
            <a:spcAft>
              <a:spcPct val="15000"/>
            </a:spcAft>
            <a:buChar char="••"/>
          </a:pPr>
          <a:endParaRPr lang="en-US" sz="1200" kern="1200" dirty="0">
            <a:solidFill>
              <a:srgbClr val="820101"/>
            </a:solidFill>
            <a:latin typeface="Arial"/>
            <a:cs typeface="Arial"/>
          </a:endParaRPr>
        </a:p>
        <a:p>
          <a:pPr marL="114300" lvl="1" indent="-114300" algn="l" defTabSz="533400">
            <a:lnSpc>
              <a:spcPct val="90000"/>
            </a:lnSpc>
            <a:spcBef>
              <a:spcPct val="0"/>
            </a:spcBef>
            <a:spcAft>
              <a:spcPct val="15000"/>
            </a:spcAft>
            <a:buChar char="••"/>
          </a:pPr>
          <a:r>
            <a:rPr lang="en-US" sz="1200" kern="1200" dirty="0" smtClean="0">
              <a:solidFill>
                <a:srgbClr val="820101"/>
              </a:solidFill>
              <a:latin typeface="Arial"/>
              <a:cs typeface="Arial"/>
            </a:rPr>
            <a:t>Suboptimal sexual history taking &amp; provider discomfort </a:t>
          </a:r>
          <a:r>
            <a:rPr lang="en-US" sz="1200" kern="1200" baseline="30000" dirty="0" smtClean="0">
              <a:solidFill>
                <a:srgbClr val="820101"/>
              </a:solidFill>
              <a:latin typeface="Arial"/>
              <a:cs typeface="Arial"/>
            </a:rPr>
            <a:t>17</a:t>
          </a:r>
          <a:endParaRPr lang="en-US" sz="1200" kern="1200" dirty="0">
            <a:solidFill>
              <a:srgbClr val="820101"/>
            </a:solidFill>
            <a:latin typeface="Arial"/>
            <a:cs typeface="Arial"/>
          </a:endParaRPr>
        </a:p>
        <a:p>
          <a:pPr marL="114300" lvl="1" indent="-114300" algn="l" defTabSz="533400">
            <a:lnSpc>
              <a:spcPct val="90000"/>
            </a:lnSpc>
            <a:spcBef>
              <a:spcPct val="0"/>
            </a:spcBef>
            <a:spcAft>
              <a:spcPct val="15000"/>
            </a:spcAft>
            <a:buChar char="••"/>
          </a:pPr>
          <a:endParaRPr lang="en-US" sz="1200" kern="1200" dirty="0">
            <a:solidFill>
              <a:srgbClr val="820101"/>
            </a:solidFill>
            <a:latin typeface="Arial"/>
            <a:cs typeface="Arial"/>
          </a:endParaRPr>
        </a:p>
        <a:p>
          <a:pPr marL="114300" lvl="1" indent="-114300" algn="l" defTabSz="533400">
            <a:lnSpc>
              <a:spcPct val="90000"/>
            </a:lnSpc>
            <a:spcBef>
              <a:spcPct val="0"/>
            </a:spcBef>
            <a:spcAft>
              <a:spcPct val="15000"/>
            </a:spcAft>
            <a:buChar char="••"/>
          </a:pPr>
          <a:r>
            <a:rPr lang="en-US" sz="1200" kern="1200" dirty="0" smtClean="0">
              <a:solidFill>
                <a:srgbClr val="820101"/>
              </a:solidFill>
              <a:latin typeface="Arial"/>
              <a:cs typeface="Arial"/>
            </a:rPr>
            <a:t>Limited provider education</a:t>
          </a:r>
          <a:r>
            <a:rPr lang="en-US" sz="1200" kern="1200" baseline="30000" dirty="0" smtClean="0">
              <a:solidFill>
                <a:srgbClr val="820101"/>
              </a:solidFill>
              <a:latin typeface="Arial"/>
              <a:cs typeface="Arial"/>
            </a:rPr>
            <a:t>18</a:t>
          </a:r>
          <a:endParaRPr lang="en-US" sz="1200" kern="1200" dirty="0">
            <a:solidFill>
              <a:srgbClr val="820101"/>
            </a:solidFill>
            <a:latin typeface="Arial"/>
            <a:cs typeface="Arial"/>
          </a:endParaRPr>
        </a:p>
        <a:p>
          <a:pPr marL="114300" lvl="1" indent="-114300" algn="l" defTabSz="533400">
            <a:lnSpc>
              <a:spcPct val="90000"/>
            </a:lnSpc>
            <a:spcBef>
              <a:spcPct val="0"/>
            </a:spcBef>
            <a:spcAft>
              <a:spcPct val="15000"/>
            </a:spcAft>
            <a:buChar char="••"/>
          </a:pPr>
          <a:endParaRPr lang="en-US" sz="1200" kern="1200" dirty="0">
            <a:solidFill>
              <a:srgbClr val="820101"/>
            </a:solidFill>
            <a:latin typeface="Arial"/>
            <a:cs typeface="Arial"/>
          </a:endParaRPr>
        </a:p>
        <a:p>
          <a:pPr marL="114300" lvl="1" indent="-114300" algn="l" defTabSz="533400">
            <a:lnSpc>
              <a:spcPct val="90000"/>
            </a:lnSpc>
            <a:spcBef>
              <a:spcPct val="0"/>
            </a:spcBef>
            <a:spcAft>
              <a:spcPct val="15000"/>
            </a:spcAft>
            <a:buChar char="••"/>
          </a:pPr>
          <a:endParaRPr lang="en-US" sz="1200" kern="1200" dirty="0">
            <a:solidFill>
              <a:srgbClr val="820101"/>
            </a:solidFill>
            <a:latin typeface="Arial"/>
            <a:cs typeface="Arial"/>
          </a:endParaRPr>
        </a:p>
        <a:p>
          <a:pPr marL="114300" lvl="1" indent="-114300" algn="l" defTabSz="533400">
            <a:lnSpc>
              <a:spcPct val="90000"/>
            </a:lnSpc>
            <a:spcBef>
              <a:spcPct val="0"/>
            </a:spcBef>
            <a:spcAft>
              <a:spcPct val="15000"/>
            </a:spcAft>
            <a:buChar char="••"/>
          </a:pPr>
          <a:endParaRPr lang="en-US" sz="1200" kern="1200" dirty="0">
            <a:solidFill>
              <a:srgbClr val="820101"/>
            </a:solidFill>
            <a:latin typeface="Arial"/>
            <a:cs typeface="Arial"/>
          </a:endParaRPr>
        </a:p>
      </dsp:txBody>
      <dsp:txXfrm>
        <a:off x="4879689" y="666785"/>
        <a:ext cx="1838070" cy="2672976"/>
      </dsp:txXfrm>
    </dsp:sp>
    <dsp:sp modelId="{96505FE8-5332-C649-9995-025A14D62F5A}">
      <dsp:nvSpPr>
        <dsp:cNvPr id="0" name=""/>
        <dsp:cNvSpPr/>
      </dsp:nvSpPr>
      <dsp:spPr>
        <a:xfrm>
          <a:off x="5257959" y="3974966"/>
          <a:ext cx="1735503" cy="690152"/>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Sociocultural </a:t>
          </a:r>
          <a:endParaRPr lang="en-US" sz="1900" kern="1200" dirty="0"/>
        </a:p>
      </dsp:txBody>
      <dsp:txXfrm>
        <a:off x="5278173" y="3995180"/>
        <a:ext cx="1695075" cy="64972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A8612-1747-584A-AAFB-E2E6D3182277}" type="datetimeFigureOut">
              <a:rPr lang="en-US" smtClean="0"/>
              <a:t>3/19/2019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3098A-4758-2942-BAE5-F2892E815983}" type="slidenum">
              <a:rPr lang="en-US" smtClean="0"/>
              <a:t>‹#›</a:t>
            </a:fld>
            <a:endParaRPr lang="en-US"/>
          </a:p>
        </p:txBody>
      </p:sp>
    </p:spTree>
    <p:extLst>
      <p:ext uri="{BB962C8B-B14F-4D97-AF65-F5344CB8AC3E}">
        <p14:creationId xmlns:p14="http://schemas.microsoft.com/office/powerpoint/2010/main" val="1362043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psychologytoday.com/us/basics/depression"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s://www.psychologytoday.com/us/basics/identity" TargetMode="External"/><Relationship Id="rId4" Type="http://schemas.openxmlformats.org/officeDocument/2006/relationships/hyperlink" Target="https://www.psychologytoday.com/us/basics/stress"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of course, to the older adults who continue</a:t>
            </a:r>
            <a:r>
              <a:rPr lang="en-US" baseline="0" dirty="0" smtClean="0"/>
              <a:t> to inspire me </a:t>
            </a:r>
            <a:endParaRPr lang="en-US" dirty="0"/>
          </a:p>
        </p:txBody>
      </p:sp>
      <p:sp>
        <p:nvSpPr>
          <p:cNvPr id="4" name="Slide Number Placeholder 3"/>
          <p:cNvSpPr>
            <a:spLocks noGrp="1"/>
          </p:cNvSpPr>
          <p:nvPr>
            <p:ph type="sldNum" sz="quarter" idx="10"/>
          </p:nvPr>
        </p:nvSpPr>
        <p:spPr/>
        <p:txBody>
          <a:bodyPr/>
          <a:lstStyle/>
          <a:p>
            <a:fld id="{01C81514-3169-F645-AFFC-0CD4BD822C22}" type="slidenum">
              <a:rPr lang="en-US" smtClean="0"/>
              <a:t>2</a:t>
            </a:fld>
            <a:endParaRPr lang="en-US"/>
          </a:p>
        </p:txBody>
      </p:sp>
    </p:spTree>
    <p:extLst>
      <p:ext uri="{BB962C8B-B14F-4D97-AF65-F5344CB8AC3E}">
        <p14:creationId xmlns:p14="http://schemas.microsoft.com/office/powerpoint/2010/main" val="2630528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an undergraduate, I received a Killam Fellowship through the Fulbright program to study at the University of Toronto.  There, I met Dr. Charles Emlet, a gerontologist researching the lived experiences of older adults aging successfully with HIV. As his mentee, I worked under his guidance to conduct semi-structured interviews with these adults and to hear their stories.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HIV as a chronic (vs.</a:t>
            </a:r>
            <a:r>
              <a:rPr lang="en-US" sz="1200" kern="1200" baseline="0" dirty="0" smtClean="0">
                <a:solidFill>
                  <a:schemeClr val="tx1"/>
                </a:solidFill>
                <a:effectLst/>
                <a:latin typeface="+mn-lt"/>
                <a:ea typeface="+mn-ea"/>
                <a:cs typeface="+mn-cs"/>
              </a:rPr>
              <a:t> terminal disease) – an example of something we can study in ways we couldn’t before because our own biology precluded it.  Got my interested in how and why older adults contracted HIV (“a young person’s disease”) and the “mechanics” of sexuality in later life. To understand how older adults get HIV, we need to understand sexual behavior and functioning.</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Of course, for a host of reasons, few people doing the research. Other mentors like Barry McCarthy fostered these interests, which I then developed and leveraged to grow my research and professional platform (e.g. blog, podcast, this talk)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13098A-4758-2942-BAE5-F2892E815983}" type="slidenum">
              <a:rPr lang="en-US" smtClean="0"/>
              <a:t>11</a:t>
            </a:fld>
            <a:endParaRPr lang="en-US"/>
          </a:p>
        </p:txBody>
      </p:sp>
    </p:spTree>
    <p:extLst>
      <p:ext uri="{BB962C8B-B14F-4D97-AF65-F5344CB8AC3E}">
        <p14:creationId xmlns:p14="http://schemas.microsoft.com/office/powerpoint/2010/main" val="134743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course, work taught me a lot about sexual and intimate relationships but also about the relationship with self on which successful aging is predicted. Our relationship with self as a barometer for relationships (e.g. sexual, platonic, intergenerational) with </a:t>
            </a:r>
            <a:r>
              <a:rPr lang="en-US" baseline="0" dirty="0" err="1" smtClean="0"/>
              <a:t>othersr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12</a:t>
            </a:fld>
            <a:endParaRPr lang="en-US"/>
          </a:p>
        </p:txBody>
      </p:sp>
    </p:spTree>
    <p:extLst>
      <p:ext uri="{BB962C8B-B14F-4D97-AF65-F5344CB8AC3E}">
        <p14:creationId xmlns:p14="http://schemas.microsoft.com/office/powerpoint/2010/main" val="307957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13</a:t>
            </a:fld>
            <a:endParaRPr lang="en-US"/>
          </a:p>
        </p:txBody>
      </p:sp>
    </p:spTree>
    <p:extLst>
      <p:ext uri="{BB962C8B-B14F-4D97-AF65-F5344CB8AC3E}">
        <p14:creationId xmlns:p14="http://schemas.microsoft.com/office/powerpoint/2010/main" val="387196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relationships in our life – but relationship</a:t>
            </a:r>
            <a:r>
              <a:rPr lang="en-US" baseline="0" dirty="0" smtClean="0"/>
              <a:t> with self establishes template/foundation for relationships with others. And as a health psychologist, I am always thinking about the individual – their experiences, their needs, their health behaviors </a:t>
            </a:r>
          </a:p>
          <a:p>
            <a:endParaRPr lang="en-US" baseline="0" dirty="0" smtClean="0"/>
          </a:p>
          <a:p>
            <a:r>
              <a:rPr lang="en-US" baseline="0" dirty="0" smtClean="0"/>
              <a:t>The individual as my primary level of analysis </a:t>
            </a:r>
          </a:p>
          <a:p>
            <a:endParaRPr lang="en-US" baseline="0" dirty="0" smtClean="0"/>
          </a:p>
          <a:p>
            <a:r>
              <a:rPr lang="en-US" baseline="0" dirty="0" smtClean="0"/>
              <a:t>Relationship with self as foundational– and certain basic conditions required to graduate onto other relationships </a:t>
            </a:r>
          </a:p>
          <a:p>
            <a:r>
              <a:rPr lang="en-US" baseline="0" dirty="0" smtClean="0"/>
              <a:t>Intimate relationships – with family members, partners</a:t>
            </a:r>
          </a:p>
          <a:p>
            <a:r>
              <a:rPr lang="en-US" baseline="0" dirty="0" smtClean="0"/>
              <a:t>Close friends – longtime friendships</a:t>
            </a:r>
          </a:p>
          <a:p>
            <a:r>
              <a:rPr lang="en-US" baseline="0" dirty="0" smtClean="0"/>
              <a:t>Acquaintances – professional &amp; mentorship relationships (perhaps where intergenerational relationships dwell) </a:t>
            </a:r>
          </a:p>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14</a:t>
            </a:fld>
            <a:endParaRPr lang="en-US"/>
          </a:p>
        </p:txBody>
      </p:sp>
    </p:spTree>
    <p:extLst>
      <p:ext uri="{BB962C8B-B14F-4D97-AF65-F5344CB8AC3E}">
        <p14:creationId xmlns:p14="http://schemas.microsoft.com/office/powerpoint/2010/main" val="286403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self as the most basic</a:t>
            </a:r>
            <a:r>
              <a:rPr lang="en-US" baseline="0" dirty="0" smtClean="0"/>
              <a:t> and fundamental relationship that first requires the most basic and fundamental things: homeostasis, food, water, sleep </a:t>
            </a:r>
            <a:endParaRPr lang="en-US" dirty="0" smtClean="0"/>
          </a:p>
          <a:p>
            <a:endParaRPr lang="en-US" baseline="0" dirty="0" smtClean="0"/>
          </a:p>
          <a:p>
            <a:r>
              <a:rPr lang="en-US" baseline="0" dirty="0" smtClean="0"/>
              <a:t>Before we can even discuss other relationships in later life, we must discuss the relationship with the self and the basic needs fueling that relationship and others. Let’s start there. Models of successful aging useful in understanding how we can optimize aging process and health behaviors foundational to relationship with self </a:t>
            </a:r>
          </a:p>
        </p:txBody>
      </p:sp>
      <p:sp>
        <p:nvSpPr>
          <p:cNvPr id="4" name="Slide Number Placeholder 3"/>
          <p:cNvSpPr>
            <a:spLocks noGrp="1"/>
          </p:cNvSpPr>
          <p:nvPr>
            <p:ph type="sldNum" sz="quarter" idx="10"/>
          </p:nvPr>
        </p:nvSpPr>
        <p:spPr/>
        <p:txBody>
          <a:bodyPr/>
          <a:lstStyle/>
          <a:p>
            <a:fld id="{2213098A-4758-2942-BAE5-F2892E815983}" type="slidenum">
              <a:rPr lang="en-US" smtClean="0"/>
              <a:t>15</a:t>
            </a:fld>
            <a:endParaRPr lang="en-US"/>
          </a:p>
        </p:txBody>
      </p:sp>
    </p:spTree>
    <p:extLst>
      <p:ext uri="{BB962C8B-B14F-4D97-AF65-F5344CB8AC3E}">
        <p14:creationId xmlns:p14="http://schemas.microsoft.com/office/powerpoint/2010/main" val="286403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basic needs have biopsychosocial underpinnings</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16</a:t>
            </a:fld>
            <a:endParaRPr lang="en-US"/>
          </a:p>
        </p:txBody>
      </p:sp>
    </p:spTree>
    <p:extLst>
      <p:ext uri="{BB962C8B-B14F-4D97-AF65-F5344CB8AC3E}">
        <p14:creationId xmlns:p14="http://schemas.microsoft.com/office/powerpoint/2010/main" val="242589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these BPS intersect influence our aging process; aging as a continuum across combinations of the biopsychosocial factors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a:t>
            </a:r>
            <a:r>
              <a:rPr lang="en-US" sz="1200" kern="1200" baseline="0" dirty="0" smtClean="0">
                <a:solidFill>
                  <a:schemeClr val="tx1"/>
                </a:solidFill>
                <a:effectLst/>
                <a:latin typeface="+mn-lt"/>
                <a:ea typeface="+mn-ea"/>
                <a:cs typeface="+mn-cs"/>
              </a:rPr>
              <a:t> the last three decades– starting with Rowe &amp; Kahn’s (1987) seminal article– modern gerontology has embraced a </a:t>
            </a:r>
            <a:r>
              <a:rPr lang="en-US" sz="1200" kern="1200" baseline="0" dirty="0" err="1" smtClean="0">
                <a:solidFill>
                  <a:schemeClr val="tx1"/>
                </a:solidFill>
                <a:effectLst/>
                <a:latin typeface="+mn-lt"/>
                <a:ea typeface="+mn-ea"/>
                <a:cs typeface="+mn-cs"/>
              </a:rPr>
              <a:t>contiuum</a:t>
            </a:r>
            <a:r>
              <a:rPr lang="en-US" sz="1200" kern="1200" baseline="0" dirty="0" smtClean="0">
                <a:solidFill>
                  <a:schemeClr val="tx1"/>
                </a:solidFill>
                <a:effectLst/>
                <a:latin typeface="+mn-lt"/>
                <a:ea typeface="+mn-ea"/>
                <a:cs typeface="+mn-cs"/>
              </a:rPr>
              <a:t>-based approach to evaluating aging, from successful, to normal, to pathological .Of course, some adults age pathologically, with high rates of disease and disability, most normally– lacking disease but having many risk factors– and many, successfully: having low probability of pathology, high cognitive and physical capacity, and active engagement with life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Considering individual difference variables (e.g. race, sex/gender, SES, personality) matters because it reveals the ratio of risk to protective factors used in determining how adults age. Over the last three decades— staring with Rowe &amp; Kahn’s (1987) seminal article—modern gerontology has embraced a continuum-based approach to evaluating aging, ranging from successful, to normal, to pathological (Rowe &amp; Kahn, 1997).  Of course, adults vary: some age </a:t>
            </a:r>
            <a:r>
              <a:rPr lang="en-US" sz="1200" i="1" kern="1200" dirty="0" smtClean="0">
                <a:solidFill>
                  <a:schemeClr val="tx1"/>
                </a:solidFill>
                <a:effectLst/>
                <a:latin typeface="+mn-lt"/>
                <a:ea typeface="+mn-ea"/>
                <a:cs typeface="+mn-cs"/>
              </a:rPr>
              <a:t>usually, </a:t>
            </a:r>
            <a:r>
              <a:rPr lang="en-US" sz="1200" kern="1200" dirty="0" smtClean="0">
                <a:solidFill>
                  <a:schemeClr val="tx1"/>
                </a:solidFill>
                <a:effectLst/>
                <a:latin typeface="+mn-lt"/>
                <a:ea typeface="+mn-ea"/>
                <a:cs typeface="+mn-cs"/>
              </a:rPr>
              <a:t>lacking disease but having many risk factors; others </a:t>
            </a:r>
            <a:r>
              <a:rPr lang="en-US" sz="1200" i="1" kern="1200" dirty="0" smtClean="0">
                <a:solidFill>
                  <a:schemeClr val="tx1"/>
                </a:solidFill>
                <a:effectLst/>
                <a:latin typeface="+mn-lt"/>
                <a:ea typeface="+mn-ea"/>
                <a:cs typeface="+mn-cs"/>
              </a:rPr>
              <a:t>pathologically </a:t>
            </a:r>
            <a:r>
              <a:rPr lang="en-US" sz="1200" kern="1200" dirty="0" smtClean="0">
                <a:solidFill>
                  <a:schemeClr val="tx1"/>
                </a:solidFill>
                <a:effectLst/>
                <a:latin typeface="+mn-lt"/>
                <a:ea typeface="+mn-ea"/>
                <a:cs typeface="+mn-cs"/>
              </a:rPr>
              <a:t>with high rates of disease and disability; and many—increasingly—</a:t>
            </a:r>
            <a:r>
              <a:rPr lang="en-US" sz="1200" i="1" kern="1200" dirty="0" smtClean="0">
                <a:solidFill>
                  <a:schemeClr val="tx1"/>
                </a:solidFill>
                <a:effectLst/>
                <a:latin typeface="+mn-lt"/>
                <a:ea typeface="+mn-ea"/>
                <a:cs typeface="+mn-cs"/>
              </a:rPr>
              <a:t> successfully</a:t>
            </a:r>
            <a:r>
              <a:rPr lang="en-US" sz="1200" kern="1200" dirty="0" smtClean="0">
                <a:solidFill>
                  <a:schemeClr val="tx1"/>
                </a:solidFill>
                <a:effectLst/>
                <a:latin typeface="+mn-lt"/>
                <a:ea typeface="+mn-ea"/>
                <a:cs typeface="+mn-cs"/>
              </a:rPr>
              <a:t>: having low probability of pathology, high cognitive and physical capacity, and active engagement with life (Rowe &amp; Kahn, 1997).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17</a:t>
            </a:fld>
            <a:endParaRPr lang="en-US"/>
          </a:p>
        </p:txBody>
      </p:sp>
    </p:spTree>
    <p:extLst>
      <p:ext uri="{BB962C8B-B14F-4D97-AF65-F5344CB8AC3E}">
        <p14:creationId xmlns:p14="http://schemas.microsoft.com/office/powerpoint/2010/main" val="1953531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many have levied criticisms against successful aging– arguing that it neglects early developmental influences related to history and historical context, structural forces influencing later-life functioning, and well as long-term disease and disability processes, the SA model</a:t>
            </a:r>
            <a:r>
              <a:rPr lang="en-US" b="1" baseline="0" dirty="0" smtClean="0"/>
              <a:t> aimed to generate research on the biopsychosocial determinants of successful aging that would encourage people to make lifestyle choices maximizing their own likelihood of aging well and maintaining a high quality of life in old age (Kahn, 2002; pg. 726) </a:t>
            </a:r>
          </a:p>
          <a:p>
            <a:endParaRPr lang="en-US" b="1" baseline="0" dirty="0" smtClean="0"/>
          </a:p>
          <a:p>
            <a:r>
              <a:rPr lang="en-US" b="0" baseline="0" dirty="0" smtClean="0"/>
              <a:t>Successful aging compromised of physical, safety, and psychosocial needs</a:t>
            </a:r>
            <a:endParaRPr lang="en-US" b="0" dirty="0" smtClean="0"/>
          </a:p>
        </p:txBody>
      </p:sp>
      <p:sp>
        <p:nvSpPr>
          <p:cNvPr id="4" name="Slide Number Placeholder 3"/>
          <p:cNvSpPr>
            <a:spLocks noGrp="1"/>
          </p:cNvSpPr>
          <p:nvPr>
            <p:ph type="sldNum" sz="quarter" idx="10"/>
          </p:nvPr>
        </p:nvSpPr>
        <p:spPr/>
        <p:txBody>
          <a:bodyPr/>
          <a:lstStyle/>
          <a:p>
            <a:fld id="{2213098A-4758-2942-BAE5-F2892E815983}" type="slidenum">
              <a:rPr lang="en-US" smtClean="0"/>
              <a:t>18</a:t>
            </a:fld>
            <a:endParaRPr lang="en-US"/>
          </a:p>
        </p:txBody>
      </p:sp>
    </p:spTree>
    <p:extLst>
      <p:ext uri="{BB962C8B-B14F-4D97-AF65-F5344CB8AC3E}">
        <p14:creationId xmlns:p14="http://schemas.microsoft.com/office/powerpoint/2010/main" val="1953531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DeLamater</a:t>
            </a:r>
            <a:r>
              <a:rPr lang="en-US" dirty="0" smtClean="0"/>
              <a:t>, 2012)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Kaas</a:t>
            </a:r>
            <a:r>
              <a:rPr lang="en-US" dirty="0" smtClean="0"/>
              <a:t> 1981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a:t>
            </a:r>
            <a:r>
              <a:rPr lang="en-US" dirty="0" err="1" smtClean="0"/>
              <a:t>Lindau</a:t>
            </a:r>
            <a:r>
              <a:rPr lang="en-US" dirty="0" smtClean="0"/>
              <a:t> et al.. 2007,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 </a:t>
            </a:r>
            <a:r>
              <a:rPr lang="en-US" dirty="0" err="1" smtClean="0"/>
              <a:t>Karraker</a:t>
            </a:r>
            <a:r>
              <a:rPr lang="en-US" baseline="0" dirty="0" smtClean="0"/>
              <a:t> et al., 2011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5.. Ports et al., 2014 </a:t>
            </a:r>
            <a:endParaRPr lang="en-US" dirty="0" smtClean="0"/>
          </a:p>
          <a:p>
            <a:endParaRPr lang="en-US" dirty="0"/>
          </a:p>
        </p:txBody>
      </p:sp>
      <p:sp>
        <p:nvSpPr>
          <p:cNvPr id="4" name="Slide Number Placeholder 3"/>
          <p:cNvSpPr>
            <a:spLocks noGrp="1"/>
          </p:cNvSpPr>
          <p:nvPr>
            <p:ph type="sldNum" sz="quarter" idx="10"/>
          </p:nvPr>
        </p:nvSpPr>
        <p:spPr/>
        <p:txBody>
          <a:bodyPr/>
          <a:lstStyle/>
          <a:p>
            <a:fld id="{01C81514-3169-F645-AFFC-0CD4BD822C22}" type="slidenum">
              <a:rPr lang="en-US" smtClean="0"/>
              <a:t>19</a:t>
            </a:fld>
            <a:endParaRPr lang="en-US"/>
          </a:p>
        </p:txBody>
      </p:sp>
    </p:spTree>
    <p:extLst>
      <p:ext uri="{BB962C8B-B14F-4D97-AF65-F5344CB8AC3E}">
        <p14:creationId xmlns:p14="http://schemas.microsoft.com/office/powerpoint/2010/main" val="3100498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Sexuality</a:t>
            </a:r>
            <a:r>
              <a:rPr lang="en-US" baseline="0" dirty="0" smtClean="0"/>
              <a:t> recognized as an increasingly important component of successful aging </a:t>
            </a:r>
          </a:p>
          <a:p>
            <a:r>
              <a:rPr lang="en-US" baseline="0" dirty="0" smtClean="0"/>
              <a:t>The things that promote successful aging also promote safe, healthy, and satisfying sexuality –and provide foundations on which healthy relationships with self and other grow </a:t>
            </a:r>
          </a:p>
          <a:p>
            <a:endParaRPr lang="en-US" baseline="0" dirty="0" smtClean="0"/>
          </a:p>
          <a:p>
            <a:r>
              <a:rPr lang="en-US" baseline="0" dirty="0" smtClean="0"/>
              <a:t>Thus, promoting successful aging also promotes healthy sexuality, health sexuality also promotes successful aging </a:t>
            </a:r>
          </a:p>
        </p:txBody>
      </p:sp>
      <p:sp>
        <p:nvSpPr>
          <p:cNvPr id="4" name="Slide Number Placeholder 3"/>
          <p:cNvSpPr>
            <a:spLocks noGrp="1"/>
          </p:cNvSpPr>
          <p:nvPr>
            <p:ph type="sldNum" sz="quarter" idx="10"/>
          </p:nvPr>
        </p:nvSpPr>
        <p:spPr/>
        <p:txBody>
          <a:bodyPr/>
          <a:lstStyle/>
          <a:p>
            <a:fld id="{2213098A-4758-2942-BAE5-F2892E815983}" type="slidenum">
              <a:rPr lang="en-US" smtClean="0"/>
              <a:t>20</a:t>
            </a:fld>
            <a:endParaRPr lang="en-US"/>
          </a:p>
        </p:txBody>
      </p:sp>
    </p:spTree>
    <p:extLst>
      <p:ext uri="{BB962C8B-B14F-4D97-AF65-F5344CB8AC3E}">
        <p14:creationId xmlns:p14="http://schemas.microsoft.com/office/powerpoint/2010/main" val="347284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Last but not least, my husband Jack,  family, and friends </a:t>
            </a:r>
          </a:p>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3</a:t>
            </a:fld>
            <a:endParaRPr lang="en-US"/>
          </a:p>
        </p:txBody>
      </p:sp>
    </p:spTree>
    <p:extLst>
      <p:ext uri="{BB962C8B-B14F-4D97-AF65-F5344CB8AC3E}">
        <p14:creationId xmlns:p14="http://schemas.microsoft.com/office/powerpoint/2010/main" val="3781816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a:t>
            </a:r>
            <a:r>
              <a:rPr lang="en-US" baseline="0" dirty="0" smtClean="0"/>
              <a:t> Nussbaum et al. 2005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21</a:t>
            </a:fld>
            <a:endParaRPr lang="en-US"/>
          </a:p>
        </p:txBody>
      </p:sp>
    </p:spTree>
    <p:extLst>
      <p:ext uri="{BB962C8B-B14F-4D97-AF65-F5344CB8AC3E}">
        <p14:creationId xmlns:p14="http://schemas.microsoft.com/office/powerpoint/2010/main" val="928699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self as the most</a:t>
            </a:r>
            <a:r>
              <a:rPr lang="en-US" baseline="0" dirty="0" smtClean="0"/>
              <a:t> basic relationship; the self has needs, these needs have biopsychosocial components, and these biopsychosocial components play into successful aging an sexuality alike; </a:t>
            </a:r>
            <a:r>
              <a:rPr lang="en-US" b="1" baseline="0" dirty="0" smtClean="0"/>
              <a:t>what is good for the aging self is good for the sexual self </a:t>
            </a:r>
            <a:endParaRPr lang="en-US" b="1" dirty="0" smtClean="0"/>
          </a:p>
        </p:txBody>
      </p:sp>
      <p:sp>
        <p:nvSpPr>
          <p:cNvPr id="4" name="Slide Number Placeholder 3"/>
          <p:cNvSpPr>
            <a:spLocks noGrp="1"/>
          </p:cNvSpPr>
          <p:nvPr>
            <p:ph type="sldNum" sz="quarter" idx="10"/>
          </p:nvPr>
        </p:nvSpPr>
        <p:spPr/>
        <p:txBody>
          <a:bodyPr/>
          <a:lstStyle/>
          <a:p>
            <a:fld id="{2213098A-4758-2942-BAE5-F2892E815983}" type="slidenum">
              <a:rPr lang="en-US" smtClean="0"/>
              <a:t>22</a:t>
            </a:fld>
            <a:endParaRPr lang="en-US"/>
          </a:p>
        </p:txBody>
      </p:sp>
    </p:spTree>
    <p:extLst>
      <p:ext uri="{BB962C8B-B14F-4D97-AF65-F5344CB8AC3E}">
        <p14:creationId xmlns:p14="http://schemas.microsoft.com/office/powerpoint/2010/main" val="1953531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 large part, the relationship you have with yourself depends on the story you tell yourself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23</a:t>
            </a:fld>
            <a:endParaRPr lang="en-US"/>
          </a:p>
        </p:txBody>
      </p:sp>
    </p:spTree>
    <p:extLst>
      <p:ext uri="{BB962C8B-B14F-4D97-AF65-F5344CB8AC3E}">
        <p14:creationId xmlns:p14="http://schemas.microsoft.com/office/powerpoint/2010/main" val="175091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 these questions because</a:t>
            </a:r>
            <a:r>
              <a:rPr lang="en-US" baseline="0" dirty="0" smtClean="0"/>
              <a:t> they influence our experience with disease </a:t>
            </a:r>
            <a:endParaRPr lang="en-US" dirty="0" smtClean="0"/>
          </a:p>
          <a:p>
            <a:endParaRPr lang="en-US" dirty="0" smtClean="0"/>
          </a:p>
          <a:p>
            <a:r>
              <a:rPr lang="en-US" dirty="0" smtClean="0"/>
              <a:t>General overview of CBT – the idea that the</a:t>
            </a:r>
            <a:r>
              <a:rPr lang="en-US" baseline="0" dirty="0" smtClean="0"/>
              <a:t> way we process information influences how we feel and behave </a:t>
            </a:r>
          </a:p>
          <a:p>
            <a:endParaRPr lang="en-US" baseline="0" dirty="0" smtClean="0"/>
          </a:p>
          <a:p>
            <a:r>
              <a:rPr lang="en-US" baseline="0" dirty="0" smtClean="0"/>
              <a:t>In clinical psychology, CBT targets the reduction or elimination of dysfunctional thinking styles and behavioral patterns that maintain impairment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24</a:t>
            </a:fld>
            <a:endParaRPr lang="en-US"/>
          </a:p>
        </p:txBody>
      </p:sp>
    </p:spTree>
    <p:extLst>
      <p:ext uri="{BB962C8B-B14F-4D97-AF65-F5344CB8AC3E}">
        <p14:creationId xmlns:p14="http://schemas.microsoft.com/office/powerpoint/2010/main" val="270468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high rate of physical comorbidities and sexual dysfunction in later life, CBT model has been adapted to meet older adults’ unique needs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25</a:t>
            </a:fld>
            <a:endParaRPr lang="en-US"/>
          </a:p>
        </p:txBody>
      </p:sp>
    </p:spTree>
    <p:extLst>
      <p:ext uri="{BB962C8B-B14F-4D97-AF65-F5344CB8AC3E}">
        <p14:creationId xmlns:p14="http://schemas.microsoft.com/office/powerpoint/2010/main" val="1273265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might</a:t>
            </a:r>
            <a:r>
              <a:rPr lang="en-US" baseline="0" dirty="0" smtClean="0"/>
              <a:t> this play out in the context of aging, healthy, and sexuality? </a:t>
            </a:r>
          </a:p>
          <a:p>
            <a:r>
              <a:rPr lang="en-US" baseline="0" dirty="0" smtClean="0"/>
              <a:t>-discuss role of internalized ageism: a form of in-group discrimination in which older adults marginalize and discriminate against other people, or themselves </a:t>
            </a:r>
          </a:p>
          <a:p>
            <a:endParaRPr lang="en-US" dirty="0" smtClean="0"/>
          </a:p>
          <a:p>
            <a:r>
              <a:rPr lang="en-US" sz="1200" kern="1200" dirty="0" smtClean="0">
                <a:solidFill>
                  <a:schemeClr val="tx1"/>
                </a:solidFill>
                <a:effectLst/>
                <a:latin typeface="+mn-lt"/>
                <a:ea typeface="+mn-ea"/>
                <a:cs typeface="+mn-cs"/>
              </a:rPr>
              <a:t>Derived from </a:t>
            </a:r>
            <a:r>
              <a:rPr lang="en-US" sz="1200" kern="1200" dirty="0" err="1" smtClean="0">
                <a:solidFill>
                  <a:schemeClr val="tx1"/>
                </a:solidFill>
                <a:effectLst/>
                <a:latin typeface="+mn-lt"/>
                <a:ea typeface="+mn-ea"/>
                <a:cs typeface="+mn-cs"/>
              </a:rPr>
              <a:t>Zusman’s</a:t>
            </a:r>
            <a:r>
              <a:rPr lang="en-US" sz="1200" kern="1200" dirty="0" smtClean="0">
                <a:solidFill>
                  <a:schemeClr val="tx1"/>
                </a:solidFill>
                <a:effectLst/>
                <a:latin typeface="+mn-lt"/>
                <a:ea typeface="+mn-ea"/>
                <a:cs typeface="+mn-cs"/>
              </a:rPr>
              <a:t> (1966) Social Breakdown Syndrome, the Geriatric Sexuality Breakdown Syndrome (GSBS; </a:t>
            </a:r>
            <a:r>
              <a:rPr lang="en-US" sz="1200" kern="1200" dirty="0" err="1" smtClean="0">
                <a:solidFill>
                  <a:schemeClr val="tx1"/>
                </a:solidFill>
                <a:effectLst/>
                <a:latin typeface="+mn-lt"/>
                <a:ea typeface="+mn-ea"/>
                <a:cs typeface="+mn-cs"/>
              </a:rPr>
              <a:t>Kaas</a:t>
            </a:r>
            <a:r>
              <a:rPr lang="en-US" sz="1200" kern="1200" dirty="0" smtClean="0">
                <a:solidFill>
                  <a:schemeClr val="tx1"/>
                </a:solidFill>
                <a:effectLst/>
                <a:latin typeface="+mn-lt"/>
                <a:ea typeface="+mn-ea"/>
                <a:cs typeface="+mn-cs"/>
              </a:rPr>
              <a:t>, 1981) describes the psychosocial mechanisms through which adults internalize ageist messages impacting their sexuality.  It assumes that sexual expression depends on several factors, including prevailing mores concerning sexual behavior, actual physical capacities, the individual’s past history of sexual response, and available partners. In later years, when relationships among these contributing factors change, so does sexual expression (</a:t>
            </a:r>
            <a:r>
              <a:rPr lang="en-US" sz="1200" kern="1200" dirty="0" err="1" smtClean="0">
                <a:solidFill>
                  <a:schemeClr val="tx1"/>
                </a:solidFill>
                <a:effectLst/>
                <a:latin typeface="+mn-lt"/>
                <a:ea typeface="+mn-ea"/>
                <a:cs typeface="+mn-cs"/>
              </a:rPr>
              <a:t>Kaas</a:t>
            </a:r>
            <a:r>
              <a:rPr lang="en-US" sz="1200" kern="1200" dirty="0" smtClean="0">
                <a:solidFill>
                  <a:schemeClr val="tx1"/>
                </a:solidFill>
                <a:effectLst/>
                <a:latin typeface="+mn-lt"/>
                <a:ea typeface="+mn-ea"/>
                <a:cs typeface="+mn-cs"/>
              </a:rPr>
              <a:t>, 1981). Because few healthy, sex positive models exist for older adults, many rely on ageist sociocultural cues about sexuality to orient their behavior (</a:t>
            </a:r>
            <a:r>
              <a:rPr lang="en-US" sz="1200" kern="1200" dirty="0" err="1" smtClean="0">
                <a:solidFill>
                  <a:schemeClr val="tx1"/>
                </a:solidFill>
                <a:effectLst/>
                <a:latin typeface="+mn-lt"/>
                <a:ea typeface="+mn-ea"/>
                <a:cs typeface="+mn-cs"/>
              </a:rPr>
              <a:t>Kaas</a:t>
            </a:r>
            <a:r>
              <a:rPr lang="en-US" sz="1200" kern="1200" dirty="0" smtClean="0">
                <a:solidFill>
                  <a:schemeClr val="tx1"/>
                </a:solidFill>
                <a:effectLst/>
                <a:latin typeface="+mn-lt"/>
                <a:ea typeface="+mn-ea"/>
                <a:cs typeface="+mn-cs"/>
              </a:rPr>
              <a:t>, 1981). These cues emerge from myths about the unnaturalness and amorality of late life sexuality, stemming from biological reductionist ideas about the fading procreate potential in later life coupled with visceral reaction to imaging </a:t>
            </a:r>
            <a:r>
              <a:rPr lang="en-US" sz="1200" kern="1200" dirty="0" err="1" smtClean="0">
                <a:solidFill>
                  <a:schemeClr val="tx1"/>
                </a:solidFill>
                <a:effectLst/>
                <a:latin typeface="+mn-lt"/>
                <a:ea typeface="+mn-ea"/>
                <a:cs typeface="+mn-cs"/>
              </a:rPr>
              <a:t>parentialized</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grandparentialized</a:t>
            </a:r>
            <a:r>
              <a:rPr lang="en-US" sz="1200" kern="1200" dirty="0" smtClean="0">
                <a:solidFill>
                  <a:schemeClr val="tx1"/>
                </a:solidFill>
                <a:effectLst/>
                <a:latin typeface="+mn-lt"/>
                <a:ea typeface="+mn-ea"/>
                <a:cs typeface="+mn-cs"/>
              </a:rPr>
              <a:t> adults as asexual (</a:t>
            </a:r>
            <a:r>
              <a:rPr lang="en-US" sz="1200" kern="1200" dirty="0" err="1" smtClean="0">
                <a:solidFill>
                  <a:schemeClr val="tx1"/>
                </a:solidFill>
                <a:effectLst/>
                <a:latin typeface="+mn-lt"/>
                <a:ea typeface="+mn-ea"/>
                <a:cs typeface="+mn-cs"/>
              </a:rPr>
              <a:t>Kaas</a:t>
            </a:r>
            <a:r>
              <a:rPr lang="en-US" sz="1200" kern="1200" dirty="0" smtClean="0">
                <a:solidFill>
                  <a:schemeClr val="tx1"/>
                </a:solidFill>
                <a:effectLst/>
                <a:latin typeface="+mn-lt"/>
                <a:ea typeface="+mn-ea"/>
                <a:cs typeface="+mn-cs"/>
              </a:rPr>
              <a:t>, 1981).  As with other modes of stereotyping, these cues color what older adults and their health providers perceive as “appropriate” within social parameters, fostering internalized ageism (Levy, 2009; </a:t>
            </a:r>
            <a:r>
              <a:rPr lang="en-US" sz="1200" kern="1200" dirty="0" err="1" smtClean="0">
                <a:solidFill>
                  <a:schemeClr val="tx1"/>
                </a:solidFill>
                <a:effectLst/>
                <a:latin typeface="+mn-lt"/>
                <a:ea typeface="+mn-ea"/>
                <a:cs typeface="+mn-cs"/>
              </a:rPr>
              <a:t>Syme</a:t>
            </a:r>
            <a:r>
              <a:rPr lang="en-US" sz="1200" kern="1200" dirty="0" smtClean="0">
                <a:solidFill>
                  <a:schemeClr val="tx1"/>
                </a:solidFill>
                <a:effectLst/>
                <a:latin typeface="+mn-lt"/>
                <a:ea typeface="+mn-ea"/>
                <a:cs typeface="+mn-cs"/>
              </a:rPr>
              <a:t> et al., 2018) stifling healthcare communication, and perpetuating sexual dysfunction (Weeks, 2002; Ports et al., 2014; </a:t>
            </a:r>
            <a:r>
              <a:rPr lang="en-US" sz="1200" kern="1200" dirty="0" err="1" smtClean="0">
                <a:solidFill>
                  <a:schemeClr val="tx1"/>
                </a:solidFill>
                <a:effectLst/>
                <a:latin typeface="+mn-lt"/>
                <a:ea typeface="+mn-ea"/>
                <a:cs typeface="+mn-cs"/>
              </a:rPr>
              <a:t>Wimberly</a:t>
            </a:r>
            <a:r>
              <a:rPr lang="en-US" sz="1200" kern="1200" dirty="0" smtClean="0">
                <a:solidFill>
                  <a:schemeClr val="tx1"/>
                </a:solidFill>
                <a:effectLst/>
                <a:latin typeface="+mn-lt"/>
                <a:ea typeface="+mn-ea"/>
                <a:cs typeface="+mn-cs"/>
              </a:rPr>
              <a:t> et al., 2006).  A recent qualitative study of older adults, for example, revealed that many women experienced internalized ageism and endorsed sexist attitudes about their own sexuality (</a:t>
            </a:r>
            <a:r>
              <a:rPr lang="en-US" sz="1200" kern="1200" dirty="0" err="1" smtClean="0">
                <a:solidFill>
                  <a:schemeClr val="tx1"/>
                </a:solidFill>
                <a:effectLst/>
                <a:latin typeface="+mn-lt"/>
                <a:ea typeface="+mn-ea"/>
                <a:cs typeface="+mn-cs"/>
              </a:rPr>
              <a:t>Syme</a:t>
            </a:r>
            <a:r>
              <a:rPr lang="en-US" sz="1200" kern="1200" dirty="0" smtClean="0">
                <a:solidFill>
                  <a:schemeClr val="tx1"/>
                </a:solidFill>
                <a:effectLst/>
                <a:latin typeface="+mn-lt"/>
                <a:ea typeface="+mn-ea"/>
                <a:cs typeface="+mn-cs"/>
              </a:rPr>
              <a:t> et al., 2018).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26</a:t>
            </a:fld>
            <a:endParaRPr lang="en-US"/>
          </a:p>
        </p:txBody>
      </p:sp>
    </p:spTree>
    <p:extLst>
      <p:ext uri="{BB962C8B-B14F-4D97-AF65-F5344CB8AC3E}">
        <p14:creationId xmlns:p14="http://schemas.microsoft.com/office/powerpoint/2010/main" val="2049238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where those basic biopsychosocial</a:t>
            </a:r>
            <a:r>
              <a:rPr lang="en-US" baseline="0" dirty="0" smtClean="0"/>
              <a:t> needs come back </a:t>
            </a:r>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27</a:t>
            </a:fld>
            <a:endParaRPr lang="en-US"/>
          </a:p>
        </p:txBody>
      </p:sp>
    </p:spTree>
    <p:extLst>
      <p:ext uri="{BB962C8B-B14F-4D97-AF65-F5344CB8AC3E}">
        <p14:creationId xmlns:p14="http://schemas.microsoft.com/office/powerpoint/2010/main" val="1766473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Here’s where those basics</a:t>
            </a:r>
            <a:r>
              <a:rPr lang="en-US" baseline="0" dirty="0" smtClean="0"/>
              <a:t> come back </a:t>
            </a:r>
            <a:endParaRPr lang="en-US" dirty="0" smtClean="0"/>
          </a:p>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28</a:t>
            </a:fld>
            <a:endParaRPr lang="en-US"/>
          </a:p>
        </p:txBody>
      </p:sp>
    </p:spTree>
    <p:extLst>
      <p:ext uri="{BB962C8B-B14F-4D97-AF65-F5344CB8AC3E}">
        <p14:creationId xmlns:p14="http://schemas.microsoft.com/office/powerpoint/2010/main" val="3437829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commitment to health optimization and successful aging can also promote sexual wellness, even in the face of disability and normal changes to the cardiovascular, endocrine, and nervous systems (McCarthy &amp; Pierpaoli, 2015). What promotes health for the physical body—a whole-foods diet, adequate sleep, exercise, adherence to medical recommendations, and stress management— promotes health for the sexual body and brain too (McCarthy &amp; Pierpaoli, 2018; </a:t>
            </a:r>
            <a:r>
              <a:rPr lang="en-US" sz="1200" kern="1200" dirty="0" err="1" smtClean="0">
                <a:solidFill>
                  <a:schemeClr val="tx1"/>
                </a:solidFill>
                <a:effectLst/>
                <a:latin typeface="+mn-lt"/>
                <a:ea typeface="+mn-ea"/>
                <a:cs typeface="+mn-cs"/>
              </a:rPr>
              <a:t>Ngandy</a:t>
            </a:r>
            <a:r>
              <a:rPr lang="en-US" sz="1200" kern="1200" dirty="0" smtClean="0">
                <a:solidFill>
                  <a:schemeClr val="tx1"/>
                </a:solidFill>
                <a:effectLst/>
                <a:latin typeface="+mn-lt"/>
                <a:ea typeface="+mn-ea"/>
                <a:cs typeface="+mn-cs"/>
              </a:rPr>
              <a:t> et al., 2015). </a:t>
            </a:r>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29</a:t>
            </a:fld>
            <a:endParaRPr lang="en-US"/>
          </a:p>
        </p:txBody>
      </p:sp>
    </p:spTree>
    <p:extLst>
      <p:ext uri="{BB962C8B-B14F-4D97-AF65-F5344CB8AC3E}">
        <p14:creationId xmlns:p14="http://schemas.microsoft.com/office/powerpoint/2010/main" val="3494009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changing</a:t>
            </a:r>
            <a:r>
              <a:rPr lang="en-US" baseline="0" dirty="0" smtClean="0"/>
              <a:t> thoughts or behavior can change feelings </a:t>
            </a:r>
          </a:p>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31</a:t>
            </a:fld>
            <a:endParaRPr lang="en-US"/>
          </a:p>
        </p:txBody>
      </p:sp>
    </p:spTree>
    <p:extLst>
      <p:ext uri="{BB962C8B-B14F-4D97-AF65-F5344CB8AC3E}">
        <p14:creationId xmlns:p14="http://schemas.microsoft.com/office/powerpoint/2010/main" val="220158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4</a:t>
            </a:fld>
            <a:endParaRPr lang="en-US"/>
          </a:p>
        </p:txBody>
      </p:sp>
    </p:spTree>
    <p:extLst>
      <p:ext uri="{BB962C8B-B14F-4D97-AF65-F5344CB8AC3E}">
        <p14:creationId xmlns:p14="http://schemas.microsoft.com/office/powerpoint/2010/main" val="2428642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you can change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32</a:t>
            </a:fld>
            <a:endParaRPr lang="en-US"/>
          </a:p>
        </p:txBody>
      </p:sp>
    </p:spTree>
    <p:extLst>
      <p:ext uri="{BB962C8B-B14F-4D97-AF65-F5344CB8AC3E}">
        <p14:creationId xmlns:p14="http://schemas.microsoft.com/office/powerpoint/2010/main" val="2201581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you can change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33</a:t>
            </a:fld>
            <a:endParaRPr lang="en-US"/>
          </a:p>
        </p:txBody>
      </p:sp>
    </p:spTree>
    <p:extLst>
      <p:ext uri="{BB962C8B-B14F-4D97-AF65-F5344CB8AC3E}">
        <p14:creationId xmlns:p14="http://schemas.microsoft.com/office/powerpoint/2010/main" val="2201581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begin</a:t>
            </a:r>
            <a:r>
              <a:rPr lang="en-US" baseline="0" dirty="0" smtClean="0"/>
              <a:t> the presentation proper, I wanted to introduce this quote --- because I think it well encapsulates the theme of today’s presentation </a:t>
            </a:r>
          </a:p>
          <a:p>
            <a:endParaRPr lang="en-US" baseline="0" dirty="0" smtClean="0"/>
          </a:p>
          <a:p>
            <a:r>
              <a:rPr lang="en-US" baseline="0" dirty="0" smtClean="0"/>
              <a:t>-Johann Wolfgang van Goethe  (</a:t>
            </a:r>
            <a:r>
              <a:rPr lang="en-US" baseline="0" dirty="0" err="1" smtClean="0"/>
              <a:t>Gu</a:t>
            </a:r>
            <a:r>
              <a:rPr lang="en-US" baseline="0" dirty="0" smtClean="0"/>
              <a:t>-ten): German writer and statesman </a:t>
            </a:r>
            <a:endParaRPr lang="en-US" dirty="0"/>
          </a:p>
        </p:txBody>
      </p:sp>
      <p:sp>
        <p:nvSpPr>
          <p:cNvPr id="4" name="Slide Number Placeholder 3"/>
          <p:cNvSpPr>
            <a:spLocks noGrp="1"/>
          </p:cNvSpPr>
          <p:nvPr>
            <p:ph type="sldNum" sz="quarter" idx="10"/>
          </p:nvPr>
        </p:nvSpPr>
        <p:spPr/>
        <p:txBody>
          <a:bodyPr/>
          <a:lstStyle/>
          <a:p>
            <a:fld id="{6DAE7213-1B7E-A94D-998F-416600E5E5C4}" type="slidenum">
              <a:rPr lang="en-US" smtClean="0"/>
              <a:t>36</a:t>
            </a:fld>
            <a:endParaRPr lang="en-US"/>
          </a:p>
        </p:txBody>
      </p:sp>
    </p:spTree>
    <p:extLst>
      <p:ext uri="{BB962C8B-B14F-4D97-AF65-F5344CB8AC3E}">
        <p14:creationId xmlns:p14="http://schemas.microsoft.com/office/powerpoint/2010/main" val="3951281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a:t>
            </a:r>
            <a:r>
              <a:rPr lang="en-US" baseline="0" dirty="0" smtClean="0"/>
              <a:t> belongingness and life engagement represent important features of basic human need and successful aging, respectively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37</a:t>
            </a:fld>
            <a:endParaRPr lang="en-US"/>
          </a:p>
        </p:txBody>
      </p:sp>
    </p:spTree>
    <p:extLst>
      <p:ext uri="{BB962C8B-B14F-4D97-AF65-F5344CB8AC3E}">
        <p14:creationId xmlns:p14="http://schemas.microsoft.com/office/powerpoint/2010/main" val="1887474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challenges</a:t>
            </a:r>
            <a:r>
              <a:rPr lang="en-US" baseline="0" dirty="0" smtClean="0"/>
              <a:t> inherent to aging alter the nature, degree, and extent of an individual’s social engagement. Notwithstanding macro-level advances in medicine, public health, and culture that have significantly increased the quality and length of life, late adulthood represents a period of the life span largely divorced from conventional caregiving and commercially productive roles</a:t>
            </a:r>
            <a:endParaRPr lang="en-US" dirty="0"/>
          </a:p>
        </p:txBody>
      </p:sp>
      <p:sp>
        <p:nvSpPr>
          <p:cNvPr id="4" name="Slide Number Placeholder 3"/>
          <p:cNvSpPr>
            <a:spLocks noGrp="1"/>
          </p:cNvSpPr>
          <p:nvPr>
            <p:ph type="sldNum" sz="quarter" idx="10"/>
          </p:nvPr>
        </p:nvSpPr>
        <p:spPr/>
        <p:txBody>
          <a:bodyPr/>
          <a:lstStyle/>
          <a:p>
            <a:fld id="{081CB8CD-D01F-6149-8A1E-ACFCE192C87A}" type="slidenum">
              <a:rPr lang="en-US" smtClean="0"/>
              <a:t>38</a:t>
            </a:fld>
            <a:endParaRPr lang="en-US"/>
          </a:p>
        </p:txBody>
      </p:sp>
    </p:spTree>
    <p:extLst>
      <p:ext uri="{BB962C8B-B14F-4D97-AF65-F5344CB8AC3E}">
        <p14:creationId xmlns:p14="http://schemas.microsoft.com/office/powerpoint/2010/main" val="73628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Predicated</a:t>
            </a:r>
            <a:r>
              <a:rPr lang="en-US" baseline="0" dirty="0" smtClean="0"/>
              <a:t> on activity theory &amp; behavioral activation theories – that successful aging occurs when older adults stay active and maintain social interactions, and that behavioral activation maintains positive mood </a:t>
            </a:r>
            <a:endParaRPr lang="en-US" dirty="0" smtClean="0"/>
          </a:p>
          <a:p>
            <a:endParaRPr lang="en-US" dirty="0" smtClean="0"/>
          </a:p>
          <a:p>
            <a:endParaRPr lang="en-US" dirty="0" smtClean="0"/>
          </a:p>
          <a:p>
            <a:r>
              <a:rPr lang="en-US" dirty="0" smtClean="0"/>
              <a:t>Once you have made space, you</a:t>
            </a:r>
            <a:r>
              <a:rPr lang="en-US" baseline="0" dirty="0" smtClean="0"/>
              <a:t> can start getting busy in the way you’d like to! </a:t>
            </a:r>
            <a:endParaRPr lang="en-US" dirty="0" smtClean="0"/>
          </a:p>
          <a:p>
            <a:endParaRPr lang="en-US" dirty="0" smtClean="0"/>
          </a:p>
          <a:p>
            <a:r>
              <a:rPr lang="en-US" dirty="0" smtClean="0"/>
              <a:t>BA</a:t>
            </a:r>
            <a:r>
              <a:rPr lang="en-US" baseline="0" dirty="0" smtClean="0"/>
              <a:t> = based on the idea that as individuals become depressed, they tend to engage in increasing avoidance and isolation, which serves to maintain or worsen symptoms </a:t>
            </a:r>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39</a:t>
            </a:fld>
            <a:endParaRPr lang="en-US"/>
          </a:p>
        </p:txBody>
      </p:sp>
    </p:spTree>
    <p:extLst>
      <p:ext uri="{BB962C8B-B14F-4D97-AF65-F5344CB8AC3E}">
        <p14:creationId xmlns:p14="http://schemas.microsoft.com/office/powerpoint/2010/main" val="571446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induce upward spirals in providing socially meaningful</a:t>
            </a:r>
            <a:r>
              <a:rPr lang="en-US" baseline="0" dirty="0" smtClean="0"/>
              <a:t> opportunities for older adults </a:t>
            </a:r>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41</a:t>
            </a:fld>
            <a:endParaRPr lang="en-US"/>
          </a:p>
        </p:txBody>
      </p:sp>
    </p:spTree>
    <p:extLst>
      <p:ext uri="{BB962C8B-B14F-4D97-AF65-F5344CB8AC3E}">
        <p14:creationId xmlns:p14="http://schemas.microsoft.com/office/powerpoint/2010/main" val="1845646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growing</a:t>
            </a:r>
            <a:r>
              <a:rPr lang="en-US" baseline="0" dirty="0" smtClean="0"/>
              <a:t> literature demonstrates that while opportunities for meaningful role engagement decrease, those decrements are not inherently preclusive to the desire to be and feel valued, useful, or generative in later life (Gruenewald et al., 2007; Erikson, 1968) and that feelings of usefulness may be protective against disability and premature mortality during this period (Kahana et al., 2013; Gruenewald et al., 2009; Glass, 1999)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42</a:t>
            </a:fld>
            <a:endParaRPr lang="en-US"/>
          </a:p>
        </p:txBody>
      </p:sp>
    </p:spTree>
    <p:extLst>
      <p:ext uri="{BB962C8B-B14F-4D97-AF65-F5344CB8AC3E}">
        <p14:creationId xmlns:p14="http://schemas.microsoft.com/office/powerpoint/2010/main" val="1423025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will require shifting the paradigm . To do this, we must embrace paradigm shifts toward older adults as contributors (vs. consumers) of social provision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Kahana et al. have argued that gerontological theorizing must move beyond a dependency-based paradigm of aging in which older adults are positioned as consumers of social provision and instead toward a contributory orientation in which they are competent providers of it (Kahana et al., 2007). </a:t>
            </a:r>
          </a:p>
          <a:p>
            <a:endParaRPr lang="en-US" dirty="0" smtClean="0"/>
          </a:p>
          <a:p>
            <a:r>
              <a:rPr lang="en-US" dirty="0" smtClean="0"/>
              <a:t>To</a:t>
            </a:r>
            <a:r>
              <a:rPr lang="en-US" baseline="0" dirty="0" smtClean="0"/>
              <a:t> do this, we must continue developing programs aimed at increasing perceived usefulness </a:t>
            </a:r>
            <a:endParaRPr lang="en-US" dirty="0" smtClean="0"/>
          </a:p>
        </p:txBody>
      </p:sp>
      <p:sp>
        <p:nvSpPr>
          <p:cNvPr id="4" name="Slide Number Placeholder 3"/>
          <p:cNvSpPr>
            <a:spLocks noGrp="1"/>
          </p:cNvSpPr>
          <p:nvPr>
            <p:ph type="sldNum" sz="quarter" idx="10"/>
          </p:nvPr>
        </p:nvSpPr>
        <p:spPr/>
        <p:txBody>
          <a:bodyPr/>
          <a:lstStyle/>
          <a:p>
            <a:fld id="{2213098A-4758-2942-BAE5-F2892E815983}" type="slidenum">
              <a:rPr lang="en-US" smtClean="0"/>
              <a:t>43</a:t>
            </a:fld>
            <a:endParaRPr lang="en-US"/>
          </a:p>
        </p:txBody>
      </p:sp>
    </p:spTree>
    <p:extLst>
      <p:ext uri="{BB962C8B-B14F-4D97-AF65-F5344CB8AC3E}">
        <p14:creationId xmlns:p14="http://schemas.microsoft.com/office/powerpoint/2010/main" val="792048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 on perceived usefulness is embryonic,</a:t>
            </a:r>
            <a:r>
              <a:rPr lang="en-US" baseline="0" dirty="0" smtClean="0"/>
              <a:t> but growing: the salubrious effects of receiving social support across the lifespan have been established (House et al., 1988) – but mounting evidence supports that the provision of support also yields health benefits (Brown et al., 2003; Krause et al., 1992) </a:t>
            </a:r>
            <a:endParaRPr lang="en-US" dirty="0"/>
          </a:p>
        </p:txBody>
      </p:sp>
      <p:sp>
        <p:nvSpPr>
          <p:cNvPr id="4" name="Slide Number Placeholder 3"/>
          <p:cNvSpPr>
            <a:spLocks noGrp="1"/>
          </p:cNvSpPr>
          <p:nvPr>
            <p:ph type="sldNum" sz="quarter" idx="10"/>
          </p:nvPr>
        </p:nvSpPr>
        <p:spPr/>
        <p:txBody>
          <a:bodyPr/>
          <a:lstStyle/>
          <a:p>
            <a:fld id="{6DAE7213-1B7E-A94D-998F-416600E5E5C4}" type="slidenum">
              <a:rPr lang="en-US" smtClean="0"/>
              <a:t>44</a:t>
            </a:fld>
            <a:endParaRPr lang="en-US"/>
          </a:p>
        </p:txBody>
      </p:sp>
    </p:spTree>
    <p:extLst>
      <p:ext uri="{BB962C8B-B14F-4D97-AF65-F5344CB8AC3E}">
        <p14:creationId xmlns:p14="http://schemas.microsoft.com/office/powerpoint/2010/main" val="258649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5</a:t>
            </a:fld>
            <a:endParaRPr lang="en-US"/>
          </a:p>
        </p:txBody>
      </p:sp>
    </p:spTree>
    <p:extLst>
      <p:ext uri="{BB962C8B-B14F-4D97-AF65-F5344CB8AC3E}">
        <p14:creationId xmlns:p14="http://schemas.microsoft.com/office/powerpoint/2010/main" val="4128074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Applied behavioral activation example</a:t>
            </a:r>
          </a:p>
          <a:p>
            <a:r>
              <a:rPr lang="en-US" dirty="0" smtClean="0"/>
              <a:t>More research needed to understand</a:t>
            </a:r>
            <a:r>
              <a:rPr lang="en-US" baseline="0" dirty="0" smtClean="0"/>
              <a:t> mechanisms and causality. For example, feeling useful may preceded volunteerism, volunteerism may induce- we don’t know</a:t>
            </a:r>
          </a:p>
          <a:p>
            <a:r>
              <a:rPr lang="en-US" baseline="0" dirty="0" smtClean="0"/>
              <a:t>But, doesn’t really matter because laws of behavioral activation stull at play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45</a:t>
            </a:fld>
            <a:endParaRPr lang="en-US"/>
          </a:p>
        </p:txBody>
      </p:sp>
    </p:spTree>
    <p:extLst>
      <p:ext uri="{BB962C8B-B14F-4D97-AF65-F5344CB8AC3E}">
        <p14:creationId xmlns:p14="http://schemas.microsoft.com/office/powerpoint/2010/main" val="2480275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AARP</a:t>
            </a:r>
            <a:r>
              <a:rPr lang="en-US" b="1" baseline="0" dirty="0" smtClean="0"/>
              <a:t> foundation experience corps: </a:t>
            </a:r>
            <a:r>
              <a:rPr lang="en-US" b="0" baseline="0" dirty="0" smtClean="0"/>
              <a:t>An intergenerational, volunteer-based tutoring program that engages adults 50 and older as literacy tutors for struggling students in public schools. The program empowers its volunteers to serve in their community and disrupt the cycle of poverty by making a lasting difference in the lives of vulnerable children </a:t>
            </a:r>
            <a:endParaRPr lang="en-US" b="1" dirty="0"/>
          </a:p>
        </p:txBody>
      </p:sp>
      <p:sp>
        <p:nvSpPr>
          <p:cNvPr id="4" name="Slide Number Placeholder 3"/>
          <p:cNvSpPr>
            <a:spLocks noGrp="1"/>
          </p:cNvSpPr>
          <p:nvPr>
            <p:ph type="sldNum" sz="quarter" idx="10"/>
          </p:nvPr>
        </p:nvSpPr>
        <p:spPr/>
        <p:txBody>
          <a:bodyPr/>
          <a:lstStyle/>
          <a:p>
            <a:fld id="{2213098A-4758-2942-BAE5-F2892E815983}" type="slidenum">
              <a:rPr lang="en-US" smtClean="0"/>
              <a:t>46</a:t>
            </a:fld>
            <a:endParaRPr lang="en-US"/>
          </a:p>
        </p:txBody>
      </p:sp>
    </p:spTree>
    <p:extLst>
      <p:ext uri="{BB962C8B-B14F-4D97-AF65-F5344CB8AC3E}">
        <p14:creationId xmlns:p14="http://schemas.microsoft.com/office/powerpoint/2010/main" val="3244205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https://academic-</a:t>
            </a:r>
            <a:r>
              <a:rPr lang="en-US" dirty="0" err="1" smtClean="0"/>
              <a:t>oup</a:t>
            </a:r>
            <a:r>
              <a:rPr lang="en-US" dirty="0" smtClean="0"/>
              <a:t>-</a:t>
            </a:r>
            <a:r>
              <a:rPr lang="en-US" dirty="0" err="1" smtClean="0"/>
              <a:t>com.libdata.lib.ua.edu</a:t>
            </a:r>
            <a:r>
              <a:rPr lang="en-US" dirty="0" smtClean="0"/>
              <a:t>/</a:t>
            </a:r>
            <a:r>
              <a:rPr lang="en-US" dirty="0" err="1" smtClean="0"/>
              <a:t>psychsocgerontology</a:t>
            </a:r>
            <a:r>
              <a:rPr lang="en-US" dirty="0" smtClean="0"/>
              <a:t>/article/65B/4/461/623052</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47</a:t>
            </a:fld>
            <a:endParaRPr lang="en-US"/>
          </a:p>
        </p:txBody>
      </p:sp>
    </p:spTree>
    <p:extLst>
      <p:ext uri="{BB962C8B-B14F-4D97-AF65-F5344CB8AC3E}">
        <p14:creationId xmlns:p14="http://schemas.microsoft.com/office/powerpoint/2010/main" val="2268980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https://academic-</a:t>
            </a:r>
            <a:r>
              <a:rPr lang="en-US" dirty="0" err="1" smtClean="0"/>
              <a:t>oup</a:t>
            </a:r>
            <a:r>
              <a:rPr lang="en-US" dirty="0" smtClean="0"/>
              <a:t>-</a:t>
            </a:r>
            <a:r>
              <a:rPr lang="en-US" dirty="0" err="1" smtClean="0"/>
              <a:t>com.libdata.lib.ua.edu</a:t>
            </a:r>
            <a:r>
              <a:rPr lang="en-US" dirty="0" smtClean="0"/>
              <a:t>/</a:t>
            </a:r>
            <a:r>
              <a:rPr lang="en-US" dirty="0" err="1" smtClean="0"/>
              <a:t>psychsocgerontology</a:t>
            </a:r>
            <a:r>
              <a:rPr lang="en-US" dirty="0" smtClean="0"/>
              <a:t>/article/65B/4/461/623052</a:t>
            </a:r>
          </a:p>
          <a:p>
            <a:endParaRPr lang="en-US" dirty="0" smtClean="0"/>
          </a:p>
          <a:p>
            <a:r>
              <a:rPr lang="en-US" dirty="0" err="1" smtClean="0"/>
              <a:t>Teleheleaht</a:t>
            </a:r>
            <a:r>
              <a:rPr lang="en-US" dirty="0" smtClean="0"/>
              <a:t> interventions</a:t>
            </a:r>
            <a:r>
              <a:rPr lang="en-US" baseline="0" dirty="0" smtClean="0"/>
              <a:t> for rural =dwelling and disabled older adults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48</a:t>
            </a:fld>
            <a:endParaRPr lang="en-US"/>
          </a:p>
        </p:txBody>
      </p:sp>
    </p:spTree>
    <p:extLst>
      <p:ext uri="{BB962C8B-B14F-4D97-AF65-F5344CB8AC3E}">
        <p14:creationId xmlns:p14="http://schemas.microsoft.com/office/powerpoint/2010/main" val="3075656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Online social networking has benefits for older adults. Gerontological scholars have suggested older adults turn to the Internet to enhance social interaction (Harley &amp; Fitzpatrick, 2009; Jung, Walden, Johnson, &amp; </a:t>
            </a:r>
            <a:r>
              <a:rPr lang="en-US" sz="1200" kern="1200" dirty="0" err="1" smtClean="0">
                <a:solidFill>
                  <a:schemeClr val="tx1"/>
                </a:solidFill>
                <a:effectLst/>
                <a:latin typeface="+mn-lt"/>
                <a:ea typeface="+mn-ea"/>
                <a:cs typeface="+mn-cs"/>
              </a:rPr>
              <a:t>Sundar</a:t>
            </a:r>
            <a:r>
              <a:rPr lang="en-US" sz="1200" kern="1200" dirty="0" smtClean="0">
                <a:solidFill>
                  <a:schemeClr val="tx1"/>
                </a:solidFill>
                <a:effectLst/>
                <a:latin typeface="+mn-lt"/>
                <a:ea typeface="+mn-ea"/>
                <a:cs typeface="+mn-cs"/>
              </a:rPr>
              <a:t>, 2017) and, for many, it helps. Online engagement among older adults appears to increase perceived closeness to family and friends as well as reduce self-reported </a:t>
            </a:r>
            <a:r>
              <a:rPr lang="en-US" sz="1200" kern="1200" dirty="0" smtClean="0">
                <a:solidFill>
                  <a:schemeClr val="tx1"/>
                </a:solidFill>
                <a:effectLst/>
                <a:latin typeface="+mn-lt"/>
                <a:ea typeface="+mn-ea"/>
                <a:cs typeface="+mn-cs"/>
                <a:hlinkClick r:id="rId3" tooltip="Psychology Today looks at depression"/>
              </a:rPr>
              <a:t>depression</a:t>
            </a:r>
            <a:r>
              <a:rPr lang="en-US" sz="1200" kern="120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hlinkClick r:id="rId4" tooltip="Psychology Today looks at stress"/>
              </a:rPr>
              <a:t>stress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Hogeboom</a:t>
            </a:r>
            <a:r>
              <a:rPr lang="en-US" sz="1200" kern="1200" dirty="0" smtClean="0">
                <a:solidFill>
                  <a:schemeClr val="tx1"/>
                </a:solidFill>
                <a:effectLst/>
                <a:latin typeface="+mn-lt"/>
                <a:ea typeface="+mn-ea"/>
                <a:cs typeface="+mn-cs"/>
              </a:rPr>
              <a:t> et al., 2010).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Online pursuit of romance and intimacy also has its costs. A climate of internet-facilitated dating in later life has introduced more opportunities for unsafe sex, sexually transmitted disease (STDs), and general exploitation among vulnerable older adults (Pierpaoli Parker, in progress). Non-exhaustive examples of this exploitation include financial scamming, </a:t>
            </a:r>
            <a:r>
              <a:rPr lang="en-US" sz="1200" kern="1200" dirty="0" err="1" smtClean="0">
                <a:solidFill>
                  <a:schemeClr val="tx1"/>
                </a:solidFill>
                <a:effectLst/>
                <a:latin typeface="+mn-lt"/>
                <a:ea typeface="+mn-ea"/>
                <a:cs typeface="+mn-cs"/>
                <a:hlinkClick r:id="rId5" tooltip="Psychology Today looks at identity"/>
              </a:rPr>
              <a:t>identity</a:t>
            </a:r>
            <a:r>
              <a:rPr lang="en-US" sz="1200" kern="1200" dirty="0" err="1"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credit theft, and “sweetheart scams” or </a:t>
            </a:r>
            <a:r>
              <a:rPr lang="en-US" sz="1200" kern="1200" dirty="0" err="1" smtClean="0">
                <a:solidFill>
                  <a:schemeClr val="tx1"/>
                </a:solidFill>
                <a:effectLst/>
                <a:latin typeface="+mn-lt"/>
                <a:ea typeface="+mn-ea"/>
                <a:cs typeface="+mn-cs"/>
              </a:rPr>
              <a:t>catphishing</a:t>
            </a:r>
            <a:r>
              <a:rPr lang="en-US" sz="1200" kern="1200" dirty="0" smtClean="0">
                <a:solidFill>
                  <a:schemeClr val="tx1"/>
                </a:solidFill>
                <a:effectLst/>
                <a:latin typeface="+mn-lt"/>
                <a:ea typeface="+mn-ea"/>
                <a:cs typeface="+mn-cs"/>
              </a:rPr>
              <a:t>—the luring of someone into a relationship using a fictional persona for manipulative and exploitive purposes. The cost of online scamming alone exceeds $37 billion to older adults annually (</a:t>
            </a:r>
            <a:r>
              <a:rPr lang="en-US" sz="1200" kern="1200" dirty="0" err="1" smtClean="0">
                <a:solidFill>
                  <a:schemeClr val="tx1"/>
                </a:solidFill>
                <a:effectLst/>
                <a:latin typeface="+mn-lt"/>
                <a:ea typeface="+mn-ea"/>
                <a:cs typeface="+mn-cs"/>
              </a:rPr>
              <a:t>Leiber</a:t>
            </a:r>
            <a:r>
              <a:rPr lang="en-US" sz="1200" kern="1200" dirty="0" smtClean="0">
                <a:solidFill>
                  <a:schemeClr val="tx1"/>
                </a:solidFill>
                <a:effectLst/>
                <a:latin typeface="+mn-lt"/>
                <a:ea typeface="+mn-ea"/>
                <a:cs typeface="+mn-cs"/>
              </a:rPr>
              <a:t> 2018).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In the digital “golden” age, what role do psychologists have in managing these risks and benefits? How can psychologists respect older adults’ autonomy and promote their social and emotional wellbeing, while maintaining a commitment to do no harm?  </a:t>
            </a:r>
          </a:p>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51</a:t>
            </a:fld>
            <a:endParaRPr lang="en-US"/>
          </a:p>
        </p:txBody>
      </p:sp>
    </p:spTree>
    <p:extLst>
      <p:ext uri="{BB962C8B-B14F-4D97-AF65-F5344CB8AC3E}">
        <p14:creationId xmlns:p14="http://schemas.microsoft.com/office/powerpoint/2010/main" val="3226879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file:///Users/</a:t>
            </a:r>
            <a:r>
              <a:rPr lang="en-US" dirty="0" err="1" smtClean="0"/>
              <a:t>Christina_Pierpaoli</a:t>
            </a:r>
            <a:r>
              <a:rPr lang="en-US" dirty="0" smtClean="0"/>
              <a:t>/Desktop/united%20way.png</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54</a:t>
            </a:fld>
            <a:endParaRPr lang="en-US"/>
          </a:p>
        </p:txBody>
      </p:sp>
    </p:spTree>
    <p:extLst>
      <p:ext uri="{BB962C8B-B14F-4D97-AF65-F5344CB8AC3E}">
        <p14:creationId xmlns:p14="http://schemas.microsoft.com/office/powerpoint/2010/main" val="3220132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Aging and sexuality is an </a:t>
            </a:r>
            <a:r>
              <a:rPr lang="en-US" baseline="0" dirty="0" smtClean="0"/>
              <a:t>important thing, per recent NYT article re: sex in the context of dementia </a:t>
            </a:r>
            <a:endParaRPr lang="en-US" dirty="0"/>
          </a:p>
        </p:txBody>
      </p:sp>
      <p:sp>
        <p:nvSpPr>
          <p:cNvPr id="4" name="Slide Number Placeholder 3"/>
          <p:cNvSpPr>
            <a:spLocks noGrp="1"/>
          </p:cNvSpPr>
          <p:nvPr>
            <p:ph type="sldNum" sz="quarter" idx="10"/>
          </p:nvPr>
        </p:nvSpPr>
        <p:spPr/>
        <p:txBody>
          <a:bodyPr/>
          <a:lstStyle/>
          <a:p>
            <a:fld id="{0A5B853A-57A7-DD40-8B95-F38838FDBFFA}" type="slidenum">
              <a:rPr lang="en-US" smtClean="0"/>
              <a:t>55</a:t>
            </a:fld>
            <a:endParaRPr lang="en-US"/>
          </a:p>
        </p:txBody>
      </p:sp>
    </p:spTree>
    <p:extLst>
      <p:ext uri="{BB962C8B-B14F-4D97-AF65-F5344CB8AC3E}">
        <p14:creationId xmlns:p14="http://schemas.microsoft.com/office/powerpoint/2010/main" val="527683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DeLamater</a:t>
            </a:r>
            <a:r>
              <a:rPr lang="en-US" dirty="0" smtClean="0"/>
              <a:t>, 2012)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Kaas</a:t>
            </a:r>
            <a:r>
              <a:rPr lang="en-US" dirty="0" smtClean="0"/>
              <a:t> 1981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a:t>
            </a:r>
            <a:r>
              <a:rPr lang="en-US" dirty="0" err="1" smtClean="0"/>
              <a:t>Lindau</a:t>
            </a:r>
            <a:r>
              <a:rPr lang="en-US" dirty="0" smtClean="0"/>
              <a:t> et al.. 2007,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 </a:t>
            </a:r>
            <a:r>
              <a:rPr lang="en-US" dirty="0" err="1" smtClean="0"/>
              <a:t>Karraker</a:t>
            </a:r>
            <a:r>
              <a:rPr lang="en-US" baseline="0" dirty="0" smtClean="0"/>
              <a:t> et al., 2011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5.. Ports et al., 2014 </a:t>
            </a:r>
            <a:endParaRPr lang="en-US" dirty="0" smtClean="0"/>
          </a:p>
          <a:p>
            <a:endParaRPr lang="en-US" dirty="0"/>
          </a:p>
        </p:txBody>
      </p:sp>
      <p:sp>
        <p:nvSpPr>
          <p:cNvPr id="4" name="Slide Number Placeholder 3"/>
          <p:cNvSpPr>
            <a:spLocks noGrp="1"/>
          </p:cNvSpPr>
          <p:nvPr>
            <p:ph type="sldNum" sz="quarter" idx="10"/>
          </p:nvPr>
        </p:nvSpPr>
        <p:spPr/>
        <p:txBody>
          <a:bodyPr/>
          <a:lstStyle/>
          <a:p>
            <a:fld id="{01C81514-3169-F645-AFFC-0CD4BD822C22}" type="slidenum">
              <a:rPr lang="en-US" smtClean="0"/>
              <a:t>57</a:t>
            </a:fld>
            <a:endParaRPr lang="en-US"/>
          </a:p>
        </p:txBody>
      </p:sp>
    </p:spTree>
    <p:extLst>
      <p:ext uri="{BB962C8B-B14F-4D97-AF65-F5344CB8AC3E}">
        <p14:creationId xmlns:p14="http://schemas.microsoft.com/office/powerpoint/2010/main" val="3100498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a:t>
            </a:r>
            <a:r>
              <a:rPr lang="en-US" baseline="0" dirty="0" smtClean="0"/>
              <a:t> the little research available on sex in later life, it appears that older adults are anything but retired from sex </a:t>
            </a:r>
            <a:endParaRPr lang="en-US" dirty="0"/>
          </a:p>
        </p:txBody>
      </p:sp>
      <p:sp>
        <p:nvSpPr>
          <p:cNvPr id="4" name="Slide Number Placeholder 3"/>
          <p:cNvSpPr>
            <a:spLocks noGrp="1"/>
          </p:cNvSpPr>
          <p:nvPr>
            <p:ph type="sldNum" sz="quarter" idx="10"/>
          </p:nvPr>
        </p:nvSpPr>
        <p:spPr/>
        <p:txBody>
          <a:bodyPr/>
          <a:lstStyle/>
          <a:p>
            <a:fld id="{792893F1-DC86-5041-ACCD-DD606BE198D6}" type="slidenum">
              <a:rPr lang="en-US" smtClean="0"/>
              <a:t>58</a:t>
            </a:fld>
            <a:endParaRPr lang="en-US"/>
          </a:p>
        </p:txBody>
      </p:sp>
    </p:spTree>
    <p:extLst>
      <p:ext uri="{BB962C8B-B14F-4D97-AF65-F5344CB8AC3E}">
        <p14:creationId xmlns:p14="http://schemas.microsoft.com/office/powerpoint/2010/main" val="7011192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Sex increasingly recognized as an indicator of successful aging &amp; health, linked to</a:t>
            </a:r>
            <a:r>
              <a:rPr lang="en-US" sz="1600" baseline="30000" dirty="0" smtClean="0"/>
              <a:t>5</a:t>
            </a:r>
            <a:r>
              <a:rPr lang="en-US" sz="1600" dirty="0" smtClean="0"/>
              <a:t>:</a:t>
            </a:r>
          </a:p>
          <a:p>
            <a:pPr lvl="1"/>
            <a:r>
              <a:rPr lang="en-US" sz="1400" dirty="0" smtClean="0"/>
              <a:t>Improved CVD health;</a:t>
            </a:r>
          </a:p>
          <a:p>
            <a:pPr lvl="1"/>
            <a:r>
              <a:rPr lang="en-US" sz="1400" dirty="0" smtClean="0"/>
              <a:t>Improved </a:t>
            </a:r>
            <a:r>
              <a:rPr lang="en-US" sz="1400" dirty="0" err="1" smtClean="0"/>
              <a:t>QoL</a:t>
            </a:r>
            <a:endParaRPr lang="en-US" sz="1400" dirty="0" smtClean="0"/>
          </a:p>
          <a:p>
            <a:pPr lvl="1"/>
            <a:r>
              <a:rPr lang="en-US" sz="1400" dirty="0" smtClean="0"/>
              <a:t>Reduced depressive symptoms</a:t>
            </a:r>
          </a:p>
          <a:p>
            <a:pPr lvl="1"/>
            <a:r>
              <a:rPr lang="en-US" sz="1400" dirty="0" smtClean="0"/>
              <a:t>Lower BMI </a:t>
            </a:r>
          </a:p>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59</a:t>
            </a:fld>
            <a:endParaRPr lang="en-US"/>
          </a:p>
        </p:txBody>
      </p:sp>
    </p:spTree>
    <p:extLst>
      <p:ext uri="{BB962C8B-B14F-4D97-AF65-F5344CB8AC3E}">
        <p14:creationId xmlns:p14="http://schemas.microsoft.com/office/powerpoint/2010/main" val="298531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a:t>
            </a:r>
            <a:r>
              <a:rPr lang="en-US" dirty="0" err="1" smtClean="0"/>
              <a:t>intergenerationally</a:t>
            </a:r>
            <a:r>
              <a:rPr lang="en-US" dirty="0" smtClean="0"/>
              <a:t>-oriented</a:t>
            </a:r>
            <a:r>
              <a:rPr lang="en-US" baseline="0" dirty="0" smtClean="0"/>
              <a:t> conference, we must also ask: “</a:t>
            </a:r>
            <a:r>
              <a:rPr lang="en-US" dirty="0" smtClean="0"/>
              <a:t>So,</a:t>
            </a:r>
            <a:r>
              <a:rPr lang="en-US" baseline="0" dirty="0" smtClean="0"/>
              <a:t> how exactly does at twenty-something get interested in aging, let alone sex and aging?” Fair question. I want to tell you a little bit about my journey for context and also highlight how we can leverage similar experiences to recruit more people into gerontologically- oriented vocations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6</a:t>
            </a:fld>
            <a:endParaRPr lang="en-US"/>
          </a:p>
        </p:txBody>
      </p:sp>
    </p:spTree>
    <p:extLst>
      <p:ext uri="{BB962C8B-B14F-4D97-AF65-F5344CB8AC3E}">
        <p14:creationId xmlns:p14="http://schemas.microsoft.com/office/powerpoint/2010/main" val="37204017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61</a:t>
            </a:fld>
            <a:endParaRPr lang="en-US"/>
          </a:p>
        </p:txBody>
      </p:sp>
    </p:spTree>
    <p:extLst>
      <p:ext uri="{BB962C8B-B14F-4D97-AF65-F5344CB8AC3E}">
        <p14:creationId xmlns:p14="http://schemas.microsoft.com/office/powerpoint/2010/main" val="2730643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older adults’</a:t>
            </a:r>
            <a:r>
              <a:rPr lang="en-US" baseline="0" dirty="0" smtClean="0"/>
              <a:t> time horizons decrease, their social goals shift from being knowledge-related to emotion-related. Thus, older adults become more selective about their social networks and place a higher value on emotional satisfaction, often spending more time with familiar individuals with whom they have rewarding relationships</a:t>
            </a:r>
          </a:p>
          <a:p>
            <a:r>
              <a:rPr lang="en-US" baseline="0" dirty="0" smtClean="0"/>
              <a:t>-also hone social networks so that available social partners satisfy emotional needs </a:t>
            </a:r>
          </a:p>
          <a:p>
            <a:endParaRPr lang="en-US" dirty="0" smtClean="0"/>
          </a:p>
          <a:p>
            <a:endParaRPr lang="en-US" dirty="0" smtClean="0"/>
          </a:p>
          <a:p>
            <a:r>
              <a:rPr lang="en-US" dirty="0" smtClean="0"/>
              <a:t>Other</a:t>
            </a:r>
            <a:r>
              <a:rPr lang="en-US" baseline="0" dirty="0" smtClean="0"/>
              <a:t> reasons:</a:t>
            </a:r>
          </a:p>
          <a:p>
            <a:r>
              <a:rPr lang="en-US" baseline="0" dirty="0" smtClean="0"/>
              <a:t>We care less as time horizons decrease</a:t>
            </a:r>
          </a:p>
          <a:p>
            <a:r>
              <a:rPr lang="en-US" baseline="0" dirty="0" smtClean="0"/>
              <a:t>We know about ourselves and our preferences</a:t>
            </a:r>
          </a:p>
          <a:p>
            <a:r>
              <a:rPr lang="en-US" baseline="0" dirty="0" smtClean="0"/>
              <a:t>Our partners and their preferences</a:t>
            </a:r>
          </a:p>
          <a:p>
            <a:r>
              <a:rPr lang="en-US" baseline="0" dirty="0" smtClean="0"/>
              <a:t>Less body image issues</a:t>
            </a:r>
          </a:p>
          <a:p>
            <a:r>
              <a:rPr lang="en-US" baseline="0" dirty="0" smtClean="0"/>
              <a:t>Feeling like partners need each other</a:t>
            </a:r>
          </a:p>
          <a:p>
            <a:endParaRPr lang="en-US" dirty="0"/>
          </a:p>
        </p:txBody>
      </p:sp>
      <p:sp>
        <p:nvSpPr>
          <p:cNvPr id="4" name="Slide Number Placeholder 3"/>
          <p:cNvSpPr>
            <a:spLocks noGrp="1"/>
          </p:cNvSpPr>
          <p:nvPr>
            <p:ph type="sldNum" sz="quarter" idx="10"/>
          </p:nvPr>
        </p:nvSpPr>
        <p:spPr/>
        <p:txBody>
          <a:bodyPr/>
          <a:lstStyle/>
          <a:p>
            <a:fld id="{792893F1-DC86-5041-ACCD-DD606BE198D6}" type="slidenum">
              <a:rPr lang="en-US" smtClean="0"/>
              <a:t>62</a:t>
            </a:fld>
            <a:endParaRPr lang="en-US"/>
          </a:p>
        </p:txBody>
      </p:sp>
    </p:spTree>
    <p:extLst>
      <p:ext uri="{BB962C8B-B14F-4D97-AF65-F5344CB8AC3E}">
        <p14:creationId xmlns:p14="http://schemas.microsoft.com/office/powerpoint/2010/main" val="5357498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Nowithstanding</a:t>
            </a:r>
            <a:r>
              <a:rPr lang="en-US" baseline="0" dirty="0" smtClean="0"/>
              <a:t> benefits, OAs account for an unprecedented proportion of sexually transmitted diseases in the United States</a:t>
            </a:r>
            <a:endParaRPr lang="en-US" dirty="0" smtClean="0"/>
          </a:p>
          <a:p>
            <a:endParaRPr lang="en-US" dirty="0" smtClean="0"/>
          </a:p>
          <a:p>
            <a:r>
              <a:rPr lang="en-US" dirty="0" smtClean="0"/>
              <a:t>5. Ports et al., 2014</a:t>
            </a:r>
          </a:p>
          <a:p>
            <a:r>
              <a:rPr lang="en-US" dirty="0" smtClean="0"/>
              <a:t>6.</a:t>
            </a:r>
            <a:r>
              <a:rPr lang="en-US" baseline="0" dirty="0" smtClean="0"/>
              <a:t> CDC, 2016 </a:t>
            </a:r>
          </a:p>
          <a:p>
            <a:r>
              <a:rPr lang="en-US" baseline="0" dirty="0" smtClean="0"/>
              <a:t>7. Emlet et al., 2017 </a:t>
            </a:r>
            <a:endParaRPr lang="en-US" dirty="0"/>
          </a:p>
        </p:txBody>
      </p:sp>
      <p:sp>
        <p:nvSpPr>
          <p:cNvPr id="4" name="Slide Number Placeholder 3"/>
          <p:cNvSpPr>
            <a:spLocks noGrp="1"/>
          </p:cNvSpPr>
          <p:nvPr>
            <p:ph type="sldNum" sz="quarter" idx="10"/>
          </p:nvPr>
        </p:nvSpPr>
        <p:spPr/>
        <p:txBody>
          <a:bodyPr/>
          <a:lstStyle/>
          <a:p>
            <a:fld id="{01C81514-3169-F645-AFFC-0CD4BD822C22}" type="slidenum">
              <a:rPr lang="en-US" smtClean="0"/>
              <a:t>63</a:t>
            </a:fld>
            <a:endParaRPr lang="en-US"/>
          </a:p>
        </p:txBody>
      </p:sp>
    </p:spTree>
    <p:extLst>
      <p:ext uri="{BB962C8B-B14F-4D97-AF65-F5344CB8AC3E}">
        <p14:creationId xmlns:p14="http://schemas.microsoft.com/office/powerpoint/2010/main" val="4098934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literature offers two explanations for these data. First, treatment advances, such as those in antiretroviral therapy (e.g. highly active antiretroviral therapy [HAART]), have transformed HIV from a terminal disease to a chronic condition that can be managed successfully (Kirk &amp; Goetz, 2009; Porter et al., 2017), permitting seropositive adults to achieve life expectancies similar to those of their uninfected counterparts (</a:t>
            </a:r>
            <a:r>
              <a:rPr lang="en-US" sz="1200" kern="1200" dirty="0" err="1" smtClean="0">
                <a:solidFill>
                  <a:schemeClr val="tx1"/>
                </a:solidFill>
                <a:effectLst/>
                <a:latin typeface="+mn-lt"/>
                <a:ea typeface="+mn-ea"/>
                <a:cs typeface="+mn-cs"/>
              </a:rPr>
              <a:t>Nightengale</a:t>
            </a:r>
            <a:r>
              <a:rPr lang="en-US" sz="1200" kern="1200" dirty="0" smtClean="0">
                <a:solidFill>
                  <a:schemeClr val="tx1"/>
                </a:solidFill>
                <a:effectLst/>
                <a:latin typeface="+mn-lt"/>
                <a:ea typeface="+mn-ea"/>
                <a:cs typeface="+mn-cs"/>
              </a:rPr>
              <a:t> et al., 2015), inflating prevalence (CDC, 2017; Emlet et al., 2017). Second, the number of new infections (incidence) among older adults continues to increase.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81CB8CD-D01F-6149-8A1E-ACFCE192C87A}" type="slidenum">
              <a:rPr lang="en-US" smtClean="0"/>
              <a:t>64</a:t>
            </a:fld>
            <a:endParaRPr lang="en-US"/>
          </a:p>
        </p:txBody>
      </p:sp>
    </p:spTree>
    <p:extLst>
      <p:ext uri="{BB962C8B-B14F-4D97-AF65-F5344CB8AC3E}">
        <p14:creationId xmlns:p14="http://schemas.microsoft.com/office/powerpoint/2010/main" val="32854359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basic needs have biopsychosocial underpinnings</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65</a:t>
            </a:fld>
            <a:endParaRPr lang="en-US"/>
          </a:p>
        </p:txBody>
      </p:sp>
    </p:spTree>
    <p:extLst>
      <p:ext uri="{BB962C8B-B14F-4D97-AF65-F5344CB8AC3E}">
        <p14:creationId xmlns:p14="http://schemas.microsoft.com/office/powerpoint/2010/main" val="24258950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a:t>
            </a:r>
            <a:r>
              <a:rPr lang="en-US" dirty="0" err="1" smtClean="0"/>
              <a:t>Gott</a:t>
            </a:r>
            <a:r>
              <a:rPr lang="en-US" baseline="0" dirty="0" smtClean="0"/>
              <a:t> 2005</a:t>
            </a:r>
          </a:p>
          <a:p>
            <a:r>
              <a:rPr lang="en-US" baseline="0" dirty="0" smtClean="0"/>
              <a:t>11. National Survey of Health and Behavior, 2010 </a:t>
            </a:r>
          </a:p>
          <a:p>
            <a:r>
              <a:rPr lang="en-US" baseline="0" dirty="0" smtClean="0"/>
              <a:t>12. </a:t>
            </a:r>
            <a:r>
              <a:rPr lang="en-US" baseline="0" dirty="0" err="1" smtClean="0"/>
              <a:t>Syme</a:t>
            </a:r>
            <a:r>
              <a:rPr lang="en-US" baseline="0" dirty="0" smtClean="0"/>
              <a:t> et al., 2017</a:t>
            </a:r>
          </a:p>
          <a:p>
            <a:pPr marL="228600" indent="-228600">
              <a:buAutoNum type="arabicPeriod"/>
            </a:pPr>
            <a:r>
              <a:rPr lang="en-US" baseline="0" dirty="0" err="1" smtClean="0"/>
              <a:t>DeLamater</a:t>
            </a:r>
            <a:r>
              <a:rPr lang="en-US" baseline="0" dirty="0" smtClean="0"/>
              <a:t>, 2012</a:t>
            </a:r>
          </a:p>
          <a:p>
            <a:pPr marL="0" indent="0">
              <a:buNone/>
            </a:pPr>
            <a:r>
              <a:rPr lang="en-US" baseline="0" dirty="0" smtClean="0"/>
              <a:t>13. </a:t>
            </a:r>
            <a:r>
              <a:rPr lang="en-US" baseline="0" dirty="0" err="1" smtClean="0"/>
              <a:t>Fileborn</a:t>
            </a:r>
            <a:r>
              <a:rPr lang="en-US" baseline="0" dirty="0" smtClean="0"/>
              <a:t> et al., 2015</a:t>
            </a:r>
          </a:p>
          <a:p>
            <a:pPr marL="0" indent="0">
              <a:buNone/>
            </a:pPr>
            <a:r>
              <a:rPr lang="en-US" baseline="0" dirty="0" smtClean="0"/>
              <a:t>14. Sears-Roberts et al., 2011 </a:t>
            </a:r>
          </a:p>
          <a:p>
            <a:pPr marL="0" indent="0">
              <a:buNone/>
            </a:pPr>
            <a:r>
              <a:rPr lang="en-US" baseline="0" dirty="0" smtClean="0"/>
              <a:t>15. Ports et al., 2014</a:t>
            </a:r>
          </a:p>
          <a:p>
            <a:pPr marL="0" indent="0">
              <a:buNone/>
            </a:pPr>
            <a:r>
              <a:rPr lang="en-US" baseline="0" dirty="0" smtClean="0"/>
              <a:t>16 Loeb et al., 2011</a:t>
            </a:r>
          </a:p>
          <a:p>
            <a:pPr marL="0" indent="0">
              <a:buNone/>
            </a:pPr>
            <a:r>
              <a:rPr lang="en-US" baseline="0" dirty="0" smtClean="0"/>
              <a:t>17. Ports et al., 2014</a:t>
            </a:r>
          </a:p>
          <a:p>
            <a:pPr marL="0" indent="0">
              <a:buNone/>
            </a:pPr>
            <a:r>
              <a:rPr lang="en-US" baseline="0" dirty="0" smtClean="0"/>
              <a:t>18. </a:t>
            </a:r>
            <a:r>
              <a:rPr lang="en-US" baseline="0" dirty="0" err="1" smtClean="0"/>
              <a:t>Gott</a:t>
            </a:r>
            <a:r>
              <a:rPr lang="en-US" baseline="0" dirty="0" smtClean="0"/>
              <a:t> et al., 2005 </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Recommendations and spikes in rates of late life infections notwithstanding, </a:t>
            </a:r>
            <a:r>
              <a:rPr lang="en-US" sz="1200" kern="1200" dirty="0" err="1" smtClean="0">
                <a:solidFill>
                  <a:schemeClr val="tx1"/>
                </a:solidFill>
                <a:effectLst/>
                <a:latin typeface="+mn-lt"/>
                <a:ea typeface="+mn-ea"/>
                <a:cs typeface="+mn-cs"/>
              </a:rPr>
              <a:t>Lindau</a:t>
            </a:r>
            <a:r>
              <a:rPr lang="en-US" sz="1200" kern="1200" dirty="0" smtClean="0">
                <a:solidFill>
                  <a:schemeClr val="tx1"/>
                </a:solidFill>
                <a:effectLst/>
                <a:latin typeface="+mn-lt"/>
                <a:ea typeface="+mn-ea"/>
                <a:cs typeface="+mn-cs"/>
              </a:rPr>
              <a:t> et al (2007) found that few men (38%) and even fewer women (22%) had discussed sex with a physician since age 50, consistent with findings describing an inverse relationships between increasing age and documented sexual history (Ports et al., 2014; Loeb et al., 2011). </a:t>
            </a:r>
          </a:p>
          <a:p>
            <a:endParaRPr lang="en-US" dirty="0"/>
          </a:p>
        </p:txBody>
      </p:sp>
      <p:sp>
        <p:nvSpPr>
          <p:cNvPr id="4" name="Slide Number Placeholder 3"/>
          <p:cNvSpPr>
            <a:spLocks noGrp="1"/>
          </p:cNvSpPr>
          <p:nvPr>
            <p:ph type="sldNum" sz="quarter" idx="10"/>
          </p:nvPr>
        </p:nvSpPr>
        <p:spPr/>
        <p:txBody>
          <a:bodyPr/>
          <a:lstStyle/>
          <a:p>
            <a:fld id="{01C81514-3169-F645-AFFC-0CD4BD822C22}" type="slidenum">
              <a:rPr lang="en-US" smtClean="0"/>
              <a:t>66</a:t>
            </a:fld>
            <a:endParaRPr lang="en-US"/>
          </a:p>
        </p:txBody>
      </p:sp>
    </p:spTree>
    <p:extLst>
      <p:ext uri="{BB962C8B-B14F-4D97-AF65-F5344CB8AC3E}">
        <p14:creationId xmlns:p14="http://schemas.microsoft.com/office/powerpoint/2010/main" val="2183834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Existing literature highlights the need for further investigation.  Unprecedented spikes in the prevalence of late-life STD/Is notwithstanding, no study to date has designed, implemented, and evaluated a sex education program tailored to the unique needs of older adults. Available studies— while encouraging— place disproportionate emphasis on educating providers rather than older adults themselves. Models in their current form therefore bypass a large and important feature of the problem, while also recapitulating narratives of older adults as passive, ineffective sexual agents. Other shortcomings of current studies include their focus on measuring descriptive versus inferential outcomes (e.g. sexual knowledge versus behavior), inexplicit HIV prevention education, and use of top-down rather than bottom-up approaches to educational content creation. </a:t>
            </a:r>
          </a:p>
          <a:p>
            <a:endParaRPr lang="en-US" dirty="0"/>
          </a:p>
        </p:txBody>
      </p:sp>
      <p:sp>
        <p:nvSpPr>
          <p:cNvPr id="4" name="Slide Number Placeholder 3"/>
          <p:cNvSpPr>
            <a:spLocks noGrp="1"/>
          </p:cNvSpPr>
          <p:nvPr>
            <p:ph type="sldNum" sz="quarter" idx="10"/>
          </p:nvPr>
        </p:nvSpPr>
        <p:spPr/>
        <p:txBody>
          <a:bodyPr/>
          <a:lstStyle/>
          <a:p>
            <a:fld id="{01C81514-3169-F645-AFFC-0CD4BD822C22}" type="slidenum">
              <a:rPr lang="en-US" smtClean="0"/>
              <a:t>68</a:t>
            </a:fld>
            <a:endParaRPr lang="en-US"/>
          </a:p>
        </p:txBody>
      </p:sp>
    </p:spTree>
    <p:extLst>
      <p:ext uri="{BB962C8B-B14F-4D97-AF65-F5344CB8AC3E}">
        <p14:creationId xmlns:p14="http://schemas.microsoft.com/office/powerpoint/2010/main" val="2810120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 post measures on outcomes, with</a:t>
            </a:r>
            <a:r>
              <a:rPr lang="en-US" baseline="0" dirty="0" smtClean="0"/>
              <a:t> additional exploratory, inferential analyses (e.g. how certain health variables predict sexual functioning) </a:t>
            </a:r>
          </a:p>
          <a:p>
            <a:endParaRPr lang="en-US" baseline="0" dirty="0" smtClean="0"/>
          </a:p>
          <a:p>
            <a:r>
              <a:rPr lang="en-US" baseline="0" dirty="0" smtClean="0"/>
              <a:t>Adapted working alliance inventory to measure process? </a:t>
            </a:r>
            <a:endParaRPr lang="en-US" dirty="0"/>
          </a:p>
        </p:txBody>
      </p:sp>
      <p:sp>
        <p:nvSpPr>
          <p:cNvPr id="4" name="Slide Number Placeholder 3"/>
          <p:cNvSpPr>
            <a:spLocks noGrp="1"/>
          </p:cNvSpPr>
          <p:nvPr>
            <p:ph type="sldNum" sz="quarter" idx="10"/>
          </p:nvPr>
        </p:nvSpPr>
        <p:spPr/>
        <p:txBody>
          <a:bodyPr/>
          <a:lstStyle/>
          <a:p>
            <a:fld id="{01C81514-3169-F645-AFFC-0CD4BD822C22}" type="slidenum">
              <a:rPr lang="en-US" smtClean="0"/>
              <a:t>71</a:t>
            </a:fld>
            <a:endParaRPr lang="en-US"/>
          </a:p>
        </p:txBody>
      </p:sp>
    </p:spTree>
    <p:extLst>
      <p:ext uri="{BB962C8B-B14F-4D97-AF65-F5344CB8AC3E}">
        <p14:creationId xmlns:p14="http://schemas.microsoft.com/office/powerpoint/2010/main" val="7921715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Recruitment = emphasize</a:t>
            </a:r>
            <a:r>
              <a:rPr lang="en-US" baseline="0" dirty="0" smtClean="0"/>
              <a:t> again good working relationships and connections with community in Tuscaloosa &amp; </a:t>
            </a:r>
            <a:r>
              <a:rPr lang="en-US" baseline="0" dirty="0" err="1" smtClean="0"/>
              <a:t>Bham</a:t>
            </a:r>
            <a:r>
              <a:rPr lang="en-US" baseline="0" dirty="0" smtClean="0"/>
              <a:t>; idea of 12 per group as guidelines not necessarily hard and fast rule</a:t>
            </a:r>
          </a:p>
          <a:p>
            <a:endParaRPr lang="en-US" baseline="0" dirty="0" smtClean="0"/>
          </a:p>
          <a:p>
            <a:r>
              <a:rPr lang="en-US" baseline="0" dirty="0" smtClean="0"/>
              <a:t>Attrition= best efforts to reduce participant burden and increase convenience; will send reminders and use other media to keep participants engaged</a:t>
            </a:r>
            <a:endParaRPr lang="en-US" dirty="0"/>
          </a:p>
        </p:txBody>
      </p:sp>
      <p:sp>
        <p:nvSpPr>
          <p:cNvPr id="4" name="Slide Number Placeholder 3"/>
          <p:cNvSpPr>
            <a:spLocks noGrp="1"/>
          </p:cNvSpPr>
          <p:nvPr>
            <p:ph type="sldNum" sz="quarter" idx="10"/>
          </p:nvPr>
        </p:nvSpPr>
        <p:spPr/>
        <p:txBody>
          <a:bodyPr/>
          <a:lstStyle/>
          <a:p>
            <a:fld id="{01C81514-3169-F645-AFFC-0CD4BD822C22}" type="slidenum">
              <a:rPr lang="en-US" smtClean="0"/>
              <a:t>72</a:t>
            </a:fld>
            <a:endParaRPr lang="en-US"/>
          </a:p>
        </p:txBody>
      </p:sp>
    </p:spTree>
    <p:extLst>
      <p:ext uri="{BB962C8B-B14F-4D97-AF65-F5344CB8AC3E}">
        <p14:creationId xmlns:p14="http://schemas.microsoft.com/office/powerpoint/2010/main" val="12566395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77</a:t>
            </a:fld>
            <a:endParaRPr lang="en-US"/>
          </a:p>
        </p:txBody>
      </p:sp>
    </p:spTree>
    <p:extLst>
      <p:ext uri="{BB962C8B-B14F-4D97-AF65-F5344CB8AC3E}">
        <p14:creationId xmlns:p14="http://schemas.microsoft.com/office/powerpoint/2010/main" val="2677876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plan wasn’t to study aging. No</a:t>
            </a:r>
            <a:r>
              <a:rPr lang="en-US" baseline="0" dirty="0" smtClean="0"/>
              <a:t> – I was to be a lawyer. A lawyer until I realized that: (1) I didn’t have the moral fiber for lawyer-</a:t>
            </a:r>
            <a:r>
              <a:rPr lang="en-US" baseline="0" dirty="0" err="1" smtClean="0"/>
              <a:t>ing</a:t>
            </a:r>
            <a:r>
              <a:rPr lang="en-US" baseline="0" dirty="0" smtClean="0"/>
              <a:t> (and its inevitable politicking; sorry to any in the audience), and (2) that the market was already saturated with them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It’s clear to me, in retrospect, how non-academic factors largely cultivated my interest in aging– especially because gerontological coursework was woefully, blindingly– but not atypically– absent from my undergraduate psychology curriculum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implicate my subjective age (how old you feel) in my strong and unmistakable attraction to the adult table. I am unapologetically old souled</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7</a:t>
            </a:fld>
            <a:endParaRPr lang="en-US"/>
          </a:p>
        </p:txBody>
      </p:sp>
    </p:spTree>
    <p:extLst>
      <p:ext uri="{BB962C8B-B14F-4D97-AF65-F5344CB8AC3E}">
        <p14:creationId xmlns:p14="http://schemas.microsoft.com/office/powerpoint/2010/main" val="30803862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ASKAS, PLISSIT</a:t>
            </a:r>
            <a:r>
              <a:rPr lang="en-US" baseline="0" dirty="0" smtClean="0"/>
              <a:t> model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78</a:t>
            </a:fld>
            <a:endParaRPr lang="en-US"/>
          </a:p>
        </p:txBody>
      </p:sp>
    </p:spTree>
    <p:extLst>
      <p:ext uri="{BB962C8B-B14F-4D97-AF65-F5344CB8AC3E}">
        <p14:creationId xmlns:p14="http://schemas.microsoft.com/office/powerpoint/2010/main" val="26778764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ASKAS, PLISSIT</a:t>
            </a:r>
            <a:r>
              <a:rPr lang="en-US" baseline="0" dirty="0" smtClean="0"/>
              <a:t> model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79</a:t>
            </a:fld>
            <a:endParaRPr lang="en-US"/>
          </a:p>
        </p:txBody>
      </p:sp>
    </p:spTree>
    <p:extLst>
      <p:ext uri="{BB962C8B-B14F-4D97-AF65-F5344CB8AC3E}">
        <p14:creationId xmlns:p14="http://schemas.microsoft.com/office/powerpoint/2010/main" val="26778764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course, these steps will differ for each person, depending on sex, gender, orientation, relationship status, values, preferences, and a catalogue of other individual differences too innumerable to list here (CITATION). For PWD in monogamous, long-term, committed relationships—for example—this may look like using silicone -based lubricants for lubrication and preventing secondary infections of anus or vagina (McBride et al., 2010;Yu &amp; </a:t>
            </a:r>
            <a:r>
              <a:rPr lang="en-US" sz="1200" kern="1200" dirty="0" err="1" smtClean="0">
                <a:solidFill>
                  <a:schemeClr val="tx1"/>
                </a:solidFill>
                <a:effectLst/>
                <a:latin typeface="+mn-lt"/>
                <a:ea typeface="+mn-ea"/>
                <a:cs typeface="+mn-cs"/>
              </a:rPr>
              <a:t>Rao</a:t>
            </a:r>
            <a:r>
              <a:rPr lang="en-US" sz="1200" kern="1200" dirty="0" smtClean="0">
                <a:solidFill>
                  <a:schemeClr val="tx1"/>
                </a:solidFill>
                <a:effectLst/>
                <a:latin typeface="+mn-lt"/>
                <a:ea typeface="+mn-ea"/>
                <a:cs typeface="+mn-cs"/>
              </a:rPr>
              <a:t>, 2014). For single and dating PWD, like negotiating condom use, consent, and relationship expectations among one or many current partner— and for persons living with or at risk for STDs— undergoing routine testing and behavioral counseling.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81</a:t>
            </a:fld>
            <a:endParaRPr lang="en-US"/>
          </a:p>
        </p:txBody>
      </p:sp>
    </p:spTree>
    <p:extLst>
      <p:ext uri="{BB962C8B-B14F-4D97-AF65-F5344CB8AC3E}">
        <p14:creationId xmlns:p14="http://schemas.microsoft.com/office/powerpoint/2010/main" val="26778764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82</a:t>
            </a:fld>
            <a:endParaRPr lang="en-US"/>
          </a:p>
        </p:txBody>
      </p:sp>
    </p:spTree>
    <p:extLst>
      <p:ext uri="{BB962C8B-B14F-4D97-AF65-F5344CB8AC3E}">
        <p14:creationId xmlns:p14="http://schemas.microsoft.com/office/powerpoint/2010/main" val="26778764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Esther </a:t>
            </a:r>
            <a:r>
              <a:rPr lang="en-US" sz="1200" kern="1200" dirty="0" err="1" smtClean="0">
                <a:solidFill>
                  <a:schemeClr val="tx1"/>
                </a:solidFill>
                <a:effectLst/>
                <a:latin typeface="+mn-lt"/>
                <a:ea typeface="+mn-ea"/>
                <a:cs typeface="+mn-cs"/>
              </a:rPr>
              <a:t>Perel</a:t>
            </a:r>
            <a:r>
              <a:rPr lang="en-US" sz="1200" kern="1200" dirty="0" smtClean="0">
                <a:solidFill>
                  <a:schemeClr val="tx1"/>
                </a:solidFill>
                <a:effectLst/>
                <a:latin typeface="+mn-lt"/>
                <a:ea typeface="+mn-ea"/>
                <a:cs typeface="+mn-cs"/>
              </a:rPr>
              <a:t>, esteemed sex and couples therapist, said it best when she said that when it comes to sex and sexuality, “many instruments play in this orchestra—the lips, the tongue, the hands, the fingers”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Using masturbation &amp; fantasy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should note that cohort differences may color PWD attitudes toward masturbation and fantasy, which carry a myriad of historical myths associated with sin, illness, and immaturity (Coleman, 1999; Robinson, </a:t>
            </a:r>
            <a:r>
              <a:rPr lang="en-US" sz="1200" kern="1200" dirty="0" err="1" smtClean="0">
                <a:solidFill>
                  <a:schemeClr val="tx1"/>
                </a:solidFill>
                <a:effectLst/>
                <a:latin typeface="+mn-lt"/>
                <a:ea typeface="+mn-ea"/>
                <a:cs typeface="+mn-cs"/>
              </a:rPr>
              <a:t>Bockting</a:t>
            </a:r>
            <a:r>
              <a:rPr lang="en-US" sz="1200" kern="1200" dirty="0" smtClean="0">
                <a:solidFill>
                  <a:schemeClr val="tx1"/>
                </a:solidFill>
                <a:effectLst/>
                <a:latin typeface="+mn-lt"/>
                <a:ea typeface="+mn-ea"/>
                <a:cs typeface="+mn-cs"/>
              </a:rPr>
              <a:t>, Rosser, Miner, &amp; Coleman, 2002). However, normalizing and encouraging masturbation can enhance sexual wellness and promote a realistic appreciation of its importance in safer sex for PWD (Robinson, </a:t>
            </a:r>
            <a:r>
              <a:rPr lang="en-US" sz="1200" kern="1200" dirty="0" err="1" smtClean="0">
                <a:solidFill>
                  <a:schemeClr val="tx1"/>
                </a:solidFill>
                <a:effectLst/>
                <a:latin typeface="+mn-lt"/>
                <a:ea typeface="+mn-ea"/>
                <a:cs typeface="+mn-cs"/>
              </a:rPr>
              <a:t>Bockting</a:t>
            </a:r>
            <a:r>
              <a:rPr lang="en-US" sz="1200" kern="1200" dirty="0" smtClean="0">
                <a:solidFill>
                  <a:schemeClr val="tx1"/>
                </a:solidFill>
                <a:effectLst/>
                <a:latin typeface="+mn-lt"/>
                <a:ea typeface="+mn-ea"/>
                <a:cs typeface="+mn-cs"/>
              </a:rPr>
              <a:t>, Rosser, Miner, &amp; Coleman, 2002).  Further , encouraging masturbation as a normal adjunct to partnered sex – or seeing it as an exercise of “sex” itself—can help older PWD to decrease anxiety, better understand their bodies, sexual needs, and preferences, as well broaden definitions of sexuality (Robinson, </a:t>
            </a:r>
            <a:r>
              <a:rPr lang="en-US" sz="1200" kern="1200" dirty="0" err="1" smtClean="0">
                <a:solidFill>
                  <a:schemeClr val="tx1"/>
                </a:solidFill>
                <a:effectLst/>
                <a:latin typeface="+mn-lt"/>
                <a:ea typeface="+mn-ea"/>
                <a:cs typeface="+mn-cs"/>
              </a:rPr>
              <a:t>Bockting</a:t>
            </a:r>
            <a:r>
              <a:rPr lang="en-US" sz="1200" kern="1200" dirty="0" smtClean="0">
                <a:solidFill>
                  <a:schemeClr val="tx1"/>
                </a:solidFill>
                <a:effectLst/>
                <a:latin typeface="+mn-lt"/>
                <a:ea typeface="+mn-ea"/>
                <a:cs typeface="+mn-cs"/>
              </a:rPr>
              <a:t>, Rosser, Miner, &amp; Coleman, 2002; McCarthy &amp; Pierpaoli, 2015).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Validating intimacy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intimacy represents a universal need across the lifespan, and as such, represents a critical area in promoting sexual wellness for older PWD. Cross-cultural studies of couples in five countries—Brazil, Germany, Japan, Spain, and the United States—for example, demonstrate that couples continue to seek and value intimacy throughout their 60s into their late adulthood (</a:t>
            </a:r>
            <a:r>
              <a:rPr lang="en-US" sz="1200" kern="1200" dirty="0" err="1" smtClean="0">
                <a:solidFill>
                  <a:schemeClr val="tx1"/>
                </a:solidFill>
                <a:effectLst/>
                <a:latin typeface="+mn-lt"/>
                <a:ea typeface="+mn-ea"/>
                <a:cs typeface="+mn-cs"/>
              </a:rPr>
              <a:t>Heiman</a:t>
            </a:r>
            <a:r>
              <a:rPr lang="en-US" sz="1200" kern="1200" dirty="0" smtClean="0">
                <a:solidFill>
                  <a:schemeClr val="tx1"/>
                </a:solidFill>
                <a:effectLst/>
                <a:latin typeface="+mn-lt"/>
                <a:ea typeface="+mn-ea"/>
                <a:cs typeface="+mn-cs"/>
              </a:rPr>
              <a:t> et al., 2011). For some, aging represents an exciting, leisurely time to explore new dimensions of their sexuality, modes of partnership, and forms of intimacy (</a:t>
            </a:r>
            <a:r>
              <a:rPr lang="en-US" sz="1200" kern="1200" dirty="0" err="1" smtClean="0">
                <a:solidFill>
                  <a:schemeClr val="tx1"/>
                </a:solidFill>
                <a:effectLst/>
                <a:latin typeface="+mn-lt"/>
                <a:ea typeface="+mn-ea"/>
                <a:cs typeface="+mn-cs"/>
              </a:rPr>
              <a:t>Berdychevsky</a:t>
            </a:r>
            <a:r>
              <a:rPr lang="en-US" sz="1200" kern="1200" dirty="0" smtClean="0">
                <a:solidFill>
                  <a:schemeClr val="tx1"/>
                </a:solidFill>
                <a:effectLst/>
                <a:latin typeface="+mn-lt"/>
                <a:ea typeface="+mn-ea"/>
                <a:cs typeface="+mn-cs"/>
              </a:rPr>
              <a:t> &amp; Nimrod, 2015).  Many find that simple things—like hugging, kissing, touching, and simply spending time together—can feel more satisfying in later life than ever before, (McCarthy &amp; Pierpaoli, 2015) or more satisfying than sex itself. Consistent with </a:t>
            </a:r>
            <a:r>
              <a:rPr lang="en-US" sz="1200" kern="1200" dirty="0" err="1" smtClean="0">
                <a:solidFill>
                  <a:schemeClr val="tx1"/>
                </a:solidFill>
                <a:effectLst/>
                <a:latin typeface="+mn-lt"/>
                <a:ea typeface="+mn-ea"/>
                <a:cs typeface="+mn-cs"/>
              </a:rPr>
              <a:t>socioemotional</a:t>
            </a:r>
            <a:r>
              <a:rPr lang="en-US" sz="1200" kern="1200" dirty="0" smtClean="0">
                <a:solidFill>
                  <a:schemeClr val="tx1"/>
                </a:solidFill>
                <a:effectLst/>
                <a:latin typeface="+mn-lt"/>
                <a:ea typeface="+mn-ea"/>
                <a:cs typeface="+mn-cs"/>
              </a:rPr>
              <a:t> selectivity (Carstensen ,1992), these observations suggest that shrinking time horizons can motivate older PWD to cast aside sexual inhibitions and more mindfully savor their closest, and most intimate relationships. Older adults must therefore empower themselves, each other, and providers to accept intimate behaviors as legitimate, meaningful forms of sexual expression and wellness. </a:t>
            </a:r>
          </a:p>
          <a:p>
            <a:r>
              <a:rPr lang="en-US" sz="1200" kern="1200" dirty="0" smtClean="0">
                <a:solidFill>
                  <a:schemeClr val="tx1"/>
                </a:solidFill>
                <a:effectLst/>
                <a:latin typeface="+mn-lt"/>
                <a:ea typeface="+mn-ea"/>
                <a:cs typeface="+mn-cs"/>
              </a:rPr>
              <a:t> Note about different age friendly toys and products? </a:t>
            </a:r>
          </a:p>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83</a:t>
            </a:fld>
            <a:endParaRPr lang="en-US"/>
          </a:p>
        </p:txBody>
      </p:sp>
    </p:spTree>
    <p:extLst>
      <p:ext uri="{BB962C8B-B14F-4D97-AF65-F5344CB8AC3E}">
        <p14:creationId xmlns:p14="http://schemas.microsoft.com/office/powerpoint/2010/main" val="26778764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84</a:t>
            </a:fld>
            <a:endParaRPr lang="en-US"/>
          </a:p>
        </p:txBody>
      </p:sp>
    </p:spTree>
    <p:extLst>
      <p:ext uri="{BB962C8B-B14F-4D97-AF65-F5344CB8AC3E}">
        <p14:creationId xmlns:p14="http://schemas.microsoft.com/office/powerpoint/2010/main" val="26778764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85</a:t>
            </a:fld>
            <a:endParaRPr lang="en-US"/>
          </a:p>
        </p:txBody>
      </p:sp>
    </p:spTree>
    <p:extLst>
      <p:ext uri="{BB962C8B-B14F-4D97-AF65-F5344CB8AC3E}">
        <p14:creationId xmlns:p14="http://schemas.microsoft.com/office/powerpoint/2010/main" val="2972020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Conclusion &amp; Implications for sex education curricula</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interventions for PWD should provide education about sexual health and risk behaviors—and empowerment to seek information (Ports et al., 2014)— we argue that successful curricula will also promote positive sexuality, psychosexual flexibility, and “whole-person” lifestyle intervention. Didactically and clinically, sex positive approaches to enhancing sexual wellness for PWD will include clear, humble communication, appropriate experimentation with intercourse and non-intercourse scenarios, affirming sensuality and intimacy, attaining sexual competence (e.g. ability to give and receive pleasure), setting sexual boundaries based on preferences, values, and safety (Robinson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1994; Rosser and </a:t>
            </a:r>
            <a:r>
              <a:rPr lang="en-US" sz="1200" kern="1200" dirty="0" err="1" smtClean="0">
                <a:solidFill>
                  <a:schemeClr val="tx1"/>
                </a:solidFill>
                <a:effectLst/>
                <a:latin typeface="+mn-lt"/>
                <a:ea typeface="+mn-ea"/>
                <a:cs typeface="+mn-cs"/>
              </a:rPr>
              <a:t>Bockting</a:t>
            </a:r>
            <a:r>
              <a:rPr lang="en-US" sz="1200" kern="1200" dirty="0" smtClean="0">
                <a:solidFill>
                  <a:schemeClr val="tx1"/>
                </a:solidFill>
                <a:effectLst/>
                <a:latin typeface="+mn-lt"/>
                <a:ea typeface="+mn-ea"/>
                <a:cs typeface="+mn-cs"/>
              </a:rPr>
              <a:t>, 1994; </a:t>
            </a:r>
            <a:r>
              <a:rPr lang="en-US" sz="1200" kern="1200" dirty="0" err="1" smtClean="0">
                <a:solidFill>
                  <a:schemeClr val="tx1"/>
                </a:solidFill>
                <a:effectLst/>
                <a:latin typeface="+mn-lt"/>
                <a:ea typeface="+mn-ea"/>
                <a:cs typeface="+mn-cs"/>
              </a:rPr>
              <a:t>Bockting</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Forberg</a:t>
            </a:r>
            <a:r>
              <a:rPr lang="en-US" sz="1200" kern="1200" dirty="0" smtClean="0">
                <a:solidFill>
                  <a:schemeClr val="tx1"/>
                </a:solidFill>
                <a:effectLst/>
                <a:latin typeface="+mn-lt"/>
                <a:ea typeface="+mn-ea"/>
                <a:cs typeface="+mn-cs"/>
              </a:rPr>
              <a:t>, 1998), and promoting healthy aging. Teaching dating (online, in-person), relationship, and communication skills will also help PWD to improve self-efficacy in negotiating safer sex and expressing sexual needs, questions, and concerns to partners and providers alike. The eventual development of peer-based sexual wellness programs (Pierpaoli Parker, 2018) may also improve ongoing PWD empowerment and sexual citizenship efforts. Above all, programs and providers will honor individual agency and differences in the pursuit of sexual wellness, emphasizing that one size does not fit all (Peterson, 2017).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2893F1-DC86-5041-ACCD-DD606BE198D6}" type="slidenum">
              <a:rPr lang="en-US" smtClean="0"/>
              <a:t>86</a:t>
            </a:fld>
            <a:endParaRPr lang="en-US"/>
          </a:p>
        </p:txBody>
      </p:sp>
    </p:spTree>
    <p:extLst>
      <p:ext uri="{BB962C8B-B14F-4D97-AF65-F5344CB8AC3E}">
        <p14:creationId xmlns:p14="http://schemas.microsoft.com/office/powerpoint/2010/main" val="29090547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Feasibility</a:t>
            </a:r>
          </a:p>
          <a:p>
            <a:r>
              <a:rPr lang="en-US" dirty="0" smtClean="0"/>
              <a:t>Sample</a:t>
            </a:r>
            <a:r>
              <a:rPr lang="en-US" baseline="0" dirty="0" smtClean="0"/>
              <a:t> size?</a:t>
            </a:r>
          </a:p>
          <a:p>
            <a:r>
              <a:rPr lang="en-US" baseline="0" dirty="0" smtClean="0"/>
              <a:t>Recruitment?</a:t>
            </a:r>
          </a:p>
          <a:p>
            <a:r>
              <a:rPr lang="en-US" baseline="0" dirty="0" smtClean="0"/>
              <a:t>Other measures? (E.g. internalized ageism?)</a:t>
            </a:r>
          </a:p>
          <a:p>
            <a:r>
              <a:rPr lang="en-US" baseline="0" dirty="0" smtClean="0"/>
              <a:t>Cutoff scores appropriate? </a:t>
            </a:r>
          </a:p>
          <a:p>
            <a:endParaRPr lang="en-US" dirty="0"/>
          </a:p>
        </p:txBody>
      </p:sp>
      <p:sp>
        <p:nvSpPr>
          <p:cNvPr id="4" name="Slide Number Placeholder 3"/>
          <p:cNvSpPr>
            <a:spLocks noGrp="1"/>
          </p:cNvSpPr>
          <p:nvPr>
            <p:ph type="sldNum" sz="quarter" idx="10"/>
          </p:nvPr>
        </p:nvSpPr>
        <p:spPr/>
        <p:txBody>
          <a:bodyPr/>
          <a:lstStyle/>
          <a:p>
            <a:fld id="{01C81514-3169-F645-AFFC-0CD4BD822C22}" type="slidenum">
              <a:rPr lang="en-US" smtClean="0"/>
              <a:t>87</a:t>
            </a:fld>
            <a:endParaRPr lang="en-US"/>
          </a:p>
        </p:txBody>
      </p:sp>
    </p:spTree>
    <p:extLst>
      <p:ext uri="{BB962C8B-B14F-4D97-AF65-F5344CB8AC3E}">
        <p14:creationId xmlns:p14="http://schemas.microsoft.com/office/powerpoint/2010/main" val="294354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ways, though, how old I feel reflects a deep allegiance to, solidarity with, and respect for older adults grounded in decades of positive,</a:t>
            </a:r>
            <a:r>
              <a:rPr lang="en-US" baseline="0" dirty="0" smtClean="0"/>
              <a:t> meaningful interactions with older adults </a:t>
            </a:r>
          </a:p>
          <a:p>
            <a:endParaRPr lang="en-US" baseline="0" dirty="0" smtClean="0"/>
          </a:p>
          <a:p>
            <a:r>
              <a:rPr lang="en-US" baseline="0" dirty="0" err="1" smtClean="0"/>
              <a:t>Allport’s</a:t>
            </a:r>
            <a:r>
              <a:rPr lang="en-US" baseline="0" dirty="0" smtClean="0"/>
              <a:t> contact hypothesis supports this, positing that, under appropriate conditions, interpersonal contact deconstructs stereotypes assigned to </a:t>
            </a:r>
            <a:r>
              <a:rPr lang="en-US" baseline="0" dirty="0" err="1" smtClean="0"/>
              <a:t>outgroups</a:t>
            </a:r>
            <a:r>
              <a:rPr lang="en-US" baseline="0" dirty="0" smtClean="0"/>
              <a:t>. It stands to reason, then, that having positive exposure to familial and non-familial older adults consistently predicts entering into gerontologically oriented vocations.</a:t>
            </a:r>
          </a:p>
          <a:p>
            <a:endParaRPr lang="en-US" baseline="0" dirty="0" smtClean="0"/>
          </a:p>
          <a:p>
            <a:r>
              <a:rPr lang="en-US" baseline="0" dirty="0" smtClean="0"/>
              <a:t>For me, this computers. My community, my parents, my grandparents, and mentors– all throughout development– have modeled the beauty, the complexity, and privilege of human aging</a:t>
            </a:r>
          </a:p>
          <a:p>
            <a:r>
              <a:rPr lang="en-US" baseline="0" dirty="0" smtClean="0"/>
              <a:t>-this set sort of the “lens” through which I saw the world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8</a:t>
            </a:fld>
            <a:endParaRPr lang="en-US"/>
          </a:p>
        </p:txBody>
      </p:sp>
    </p:spTree>
    <p:extLst>
      <p:ext uri="{BB962C8B-B14F-4D97-AF65-F5344CB8AC3E}">
        <p14:creationId xmlns:p14="http://schemas.microsoft.com/office/powerpoint/2010/main" val="86870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Implications</a:t>
            </a:r>
            <a:r>
              <a:rPr lang="en-US" baseline="0" dirty="0" smtClean="0"/>
              <a:t> for developing programs and growing the </a:t>
            </a:r>
            <a:r>
              <a:rPr lang="en-US" baseline="0" dirty="0" err="1" smtClean="0"/>
              <a:t>gero</a:t>
            </a:r>
            <a:r>
              <a:rPr lang="en-US" baseline="0" dirty="0" smtClean="0"/>
              <a:t> community, particularly because consistent, positive exposure to older adults predicts entering gerontologically-oriented vocations and geriatrics is one of the few medical niches in US contracting even as need increases, with fewer and fewer residents pursuing it as a residency </a:t>
            </a:r>
          </a:p>
          <a:p>
            <a:pPr marL="0" indent="0">
              <a:buFont typeface="Arial"/>
              <a:buNone/>
            </a:pPr>
            <a:endParaRPr lang="en-US" baseline="0" dirty="0" smtClean="0"/>
          </a:p>
          <a:p>
            <a:pPr marL="0" indent="0">
              <a:buFont typeface="Arial"/>
              <a:buNone/>
            </a:pPr>
            <a:r>
              <a:rPr lang="en-US" baseline="0" dirty="0" smtClean="0"/>
              <a:t>Currently, the US has about 7,000 practicing geriatricians. To meet demands and opportunities, American Geriatrics Society estimates that medical schools would have to train at least 6,250 additional geriatricians between now and 2030 – 450 more annually than the current rate. How do we do that? Gerontologists must attempt to answer this question and I hope my journey provides some insight </a:t>
            </a:r>
          </a:p>
          <a:p>
            <a:pPr marL="0" indent="0">
              <a:buFont typeface="Arial"/>
              <a:buNone/>
            </a:pPr>
            <a:endParaRPr lang="en-US" baseline="0" dirty="0" smtClean="0"/>
          </a:p>
          <a:p>
            <a:pPr marL="0" indent="0">
              <a:buFont typeface="Arial"/>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9</a:t>
            </a:fld>
            <a:endParaRPr lang="en-US"/>
          </a:p>
        </p:txBody>
      </p:sp>
    </p:spTree>
    <p:extLst>
      <p:ext uri="{BB962C8B-B14F-4D97-AF65-F5344CB8AC3E}">
        <p14:creationId xmlns:p14="http://schemas.microsoft.com/office/powerpoint/2010/main" val="17847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My intellectual interest in aging began in earnest during my undergraduate studies abroad in </a:t>
            </a:r>
            <a:r>
              <a:rPr lang="en-US" sz="1200" kern="1200" dirty="0" err="1" smtClean="0">
                <a:solidFill>
                  <a:schemeClr val="tx1"/>
                </a:solidFill>
                <a:effectLst/>
                <a:latin typeface="+mn-lt"/>
                <a:ea typeface="+mn-ea"/>
                <a:cs typeface="+mn-cs"/>
              </a:rPr>
              <a:t>Urbino</a:t>
            </a:r>
            <a:r>
              <a:rPr lang="en-US" sz="1200" kern="1200" dirty="0" smtClean="0">
                <a:solidFill>
                  <a:schemeClr val="tx1"/>
                </a:solidFill>
                <a:effectLst/>
                <a:latin typeface="+mn-lt"/>
                <a:ea typeface="+mn-ea"/>
                <a:cs typeface="+mn-cs"/>
              </a:rPr>
              <a:t>, a small, Italian town ensconced behind Renaissance-era walls and generously high hills. I noticed the many older adults who seemed to have little trouble walking up and down them daily—wondering how and why their fate differed so significantly from my grandparents’ (</a:t>
            </a:r>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nonni</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whose struggles with advanced Alzheimer’s prevented them from even walking across the room.  These observations kindled an already latent interest in understanding individual differences in aging and health processes as well as disentangling the biopsychosocial systems contributing to those differences.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 returned to the States, I decided to declare my major in psychology and began volunteering on an interdisciplinary</a:t>
            </a:r>
            <a:r>
              <a:rPr lang="en-US" sz="1200" kern="1200" baseline="0" dirty="0" smtClean="0">
                <a:solidFill>
                  <a:schemeClr val="tx1"/>
                </a:solidFill>
                <a:effectLst/>
                <a:latin typeface="+mn-lt"/>
                <a:ea typeface="+mn-ea"/>
                <a:cs typeface="+mn-cs"/>
              </a:rPr>
              <a:t> geriatric evaluation management team. The richness of this experience, combined with contact and old-</a:t>
            </a:r>
            <a:r>
              <a:rPr lang="en-US" sz="1200" kern="1200" baseline="0" dirty="0" err="1" smtClean="0">
                <a:solidFill>
                  <a:schemeClr val="tx1"/>
                </a:solidFill>
                <a:effectLst/>
                <a:latin typeface="+mn-lt"/>
                <a:ea typeface="+mn-ea"/>
                <a:cs typeface="+mn-cs"/>
              </a:rPr>
              <a:t>soulness</a:t>
            </a:r>
            <a:r>
              <a:rPr lang="en-US" sz="1200" kern="1200" baseline="0" dirty="0" smtClean="0">
                <a:solidFill>
                  <a:schemeClr val="tx1"/>
                </a:solidFill>
                <a:effectLst/>
                <a:latin typeface="+mn-lt"/>
                <a:ea typeface="+mn-ea"/>
                <a:cs typeface="+mn-cs"/>
              </a:rPr>
              <a:t> convinced me I wanted to be a part of a generation of scholars, clinicians, researchers, and advocates devoted to understanding a part of the human lifespan our own biology once precluded – particularly because we have nearly doubled the human lifespan in the 20</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century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13098A-4758-2942-BAE5-F2892E815983}" type="slidenum">
              <a:rPr lang="en-US" smtClean="0"/>
              <a:t>10</a:t>
            </a:fld>
            <a:endParaRPr lang="en-US"/>
          </a:p>
        </p:txBody>
      </p:sp>
    </p:spTree>
    <p:extLst>
      <p:ext uri="{BB962C8B-B14F-4D97-AF65-F5344CB8AC3E}">
        <p14:creationId xmlns:p14="http://schemas.microsoft.com/office/powerpoint/2010/main" val="192843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69EA92AC-151D-6A49-BE7C-8F6574043436}" type="datetimeFigureOut">
              <a:rPr lang="en-US" smtClean="0"/>
              <a:t>3/19/2019</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A91C8A16-4EB8-1D40-A327-F76895DA0A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9EA92AC-151D-6A49-BE7C-8F6574043436}"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C8A16-4EB8-1D40-A327-F76895DA0A69}"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9EA92AC-151D-6A49-BE7C-8F6574043436}"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C8A16-4EB8-1D40-A327-F76895DA0A69}"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9EA92AC-151D-6A49-BE7C-8F6574043436}" type="datetimeFigureOut">
              <a:rPr lang="en-US" smtClean="0"/>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C8A16-4EB8-1D40-A327-F76895DA0A6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9EA92AC-151D-6A49-BE7C-8F6574043436}" type="datetimeFigureOut">
              <a:rPr lang="en-US" smtClean="0"/>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C8A16-4EB8-1D40-A327-F76895DA0A6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A92AC-151D-6A49-BE7C-8F6574043436}"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C8A16-4EB8-1D40-A327-F76895DA0A6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69EA92AC-151D-6A49-BE7C-8F6574043436}" type="datetimeFigureOut">
              <a:rPr lang="en-US" smtClean="0"/>
              <a:t>3/19/2019</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A91C8A16-4EB8-1D40-A327-F76895DA0A69}"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A92AC-151D-6A49-BE7C-8F6574043436}"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C8A16-4EB8-1D40-A327-F76895DA0A6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A92AC-151D-6A49-BE7C-8F6574043436}"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C8A16-4EB8-1D40-A327-F76895DA0A69}"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9EA92AC-151D-6A49-BE7C-8F6574043436}"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C8A16-4EB8-1D40-A327-F76895DA0A6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9EA92AC-151D-6A49-BE7C-8F6574043436}"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C8A16-4EB8-1D40-A327-F76895DA0A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69EA92AC-151D-6A49-BE7C-8F6574043436}"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C8A16-4EB8-1D40-A327-F76895DA0A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69EA92AC-151D-6A49-BE7C-8F6574043436}" type="datetimeFigureOut">
              <a:rPr lang="en-US" smtClean="0"/>
              <a:t>3/19/2019</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A91C8A16-4EB8-1D40-A327-F76895DA0A69}"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69EA92AC-151D-6A49-BE7C-8F6574043436}" type="datetimeFigureOut">
              <a:rPr lang="en-US" smtClean="0"/>
              <a:t>3/19/2019</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A91C8A16-4EB8-1D40-A327-F76895DA0A69}"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69EA92AC-151D-6A49-BE7C-8F6574043436}" type="datetimeFigureOut">
              <a:rPr lang="en-US" smtClean="0"/>
              <a:t>3/19/2019</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A91C8A16-4EB8-1D40-A327-F76895DA0A6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A91C8A16-4EB8-1D40-A327-F76895DA0A69}"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9EA92AC-151D-6A49-BE7C-8F6574043436}"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C8A16-4EB8-1D40-A327-F76895DA0A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9EA92AC-151D-6A49-BE7C-8F6574043436}" type="datetimeFigureOut">
              <a:rPr lang="en-US" smtClean="0"/>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C8A16-4EB8-1D40-A327-F76895DA0A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9EA92AC-151D-6A49-BE7C-8F6574043436}"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C8A16-4EB8-1D40-A327-F76895DA0A69}"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69EA92AC-151D-6A49-BE7C-8F6574043436}" type="datetimeFigureOut">
              <a:rPr lang="en-US" smtClean="0"/>
              <a:t>3/19/2019</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A91C8A16-4EB8-1D40-A327-F76895DA0A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jpe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0.png"/><Relationship Id="rId7" Type="http://schemas.openxmlformats.org/officeDocument/2006/relationships/diagramLayout" Target="../diagrams/layout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35.jpeg"/><Relationship Id="rId10" Type="http://schemas.microsoft.com/office/2007/relationships/diagramDrawing" Target="../diagrams/drawing5.xml"/><Relationship Id="rId4" Type="http://schemas.openxmlformats.org/officeDocument/2006/relationships/image" Target="../media/image34.jpeg"/><Relationship Id="rId9" Type="http://schemas.openxmlformats.org/officeDocument/2006/relationships/diagramColors" Target="../diagrams/colors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4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4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Layout" Target="../diagrams/layout8.xml"/><Relationship Id="rId7" Type="http://schemas.openxmlformats.org/officeDocument/2006/relationships/image" Target="../media/image66.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75.jpg"/><Relationship Id="rId4" Type="http://schemas.openxmlformats.org/officeDocument/2006/relationships/image" Target="../media/image42.jp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9.jpg"/></Relationships>
</file>

<file path=ppt/slides/_rels/slide7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9.jpg"/></Relationships>
</file>

<file path=ppt/slides/_rels/slide79.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9.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8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8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8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8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94717" y="2357757"/>
            <a:ext cx="2146475" cy="1730685"/>
          </a:xfrm>
          <a:prstGeom prst="rect">
            <a:avLst/>
          </a:prstGeom>
        </p:spPr>
      </p:pic>
      <p:pic>
        <p:nvPicPr>
          <p:cNvPr id="7" name="Picture 6" descr="downloa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1193" y="7621434"/>
            <a:ext cx="4637324" cy="3553597"/>
          </a:xfrm>
          <a:prstGeom prst="rect">
            <a:avLst/>
          </a:prstGeom>
        </p:spPr>
      </p:pic>
      <p:pic>
        <p:nvPicPr>
          <p:cNvPr id="9" name="Picture 8"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94717" y="458517"/>
            <a:ext cx="2146476" cy="1824528"/>
          </a:xfrm>
          <a:prstGeom prst="rect">
            <a:avLst/>
          </a:prstGeom>
        </p:spPr>
      </p:pic>
      <p:pic>
        <p:nvPicPr>
          <p:cNvPr id="10" name="Picture 9" descr="download.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31972" y="483421"/>
            <a:ext cx="2146476" cy="1824528"/>
          </a:xfrm>
          <a:prstGeom prst="rect">
            <a:avLst/>
          </a:prstGeom>
        </p:spPr>
      </p:pic>
      <p:pic>
        <p:nvPicPr>
          <p:cNvPr id="11" name="Picture 10" descr="image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56871" y="2357757"/>
            <a:ext cx="2146475" cy="1730685"/>
          </a:xfrm>
          <a:prstGeom prst="rect">
            <a:avLst/>
          </a:prstGeom>
        </p:spPr>
      </p:pic>
      <p:sp>
        <p:nvSpPr>
          <p:cNvPr id="12" name="Title 1"/>
          <p:cNvSpPr>
            <a:spLocks noGrp="1"/>
          </p:cNvSpPr>
          <p:nvPr>
            <p:ph type="ctrTitle"/>
          </p:nvPr>
        </p:nvSpPr>
        <p:spPr>
          <a:xfrm>
            <a:off x="282159" y="4659302"/>
            <a:ext cx="7240149" cy="1048684"/>
          </a:xfrm>
        </p:spPr>
        <p:txBody>
          <a:bodyPr>
            <a:noAutofit/>
          </a:bodyPr>
          <a:lstStyle/>
          <a:p>
            <a:r>
              <a:rPr lang="en-US" sz="3200" dirty="0" smtClean="0"/>
              <a:t>Lovers and friends: A </a:t>
            </a:r>
            <a:r>
              <a:rPr lang="en-US" sz="3200" dirty="0" err="1" smtClean="0"/>
              <a:t>millennial’s</a:t>
            </a:r>
            <a:r>
              <a:rPr lang="en-US" sz="3200" dirty="0" smtClean="0"/>
              <a:t> thoughts on love, intimacy, and relationships in later life</a:t>
            </a:r>
            <a:endParaRPr lang="en-US" sz="3200" dirty="0"/>
          </a:p>
        </p:txBody>
      </p:sp>
      <p:sp>
        <p:nvSpPr>
          <p:cNvPr id="13" name="Subtitle 2"/>
          <p:cNvSpPr>
            <a:spLocks noGrp="1"/>
          </p:cNvSpPr>
          <p:nvPr>
            <p:ph type="subTitle" idx="1"/>
          </p:nvPr>
        </p:nvSpPr>
        <p:spPr>
          <a:xfrm>
            <a:off x="282159" y="5856570"/>
            <a:ext cx="7530884" cy="1001430"/>
          </a:xfrm>
        </p:spPr>
        <p:txBody>
          <a:bodyPr>
            <a:noAutofit/>
          </a:bodyPr>
          <a:lstStyle/>
          <a:p>
            <a:r>
              <a:rPr lang="en-US" sz="1100" dirty="0" smtClean="0"/>
              <a:t>A keynote address</a:t>
            </a:r>
          </a:p>
          <a:p>
            <a:r>
              <a:rPr lang="en-US" sz="1100" dirty="0" smtClean="0"/>
              <a:t>Grand Valley State University, 14</a:t>
            </a:r>
            <a:r>
              <a:rPr lang="en-US" sz="1100" baseline="30000" dirty="0" smtClean="0"/>
              <a:t>th</a:t>
            </a:r>
            <a:r>
              <a:rPr lang="en-US" sz="1100" dirty="0" smtClean="0"/>
              <a:t> Annual Art &amp; Science of Aging Conference </a:t>
            </a:r>
          </a:p>
          <a:p>
            <a:r>
              <a:rPr lang="en-US" sz="1100" dirty="0" smtClean="0"/>
              <a:t>22 February 2019 </a:t>
            </a:r>
            <a:endParaRPr lang="en-US" sz="1100" dirty="0"/>
          </a:p>
          <a:p>
            <a:r>
              <a:rPr lang="en-US" sz="1100" dirty="0" smtClean="0"/>
              <a:t>Christina Pierpaoli Parker, MA &amp; PhD candidate</a:t>
            </a:r>
            <a:endParaRPr lang="en-US" sz="1100" dirty="0"/>
          </a:p>
        </p:txBody>
      </p:sp>
    </p:spTree>
    <p:extLst>
      <p:ext uri="{BB962C8B-B14F-4D97-AF65-F5344CB8AC3E}">
        <p14:creationId xmlns:p14="http://schemas.microsoft.com/office/powerpoint/2010/main" val="2219198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1966" y="0"/>
            <a:ext cx="4762034"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4560822" cy="6858000"/>
          </a:xfrm>
          <a:prstGeom prst="rect">
            <a:avLst/>
          </a:prstGeom>
        </p:spPr>
      </p:pic>
    </p:spTree>
    <p:extLst>
      <p:ext uri="{BB962C8B-B14F-4D97-AF65-F5344CB8AC3E}">
        <p14:creationId xmlns:p14="http://schemas.microsoft.com/office/powerpoint/2010/main" val="1093512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046" y="588609"/>
            <a:ext cx="4825387" cy="5211147"/>
          </a:xfrm>
          <a:prstGeom prst="rect">
            <a:avLst/>
          </a:prstGeom>
        </p:spPr>
      </p:pic>
      <p:sp>
        <p:nvSpPr>
          <p:cNvPr id="8" name="TextBox 7"/>
          <p:cNvSpPr txBox="1"/>
          <p:nvPr/>
        </p:nvSpPr>
        <p:spPr>
          <a:xfrm>
            <a:off x="349352" y="5882932"/>
            <a:ext cx="5037081" cy="338554"/>
          </a:xfrm>
          <a:prstGeom prst="rect">
            <a:avLst/>
          </a:prstGeom>
          <a:noFill/>
        </p:spPr>
        <p:txBody>
          <a:bodyPr wrap="square" rtlCol="0">
            <a:spAutoFit/>
          </a:bodyPr>
          <a:lstStyle/>
          <a:p>
            <a:r>
              <a:rPr lang="en-US" sz="1600" dirty="0" smtClean="0">
                <a:solidFill>
                  <a:srgbClr val="820101"/>
                </a:solidFill>
                <a:cs typeface="Athelas Regular"/>
              </a:rPr>
              <a:t>Me (left), my mentor Charles Emlet, PhD (right)</a:t>
            </a:r>
            <a:endParaRPr lang="en-US" sz="1600" dirty="0">
              <a:solidFill>
                <a:srgbClr val="820101"/>
              </a:solidFill>
              <a:cs typeface="Athelas Regular"/>
            </a:endParaRP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61827" y="4380712"/>
            <a:ext cx="4444876" cy="157451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43168" y="2380931"/>
            <a:ext cx="4463535" cy="168035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43168" y="244322"/>
            <a:ext cx="4463535" cy="1776861"/>
          </a:xfrm>
          <a:prstGeom prst="rect">
            <a:avLst/>
          </a:prstGeom>
        </p:spPr>
      </p:pic>
    </p:spTree>
    <p:extLst>
      <p:ext uri="{BB962C8B-B14F-4D97-AF65-F5344CB8AC3E}">
        <p14:creationId xmlns:p14="http://schemas.microsoft.com/office/powerpoint/2010/main" val="212667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391150205"/>
              </p:ext>
            </p:extLst>
          </p:nvPr>
        </p:nvGraphicFramePr>
        <p:xfrm>
          <a:off x="1847687" y="137209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21246" y="274924"/>
            <a:ext cx="3621244" cy="523220"/>
          </a:xfrm>
          <a:prstGeom prst="rect">
            <a:avLst/>
          </a:prstGeom>
          <a:noFill/>
          <a:ln>
            <a:solidFill>
              <a:srgbClr val="10253F"/>
            </a:solidFill>
          </a:ln>
        </p:spPr>
        <p:txBody>
          <a:bodyPr wrap="square" rtlCol="0">
            <a:spAutoFit/>
          </a:bodyPr>
          <a:lstStyle/>
          <a:p>
            <a:pPr algn="ctr"/>
            <a:r>
              <a:rPr lang="en-US" sz="1400" b="1" dirty="0" smtClean="0">
                <a:solidFill>
                  <a:srgbClr val="17375E"/>
                </a:solidFill>
                <a:cs typeface="Athelas Regular"/>
              </a:rPr>
              <a:t>Intrapersonal (thoughts, feelings, behaviors, personal history, values) </a:t>
            </a:r>
            <a:endParaRPr lang="en-US" sz="1400" b="1" dirty="0">
              <a:solidFill>
                <a:srgbClr val="17375E"/>
              </a:solidFill>
              <a:cs typeface="Athelas Regular"/>
            </a:endParaRPr>
          </a:p>
        </p:txBody>
      </p:sp>
    </p:spTree>
    <p:extLst>
      <p:ext uri="{BB962C8B-B14F-4D97-AF65-F5344CB8AC3E}">
        <p14:creationId xmlns:p14="http://schemas.microsoft.com/office/powerpoint/2010/main" val="335256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92" y="47615"/>
            <a:ext cx="6508377" cy="1143000"/>
          </a:xfrm>
        </p:spPr>
        <p:txBody>
          <a:bodyPr/>
          <a:lstStyle/>
          <a:p>
            <a:r>
              <a:rPr lang="en-US" sz="2800" dirty="0" smtClean="0"/>
              <a:t>Relationship with the aging self </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0714" y="2057400"/>
            <a:ext cx="6059714" cy="4036551"/>
          </a:xfrm>
          <a:prstGeom prst="rect">
            <a:avLst/>
          </a:prstGeom>
        </p:spPr>
      </p:pic>
    </p:spTree>
    <p:extLst>
      <p:ext uri="{BB962C8B-B14F-4D97-AF65-F5344CB8AC3E}">
        <p14:creationId xmlns:p14="http://schemas.microsoft.com/office/powerpoint/2010/main" val="1462739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10213056"/>
              </p:ext>
            </p:extLst>
          </p:nvPr>
        </p:nvGraphicFramePr>
        <p:xfrm>
          <a:off x="761768" y="1249818"/>
          <a:ext cx="7460311" cy="4878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5-Point Star 2"/>
          <p:cNvSpPr/>
          <p:nvPr/>
        </p:nvSpPr>
        <p:spPr>
          <a:xfrm>
            <a:off x="4690373" y="4835698"/>
            <a:ext cx="423359" cy="40111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559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lows_Hierarchy_of_Need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1514" y="63418"/>
            <a:ext cx="5297820" cy="3963150"/>
          </a:xfrm>
          <a:prstGeom prst="rect">
            <a:avLst/>
          </a:prstGeom>
        </p:spPr>
      </p:pic>
      <p:sp>
        <p:nvSpPr>
          <p:cNvPr id="5" name="5-Point Star 4"/>
          <p:cNvSpPr/>
          <p:nvPr/>
        </p:nvSpPr>
        <p:spPr>
          <a:xfrm>
            <a:off x="7131989" y="4026568"/>
            <a:ext cx="586193" cy="537404"/>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455739" y="6258819"/>
            <a:ext cx="3624016" cy="369332"/>
          </a:xfrm>
          <a:prstGeom prst="rect">
            <a:avLst/>
          </a:prstGeom>
          <a:noFill/>
        </p:spPr>
        <p:txBody>
          <a:bodyPr wrap="square" rtlCol="0">
            <a:spAutoFit/>
          </a:bodyPr>
          <a:lstStyle/>
          <a:p>
            <a:pPr algn="r"/>
            <a:r>
              <a:rPr lang="en-US" b="1" dirty="0" smtClean="0">
                <a:solidFill>
                  <a:schemeClr val="accent1">
                    <a:lumMod val="50000"/>
                  </a:schemeClr>
                </a:solidFill>
                <a:latin typeface="Athelas Regular"/>
                <a:cs typeface="Athelas Regular"/>
              </a:rPr>
              <a:t>Maslow, 1943</a:t>
            </a:r>
            <a:endParaRPr lang="en-US" dirty="0"/>
          </a:p>
        </p:txBody>
      </p:sp>
      <p:graphicFrame>
        <p:nvGraphicFramePr>
          <p:cNvPr id="10" name="Diagram 9"/>
          <p:cNvGraphicFramePr/>
          <p:nvPr>
            <p:extLst>
              <p:ext uri="{D42A27DB-BD31-4B8C-83A1-F6EECF244321}">
                <p14:modId xmlns:p14="http://schemas.microsoft.com/office/powerpoint/2010/main" val="3626016886"/>
              </p:ext>
            </p:extLst>
          </p:nvPr>
        </p:nvGraphicFramePr>
        <p:xfrm>
          <a:off x="472101" y="3766050"/>
          <a:ext cx="3229413" cy="2756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5-Point Star 2"/>
          <p:cNvSpPr/>
          <p:nvPr/>
        </p:nvSpPr>
        <p:spPr>
          <a:xfrm>
            <a:off x="2228206" y="5793924"/>
            <a:ext cx="267385" cy="24512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90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opsychosocial_diagram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8993958" cy="6757483"/>
          </a:xfrm>
          <a:prstGeom prst="rect">
            <a:avLst/>
          </a:prstGeom>
        </p:spPr>
      </p:pic>
      <p:sp>
        <p:nvSpPr>
          <p:cNvPr id="4" name="TextBox 3"/>
          <p:cNvSpPr txBox="1"/>
          <p:nvPr/>
        </p:nvSpPr>
        <p:spPr>
          <a:xfrm>
            <a:off x="5363375" y="6258819"/>
            <a:ext cx="3624016" cy="369332"/>
          </a:xfrm>
          <a:prstGeom prst="rect">
            <a:avLst/>
          </a:prstGeom>
          <a:noFill/>
        </p:spPr>
        <p:txBody>
          <a:bodyPr wrap="square" rtlCol="0">
            <a:spAutoFit/>
          </a:bodyPr>
          <a:lstStyle/>
          <a:p>
            <a:pPr algn="r"/>
            <a:r>
              <a:rPr lang="en-US" dirty="0" smtClean="0">
                <a:solidFill>
                  <a:schemeClr val="accent1">
                    <a:lumMod val="50000"/>
                  </a:schemeClr>
                </a:solidFill>
                <a:latin typeface="+mj-lt"/>
                <a:cs typeface="Athelas Regular"/>
              </a:rPr>
              <a:t>Engle, 1974</a:t>
            </a:r>
            <a:endParaRPr lang="en-US" dirty="0">
              <a:latin typeface="+mj-lt"/>
            </a:endParaRPr>
          </a:p>
        </p:txBody>
      </p:sp>
    </p:spTree>
    <p:extLst>
      <p:ext uri="{BB962C8B-B14F-4D97-AF65-F5344CB8AC3E}">
        <p14:creationId xmlns:p14="http://schemas.microsoft.com/office/powerpoint/2010/main" val="853476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7375" y="255904"/>
            <a:ext cx="6324979" cy="646331"/>
          </a:xfrm>
          <a:prstGeom prst="rect">
            <a:avLst/>
          </a:prstGeom>
          <a:noFill/>
        </p:spPr>
        <p:txBody>
          <a:bodyPr wrap="square" rtlCol="0">
            <a:spAutoFit/>
          </a:bodyPr>
          <a:lstStyle/>
          <a:p>
            <a:r>
              <a:rPr lang="en-US" sz="3600" b="1" dirty="0" smtClean="0">
                <a:solidFill>
                  <a:schemeClr val="accent1">
                    <a:lumMod val="50000"/>
                  </a:schemeClr>
                </a:solidFill>
                <a:cs typeface="Athelas Regular"/>
              </a:rPr>
              <a:t>Aging as a continuum</a:t>
            </a:r>
          </a:p>
        </p:txBody>
      </p:sp>
      <p:graphicFrame>
        <p:nvGraphicFramePr>
          <p:cNvPr id="8" name="Diagram 7"/>
          <p:cNvGraphicFramePr/>
          <p:nvPr>
            <p:extLst>
              <p:ext uri="{D42A27DB-BD31-4B8C-83A1-F6EECF244321}">
                <p14:modId xmlns:p14="http://schemas.microsoft.com/office/powerpoint/2010/main" val="413225495"/>
              </p:ext>
            </p:extLst>
          </p:nvPr>
        </p:nvGraphicFramePr>
        <p:xfrm>
          <a:off x="760698" y="1321712"/>
          <a:ext cx="7393184" cy="4372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452562" y="6533805"/>
            <a:ext cx="3624016" cy="553998"/>
          </a:xfrm>
          <a:prstGeom prst="rect">
            <a:avLst/>
          </a:prstGeom>
          <a:noFill/>
        </p:spPr>
        <p:txBody>
          <a:bodyPr wrap="square" rtlCol="0">
            <a:spAutoFit/>
          </a:bodyPr>
          <a:lstStyle/>
          <a:p>
            <a:pPr algn="r"/>
            <a:r>
              <a:rPr lang="en-US" sz="1200" b="1" dirty="0" smtClean="0">
                <a:solidFill>
                  <a:schemeClr val="accent1">
                    <a:lumMod val="50000"/>
                  </a:schemeClr>
                </a:solidFill>
                <a:latin typeface="+mj-lt"/>
                <a:cs typeface="Athelas Regular"/>
              </a:rPr>
              <a:t>Rowe &amp; Kahn; 1987; 1997; 2002 </a:t>
            </a:r>
          </a:p>
          <a:p>
            <a:endParaRPr lang="en-US" dirty="0"/>
          </a:p>
        </p:txBody>
      </p:sp>
      <p:sp>
        <p:nvSpPr>
          <p:cNvPr id="10" name="TextBox 9"/>
          <p:cNvSpPr txBox="1"/>
          <p:nvPr/>
        </p:nvSpPr>
        <p:spPr>
          <a:xfrm>
            <a:off x="1538757" y="5056477"/>
            <a:ext cx="1734154" cy="923330"/>
          </a:xfrm>
          <a:prstGeom prst="rect">
            <a:avLst/>
          </a:prstGeom>
          <a:noFill/>
          <a:ln>
            <a:solidFill>
              <a:schemeClr val="tx2">
                <a:lumMod val="50000"/>
              </a:schemeClr>
            </a:solidFill>
          </a:ln>
        </p:spPr>
        <p:txBody>
          <a:bodyPr wrap="square" rtlCol="0">
            <a:spAutoFit/>
          </a:bodyPr>
          <a:lstStyle/>
          <a:p>
            <a:pPr algn="ctr"/>
            <a:r>
              <a:rPr lang="en-US" dirty="0" smtClean="0">
                <a:solidFill>
                  <a:schemeClr val="tx2">
                    <a:lumMod val="50000"/>
                  </a:schemeClr>
                </a:solidFill>
                <a:latin typeface="+mj-lt"/>
                <a:cs typeface="Athelas Regular"/>
              </a:rPr>
              <a:t>High rates of disease + disability</a:t>
            </a:r>
            <a:endParaRPr lang="en-US" dirty="0">
              <a:solidFill>
                <a:schemeClr val="tx2">
                  <a:lumMod val="50000"/>
                </a:schemeClr>
              </a:solidFill>
              <a:latin typeface="+mj-lt"/>
              <a:cs typeface="Athelas Regular"/>
            </a:endParaRPr>
          </a:p>
        </p:txBody>
      </p:sp>
      <p:sp>
        <p:nvSpPr>
          <p:cNvPr id="11" name="TextBox 10"/>
          <p:cNvSpPr txBox="1"/>
          <p:nvPr/>
        </p:nvSpPr>
        <p:spPr>
          <a:xfrm>
            <a:off x="3718408" y="3914224"/>
            <a:ext cx="1734154" cy="1200329"/>
          </a:xfrm>
          <a:prstGeom prst="rect">
            <a:avLst/>
          </a:prstGeom>
          <a:noFill/>
          <a:ln>
            <a:solidFill>
              <a:schemeClr val="tx2">
                <a:lumMod val="50000"/>
              </a:schemeClr>
            </a:solidFill>
          </a:ln>
        </p:spPr>
        <p:txBody>
          <a:bodyPr wrap="square" rtlCol="0">
            <a:spAutoFit/>
          </a:bodyPr>
          <a:lstStyle/>
          <a:p>
            <a:pPr algn="ctr"/>
            <a:r>
              <a:rPr lang="en-US" dirty="0" smtClean="0">
                <a:solidFill>
                  <a:schemeClr val="tx2">
                    <a:lumMod val="50000"/>
                  </a:schemeClr>
                </a:solidFill>
                <a:latin typeface="+mj-lt"/>
                <a:cs typeface="Athelas Regular"/>
              </a:rPr>
              <a:t>Lacking disease, but having many risk factors</a:t>
            </a:r>
            <a:endParaRPr lang="en-US" dirty="0">
              <a:solidFill>
                <a:schemeClr val="tx2">
                  <a:lumMod val="50000"/>
                </a:schemeClr>
              </a:solidFill>
              <a:latin typeface="+mj-lt"/>
              <a:cs typeface="Athelas Regular"/>
            </a:endParaRPr>
          </a:p>
        </p:txBody>
      </p:sp>
      <p:sp>
        <p:nvSpPr>
          <p:cNvPr id="12" name="TextBox 11"/>
          <p:cNvSpPr txBox="1"/>
          <p:nvPr/>
        </p:nvSpPr>
        <p:spPr>
          <a:xfrm>
            <a:off x="6264429" y="3452559"/>
            <a:ext cx="2039972" cy="1754327"/>
          </a:xfrm>
          <a:prstGeom prst="rect">
            <a:avLst/>
          </a:prstGeom>
          <a:noFill/>
          <a:ln>
            <a:solidFill>
              <a:schemeClr val="tx2">
                <a:lumMod val="50000"/>
              </a:schemeClr>
            </a:solidFill>
          </a:ln>
        </p:spPr>
        <p:txBody>
          <a:bodyPr wrap="square" rtlCol="0">
            <a:spAutoFit/>
          </a:bodyPr>
          <a:lstStyle/>
          <a:p>
            <a:pPr algn="ctr"/>
            <a:r>
              <a:rPr lang="en-US" dirty="0" smtClean="0">
                <a:solidFill>
                  <a:schemeClr val="tx2">
                    <a:lumMod val="50000"/>
                  </a:schemeClr>
                </a:solidFill>
                <a:cs typeface="Athelas Regular"/>
              </a:rPr>
              <a:t>Low probability of pathology, </a:t>
            </a:r>
            <a:r>
              <a:rPr lang="en-US" dirty="0">
                <a:solidFill>
                  <a:schemeClr val="tx2">
                    <a:lumMod val="50000"/>
                  </a:schemeClr>
                </a:solidFill>
                <a:cs typeface="Athelas Regular"/>
              </a:rPr>
              <a:t> </a:t>
            </a:r>
            <a:r>
              <a:rPr lang="en-US" dirty="0" smtClean="0">
                <a:solidFill>
                  <a:schemeClr val="tx2">
                    <a:lumMod val="50000"/>
                  </a:schemeClr>
                </a:solidFill>
                <a:cs typeface="Athelas Regular"/>
              </a:rPr>
              <a:t>high cognitive + physical capacity, life engagement</a:t>
            </a:r>
            <a:endParaRPr lang="en-US" dirty="0">
              <a:solidFill>
                <a:schemeClr val="tx2">
                  <a:lumMod val="50000"/>
                </a:schemeClr>
              </a:solidFill>
              <a:cs typeface="Athelas Regular"/>
            </a:endParaRPr>
          </a:p>
        </p:txBody>
      </p:sp>
    </p:spTree>
    <p:extLst>
      <p:ext uri="{BB962C8B-B14F-4D97-AF65-F5344CB8AC3E}">
        <p14:creationId xmlns:p14="http://schemas.microsoft.com/office/powerpoint/2010/main" val="318050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7375" y="255904"/>
            <a:ext cx="6324979" cy="646331"/>
          </a:xfrm>
          <a:prstGeom prst="rect">
            <a:avLst/>
          </a:prstGeom>
          <a:noFill/>
        </p:spPr>
        <p:txBody>
          <a:bodyPr wrap="square" rtlCol="0">
            <a:spAutoFit/>
          </a:bodyPr>
          <a:lstStyle/>
          <a:p>
            <a:r>
              <a:rPr lang="en-US" sz="3600" b="1" dirty="0" smtClean="0">
                <a:solidFill>
                  <a:schemeClr val="accent1">
                    <a:lumMod val="50000"/>
                  </a:schemeClr>
                </a:solidFill>
                <a:cs typeface="Athelas Regular"/>
              </a:rPr>
              <a:t>Successful aging </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9486" y="1146510"/>
            <a:ext cx="4508034" cy="4508034"/>
          </a:xfrm>
          <a:prstGeom prst="rect">
            <a:avLst/>
          </a:prstGeom>
        </p:spPr>
      </p:pic>
      <p:sp>
        <p:nvSpPr>
          <p:cNvPr id="5" name="TextBox 4"/>
          <p:cNvSpPr txBox="1"/>
          <p:nvPr/>
        </p:nvSpPr>
        <p:spPr>
          <a:xfrm>
            <a:off x="5302254" y="2313542"/>
            <a:ext cx="1004824" cy="369332"/>
          </a:xfrm>
          <a:prstGeom prst="rect">
            <a:avLst/>
          </a:prstGeom>
          <a:solidFill>
            <a:srgbClr val="FFFF00"/>
          </a:solidFill>
        </p:spPr>
        <p:txBody>
          <a:bodyPr wrap="square" rtlCol="0">
            <a:spAutoFit/>
          </a:bodyPr>
          <a:lstStyle/>
          <a:p>
            <a:r>
              <a:rPr lang="en-US" dirty="0" smtClean="0"/>
              <a:t>Psycho</a:t>
            </a:r>
            <a:endParaRPr lang="en-US" dirty="0"/>
          </a:p>
        </p:txBody>
      </p:sp>
      <p:sp>
        <p:nvSpPr>
          <p:cNvPr id="13" name="TextBox 12"/>
          <p:cNvSpPr txBox="1"/>
          <p:nvPr/>
        </p:nvSpPr>
        <p:spPr>
          <a:xfrm>
            <a:off x="6307078" y="4807594"/>
            <a:ext cx="700026" cy="369332"/>
          </a:xfrm>
          <a:prstGeom prst="rect">
            <a:avLst/>
          </a:prstGeom>
          <a:solidFill>
            <a:srgbClr val="FFFF00"/>
          </a:solidFill>
        </p:spPr>
        <p:txBody>
          <a:bodyPr wrap="square" rtlCol="0">
            <a:spAutoFit/>
          </a:bodyPr>
          <a:lstStyle/>
          <a:p>
            <a:pPr algn="ctr"/>
            <a:r>
              <a:rPr lang="en-US" dirty="0" smtClean="0"/>
              <a:t>Bio</a:t>
            </a:r>
            <a:endParaRPr lang="en-US" dirty="0"/>
          </a:p>
        </p:txBody>
      </p:sp>
      <p:sp>
        <p:nvSpPr>
          <p:cNvPr id="14" name="TextBox 13"/>
          <p:cNvSpPr txBox="1"/>
          <p:nvPr/>
        </p:nvSpPr>
        <p:spPr>
          <a:xfrm>
            <a:off x="2145162" y="5012060"/>
            <a:ext cx="934006" cy="369332"/>
          </a:xfrm>
          <a:prstGeom prst="rect">
            <a:avLst/>
          </a:prstGeom>
          <a:solidFill>
            <a:srgbClr val="FFFF00"/>
          </a:solidFill>
        </p:spPr>
        <p:txBody>
          <a:bodyPr wrap="square" rtlCol="0">
            <a:spAutoFit/>
          </a:bodyPr>
          <a:lstStyle/>
          <a:p>
            <a:pPr algn="ctr"/>
            <a:r>
              <a:rPr lang="en-US" dirty="0" smtClean="0"/>
              <a:t>Social</a:t>
            </a:r>
            <a:endParaRPr lang="en-US" dirty="0"/>
          </a:p>
        </p:txBody>
      </p:sp>
    </p:spTree>
    <p:extLst>
      <p:ext uri="{BB962C8B-B14F-4D97-AF65-F5344CB8AC3E}">
        <p14:creationId xmlns:p14="http://schemas.microsoft.com/office/powerpoint/2010/main" val="39298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3" grpId="1"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80" y="0"/>
            <a:ext cx="6508377" cy="1143000"/>
          </a:xfrm>
        </p:spPr>
        <p:txBody>
          <a:bodyPr/>
          <a:lstStyle/>
          <a:p>
            <a:r>
              <a:rPr lang="en-US" dirty="0" smtClean="0"/>
              <a:t>Sex &amp; successful aging </a:t>
            </a:r>
            <a:endParaRPr lang="en-US" dirty="0"/>
          </a:p>
        </p:txBody>
      </p:sp>
      <p:sp>
        <p:nvSpPr>
          <p:cNvPr id="3" name="Content Placeholder 2"/>
          <p:cNvSpPr>
            <a:spLocks noGrp="1"/>
          </p:cNvSpPr>
          <p:nvPr>
            <p:ph idx="1"/>
          </p:nvPr>
        </p:nvSpPr>
        <p:spPr>
          <a:xfrm>
            <a:off x="372534" y="1430562"/>
            <a:ext cx="6931600" cy="3916363"/>
          </a:xfrm>
        </p:spPr>
        <p:txBody>
          <a:bodyPr>
            <a:normAutofit lnSpcReduction="10000"/>
          </a:bodyPr>
          <a:lstStyle/>
          <a:p>
            <a:r>
              <a:rPr lang="en-US" sz="1600" dirty="0" smtClean="0"/>
              <a:t>Adults living longer and healthier lives, stimulating significant study of sexuality after 60. </a:t>
            </a:r>
            <a:r>
              <a:rPr lang="en-US" sz="1600" baseline="30000" dirty="0"/>
              <a:t>5</a:t>
            </a:r>
            <a:endParaRPr lang="en-US" sz="1600" dirty="0" smtClean="0"/>
          </a:p>
          <a:p>
            <a:pPr lvl="1"/>
            <a:r>
              <a:rPr lang="en-US" sz="1400" dirty="0" err="1" smtClean="0"/>
              <a:t>Lindau</a:t>
            </a:r>
            <a:r>
              <a:rPr lang="en-US" sz="1400" dirty="0" smtClean="0"/>
              <a:t> et al. 2007 </a:t>
            </a:r>
          </a:p>
          <a:p>
            <a:pPr lvl="1"/>
            <a:r>
              <a:rPr lang="en-US" sz="1400" dirty="0" err="1" smtClean="0"/>
              <a:t>DeLamater</a:t>
            </a:r>
            <a:r>
              <a:rPr lang="en-US" sz="1400" dirty="0" smtClean="0"/>
              <a:t> et al. 2012</a:t>
            </a:r>
          </a:p>
          <a:p>
            <a:pPr lvl="1"/>
            <a:r>
              <a:rPr lang="en-US" sz="1400" dirty="0" smtClean="0"/>
              <a:t>Brody et al., 2010 </a:t>
            </a:r>
          </a:p>
          <a:p>
            <a:r>
              <a:rPr lang="en-US" sz="1600" dirty="0" smtClean="0"/>
              <a:t>Contrary to ageist attitudes and beliefs, </a:t>
            </a:r>
            <a:r>
              <a:rPr lang="en-US" sz="1600" baseline="30000" dirty="0" smtClean="0"/>
              <a:t>2 </a:t>
            </a:r>
            <a:r>
              <a:rPr lang="en-US" sz="1600" dirty="0" smtClean="0"/>
              <a:t>many adults remain sexual into later life, particularly if partnered and in good health </a:t>
            </a:r>
            <a:r>
              <a:rPr lang="en-US" sz="1600" baseline="30000" dirty="0" smtClean="0"/>
              <a:t>3,4</a:t>
            </a:r>
          </a:p>
          <a:p>
            <a:r>
              <a:rPr lang="en-US" sz="1600" dirty="0" smtClean="0"/>
              <a:t>Sex increasingly recognized as an indicator of successful aging &amp; health, linked to</a:t>
            </a:r>
            <a:r>
              <a:rPr lang="en-US" sz="1600" baseline="30000" dirty="0"/>
              <a:t> </a:t>
            </a:r>
            <a:r>
              <a:rPr lang="en-US" sz="1600" baseline="30000" dirty="0" smtClean="0"/>
              <a:t>6</a:t>
            </a:r>
            <a:r>
              <a:rPr lang="en-US" sz="1600" dirty="0" smtClean="0"/>
              <a:t>:</a:t>
            </a:r>
          </a:p>
          <a:p>
            <a:pPr lvl="1"/>
            <a:r>
              <a:rPr lang="en-US" sz="1400" dirty="0" smtClean="0"/>
              <a:t>Improved CVD health;</a:t>
            </a:r>
          </a:p>
          <a:p>
            <a:pPr lvl="1"/>
            <a:r>
              <a:rPr lang="en-US" sz="1400" dirty="0" smtClean="0"/>
              <a:t>Improved </a:t>
            </a:r>
            <a:r>
              <a:rPr lang="en-US" sz="1400" dirty="0" err="1" smtClean="0"/>
              <a:t>QoL</a:t>
            </a:r>
            <a:endParaRPr lang="en-US" sz="1400" dirty="0" smtClean="0"/>
          </a:p>
          <a:p>
            <a:pPr lvl="1"/>
            <a:r>
              <a:rPr lang="en-US" sz="1400" dirty="0" smtClean="0"/>
              <a:t>Reduced depressive symptoms</a:t>
            </a:r>
          </a:p>
          <a:p>
            <a:pPr lvl="1"/>
            <a:r>
              <a:rPr lang="en-US" sz="1400" dirty="0" smtClean="0"/>
              <a:t>Lower BMI </a:t>
            </a:r>
          </a:p>
          <a:p>
            <a:pPr marL="228600" lvl="1" indent="0">
              <a:buNone/>
            </a:pPr>
            <a:endParaRPr lang="en-US" sz="1400" dirty="0" smtClean="0"/>
          </a:p>
          <a:p>
            <a:pPr marL="228600" lvl="1" indent="0">
              <a:buNone/>
            </a:pPr>
            <a:endParaRPr lang="en-US" sz="1400" dirty="0" smtClean="0"/>
          </a:p>
          <a:p>
            <a:pPr lvl="1"/>
            <a:endParaRPr lang="en-US" sz="1400" dirty="0" smtClean="0"/>
          </a:p>
          <a:p>
            <a:endParaRPr lang="en-US" sz="1600"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5063" y="4794443"/>
            <a:ext cx="4595995" cy="1739900"/>
          </a:xfrm>
          <a:prstGeom prst="rect">
            <a:avLst/>
          </a:prstGeom>
        </p:spPr>
      </p:pic>
    </p:spTree>
    <p:extLst>
      <p:ext uri="{BB962C8B-B14F-4D97-AF65-F5344CB8AC3E}">
        <p14:creationId xmlns:p14="http://schemas.microsoft.com/office/powerpoint/2010/main" val="3435528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06" y="32465"/>
            <a:ext cx="6508377" cy="1143000"/>
          </a:xfrm>
        </p:spPr>
        <p:txBody>
          <a:bodyPr/>
          <a:lstStyle/>
          <a:p>
            <a:r>
              <a:rPr lang="en-US" dirty="0" smtClean="0"/>
              <a:t>Special thanks to: </a:t>
            </a:r>
            <a:endParaRPr lang="en-US" dirty="0"/>
          </a:p>
        </p:txBody>
      </p:sp>
      <p:sp>
        <p:nvSpPr>
          <p:cNvPr id="3" name="Content Placeholder 2"/>
          <p:cNvSpPr>
            <a:spLocks noGrp="1"/>
          </p:cNvSpPr>
          <p:nvPr>
            <p:ph idx="1"/>
          </p:nvPr>
        </p:nvSpPr>
        <p:spPr>
          <a:xfrm>
            <a:off x="233206" y="1372532"/>
            <a:ext cx="5163850" cy="4677286"/>
          </a:xfrm>
        </p:spPr>
        <p:txBody>
          <a:bodyPr>
            <a:normAutofit fontScale="77500" lnSpcReduction="20000"/>
          </a:bodyPr>
          <a:lstStyle/>
          <a:p>
            <a:r>
              <a:rPr lang="en-US" dirty="0" smtClean="0"/>
              <a:t>Dr. Priscilla </a:t>
            </a:r>
            <a:r>
              <a:rPr lang="en-US" dirty="0" err="1" smtClean="0"/>
              <a:t>Kimboko</a:t>
            </a:r>
            <a:r>
              <a:rPr lang="en-US" dirty="0"/>
              <a:t> </a:t>
            </a:r>
            <a:r>
              <a:rPr lang="en-US" dirty="0" smtClean="0"/>
              <a:t>&amp; Grand Valley State University</a:t>
            </a:r>
            <a:br>
              <a:rPr lang="en-US" dirty="0" smtClean="0"/>
            </a:br>
            <a:endParaRPr lang="en-US" dirty="0" smtClean="0"/>
          </a:p>
          <a:p>
            <a:r>
              <a:rPr lang="en-US" dirty="0" smtClean="0"/>
              <a:t>Art &amp; Science of Aging Conference committee </a:t>
            </a:r>
            <a:br>
              <a:rPr lang="en-US" dirty="0" smtClean="0"/>
            </a:br>
            <a:r>
              <a:rPr lang="en-US" dirty="0" smtClean="0"/>
              <a:t/>
            </a:r>
            <a:br>
              <a:rPr lang="en-US" dirty="0" smtClean="0"/>
            </a:br>
            <a:endParaRPr lang="en-US" dirty="0" smtClean="0"/>
          </a:p>
          <a:p>
            <a:r>
              <a:rPr lang="en-US" dirty="0" smtClean="0"/>
              <a:t>Changing Aging &amp; Dr. Bill Thomas</a:t>
            </a:r>
            <a:br>
              <a:rPr lang="en-US" dirty="0" smtClean="0"/>
            </a:br>
            <a:r>
              <a:rPr lang="en-US" dirty="0" smtClean="0"/>
              <a:t/>
            </a:r>
            <a:br>
              <a:rPr lang="en-US" dirty="0" smtClean="0"/>
            </a:br>
            <a:endParaRPr lang="en-US" dirty="0" smtClean="0"/>
          </a:p>
          <a:p>
            <a:r>
              <a:rPr lang="en-US" dirty="0" smtClean="0"/>
              <a:t>Psychology Today </a:t>
            </a:r>
          </a:p>
          <a:p>
            <a:pPr marL="0" indent="0">
              <a:buNone/>
            </a:pPr>
            <a:endParaRPr lang="en-US" dirty="0" smtClean="0"/>
          </a:p>
          <a:p>
            <a:r>
              <a:rPr lang="en-US" dirty="0" smtClean="0"/>
              <a:t>University of Alabama</a:t>
            </a:r>
            <a:br>
              <a:rPr lang="en-US" dirty="0" smtClean="0"/>
            </a:br>
            <a:r>
              <a:rPr lang="en-US" dirty="0" smtClean="0"/>
              <a:t/>
            </a:r>
            <a:br>
              <a:rPr lang="en-US" dirty="0" smtClean="0"/>
            </a:br>
            <a:endParaRPr lang="en-US" dirty="0" smtClean="0"/>
          </a:p>
          <a:p>
            <a:r>
              <a:rPr lang="en-US" dirty="0" smtClean="0"/>
              <a:t>Mentors -Drs. Emlet, McCarthy, Scogin, Allen, &amp; </a:t>
            </a:r>
            <a:r>
              <a:rPr lang="en-US" dirty="0" err="1" smtClean="0"/>
              <a:t>Crowther</a:t>
            </a:r>
            <a:r>
              <a:rPr lang="en-US" dirty="0" smtClean="0"/>
              <a:t> et al. </a:t>
            </a:r>
          </a:p>
        </p:txBody>
      </p:sp>
      <p:pic>
        <p:nvPicPr>
          <p:cNvPr id="5" name="Picture 4" descr="downloa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5246" y="3740573"/>
            <a:ext cx="3687166" cy="1122682"/>
          </a:xfrm>
          <a:prstGeom prst="rect">
            <a:avLst/>
          </a:prstGeom>
        </p:spPr>
      </p:pic>
      <p:pic>
        <p:nvPicPr>
          <p:cNvPr id="6" name="Picture 5"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49899" y="811190"/>
            <a:ext cx="3335527" cy="1122683"/>
          </a:xfrm>
          <a:prstGeom prst="rect">
            <a:avLst/>
          </a:prstGeom>
        </p:spPr>
      </p:pic>
      <p:pic>
        <p:nvPicPr>
          <p:cNvPr id="7" name="Picture 6" descr="download.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02856" y="2350066"/>
            <a:ext cx="3335526" cy="846572"/>
          </a:xfrm>
          <a:prstGeom prst="rect">
            <a:avLst/>
          </a:prstGeom>
        </p:spPr>
      </p:pic>
      <p:pic>
        <p:nvPicPr>
          <p:cNvPr id="8" name="Picture 7" descr="download.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32710" y="5120241"/>
            <a:ext cx="3839702" cy="1341155"/>
          </a:xfrm>
          <a:prstGeom prst="rect">
            <a:avLst/>
          </a:prstGeom>
        </p:spPr>
      </p:pic>
    </p:spTree>
    <p:extLst>
      <p:ext uri="{BB962C8B-B14F-4D97-AF65-F5344CB8AC3E}">
        <p14:creationId xmlns:p14="http://schemas.microsoft.com/office/powerpoint/2010/main" val="11112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0086" y="1416366"/>
            <a:ext cx="5226305" cy="49328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6186904" y="2523418"/>
            <a:ext cx="184666" cy="369332"/>
          </a:xfrm>
          <a:prstGeom prst="rect">
            <a:avLst/>
          </a:prstGeom>
          <a:noFill/>
        </p:spPr>
        <p:txBody>
          <a:bodyPr wrap="none" rtlCol="0">
            <a:spAutoFit/>
          </a:bodyPr>
          <a:lstStyle/>
          <a:p>
            <a:endParaRPr lang="en-US" dirty="0"/>
          </a:p>
        </p:txBody>
      </p:sp>
      <p:sp>
        <p:nvSpPr>
          <p:cNvPr id="7" name="Rounded Rectangle 6"/>
          <p:cNvSpPr/>
          <p:nvPr/>
        </p:nvSpPr>
        <p:spPr>
          <a:xfrm>
            <a:off x="344597" y="276091"/>
            <a:ext cx="2944231" cy="863517"/>
          </a:xfrm>
          <a:prstGeom prst="round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endParaRPr lang="en-US" dirty="0" smtClean="0"/>
          </a:p>
          <a:p>
            <a:pPr algn="ctr"/>
            <a:r>
              <a:rPr lang="en-US" sz="1400" b="1" dirty="0" smtClean="0">
                <a:solidFill>
                  <a:srgbClr val="820101"/>
                </a:solidFill>
              </a:rPr>
              <a:t>Inter-sex-</a:t>
            </a:r>
            <a:r>
              <a:rPr lang="en-US" sz="1400" b="1" dirty="0" err="1" smtClean="0">
                <a:solidFill>
                  <a:srgbClr val="820101"/>
                </a:solidFill>
              </a:rPr>
              <a:t>tion</a:t>
            </a:r>
            <a:r>
              <a:rPr lang="en-US" sz="1400" b="1" dirty="0" smtClean="0">
                <a:solidFill>
                  <a:srgbClr val="820101"/>
                </a:solidFill>
              </a:rPr>
              <a:t> </a:t>
            </a:r>
            <a:endParaRPr lang="en-US" sz="1400" b="1" dirty="0">
              <a:solidFill>
                <a:srgbClr val="820101"/>
              </a:solidFill>
            </a:endParaRPr>
          </a:p>
        </p:txBody>
      </p:sp>
      <p:sp>
        <p:nvSpPr>
          <p:cNvPr id="11" name="Oval 10"/>
          <p:cNvSpPr/>
          <p:nvPr/>
        </p:nvSpPr>
        <p:spPr>
          <a:xfrm>
            <a:off x="2749274" y="1416366"/>
            <a:ext cx="5226305" cy="4932879"/>
          </a:xfrm>
          <a:prstGeom prst="ellipse">
            <a:avLst/>
          </a:prstGeom>
          <a:gradFill flip="none" rotWithShape="1">
            <a:gsLst>
              <a:gs pos="0">
                <a:schemeClr val="accent1">
                  <a:shade val="70000"/>
                  <a:satMod val="120000"/>
                  <a:alpha val="56000"/>
                </a:schemeClr>
              </a:gs>
              <a:gs pos="35000">
                <a:schemeClr val="accent1">
                  <a:shade val="100000"/>
                  <a:satMod val="150000"/>
                  <a:alpha val="56000"/>
                </a:schemeClr>
              </a:gs>
              <a:gs pos="70000">
                <a:schemeClr val="accent1">
                  <a:tint val="100000"/>
                  <a:shade val="100000"/>
                  <a:satMod val="200000"/>
                  <a:greenMod val="100000"/>
                  <a:alpha val="56000"/>
                </a:schemeClr>
              </a:gs>
              <a:gs pos="100000">
                <a:schemeClr val="accent1">
                  <a:tint val="100000"/>
                  <a:shade val="100000"/>
                  <a:satMod val="250000"/>
                  <a:greenMod val="100000"/>
                  <a:alpha val="56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3614455" y="1997276"/>
            <a:ext cx="1383913" cy="1015663"/>
          </a:xfrm>
          <a:prstGeom prst="rect">
            <a:avLst/>
          </a:prstGeom>
          <a:noFill/>
        </p:spPr>
        <p:txBody>
          <a:bodyPr wrap="square" rtlCol="0">
            <a:spAutoFit/>
          </a:bodyPr>
          <a:lstStyle/>
          <a:p>
            <a:pPr algn="ctr"/>
            <a:r>
              <a:rPr lang="en-US" sz="1400" dirty="0" smtClean="0">
                <a:solidFill>
                  <a:schemeClr val="bg1"/>
                </a:solidFill>
              </a:rPr>
              <a:t>Disease &amp; disability risk reduction</a:t>
            </a:r>
          </a:p>
          <a:p>
            <a:pPr algn="ctr"/>
            <a:endParaRPr lang="en-US" dirty="0"/>
          </a:p>
        </p:txBody>
      </p:sp>
      <p:sp>
        <p:nvSpPr>
          <p:cNvPr id="14" name="TextBox 13"/>
          <p:cNvSpPr txBox="1"/>
          <p:nvPr/>
        </p:nvSpPr>
        <p:spPr>
          <a:xfrm>
            <a:off x="3742137" y="4707429"/>
            <a:ext cx="1383913" cy="800219"/>
          </a:xfrm>
          <a:prstGeom prst="rect">
            <a:avLst/>
          </a:prstGeom>
          <a:noFill/>
        </p:spPr>
        <p:txBody>
          <a:bodyPr wrap="square" rtlCol="0">
            <a:spAutoFit/>
          </a:bodyPr>
          <a:lstStyle/>
          <a:p>
            <a:pPr algn="ctr"/>
            <a:r>
              <a:rPr lang="en-US" sz="1400" dirty="0" smtClean="0">
                <a:solidFill>
                  <a:schemeClr val="bg1"/>
                </a:solidFill>
              </a:rPr>
              <a:t>Life engagement</a:t>
            </a:r>
          </a:p>
          <a:p>
            <a:pPr algn="ctr"/>
            <a:endParaRPr lang="en-US" dirty="0"/>
          </a:p>
        </p:txBody>
      </p:sp>
      <p:sp>
        <p:nvSpPr>
          <p:cNvPr id="15" name="TextBox 14"/>
          <p:cNvSpPr txBox="1"/>
          <p:nvPr/>
        </p:nvSpPr>
        <p:spPr>
          <a:xfrm>
            <a:off x="3679579" y="3257139"/>
            <a:ext cx="1383913" cy="1231106"/>
          </a:xfrm>
          <a:prstGeom prst="rect">
            <a:avLst/>
          </a:prstGeom>
          <a:noFill/>
        </p:spPr>
        <p:txBody>
          <a:bodyPr wrap="square" rtlCol="0">
            <a:spAutoFit/>
          </a:bodyPr>
          <a:lstStyle/>
          <a:p>
            <a:pPr algn="ctr"/>
            <a:r>
              <a:rPr lang="en-US" sz="1400" dirty="0" smtClean="0">
                <a:solidFill>
                  <a:schemeClr val="bg1"/>
                </a:solidFill>
              </a:rPr>
              <a:t>Maintained cognitive &amp; physical functioning </a:t>
            </a:r>
          </a:p>
          <a:p>
            <a:pPr algn="ctr"/>
            <a:endParaRPr lang="en-US" dirty="0"/>
          </a:p>
        </p:txBody>
      </p:sp>
      <p:sp>
        <p:nvSpPr>
          <p:cNvPr id="16" name="TextBox 15"/>
          <p:cNvSpPr txBox="1"/>
          <p:nvPr/>
        </p:nvSpPr>
        <p:spPr>
          <a:xfrm>
            <a:off x="1155974" y="3467665"/>
            <a:ext cx="1593300" cy="646331"/>
          </a:xfrm>
          <a:prstGeom prst="rect">
            <a:avLst/>
          </a:prstGeom>
          <a:noFill/>
        </p:spPr>
        <p:txBody>
          <a:bodyPr wrap="square" rtlCol="0">
            <a:spAutoFit/>
          </a:bodyPr>
          <a:lstStyle/>
          <a:p>
            <a:pPr algn="ctr"/>
            <a:r>
              <a:rPr lang="en-US" dirty="0" smtClean="0">
                <a:solidFill>
                  <a:srgbClr val="FFFFFF"/>
                </a:solidFill>
              </a:rPr>
              <a:t>Healthy aging </a:t>
            </a:r>
            <a:endParaRPr lang="en-US" dirty="0">
              <a:solidFill>
                <a:srgbClr val="FFFFFF"/>
              </a:solidFill>
            </a:endParaRPr>
          </a:p>
        </p:txBody>
      </p:sp>
      <p:sp>
        <p:nvSpPr>
          <p:cNvPr id="17" name="TextBox 16"/>
          <p:cNvSpPr txBox="1"/>
          <p:nvPr/>
        </p:nvSpPr>
        <p:spPr>
          <a:xfrm>
            <a:off x="6046240" y="3357193"/>
            <a:ext cx="1593300" cy="923330"/>
          </a:xfrm>
          <a:prstGeom prst="rect">
            <a:avLst/>
          </a:prstGeom>
          <a:noFill/>
        </p:spPr>
        <p:txBody>
          <a:bodyPr wrap="square" rtlCol="0">
            <a:spAutoFit/>
          </a:bodyPr>
          <a:lstStyle/>
          <a:p>
            <a:pPr algn="ctr"/>
            <a:r>
              <a:rPr lang="en-US" dirty="0" smtClean="0">
                <a:solidFill>
                  <a:srgbClr val="FFFFFF"/>
                </a:solidFill>
              </a:rPr>
              <a:t>Healthy sexuality &amp; intimacy</a:t>
            </a:r>
            <a:endParaRPr lang="en-US" dirty="0">
              <a:solidFill>
                <a:srgbClr val="FFFFFF"/>
              </a:solidFill>
            </a:endParaRPr>
          </a:p>
        </p:txBody>
      </p:sp>
      <p:sp>
        <p:nvSpPr>
          <p:cNvPr id="18" name="Left-Right Arrow 17"/>
          <p:cNvSpPr/>
          <p:nvPr/>
        </p:nvSpPr>
        <p:spPr>
          <a:xfrm>
            <a:off x="1155974" y="6495767"/>
            <a:ext cx="6483566" cy="17908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4298270" y="2751340"/>
            <a:ext cx="0" cy="505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298270" y="4231683"/>
            <a:ext cx="0" cy="505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450670" y="4215404"/>
            <a:ext cx="0" cy="4757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4478687" y="2751340"/>
            <a:ext cx="0" cy="4757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62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Sex as a “reward” for self-care &amp; healthy living</a:t>
            </a:r>
            <a:endParaRPr lang="en-US" dirty="0"/>
          </a:p>
        </p:txBody>
      </p:sp>
      <p:sp>
        <p:nvSpPr>
          <p:cNvPr id="3" name="Content Placeholder 2"/>
          <p:cNvSpPr>
            <a:spLocks noGrp="1"/>
          </p:cNvSpPr>
          <p:nvPr>
            <p:ph idx="1"/>
          </p:nvPr>
        </p:nvSpPr>
        <p:spPr>
          <a:xfrm>
            <a:off x="457199" y="1767521"/>
            <a:ext cx="5735931" cy="821347"/>
          </a:xfrm>
        </p:spPr>
        <p:txBody>
          <a:bodyPr>
            <a:normAutofit fontScale="92500" lnSpcReduction="20000"/>
          </a:bodyPr>
          <a:lstStyle/>
          <a:p>
            <a:r>
              <a:rPr lang="en-US" dirty="0" smtClean="0"/>
              <a:t>Illness, medication, and surgery explain more variance in sexual dysfunction than aging alone </a:t>
            </a:r>
            <a:r>
              <a:rPr lang="en-US" baseline="30000" dirty="0" smtClean="0"/>
              <a:t>7</a:t>
            </a:r>
          </a:p>
          <a:p>
            <a:pPr marL="0" indent="0">
              <a:buNone/>
            </a:pPr>
            <a:endParaRPr lang="en-US" dirty="0"/>
          </a:p>
        </p:txBody>
      </p:sp>
      <p:sp>
        <p:nvSpPr>
          <p:cNvPr id="5" name="Content Placeholder 2"/>
          <p:cNvSpPr txBox="1">
            <a:spLocks/>
          </p:cNvSpPr>
          <p:nvPr/>
        </p:nvSpPr>
        <p:spPr>
          <a:xfrm>
            <a:off x="457200" y="2790922"/>
            <a:ext cx="5944688" cy="120314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dirty="0"/>
              <a:t>Thus, a commitment </a:t>
            </a:r>
            <a:r>
              <a:rPr lang="en-US" b="1" dirty="0" smtClean="0"/>
              <a:t>to self-care</a:t>
            </a:r>
            <a:r>
              <a:rPr lang="en-US" dirty="0" smtClean="0"/>
              <a:t>, </a:t>
            </a:r>
            <a:r>
              <a:rPr lang="en-US" dirty="0"/>
              <a:t>health optimization &amp; successful aging can promote sexual wellness, even in the face of disability and normal changes to the cardiovascular, endocrine, and nervous systems </a:t>
            </a:r>
            <a:r>
              <a:rPr lang="en-US" baseline="30000" dirty="0"/>
              <a:t>8</a:t>
            </a:r>
          </a:p>
          <a:p>
            <a:pPr marL="0" indent="0">
              <a:buFont typeface="Wingdings 2" pitchFamily="18" charset="2"/>
              <a:buNone/>
            </a:pPr>
            <a:endParaRPr lang="en-US" dirty="0"/>
          </a:p>
        </p:txBody>
      </p:sp>
      <p:sp>
        <p:nvSpPr>
          <p:cNvPr id="6" name="Content Placeholder 2"/>
          <p:cNvSpPr txBox="1">
            <a:spLocks/>
          </p:cNvSpPr>
          <p:nvPr/>
        </p:nvSpPr>
        <p:spPr>
          <a:xfrm>
            <a:off x="457199" y="4296957"/>
            <a:ext cx="5042179" cy="120314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dirty="0" smtClean="0"/>
              <a:t>What promotes health for the physical body– a whole-foods diet, adequate sleep, exercise, stress management, and social engagement– promotes health for the sexual body and brain, too </a:t>
            </a:r>
            <a:r>
              <a:rPr lang="en-US" baseline="30000" dirty="0" smtClean="0"/>
              <a:t>9,10</a:t>
            </a:r>
            <a:r>
              <a:rPr lang="en-US" dirty="0" smtClean="0"/>
              <a:t> </a:t>
            </a:r>
            <a:endParaRPr lang="en-US" baseline="30000" dirty="0"/>
          </a:p>
          <a:p>
            <a:pPr marL="0" indent="0">
              <a:buFont typeface="Wingdings 2" pitchFamily="18" charset="2"/>
              <a:buNone/>
            </a:pPr>
            <a:endParaRPr lang="en-US" dirty="0"/>
          </a:p>
        </p:txBody>
      </p:sp>
      <p:pic>
        <p:nvPicPr>
          <p:cNvPr id="7" name="Picture 6" descr="downloa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99378" y="4296957"/>
            <a:ext cx="3505200" cy="2324100"/>
          </a:xfrm>
          <a:prstGeom prst="rect">
            <a:avLst/>
          </a:prstGeom>
        </p:spPr>
      </p:pic>
      <p:pic>
        <p:nvPicPr>
          <p:cNvPr id="8" name="Picture 7"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4422" y="1936131"/>
            <a:ext cx="2300156" cy="2197100"/>
          </a:xfrm>
          <a:prstGeom prst="rect">
            <a:avLst/>
          </a:prstGeom>
        </p:spPr>
      </p:pic>
    </p:spTree>
    <p:extLst>
      <p:ext uri="{BB962C8B-B14F-4D97-AF65-F5344CB8AC3E}">
        <p14:creationId xmlns:p14="http://schemas.microsoft.com/office/powerpoint/2010/main" val="250348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3963" y="3642713"/>
            <a:ext cx="3024329" cy="3024329"/>
          </a:xfrm>
          <a:prstGeom prst="rect">
            <a:avLst/>
          </a:prstGeom>
        </p:spPr>
      </p:pic>
      <p:pic>
        <p:nvPicPr>
          <p:cNvPr id="5" name="Picture 4" descr="Maslows_Hierarchy_of_Need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9150" y="517249"/>
            <a:ext cx="3593824" cy="2688439"/>
          </a:xfrm>
          <a:prstGeom prst="rect">
            <a:avLst/>
          </a:prstGeom>
        </p:spPr>
      </p:pic>
      <p:sp>
        <p:nvSpPr>
          <p:cNvPr id="2" name="TextBox 1"/>
          <p:cNvSpPr txBox="1"/>
          <p:nvPr/>
        </p:nvSpPr>
        <p:spPr>
          <a:xfrm>
            <a:off x="98871" y="116142"/>
            <a:ext cx="7503362" cy="338554"/>
          </a:xfrm>
          <a:prstGeom prst="rect">
            <a:avLst/>
          </a:prstGeom>
          <a:noFill/>
        </p:spPr>
        <p:txBody>
          <a:bodyPr wrap="square" rtlCol="0">
            <a:spAutoFit/>
          </a:bodyPr>
          <a:lstStyle/>
          <a:p>
            <a:r>
              <a:rPr lang="en-US" sz="1600" dirty="0" smtClean="0">
                <a:cs typeface="Athelas Regular"/>
              </a:rPr>
              <a:t>An trans-theoretical, integrative model of aging &amp; sexual wellness</a:t>
            </a:r>
            <a:endParaRPr lang="en-US" sz="1600" dirty="0">
              <a:cs typeface="Athelas Regular"/>
            </a:endParaRPr>
          </a:p>
        </p:txBody>
      </p:sp>
      <p:sp>
        <p:nvSpPr>
          <p:cNvPr id="6" name="Right Arrow 5"/>
          <p:cNvSpPr/>
          <p:nvPr/>
        </p:nvSpPr>
        <p:spPr>
          <a:xfrm flipV="1">
            <a:off x="2783668" y="1128799"/>
            <a:ext cx="1643235" cy="312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9" name="Right Arrow 8"/>
          <p:cNvSpPr/>
          <p:nvPr/>
        </p:nvSpPr>
        <p:spPr>
          <a:xfrm rot="7896295">
            <a:off x="3568998" y="3540160"/>
            <a:ext cx="1037324" cy="3175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10" name="Right Arrow 9"/>
          <p:cNvSpPr/>
          <p:nvPr/>
        </p:nvSpPr>
        <p:spPr>
          <a:xfrm flipV="1">
            <a:off x="3640078" y="5125507"/>
            <a:ext cx="2083347" cy="312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pic>
        <p:nvPicPr>
          <p:cNvPr id="11" name="Picture 10" descr="biopsychosocial_diagram_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772" y="3642713"/>
            <a:ext cx="3518306" cy="3015652"/>
          </a:xfrm>
          <a:prstGeom prst="rect">
            <a:avLst/>
          </a:prstGeom>
        </p:spPr>
      </p:pic>
      <p:graphicFrame>
        <p:nvGraphicFramePr>
          <p:cNvPr id="12" name="Diagram 11"/>
          <p:cNvGraphicFramePr/>
          <p:nvPr>
            <p:extLst>
              <p:ext uri="{D42A27DB-BD31-4B8C-83A1-F6EECF244321}">
                <p14:modId xmlns:p14="http://schemas.microsoft.com/office/powerpoint/2010/main" val="2588097278"/>
              </p:ext>
            </p:extLst>
          </p:nvPr>
        </p:nvGraphicFramePr>
        <p:xfrm>
          <a:off x="204717" y="601677"/>
          <a:ext cx="2578951" cy="26040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631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970" y="2096190"/>
            <a:ext cx="6325235" cy="1200329"/>
          </a:xfrm>
          <a:prstGeom prst="rect">
            <a:avLst/>
          </a:prstGeom>
          <a:ln>
            <a:solidFill>
              <a:schemeClr val="accent3">
                <a:lumMod val="50000"/>
              </a:schemeClr>
            </a:solidFill>
          </a:ln>
        </p:spPr>
        <p:txBody>
          <a:bodyPr wrap="square">
            <a:spAutoFit/>
          </a:bodyPr>
          <a:lstStyle/>
          <a:p>
            <a:pPr algn="ctr"/>
            <a:r>
              <a:rPr lang="en-US" dirty="0" smtClean="0">
                <a:solidFill>
                  <a:schemeClr val="accent1">
                    <a:lumMod val="75000"/>
                  </a:schemeClr>
                </a:solidFill>
              </a:rPr>
              <a:t>Successful aging and healthy sexuality have large behavioral underpinnings </a:t>
            </a:r>
            <a:r>
              <a:rPr lang="en-US" baseline="30000" dirty="0" smtClean="0">
                <a:solidFill>
                  <a:schemeClr val="accent1">
                    <a:lumMod val="75000"/>
                  </a:schemeClr>
                </a:solidFill>
              </a:rPr>
              <a:t>11,12</a:t>
            </a:r>
            <a:r>
              <a:rPr lang="en-US" dirty="0" smtClean="0">
                <a:solidFill>
                  <a:schemeClr val="accent1">
                    <a:lumMod val="75000"/>
                  </a:schemeClr>
                </a:solidFill>
              </a:rPr>
              <a:t> . Thoughts and feelings influence behaviors – as well as the stories we tell ourselves.</a:t>
            </a:r>
            <a:endParaRPr lang="en-US" dirty="0">
              <a:solidFill>
                <a:schemeClr val="accent1">
                  <a:lumMod val="75000"/>
                </a:schemeClr>
              </a:solidFill>
            </a:endParaRPr>
          </a:p>
        </p:txBody>
      </p:sp>
      <p:sp>
        <p:nvSpPr>
          <p:cNvPr id="7" name="Rectangle 6"/>
          <p:cNvSpPr/>
          <p:nvPr/>
        </p:nvSpPr>
        <p:spPr>
          <a:xfrm>
            <a:off x="1450970" y="4544737"/>
            <a:ext cx="6325235" cy="923330"/>
          </a:xfrm>
          <a:prstGeom prst="rect">
            <a:avLst/>
          </a:prstGeom>
          <a:ln>
            <a:solidFill>
              <a:srgbClr val="742500"/>
            </a:solidFill>
          </a:ln>
        </p:spPr>
        <p:txBody>
          <a:bodyPr wrap="square">
            <a:spAutoFit/>
          </a:bodyPr>
          <a:lstStyle/>
          <a:p>
            <a:pPr algn="ctr"/>
            <a:r>
              <a:rPr lang="en-US" b="1" dirty="0" smtClean="0">
                <a:solidFill>
                  <a:schemeClr val="accent1">
                    <a:lumMod val="75000"/>
                  </a:schemeClr>
                </a:solidFill>
              </a:rPr>
              <a:t>The relationship you have with yourself (+others, your health, sexuality </a:t>
            </a:r>
            <a:r>
              <a:rPr lang="en-US" b="1" dirty="0" err="1" smtClean="0">
                <a:solidFill>
                  <a:schemeClr val="accent1">
                    <a:lumMod val="75000"/>
                  </a:schemeClr>
                </a:solidFill>
              </a:rPr>
              <a:t>etc</a:t>
            </a:r>
            <a:r>
              <a:rPr lang="en-US" b="1" dirty="0" smtClean="0">
                <a:solidFill>
                  <a:schemeClr val="accent1">
                    <a:lumMod val="75000"/>
                  </a:schemeClr>
                </a:solidFill>
              </a:rPr>
              <a:t>) depends on the story you tell yourself about that person or thing</a:t>
            </a:r>
            <a:endParaRPr lang="en-US" b="1" dirty="0">
              <a:solidFill>
                <a:schemeClr val="accent1">
                  <a:lumMod val="75000"/>
                </a:schemeClr>
              </a:solidFill>
            </a:endParaRPr>
          </a:p>
        </p:txBody>
      </p:sp>
      <p:sp>
        <p:nvSpPr>
          <p:cNvPr id="8" name="Down Arrow 7"/>
          <p:cNvSpPr/>
          <p:nvPr/>
        </p:nvSpPr>
        <p:spPr>
          <a:xfrm>
            <a:off x="4296919" y="3379722"/>
            <a:ext cx="521893" cy="9393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3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1" y="191345"/>
            <a:ext cx="6839683" cy="725519"/>
          </a:xfrm>
        </p:spPr>
        <p:txBody>
          <a:bodyPr/>
          <a:lstStyle/>
          <a:p>
            <a:r>
              <a:rPr lang="en-US" sz="2800" dirty="0" smtClean="0"/>
              <a:t>A cognitive-behavioral approach</a:t>
            </a:r>
            <a:endParaRPr lang="en-US" sz="2800" dirty="0"/>
          </a:p>
        </p:txBody>
      </p:sp>
      <p:sp>
        <p:nvSpPr>
          <p:cNvPr id="3" name="Content Placeholder 2"/>
          <p:cNvSpPr>
            <a:spLocks noGrp="1"/>
          </p:cNvSpPr>
          <p:nvPr>
            <p:ph idx="1"/>
          </p:nvPr>
        </p:nvSpPr>
        <p:spPr>
          <a:xfrm>
            <a:off x="29921" y="916863"/>
            <a:ext cx="7130379" cy="1339195"/>
          </a:xfrm>
        </p:spPr>
        <p:txBody>
          <a:bodyPr>
            <a:noAutofit/>
          </a:bodyPr>
          <a:lstStyle/>
          <a:p>
            <a:pPr>
              <a:buFont typeface="Arial"/>
              <a:buChar char="•"/>
            </a:pPr>
            <a:r>
              <a:rPr lang="en-US" sz="1400" dirty="0" smtClean="0"/>
              <a:t>Cognitive behavioral theorizing assumes that thoughts influence feelings and behaviors, and that thoughts, feelings, and behaviors have reciprocal and synergistic relationships </a:t>
            </a:r>
          </a:p>
          <a:p>
            <a:pPr>
              <a:buFont typeface="Arial"/>
              <a:buChar char="•"/>
            </a:pPr>
            <a:r>
              <a:rPr lang="en-US" sz="1400" dirty="0" smtClean="0"/>
              <a:t>When we learn how to change unhelpful thoughts and behaviors, we can change feelings and attendant outcomes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3872" y="2521393"/>
            <a:ext cx="5079697" cy="3968758"/>
          </a:xfrm>
          <a:prstGeom prst="rect">
            <a:avLst/>
          </a:prstGeom>
        </p:spPr>
      </p:pic>
      <p:sp>
        <p:nvSpPr>
          <p:cNvPr id="5" name="Left Arrow 4"/>
          <p:cNvSpPr/>
          <p:nvPr/>
        </p:nvSpPr>
        <p:spPr>
          <a:xfrm>
            <a:off x="5564097" y="2256059"/>
            <a:ext cx="3124583" cy="618327"/>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Interrupt at cognitive level</a:t>
            </a:r>
            <a:endParaRPr lang="en-US" sz="1600" dirty="0"/>
          </a:p>
        </p:txBody>
      </p:sp>
      <p:sp>
        <p:nvSpPr>
          <p:cNvPr id="6" name="Right Arrow 5"/>
          <p:cNvSpPr/>
          <p:nvPr/>
        </p:nvSpPr>
        <p:spPr>
          <a:xfrm>
            <a:off x="258062" y="5329740"/>
            <a:ext cx="1921535" cy="56819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Behavioral level</a:t>
            </a:r>
            <a:endParaRPr lang="en-US" sz="1600" dirty="0"/>
          </a:p>
        </p:txBody>
      </p:sp>
    </p:spTree>
    <p:extLst>
      <p:ext uri="{BB962C8B-B14F-4D97-AF65-F5344CB8AC3E}">
        <p14:creationId xmlns:p14="http://schemas.microsoft.com/office/powerpoint/2010/main" val="102355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3900" y="479830"/>
            <a:ext cx="6508377" cy="822375"/>
          </a:xfrm>
        </p:spPr>
        <p:txBody>
          <a:bodyPr/>
          <a:lstStyle/>
          <a:p>
            <a:r>
              <a:rPr lang="en-US" sz="2800" dirty="0" smtClean="0"/>
              <a:t>A cognitive-behavioral approach to healthy aging</a:t>
            </a:r>
            <a:endParaRPr lang="en-US" sz="2800" dirty="0"/>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1145397" y="1737134"/>
            <a:ext cx="6468533" cy="3136900"/>
          </a:xfrm>
          <a:prstGeom prst="rect">
            <a:avLst/>
          </a:prstGeom>
          <a:noFill/>
          <a:ln>
            <a:noFill/>
          </a:ln>
          <a:extLst>
            <a:ext uri="{FAA26D3D-D897-4be2-8F04-BA451C77F1D7}">
              <ma14:placeholderFlag xmlns:ma14="http://schemas.microsoft.com/office/mac/drawingml/2011/main" xmlns=""/>
            </a:ext>
          </a:extLst>
        </p:spPr>
      </p:pic>
      <p:sp>
        <p:nvSpPr>
          <p:cNvPr id="6" name="Rounded Rectangle 5"/>
          <p:cNvSpPr/>
          <p:nvPr/>
        </p:nvSpPr>
        <p:spPr>
          <a:xfrm>
            <a:off x="153900" y="5367367"/>
            <a:ext cx="1440427" cy="1316612"/>
          </a:xfrm>
          <a:prstGeom prst="roundRect">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22221"/>
                </a:solidFill>
              </a:rPr>
              <a:t>“I will never lose weight. I am disgusting.”</a:t>
            </a:r>
            <a:endParaRPr lang="en-US" sz="1600" dirty="0">
              <a:solidFill>
                <a:srgbClr val="222221"/>
              </a:solidFill>
            </a:endParaRPr>
          </a:p>
        </p:txBody>
      </p:sp>
      <p:sp>
        <p:nvSpPr>
          <p:cNvPr id="7" name="Right Arrow 6"/>
          <p:cNvSpPr/>
          <p:nvPr/>
        </p:nvSpPr>
        <p:spPr>
          <a:xfrm>
            <a:off x="1692708" y="5788105"/>
            <a:ext cx="805387" cy="278811"/>
          </a:xfrm>
          <a:prstGeom prst="rightArrow">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2592877" y="5350706"/>
            <a:ext cx="1440427" cy="1316612"/>
          </a:xfrm>
          <a:prstGeom prst="roundRect">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22221"/>
                </a:solidFill>
              </a:rPr>
              <a:t>Sad, defeated, hopeless</a:t>
            </a:r>
            <a:endParaRPr lang="en-US" dirty="0">
              <a:solidFill>
                <a:srgbClr val="222221"/>
              </a:solidFill>
            </a:endParaRPr>
          </a:p>
        </p:txBody>
      </p:sp>
      <p:sp>
        <p:nvSpPr>
          <p:cNvPr id="10" name="Rounded Rectangle 9"/>
          <p:cNvSpPr/>
          <p:nvPr/>
        </p:nvSpPr>
        <p:spPr>
          <a:xfrm>
            <a:off x="5127070" y="5350706"/>
            <a:ext cx="1440427" cy="1316612"/>
          </a:xfrm>
          <a:prstGeom prst="roundRect">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sz="1200" dirty="0" smtClean="0">
                <a:solidFill>
                  <a:srgbClr val="222221"/>
                </a:solidFill>
              </a:rPr>
              <a:t>Emotional eating</a:t>
            </a:r>
          </a:p>
          <a:p>
            <a:pPr marL="285750" indent="-285750">
              <a:buFont typeface="Arial"/>
              <a:buChar char="•"/>
            </a:pPr>
            <a:r>
              <a:rPr lang="en-US" sz="1200" dirty="0" smtClean="0">
                <a:solidFill>
                  <a:srgbClr val="222221"/>
                </a:solidFill>
              </a:rPr>
              <a:t>Social withdrawal</a:t>
            </a:r>
          </a:p>
          <a:p>
            <a:pPr marL="285750" indent="-285750">
              <a:buFont typeface="Arial"/>
              <a:buChar char="•"/>
            </a:pPr>
            <a:r>
              <a:rPr lang="en-US" sz="1200" dirty="0" smtClean="0">
                <a:solidFill>
                  <a:srgbClr val="222221"/>
                </a:solidFill>
              </a:rPr>
              <a:t>Low physical activity </a:t>
            </a:r>
          </a:p>
        </p:txBody>
      </p:sp>
      <p:sp>
        <p:nvSpPr>
          <p:cNvPr id="11" name="Right Arrow 10"/>
          <p:cNvSpPr/>
          <p:nvPr/>
        </p:nvSpPr>
        <p:spPr>
          <a:xfrm>
            <a:off x="4142917" y="5788105"/>
            <a:ext cx="805387" cy="278811"/>
          </a:xfrm>
          <a:prstGeom prst="rightArrow">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6657630" y="5801099"/>
            <a:ext cx="805387" cy="278811"/>
          </a:xfrm>
          <a:prstGeom prst="rightArrow">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7576018" y="5313526"/>
            <a:ext cx="1440427" cy="1316612"/>
          </a:xfrm>
          <a:prstGeom prst="roundRect">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22221"/>
                </a:solidFill>
              </a:rPr>
              <a:t>Weight gain,  pain</a:t>
            </a:r>
            <a:endParaRPr lang="en-US" dirty="0">
              <a:solidFill>
                <a:srgbClr val="222221"/>
              </a:solidFill>
            </a:endParaRPr>
          </a:p>
        </p:txBody>
      </p:sp>
    </p:spTree>
    <p:extLst>
      <p:ext uri="{BB962C8B-B14F-4D97-AF65-F5344CB8AC3E}">
        <p14:creationId xmlns:p14="http://schemas.microsoft.com/office/powerpoint/2010/main" val="428711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3900" y="290251"/>
            <a:ext cx="6508377" cy="822375"/>
          </a:xfrm>
        </p:spPr>
        <p:txBody>
          <a:bodyPr/>
          <a:lstStyle/>
          <a:p>
            <a:r>
              <a:rPr lang="en-US" sz="2800" dirty="0" smtClean="0"/>
              <a:t>A cognitive-behavioral approach to healthy aging &amp; sexuality </a:t>
            </a:r>
            <a:endParaRPr lang="en-US" sz="2800" dirty="0"/>
          </a:p>
        </p:txBody>
      </p:sp>
      <p:graphicFrame>
        <p:nvGraphicFramePr>
          <p:cNvPr id="9" name="Table 8"/>
          <p:cNvGraphicFramePr>
            <a:graphicFrameLocks noGrp="1"/>
          </p:cNvGraphicFramePr>
          <p:nvPr>
            <p:extLst>
              <p:ext uri="{D42A27DB-BD31-4B8C-83A1-F6EECF244321}">
                <p14:modId xmlns:p14="http://schemas.microsoft.com/office/powerpoint/2010/main" val="958331447"/>
              </p:ext>
            </p:extLst>
          </p:nvPr>
        </p:nvGraphicFramePr>
        <p:xfrm>
          <a:off x="343462" y="1220487"/>
          <a:ext cx="8547000" cy="5218915"/>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672108">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rgbClr val="730000"/>
                          </a:solidFill>
                        </a:rPr>
                        <a:t>Behavior</a:t>
                      </a:r>
                      <a:r>
                        <a:rPr lang="en-US" baseline="0" dirty="0" smtClean="0">
                          <a:solidFill>
                            <a:srgbClr val="730000"/>
                          </a:solidFill>
                        </a:rPr>
                        <a:t> </a:t>
                      </a:r>
                      <a:endParaRPr lang="en-US" dirty="0">
                        <a:solidFill>
                          <a:srgbClr val="730000"/>
                        </a:solidFill>
                      </a:endParaRPr>
                    </a:p>
                  </a:txBody>
                  <a:tcPr/>
                </a:tc>
                <a:tc>
                  <a:txBody>
                    <a:bodyPr/>
                    <a:lstStyle/>
                    <a:p>
                      <a:pPr algn="ctr"/>
                      <a:r>
                        <a:rPr lang="en-US" dirty="0" smtClean="0">
                          <a:solidFill>
                            <a:schemeClr val="bg1"/>
                          </a:solidFill>
                        </a:rPr>
                        <a:t>Outcome</a:t>
                      </a:r>
                      <a:endParaRPr lang="en-US" dirty="0">
                        <a:solidFill>
                          <a:schemeClr val="bg1"/>
                        </a:solidFill>
                      </a:endParaRPr>
                    </a:p>
                  </a:txBody>
                  <a:tcPr/>
                </a:tc>
                <a:extLst>
                  <a:ext uri="{0D108BD9-81ED-4DB2-BD59-A6C34878D82A}">
                    <a16:rowId xmlns:a16="http://schemas.microsoft.com/office/drawing/2014/main" val="10000"/>
                  </a:ext>
                </a:extLst>
              </a:tr>
              <a:tr h="1154164">
                <a:tc>
                  <a:txBody>
                    <a:bodyPr/>
                    <a:lstStyle/>
                    <a:p>
                      <a:pPr algn="ctr"/>
                      <a:endParaRPr lang="en-US" sz="1200" dirty="0" smtClean="0"/>
                    </a:p>
                    <a:p>
                      <a:pPr algn="ctr"/>
                      <a:endParaRPr lang="en-US" sz="1200" dirty="0" smtClean="0"/>
                    </a:p>
                    <a:p>
                      <a:pPr algn="ctr"/>
                      <a:r>
                        <a:rPr lang="en-US" sz="1200" dirty="0" smtClean="0"/>
                        <a:t>Sees</a:t>
                      </a:r>
                      <a:r>
                        <a:rPr lang="en-US" sz="1200" baseline="0" dirty="0" smtClean="0"/>
                        <a:t> body in underwear</a:t>
                      </a:r>
                      <a:endParaRPr lang="en-US" sz="1200" dirty="0"/>
                    </a:p>
                  </a:txBody>
                  <a:tcPr/>
                </a:tc>
                <a:tc>
                  <a:txBody>
                    <a:bodyPr/>
                    <a:lstStyle/>
                    <a:p>
                      <a:pPr algn="ctr"/>
                      <a:endParaRPr lang="en-US" sz="1200" dirty="0" smtClean="0"/>
                    </a:p>
                    <a:p>
                      <a:pPr algn="ctr"/>
                      <a:r>
                        <a:rPr lang="en-US" sz="1200" dirty="0" smtClean="0"/>
                        <a:t>“I</a:t>
                      </a:r>
                      <a:r>
                        <a:rPr lang="en-US" sz="1200" baseline="0" dirty="0" smtClean="0"/>
                        <a:t> am so old and ugly. Who would ever want to love or touch this?”</a:t>
                      </a:r>
                    </a:p>
                    <a:p>
                      <a:pPr algn="ctr"/>
                      <a:endParaRPr lang="en-US" sz="1200" dirty="0" smtClean="0"/>
                    </a:p>
                  </a:txBody>
                  <a:tcPr/>
                </a:tc>
                <a:tc>
                  <a:txBody>
                    <a:bodyPr/>
                    <a:lstStyle/>
                    <a:p>
                      <a:pPr algn="ctr"/>
                      <a:endParaRPr lang="en-US" sz="1200" dirty="0" smtClean="0"/>
                    </a:p>
                    <a:p>
                      <a:pPr algn="ctr"/>
                      <a:endParaRPr lang="en-US" sz="1200" dirty="0" smtClean="0"/>
                    </a:p>
                    <a:p>
                      <a:pPr algn="ctr"/>
                      <a:r>
                        <a:rPr lang="en-US" sz="1200" dirty="0" smtClean="0"/>
                        <a:t>Sad,</a:t>
                      </a:r>
                      <a:r>
                        <a:rPr lang="en-US" sz="1200" baseline="0" dirty="0" smtClean="0"/>
                        <a:t> unattractive</a:t>
                      </a:r>
                      <a:endParaRPr lang="en-US" sz="1200" dirty="0"/>
                    </a:p>
                  </a:txBody>
                  <a:tcPr/>
                </a:tc>
                <a:tc>
                  <a:txBody>
                    <a:bodyPr/>
                    <a:lstStyle/>
                    <a:p>
                      <a:pPr algn="ctr"/>
                      <a:endParaRPr lang="en-US" sz="1200" dirty="0" smtClean="0"/>
                    </a:p>
                    <a:p>
                      <a:pPr algn="ctr"/>
                      <a:endParaRPr lang="en-US" sz="1200" dirty="0" smtClean="0"/>
                    </a:p>
                    <a:p>
                      <a:pPr algn="ctr"/>
                      <a:r>
                        <a:rPr lang="en-US" sz="1200" dirty="0" smtClean="0"/>
                        <a:t>Avoids physical touch &amp; intimacy with partner</a:t>
                      </a:r>
                      <a:endParaRPr lang="en-US" sz="1200" dirty="0"/>
                    </a:p>
                  </a:txBody>
                  <a:tcPr/>
                </a:tc>
                <a:tc>
                  <a:txBody>
                    <a:bodyPr/>
                    <a:lstStyle/>
                    <a:p>
                      <a:pPr algn="ctr"/>
                      <a:endParaRPr lang="en-US" sz="1200" dirty="0" smtClean="0"/>
                    </a:p>
                    <a:p>
                      <a:pPr algn="ctr"/>
                      <a:endParaRPr lang="en-US" sz="1200" dirty="0" smtClean="0"/>
                    </a:p>
                    <a:p>
                      <a:pPr algn="ctr"/>
                      <a:r>
                        <a:rPr lang="en-US" sz="1200" dirty="0" smtClean="0"/>
                        <a:t>Pushes</a:t>
                      </a:r>
                      <a:r>
                        <a:rPr lang="en-US" sz="1200" baseline="0" dirty="0" smtClean="0"/>
                        <a:t> partner away; strains relationship</a:t>
                      </a:r>
                      <a:endParaRPr lang="en-US" sz="1200" dirty="0"/>
                    </a:p>
                  </a:txBody>
                  <a:tcPr/>
                </a:tc>
                <a:extLst>
                  <a:ext uri="{0D108BD9-81ED-4DB2-BD59-A6C34878D82A}">
                    <a16:rowId xmlns:a16="http://schemas.microsoft.com/office/drawing/2014/main" val="10001"/>
                  </a:ext>
                </a:extLst>
              </a:tr>
              <a:tr h="1380963">
                <a:tc>
                  <a:txBody>
                    <a:bodyPr/>
                    <a:lstStyle/>
                    <a:p>
                      <a:pPr algn="ctr"/>
                      <a:endParaRPr lang="en-US" sz="1200" dirty="0" smtClean="0"/>
                    </a:p>
                    <a:p>
                      <a:pPr algn="ctr"/>
                      <a:r>
                        <a:rPr lang="en-US" sz="1200" dirty="0" smtClean="0"/>
                        <a:t>Partner</a:t>
                      </a:r>
                      <a:r>
                        <a:rPr lang="en-US" sz="1200" baseline="0" dirty="0" smtClean="0"/>
                        <a:t> loses erection during intercourse/experiences less firm erection</a:t>
                      </a:r>
                      <a:endParaRPr lang="en-US" sz="1200" dirty="0" smtClean="0"/>
                    </a:p>
                    <a:p>
                      <a:pPr algn="ctr"/>
                      <a:endParaRPr lang="en-US" sz="1200" dirty="0"/>
                    </a:p>
                  </a:txBody>
                  <a:tcPr/>
                </a:tc>
                <a:tc>
                  <a:txBody>
                    <a:bodyPr/>
                    <a:lstStyle/>
                    <a:p>
                      <a:pPr algn="ctr"/>
                      <a:endParaRPr lang="en-US" sz="1200" dirty="0" smtClean="0"/>
                    </a:p>
                    <a:p>
                      <a:pPr algn="ctr"/>
                      <a:r>
                        <a:rPr lang="en-US" sz="1200" dirty="0" smtClean="0"/>
                        <a:t>“I must be unattractive or</a:t>
                      </a:r>
                      <a:r>
                        <a:rPr lang="en-US" sz="1200" baseline="0" dirty="0" smtClean="0"/>
                        <a:t> a poor sexual partner.  This is my fault.”</a:t>
                      </a:r>
                      <a:endParaRPr lang="en-US" sz="1200" dirty="0"/>
                    </a:p>
                  </a:txBody>
                  <a:tcPr/>
                </a:tc>
                <a:tc>
                  <a:txBody>
                    <a:bodyPr/>
                    <a:lstStyle/>
                    <a:p>
                      <a:pPr algn="ctr"/>
                      <a:endParaRPr lang="en-US" sz="1200" dirty="0" smtClean="0"/>
                    </a:p>
                    <a:p>
                      <a:pPr algn="ctr"/>
                      <a:r>
                        <a:rPr lang="en-US" sz="1200" dirty="0" smtClean="0"/>
                        <a:t>Guilty,</a:t>
                      </a:r>
                      <a:r>
                        <a:rPr lang="en-US" sz="1200" baseline="0" dirty="0" smtClean="0"/>
                        <a:t> embarrassed, shameful</a:t>
                      </a:r>
                      <a:endParaRPr lang="en-US" sz="1200" dirty="0" smtClean="0"/>
                    </a:p>
                    <a:p>
                      <a:pPr algn="ctr"/>
                      <a:endParaRPr lang="en-US" sz="1200" dirty="0"/>
                    </a:p>
                  </a:txBody>
                  <a:tcPr/>
                </a:tc>
                <a:tc>
                  <a:txBody>
                    <a:bodyPr/>
                    <a:lstStyle/>
                    <a:p>
                      <a:pPr algn="ctr"/>
                      <a:endParaRPr lang="en-US" sz="1200" dirty="0" smtClean="0"/>
                    </a:p>
                    <a:p>
                      <a:pPr algn="ctr"/>
                      <a:endParaRPr lang="en-US" sz="1200" dirty="0" smtClean="0"/>
                    </a:p>
                    <a:p>
                      <a:pPr algn="ctr"/>
                      <a:r>
                        <a:rPr lang="en-US" sz="1200" dirty="0" smtClean="0"/>
                        <a:t>Stops</a:t>
                      </a:r>
                      <a:r>
                        <a:rPr lang="en-US" sz="1200" baseline="0" dirty="0" smtClean="0"/>
                        <a:t> having intercourse</a:t>
                      </a:r>
                      <a:endParaRPr lang="en-US" sz="1200" dirty="0"/>
                    </a:p>
                  </a:txBody>
                  <a:tcPr/>
                </a:tc>
                <a:tc>
                  <a:txBody>
                    <a:bodyPr/>
                    <a:lstStyle/>
                    <a:p>
                      <a:pPr algn="ctr"/>
                      <a:endParaRPr lang="en-US" sz="1200" dirty="0" smtClean="0"/>
                    </a:p>
                    <a:p>
                      <a:pPr algn="ctr"/>
                      <a:r>
                        <a:rPr lang="en-US" sz="1200" dirty="0" smtClean="0"/>
                        <a:t>Partners</a:t>
                      </a:r>
                      <a:r>
                        <a:rPr lang="en-US" sz="1200" baseline="0" dirty="0" smtClean="0"/>
                        <a:t> begin avoiding sex; continue to see intercourse as performance and only form of sex</a:t>
                      </a:r>
                      <a:endParaRPr lang="en-US" sz="1200" dirty="0" smtClean="0"/>
                    </a:p>
                  </a:txBody>
                  <a:tcPr/>
                </a:tc>
                <a:extLst>
                  <a:ext uri="{0D108BD9-81ED-4DB2-BD59-A6C34878D82A}">
                    <a16:rowId xmlns:a16="http://schemas.microsoft.com/office/drawing/2014/main" val="10002"/>
                  </a:ext>
                </a:extLst>
              </a:tr>
              <a:tr h="1953200">
                <a:tc>
                  <a:txBody>
                    <a:bodyPr/>
                    <a:lstStyle/>
                    <a:p>
                      <a:pPr algn="ctr"/>
                      <a:endParaRPr lang="en-US" dirty="0" smtClean="0"/>
                    </a:p>
                    <a:p>
                      <a:pPr algn="ctr"/>
                      <a:endParaRPr lang="en-US" dirty="0" smtClean="0"/>
                    </a:p>
                    <a:p>
                      <a:pPr algn="ctr"/>
                      <a:r>
                        <a:rPr lang="en-US" sz="1200" dirty="0" smtClean="0"/>
                        <a:t>Has questions</a:t>
                      </a:r>
                      <a:r>
                        <a:rPr lang="en-US" sz="1200" baseline="0" dirty="0" smtClean="0"/>
                        <a:t> and concerns about vaginal discomfort during intercourse</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“Good women shouldn’t do those things or ask their doctors questions like that. I should just keep my mouth shut and avoid the embarrassment”</a:t>
                      </a:r>
                    </a:p>
                    <a:p>
                      <a:pPr algn="ctr"/>
                      <a:endParaRPr lang="en-US" dirty="0"/>
                    </a:p>
                  </a:txBody>
                  <a:tcPr/>
                </a:tc>
                <a:tc>
                  <a:txBody>
                    <a:bodyPr/>
                    <a:lstStyle/>
                    <a:p>
                      <a:pPr algn="ctr"/>
                      <a:endParaRPr lang="en-US" sz="1200" dirty="0" smtClean="0"/>
                    </a:p>
                    <a:p>
                      <a:pPr algn="ctr"/>
                      <a:endParaRPr lang="en-US" sz="1200" dirty="0" smtClean="0"/>
                    </a:p>
                    <a:p>
                      <a:pPr algn="ctr"/>
                      <a:endParaRPr lang="en-US" sz="1200" dirty="0" smtClean="0"/>
                    </a:p>
                    <a:p>
                      <a:pPr algn="ctr"/>
                      <a:r>
                        <a:rPr lang="en-US" sz="1200" dirty="0" smtClean="0"/>
                        <a:t>Anxious,</a:t>
                      </a:r>
                      <a:r>
                        <a:rPr lang="en-US" sz="1200" baseline="0" dirty="0" smtClean="0"/>
                        <a:t> shameful, worried</a:t>
                      </a:r>
                      <a:endParaRPr lang="en-US" sz="1200" dirty="0"/>
                    </a:p>
                  </a:txBody>
                  <a:tcPr/>
                </a:tc>
                <a:tc>
                  <a:txBody>
                    <a:bodyPr/>
                    <a:lstStyle/>
                    <a:p>
                      <a:pPr algn="ctr"/>
                      <a:endParaRPr lang="en-US" sz="1200" dirty="0" smtClean="0"/>
                    </a:p>
                    <a:p>
                      <a:pPr algn="ctr"/>
                      <a:endParaRPr lang="en-US" sz="1200" dirty="0" smtClean="0"/>
                    </a:p>
                    <a:p>
                      <a:pPr algn="ctr"/>
                      <a:r>
                        <a:rPr lang="en-US" sz="1200" dirty="0" smtClean="0"/>
                        <a:t>Avoids</a:t>
                      </a:r>
                      <a:r>
                        <a:rPr lang="en-US" sz="1200" baseline="0" dirty="0" smtClean="0"/>
                        <a:t> asking and problem-solving with provider</a:t>
                      </a:r>
                      <a:endParaRPr lang="en-US" sz="1200" dirty="0"/>
                    </a:p>
                  </a:txBody>
                  <a:tcPr/>
                </a:tc>
                <a:tc>
                  <a:txBody>
                    <a:bodyPr/>
                    <a:lstStyle/>
                    <a:p>
                      <a:pPr algn="ctr"/>
                      <a:endParaRPr lang="en-US" sz="1200" dirty="0" smtClean="0"/>
                    </a:p>
                    <a:p>
                      <a:pPr algn="ctr"/>
                      <a:endParaRPr lang="en-US" sz="1200" dirty="0" smtClean="0"/>
                    </a:p>
                    <a:p>
                      <a:pPr algn="ctr"/>
                      <a:r>
                        <a:rPr lang="en-US" sz="1200" dirty="0" smtClean="0"/>
                        <a:t>Continues to experience painful,</a:t>
                      </a:r>
                      <a:r>
                        <a:rPr lang="en-US" sz="1200" baseline="0" dirty="0" smtClean="0"/>
                        <a:t> unpleasant sex. Pain worsens.</a:t>
                      </a:r>
                      <a:endParaRPr lang="en-US" sz="1200" dirty="0"/>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2710737" y="6692119"/>
            <a:ext cx="184666" cy="369332"/>
          </a:xfrm>
          <a:prstGeom prst="rect">
            <a:avLst/>
          </a:prstGeom>
          <a:noFill/>
        </p:spPr>
        <p:txBody>
          <a:bodyPr wrap="none" rtlCol="0">
            <a:spAutoFit/>
          </a:bodyPr>
          <a:lstStyle/>
          <a:p>
            <a:endParaRPr lang="en-US" dirty="0"/>
          </a:p>
        </p:txBody>
      </p:sp>
      <p:sp>
        <p:nvSpPr>
          <p:cNvPr id="11" name="Down Arrow 10"/>
          <p:cNvSpPr/>
          <p:nvPr/>
        </p:nvSpPr>
        <p:spPr>
          <a:xfrm rot="10800000">
            <a:off x="2710737" y="6180257"/>
            <a:ext cx="530774" cy="6525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241509" y="6333567"/>
            <a:ext cx="3150823" cy="338554"/>
          </a:xfrm>
          <a:prstGeom prst="rect">
            <a:avLst/>
          </a:prstGeom>
          <a:noFill/>
        </p:spPr>
        <p:txBody>
          <a:bodyPr wrap="square" rtlCol="0">
            <a:spAutoFit/>
          </a:bodyPr>
          <a:lstStyle/>
          <a:p>
            <a:r>
              <a:rPr lang="en-US" sz="1200" dirty="0" smtClean="0"/>
              <a:t>Internalized ageism (Levy, 2002; 2009</a:t>
            </a:r>
            <a:r>
              <a:rPr lang="en-US" sz="1600" dirty="0" smtClean="0"/>
              <a:t>)</a:t>
            </a:r>
            <a:endParaRPr lang="en-US" sz="1600" dirty="0"/>
          </a:p>
        </p:txBody>
      </p:sp>
    </p:spTree>
    <p:extLst>
      <p:ext uri="{BB962C8B-B14F-4D97-AF65-F5344CB8AC3E}">
        <p14:creationId xmlns:p14="http://schemas.microsoft.com/office/powerpoint/2010/main" val="39281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68" y="210195"/>
            <a:ext cx="6508377" cy="1143000"/>
          </a:xfrm>
        </p:spPr>
        <p:txBody>
          <a:bodyPr/>
          <a:lstStyle/>
          <a:p>
            <a:r>
              <a:rPr lang="en-US" sz="2800" dirty="0" smtClean="0"/>
              <a:t>Functional, “whole-person”, cognitive-behavioral interventions for healthy aging &amp; sexuality </a:t>
            </a:r>
            <a:endParaRPr lang="en-US" sz="2800" dirty="0"/>
          </a:p>
        </p:txBody>
      </p:sp>
      <p:sp>
        <p:nvSpPr>
          <p:cNvPr id="5" name="Oval 4"/>
          <p:cNvSpPr/>
          <p:nvPr/>
        </p:nvSpPr>
        <p:spPr>
          <a:xfrm>
            <a:off x="4998010" y="1647732"/>
            <a:ext cx="2840530" cy="2807540"/>
          </a:xfrm>
          <a:prstGeom prst="ellipse">
            <a:avLst/>
          </a:prstGeom>
          <a:solidFill>
            <a:srgbClr val="FEE1D1"/>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6600"/>
                </a:solidFill>
              </a:rPr>
              <a:t>Cognition</a:t>
            </a:r>
          </a:p>
          <a:p>
            <a:pPr algn="ctr"/>
            <a:r>
              <a:rPr lang="en-US" b="1" dirty="0" smtClean="0">
                <a:solidFill>
                  <a:srgbClr val="FF6600"/>
                </a:solidFill>
              </a:rPr>
              <a:t>(things we think)</a:t>
            </a:r>
            <a:endParaRPr lang="en-US" b="1" dirty="0">
              <a:solidFill>
                <a:srgbClr val="FF6600"/>
              </a:solidFill>
            </a:endParaRPr>
          </a:p>
        </p:txBody>
      </p:sp>
      <p:pic>
        <p:nvPicPr>
          <p:cNvPr id="3" name="Picture 2" descr="imag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413" y="4933950"/>
            <a:ext cx="2445172" cy="1627151"/>
          </a:xfrm>
          <a:prstGeom prst="rect">
            <a:avLst/>
          </a:prstGeom>
        </p:spPr>
      </p:pic>
      <p:pic>
        <p:nvPicPr>
          <p:cNvPr id="6" name="Picture 5" descr="image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5341" y="4973002"/>
            <a:ext cx="2705381" cy="1535176"/>
          </a:xfrm>
          <a:prstGeom prst="rect">
            <a:avLst/>
          </a:prstGeom>
        </p:spPr>
      </p:pic>
      <p:sp>
        <p:nvSpPr>
          <p:cNvPr id="7" name="Oval 6"/>
          <p:cNvSpPr/>
          <p:nvPr/>
        </p:nvSpPr>
        <p:spPr>
          <a:xfrm>
            <a:off x="952413" y="1647732"/>
            <a:ext cx="2840530" cy="2807540"/>
          </a:xfrm>
          <a:prstGeom prst="ellipse">
            <a:avLst/>
          </a:prstGeom>
          <a:solidFill>
            <a:srgbClr val="FEE1D1"/>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6600"/>
                </a:solidFill>
              </a:rPr>
              <a:t>Behavior</a:t>
            </a:r>
          </a:p>
          <a:p>
            <a:pPr algn="ctr"/>
            <a:r>
              <a:rPr lang="en-US" b="1" dirty="0" smtClean="0">
                <a:solidFill>
                  <a:srgbClr val="FF6600"/>
                </a:solidFill>
              </a:rPr>
              <a:t>(things we do)</a:t>
            </a:r>
            <a:endParaRPr lang="en-US" b="1" dirty="0">
              <a:solidFill>
                <a:srgbClr val="FF6600"/>
              </a:solidFill>
            </a:endParaRPr>
          </a:p>
        </p:txBody>
      </p:sp>
    </p:spTree>
    <p:extLst>
      <p:ext uri="{BB962C8B-B14F-4D97-AF65-F5344CB8AC3E}">
        <p14:creationId xmlns:p14="http://schemas.microsoft.com/office/powerpoint/2010/main" val="1347674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63" y="254695"/>
            <a:ext cx="6508377" cy="1143000"/>
          </a:xfrm>
        </p:spPr>
        <p:txBody>
          <a:bodyPr/>
          <a:lstStyle/>
          <a:p>
            <a:r>
              <a:rPr lang="en-US" dirty="0" smtClean="0"/>
              <a:t>Back to basics</a:t>
            </a:r>
            <a:endParaRPr lang="en-US" dirty="0"/>
          </a:p>
        </p:txBody>
      </p:sp>
      <p:pic>
        <p:nvPicPr>
          <p:cNvPr id="6" name="Picture 5" descr="Maslows_Hierarchy_of_Need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2944" y="1739328"/>
            <a:ext cx="5297820" cy="3963150"/>
          </a:xfrm>
          <a:prstGeom prst="rect">
            <a:avLst/>
          </a:prstGeom>
        </p:spPr>
      </p:pic>
      <p:sp>
        <p:nvSpPr>
          <p:cNvPr id="7" name="Left Arrow 6"/>
          <p:cNvSpPr/>
          <p:nvPr/>
        </p:nvSpPr>
        <p:spPr>
          <a:xfrm>
            <a:off x="6970764" y="5133577"/>
            <a:ext cx="1884385" cy="28225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5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7"/>
          </a:xfrm>
          <a:prstGeom prst="rect">
            <a:avLst/>
          </a:prstGeom>
          <a:solidFill>
            <a:schemeClr val="accent2">
              <a:lumMod val="90000"/>
              <a:lumOff val="1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7" name="Rounded Rectangle 6"/>
          <p:cNvSpPr/>
          <p:nvPr/>
        </p:nvSpPr>
        <p:spPr>
          <a:xfrm>
            <a:off x="286657" y="718982"/>
            <a:ext cx="2571062" cy="2596077"/>
          </a:xfrm>
          <a:prstGeom prst="roundRect">
            <a:avLst/>
          </a:prstGeom>
          <a:solidFill>
            <a:schemeClr val="accent6">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Eating a whole foods diet </a:t>
            </a:r>
            <a:endParaRPr lang="en-US" sz="1200" b="1" baseline="30000" dirty="0" smtClean="0">
              <a:solidFill>
                <a:schemeClr val="accent6">
                  <a:lumMod val="50000"/>
                </a:schemeClr>
              </a:solidFill>
            </a:endParaRPr>
          </a:p>
          <a:p>
            <a:pPr marL="285750" indent="-285750">
              <a:buFont typeface="Arial"/>
              <a:buChar char="•"/>
            </a:pPr>
            <a:r>
              <a:rPr lang="en-US" sz="1200" dirty="0" smtClean="0">
                <a:solidFill>
                  <a:schemeClr val="accent6">
                    <a:lumMod val="50000"/>
                  </a:schemeClr>
                </a:solidFill>
              </a:rPr>
              <a:t>Overweight &amp; obesity can cause diabetes, cardiovascular disease (CVD), and pain.</a:t>
            </a:r>
          </a:p>
          <a:p>
            <a:pPr marL="285750" indent="-285750">
              <a:buFont typeface="Arial"/>
              <a:buChar char="•"/>
            </a:pPr>
            <a:r>
              <a:rPr lang="en-US" sz="1200" dirty="0" smtClean="0">
                <a:solidFill>
                  <a:schemeClr val="accent6">
                    <a:lumMod val="50000"/>
                  </a:schemeClr>
                </a:solidFill>
              </a:rPr>
              <a:t>Diabetes &amp; CVD are two known risk factors for erectile dysfunction.</a:t>
            </a:r>
          </a:p>
          <a:p>
            <a:pPr marL="285750" indent="-285750">
              <a:buFont typeface="Arial"/>
              <a:buChar char="•"/>
            </a:pPr>
            <a:r>
              <a:rPr lang="en-US" sz="1200" dirty="0" smtClean="0">
                <a:solidFill>
                  <a:schemeClr val="accent6">
                    <a:lumMod val="50000"/>
                  </a:schemeClr>
                </a:solidFill>
              </a:rPr>
              <a:t>Alcohol &amp; tobacco use increase risk    </a:t>
            </a:r>
            <a:endParaRPr lang="en-US" sz="1200" b="1" dirty="0">
              <a:solidFill>
                <a:schemeClr val="accent6">
                  <a:lumMod val="50000"/>
                </a:schemeClr>
              </a:solidFill>
            </a:endParaRPr>
          </a:p>
        </p:txBody>
      </p:sp>
      <p:sp>
        <p:nvSpPr>
          <p:cNvPr id="11" name="Rounded Rectangle 10"/>
          <p:cNvSpPr/>
          <p:nvPr/>
        </p:nvSpPr>
        <p:spPr>
          <a:xfrm>
            <a:off x="3386489" y="700839"/>
            <a:ext cx="2571062" cy="2596077"/>
          </a:xfrm>
          <a:prstGeom prst="roundRect">
            <a:avLst/>
          </a:prstGeom>
          <a:solidFill>
            <a:schemeClr val="accent6">
              <a:lumMod val="20000"/>
              <a:lumOff val="80000"/>
            </a:schemeClr>
          </a:solidFill>
          <a:ln>
            <a:solidFill>
              <a:srgbClr val="FF292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Getting adequate sleep</a:t>
            </a:r>
          </a:p>
          <a:p>
            <a:pPr marL="342900" indent="-342900">
              <a:buFont typeface="Arial"/>
              <a:buChar char="•"/>
            </a:pPr>
            <a:r>
              <a:rPr lang="en-US" sz="1200" dirty="0" smtClean="0">
                <a:solidFill>
                  <a:schemeClr val="accent6">
                    <a:lumMod val="50000"/>
                  </a:schemeClr>
                </a:solidFill>
              </a:rPr>
              <a:t>Sleep takes out the brain’s trash, “resetting” us cognitively, emotionally, and physically</a:t>
            </a:r>
          </a:p>
          <a:p>
            <a:pPr marL="342900" indent="-342900">
              <a:buFont typeface="Arial"/>
              <a:buChar char="•"/>
            </a:pPr>
            <a:r>
              <a:rPr lang="en-US" sz="1200" dirty="0" smtClean="0">
                <a:solidFill>
                  <a:schemeClr val="accent6">
                    <a:lumMod val="50000"/>
                  </a:schemeClr>
                </a:solidFill>
              </a:rPr>
              <a:t>Too sleepy? Probably not having sex. More sleep = more energy to have sex</a:t>
            </a:r>
            <a:endParaRPr lang="en-US" sz="2000" dirty="0" smtClean="0">
              <a:solidFill>
                <a:schemeClr val="accent6">
                  <a:lumMod val="50000"/>
                </a:schemeClr>
              </a:solidFill>
            </a:endParaRPr>
          </a:p>
          <a:p>
            <a:pPr marL="342900" indent="-342900" algn="ctr">
              <a:buFont typeface="Arial"/>
              <a:buChar char="•"/>
            </a:pPr>
            <a:endParaRPr lang="en-US" sz="2000" dirty="0" smtClean="0">
              <a:solidFill>
                <a:schemeClr val="accent6">
                  <a:lumMod val="50000"/>
                </a:schemeClr>
              </a:solidFill>
            </a:endParaRPr>
          </a:p>
        </p:txBody>
      </p:sp>
      <p:sp>
        <p:nvSpPr>
          <p:cNvPr id="12" name="Rounded Rectangle 11"/>
          <p:cNvSpPr/>
          <p:nvPr/>
        </p:nvSpPr>
        <p:spPr>
          <a:xfrm>
            <a:off x="6428519" y="718982"/>
            <a:ext cx="2571062" cy="2596077"/>
          </a:xfrm>
          <a:prstGeom prst="roundRect">
            <a:avLst/>
          </a:prstGeom>
          <a:solidFill>
            <a:schemeClr val="accent6">
              <a:lumMod val="20000"/>
              <a:lumOff val="80000"/>
            </a:schemeClr>
          </a:solidFill>
          <a:ln>
            <a:solidFill>
              <a:srgbClr val="FF292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Engaging in exercise + movement</a:t>
            </a:r>
          </a:p>
          <a:p>
            <a:pPr marL="285750" indent="-285750">
              <a:buFont typeface="Arial"/>
              <a:buChar char="•"/>
            </a:pPr>
            <a:r>
              <a:rPr lang="en-US" sz="1100" dirty="0" smtClean="0">
                <a:solidFill>
                  <a:schemeClr val="accent6">
                    <a:lumMod val="50000"/>
                  </a:schemeClr>
                </a:solidFill>
              </a:rPr>
              <a:t>Cardiovascular training increases hippocampal density</a:t>
            </a:r>
          </a:p>
          <a:p>
            <a:pPr marL="285750" indent="-285750">
              <a:buFont typeface="Arial"/>
              <a:buChar char="•"/>
            </a:pPr>
            <a:r>
              <a:rPr lang="en-US" sz="1100" dirty="0" smtClean="0">
                <a:solidFill>
                  <a:schemeClr val="accent6">
                    <a:lumMod val="50000"/>
                  </a:schemeClr>
                </a:solidFill>
              </a:rPr>
              <a:t>Reduces pain, increases strength &amp; stamina</a:t>
            </a:r>
          </a:p>
          <a:p>
            <a:pPr marL="285750" indent="-285750">
              <a:buFont typeface="Arial"/>
              <a:buChar char="•"/>
            </a:pPr>
            <a:r>
              <a:rPr lang="en-US" sz="1100" dirty="0" smtClean="0">
                <a:solidFill>
                  <a:schemeClr val="accent6">
                    <a:lumMod val="50000"/>
                  </a:schemeClr>
                </a:solidFill>
              </a:rPr>
              <a:t>Among women, yoga shown to increase blood flow to vaginal region, muscle tone, and reduce vaginal pain</a:t>
            </a:r>
          </a:p>
        </p:txBody>
      </p:sp>
      <p:sp>
        <p:nvSpPr>
          <p:cNvPr id="13" name="Rounded Rectangle 12"/>
          <p:cNvSpPr/>
          <p:nvPr/>
        </p:nvSpPr>
        <p:spPr>
          <a:xfrm>
            <a:off x="304800" y="3626705"/>
            <a:ext cx="2571062" cy="2596077"/>
          </a:xfrm>
          <a:prstGeom prst="roundRect">
            <a:avLst/>
          </a:prstGeom>
          <a:solidFill>
            <a:schemeClr val="accent6">
              <a:lumMod val="20000"/>
              <a:lumOff val="80000"/>
            </a:schemeClr>
          </a:solidFill>
          <a:ln>
            <a:solidFill>
              <a:srgbClr val="FF292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Regulating mood &amp; stress</a:t>
            </a:r>
          </a:p>
          <a:p>
            <a:pPr marL="342900" indent="-342900">
              <a:buFont typeface="Arial"/>
              <a:buChar char="•"/>
            </a:pPr>
            <a:r>
              <a:rPr lang="en-US" sz="1100" dirty="0" smtClean="0">
                <a:solidFill>
                  <a:schemeClr val="accent6">
                    <a:lumMod val="50000"/>
                  </a:schemeClr>
                </a:solidFill>
              </a:rPr>
              <a:t>High levels of negative affect can affect sexual functioning, including desire and arousal</a:t>
            </a:r>
          </a:p>
          <a:p>
            <a:pPr marL="342900" indent="-342900">
              <a:buFont typeface="Arial"/>
              <a:buChar char="•"/>
            </a:pPr>
            <a:r>
              <a:rPr lang="en-US" sz="1100" dirty="0" smtClean="0">
                <a:solidFill>
                  <a:schemeClr val="accent6">
                    <a:lumMod val="50000"/>
                  </a:schemeClr>
                </a:solidFill>
              </a:rPr>
              <a:t>Practicing mindfulness-based exercises, including deep breathing and progressive muscle relaxation, can help</a:t>
            </a:r>
          </a:p>
        </p:txBody>
      </p:sp>
      <p:sp>
        <p:nvSpPr>
          <p:cNvPr id="14" name="Rounded Rectangle 13"/>
          <p:cNvSpPr/>
          <p:nvPr/>
        </p:nvSpPr>
        <p:spPr>
          <a:xfrm>
            <a:off x="3403885" y="3675697"/>
            <a:ext cx="2571062" cy="2596077"/>
          </a:xfrm>
          <a:prstGeom prst="roundRect">
            <a:avLst/>
          </a:prstGeom>
          <a:solidFill>
            <a:schemeClr val="accent6">
              <a:lumMod val="20000"/>
              <a:lumOff val="80000"/>
            </a:schemeClr>
          </a:solidFill>
          <a:ln>
            <a:solidFill>
              <a:srgbClr val="FF292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Practicing assertive communication</a:t>
            </a:r>
          </a:p>
          <a:p>
            <a:pPr marL="342900" indent="-342900">
              <a:buFont typeface="Arial"/>
              <a:buChar char="•"/>
            </a:pPr>
            <a:r>
              <a:rPr lang="en-US" sz="1200" dirty="0" smtClean="0">
                <a:solidFill>
                  <a:schemeClr val="accent6">
                    <a:lumMod val="50000"/>
                  </a:schemeClr>
                </a:solidFill>
              </a:rPr>
              <a:t>Learning how to identify your (health/sexual) needs and communicate them clearly prevents &amp; solves problems </a:t>
            </a:r>
          </a:p>
        </p:txBody>
      </p:sp>
      <p:sp>
        <p:nvSpPr>
          <p:cNvPr id="15" name="Rounded Rectangle 14"/>
          <p:cNvSpPr/>
          <p:nvPr/>
        </p:nvSpPr>
        <p:spPr>
          <a:xfrm>
            <a:off x="6428519" y="3626705"/>
            <a:ext cx="2571062" cy="2596077"/>
          </a:xfrm>
          <a:prstGeom prst="roundRect">
            <a:avLst/>
          </a:prstGeom>
          <a:solidFill>
            <a:schemeClr val="accent6">
              <a:lumMod val="20000"/>
              <a:lumOff val="80000"/>
            </a:schemeClr>
          </a:solidFill>
          <a:ln>
            <a:solidFill>
              <a:srgbClr val="FF292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Seeking information &amp; knowledge</a:t>
            </a:r>
          </a:p>
          <a:p>
            <a:pPr marL="285750" indent="-285750">
              <a:buFont typeface="Arial"/>
              <a:buChar char="•"/>
            </a:pPr>
            <a:r>
              <a:rPr lang="en-US" sz="1200" dirty="0" smtClean="0">
                <a:solidFill>
                  <a:schemeClr val="accent6">
                    <a:lumMod val="50000"/>
                  </a:schemeClr>
                </a:solidFill>
              </a:rPr>
              <a:t>Knowledge about your health &amp; sexuality empowers you to ask about your concern as well as understand your  needs and options</a:t>
            </a:r>
            <a:endParaRPr lang="en-US" sz="1200" dirty="0">
              <a:solidFill>
                <a:schemeClr val="accent6">
                  <a:lumMod val="50000"/>
                </a:schemeClr>
              </a:solidFill>
            </a:endParaRPr>
          </a:p>
        </p:txBody>
      </p:sp>
      <p:sp>
        <p:nvSpPr>
          <p:cNvPr id="16" name="TextBox 15"/>
          <p:cNvSpPr txBox="1"/>
          <p:nvPr/>
        </p:nvSpPr>
        <p:spPr>
          <a:xfrm>
            <a:off x="286656" y="131394"/>
            <a:ext cx="8359371" cy="400110"/>
          </a:xfrm>
          <a:prstGeom prst="rect">
            <a:avLst/>
          </a:prstGeom>
          <a:solidFill>
            <a:schemeClr val="accent2">
              <a:lumMod val="90000"/>
              <a:lumOff val="10000"/>
            </a:schemeClr>
          </a:solidFill>
        </p:spPr>
        <p:txBody>
          <a:bodyPr wrap="square" rtlCol="0">
            <a:spAutoFit/>
          </a:bodyPr>
          <a:lstStyle/>
          <a:p>
            <a:r>
              <a:rPr lang="en-US" sz="2000" b="1" dirty="0" smtClean="0">
                <a:solidFill>
                  <a:schemeClr val="bg1"/>
                </a:solidFill>
              </a:rPr>
              <a:t>Basic behavioral interventions</a:t>
            </a:r>
            <a:endParaRPr lang="en-US" sz="2000" b="1" dirty="0">
              <a:solidFill>
                <a:schemeClr val="bg1"/>
              </a:solidFill>
            </a:endParaRPr>
          </a:p>
        </p:txBody>
      </p:sp>
    </p:spTree>
    <p:extLst>
      <p:ext uri="{BB962C8B-B14F-4D97-AF65-F5344CB8AC3E}">
        <p14:creationId xmlns:p14="http://schemas.microsoft.com/office/powerpoint/2010/main" val="13585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2" y="4"/>
            <a:ext cx="6508377" cy="1143000"/>
          </a:xfrm>
        </p:spPr>
        <p:txBody>
          <a:bodyPr/>
          <a:lstStyle/>
          <a:p>
            <a:r>
              <a:rPr lang="en-US" dirty="0" smtClean="0"/>
              <a:t>And to Jack</a:t>
            </a:r>
            <a:endParaRPr lang="en-US" dirty="0"/>
          </a:p>
        </p:txBody>
      </p:sp>
      <p:pic>
        <p:nvPicPr>
          <p:cNvPr id="6" name="Picture 5" descr="KarenHillPhotography-Pierpaoli-045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3608" y="1295407"/>
            <a:ext cx="3789321" cy="5173134"/>
          </a:xfrm>
          <a:prstGeom prst="rect">
            <a:avLst/>
          </a:prstGeom>
        </p:spPr>
      </p:pic>
    </p:spTree>
    <p:extLst>
      <p:ext uri="{BB962C8B-B14F-4D97-AF65-F5344CB8AC3E}">
        <p14:creationId xmlns:p14="http://schemas.microsoft.com/office/powerpoint/2010/main" val="1952984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24" y="295699"/>
            <a:ext cx="6508377" cy="678424"/>
          </a:xfrm>
        </p:spPr>
        <p:txBody>
          <a:bodyPr/>
          <a:lstStyle/>
          <a:p>
            <a:r>
              <a:rPr lang="en-US" dirty="0" smtClean="0"/>
              <a:t/>
            </a:r>
            <a:br>
              <a:rPr lang="en-US" dirty="0" smtClean="0"/>
            </a:br>
            <a:r>
              <a:rPr lang="en-US" dirty="0"/>
              <a:t/>
            </a:r>
            <a:br>
              <a:rPr lang="en-US" dirty="0"/>
            </a:br>
            <a:r>
              <a:rPr lang="en-US" dirty="0" smtClean="0"/>
              <a:t>Cognitive tools </a:t>
            </a:r>
            <a:endParaRPr lang="en-US" dirty="0"/>
          </a:p>
        </p:txBody>
      </p:sp>
      <p:graphicFrame>
        <p:nvGraphicFramePr>
          <p:cNvPr id="6" name="Diagram 5"/>
          <p:cNvGraphicFramePr/>
          <p:nvPr>
            <p:extLst>
              <p:ext uri="{D42A27DB-BD31-4B8C-83A1-F6EECF244321}">
                <p14:modId xmlns:p14="http://schemas.microsoft.com/office/powerpoint/2010/main" val="33388074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251857" y="5676874"/>
            <a:ext cx="6910330" cy="923330"/>
          </a:xfrm>
          <a:prstGeom prst="rect">
            <a:avLst/>
          </a:prstGeom>
          <a:noFill/>
        </p:spPr>
        <p:txBody>
          <a:bodyPr wrap="square" rtlCol="0">
            <a:spAutoFit/>
          </a:bodyPr>
          <a:lstStyle/>
          <a:p>
            <a:pPr algn="ctr"/>
            <a:r>
              <a:rPr lang="en-US" b="1" dirty="0" smtClean="0"/>
              <a:t>Examples</a:t>
            </a:r>
            <a:r>
              <a:rPr lang="en-US" dirty="0" smtClean="0"/>
              <a:t>: </a:t>
            </a:r>
            <a:r>
              <a:rPr lang="en-US" i="1" dirty="0" smtClean="0"/>
              <a:t>Are my thoughts accurate? Helpful? What could I say to myself that would be more accurate, positive, or helpful? What would I say to someone I love and respect?</a:t>
            </a:r>
            <a:r>
              <a:rPr lang="en-US" dirty="0" smtClean="0"/>
              <a:t> </a:t>
            </a:r>
            <a:endParaRPr lang="en-US" dirty="0"/>
          </a:p>
        </p:txBody>
      </p:sp>
    </p:spTree>
    <p:extLst>
      <p:ext uri="{BB962C8B-B14F-4D97-AF65-F5344CB8AC3E}">
        <p14:creationId xmlns:p14="http://schemas.microsoft.com/office/powerpoint/2010/main" val="3205141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5935009"/>
              </p:ext>
            </p:extLst>
          </p:nvPr>
        </p:nvGraphicFramePr>
        <p:xfrm>
          <a:off x="210243" y="1558963"/>
          <a:ext cx="8547000" cy="1826272"/>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672108">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chemeClr val="accent3">
                              <a:lumMod val="50000"/>
                            </a:schemeClr>
                          </a:solidFill>
                        </a:rPr>
                        <a:t>Behavior</a:t>
                      </a:r>
                      <a:r>
                        <a:rPr lang="en-US" baseline="0" dirty="0" smtClean="0">
                          <a:solidFill>
                            <a:schemeClr val="accent3">
                              <a:lumMod val="50000"/>
                            </a:schemeClr>
                          </a:solidFill>
                        </a:rPr>
                        <a:t> </a:t>
                      </a:r>
                      <a:endParaRPr lang="en-US" dirty="0">
                        <a:solidFill>
                          <a:schemeClr val="accent3">
                            <a:lumMod val="50000"/>
                          </a:schemeClr>
                        </a:solidFill>
                      </a:endParaRPr>
                    </a:p>
                  </a:txBody>
                  <a:tcPr/>
                </a:tc>
                <a:tc>
                  <a:txBody>
                    <a:bodyPr/>
                    <a:lstStyle/>
                    <a:p>
                      <a:pPr algn="ctr"/>
                      <a:r>
                        <a:rPr lang="en-US" dirty="0" smtClean="0">
                          <a:solidFill>
                            <a:schemeClr val="bg1"/>
                          </a:solidFill>
                        </a:rPr>
                        <a:t>Outcome</a:t>
                      </a:r>
                      <a:endParaRPr lang="en-US" dirty="0">
                        <a:solidFill>
                          <a:schemeClr val="bg1"/>
                        </a:solidFill>
                      </a:endParaRPr>
                    </a:p>
                  </a:txBody>
                  <a:tcPr/>
                </a:tc>
                <a:extLst>
                  <a:ext uri="{0D108BD9-81ED-4DB2-BD59-A6C34878D82A}">
                    <a16:rowId xmlns:a16="http://schemas.microsoft.com/office/drawing/2014/main" val="10000"/>
                  </a:ext>
                </a:extLst>
              </a:tr>
              <a:tr h="1154164">
                <a:tc>
                  <a:txBody>
                    <a:bodyPr/>
                    <a:lstStyle/>
                    <a:p>
                      <a:pPr algn="ctr"/>
                      <a:endParaRPr lang="en-US" sz="1200" dirty="0" smtClean="0"/>
                    </a:p>
                    <a:p>
                      <a:pPr algn="ctr"/>
                      <a:endParaRPr lang="en-US" sz="1200" dirty="0" smtClean="0"/>
                    </a:p>
                    <a:p>
                      <a:pPr algn="ctr"/>
                      <a:r>
                        <a:rPr lang="en-US" sz="1200" dirty="0" smtClean="0"/>
                        <a:t>Sees</a:t>
                      </a:r>
                      <a:r>
                        <a:rPr lang="en-US" sz="1200" baseline="0" dirty="0" smtClean="0"/>
                        <a:t> body in underwear</a:t>
                      </a:r>
                      <a:endParaRPr lang="en-US" sz="1200" dirty="0"/>
                    </a:p>
                  </a:txBody>
                  <a:tcPr/>
                </a:tc>
                <a:tc>
                  <a:txBody>
                    <a:bodyPr/>
                    <a:lstStyle/>
                    <a:p>
                      <a:pPr algn="ctr"/>
                      <a:endParaRPr lang="en-US" sz="1200" dirty="0" smtClean="0"/>
                    </a:p>
                    <a:p>
                      <a:pPr algn="ctr"/>
                      <a:r>
                        <a:rPr lang="en-US" sz="1200" dirty="0" smtClean="0"/>
                        <a:t>“I</a:t>
                      </a:r>
                      <a:r>
                        <a:rPr lang="en-US" sz="1200" baseline="0" dirty="0" smtClean="0"/>
                        <a:t> am so old and ugly. Who would ever want to love or touch this.”</a:t>
                      </a:r>
                    </a:p>
                    <a:p>
                      <a:pPr algn="ctr"/>
                      <a:endParaRPr lang="en-US" sz="1200" dirty="0" smtClean="0"/>
                    </a:p>
                  </a:txBody>
                  <a:tcPr/>
                </a:tc>
                <a:tc>
                  <a:txBody>
                    <a:bodyPr/>
                    <a:lstStyle/>
                    <a:p>
                      <a:pPr algn="ctr"/>
                      <a:endParaRPr lang="en-US" sz="1200" dirty="0" smtClean="0"/>
                    </a:p>
                    <a:p>
                      <a:pPr algn="ctr"/>
                      <a:endParaRPr lang="en-US" sz="1200" dirty="0" smtClean="0"/>
                    </a:p>
                    <a:p>
                      <a:pPr algn="ctr"/>
                      <a:r>
                        <a:rPr lang="en-US" sz="1200" dirty="0" smtClean="0"/>
                        <a:t>Sad,</a:t>
                      </a:r>
                      <a:r>
                        <a:rPr lang="en-US" sz="1200" baseline="0" dirty="0" smtClean="0"/>
                        <a:t> unattractive</a:t>
                      </a:r>
                      <a:endParaRPr lang="en-US" sz="1200" dirty="0"/>
                    </a:p>
                  </a:txBody>
                  <a:tcPr/>
                </a:tc>
                <a:tc>
                  <a:txBody>
                    <a:bodyPr/>
                    <a:lstStyle/>
                    <a:p>
                      <a:pPr algn="ctr"/>
                      <a:endParaRPr lang="en-US" sz="1200" dirty="0" smtClean="0"/>
                    </a:p>
                    <a:p>
                      <a:pPr algn="ctr"/>
                      <a:endParaRPr lang="en-US" sz="1200" dirty="0" smtClean="0"/>
                    </a:p>
                    <a:p>
                      <a:pPr algn="ctr"/>
                      <a:r>
                        <a:rPr lang="en-US" sz="1200" dirty="0" smtClean="0"/>
                        <a:t>Avoids physical touch &amp; intimacy with partner</a:t>
                      </a:r>
                      <a:endParaRPr lang="en-US" sz="1200" dirty="0"/>
                    </a:p>
                  </a:txBody>
                  <a:tcPr/>
                </a:tc>
                <a:tc>
                  <a:txBody>
                    <a:bodyPr/>
                    <a:lstStyle/>
                    <a:p>
                      <a:pPr algn="ctr"/>
                      <a:endParaRPr lang="en-US" sz="1200" dirty="0" smtClean="0"/>
                    </a:p>
                    <a:p>
                      <a:pPr algn="ctr"/>
                      <a:endParaRPr lang="en-US" sz="1200" dirty="0" smtClean="0"/>
                    </a:p>
                    <a:p>
                      <a:pPr algn="ctr"/>
                      <a:r>
                        <a:rPr lang="en-US" sz="1200" dirty="0" smtClean="0"/>
                        <a:t>Pushes</a:t>
                      </a:r>
                      <a:r>
                        <a:rPr lang="en-US" sz="1200" baseline="0" dirty="0" smtClean="0"/>
                        <a:t> partner away; strains relationship</a:t>
                      </a:r>
                      <a:endParaRPr lang="en-US" sz="1200" dirty="0"/>
                    </a:p>
                  </a:txBody>
                  <a:tcPr/>
                </a:tc>
                <a:extLst>
                  <a:ext uri="{0D108BD9-81ED-4DB2-BD59-A6C34878D82A}">
                    <a16:rowId xmlns:a16="http://schemas.microsoft.com/office/drawing/2014/main" val="10001"/>
                  </a:ext>
                </a:extLst>
              </a:tr>
            </a:tbl>
          </a:graphicData>
        </a:graphic>
      </p:graphicFrame>
      <p:sp>
        <p:nvSpPr>
          <p:cNvPr id="8" name="Title 1"/>
          <p:cNvSpPr>
            <a:spLocks noGrp="1"/>
          </p:cNvSpPr>
          <p:nvPr>
            <p:ph type="title"/>
          </p:nvPr>
        </p:nvSpPr>
        <p:spPr>
          <a:xfrm>
            <a:off x="335424" y="295699"/>
            <a:ext cx="6508377" cy="678424"/>
          </a:xfrm>
        </p:spPr>
        <p:txBody>
          <a:bodyPr/>
          <a:lstStyle/>
          <a:p>
            <a:r>
              <a:rPr lang="en-US" dirty="0" smtClean="0"/>
              <a:t/>
            </a:r>
            <a:br>
              <a:rPr lang="en-US" dirty="0" smtClean="0"/>
            </a:br>
            <a:r>
              <a:rPr lang="en-US" dirty="0"/>
              <a:t/>
            </a:r>
            <a:br>
              <a:rPr lang="en-US" dirty="0"/>
            </a:br>
            <a:r>
              <a:rPr lang="en-US" dirty="0" smtClean="0"/>
              <a:t>Let’s practice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779982557"/>
              </p:ext>
            </p:extLst>
          </p:nvPr>
        </p:nvGraphicFramePr>
        <p:xfrm>
          <a:off x="210243" y="3888505"/>
          <a:ext cx="8547000" cy="2409468"/>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672108">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chemeClr val="accent3">
                              <a:lumMod val="50000"/>
                            </a:schemeClr>
                          </a:solidFill>
                        </a:rPr>
                        <a:t>Behavior</a:t>
                      </a:r>
                      <a:r>
                        <a:rPr lang="en-US" baseline="0" dirty="0" smtClean="0">
                          <a:solidFill>
                            <a:schemeClr val="accent3">
                              <a:lumMod val="50000"/>
                            </a:schemeClr>
                          </a:solidFill>
                        </a:rPr>
                        <a:t> </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Outcome</a:t>
                      </a:r>
                      <a:endParaRPr lang="en-US" dirty="0">
                        <a:solidFill>
                          <a:schemeClr val="accent3">
                            <a:lumMod val="50000"/>
                          </a:schemeClr>
                        </a:solidFill>
                      </a:endParaRPr>
                    </a:p>
                  </a:txBody>
                  <a:tcPr/>
                </a:tc>
                <a:extLst>
                  <a:ext uri="{0D108BD9-81ED-4DB2-BD59-A6C34878D82A}">
                    <a16:rowId xmlns:a16="http://schemas.microsoft.com/office/drawing/2014/main" val="10000"/>
                  </a:ext>
                </a:extLst>
              </a:tr>
              <a:tr h="1154164">
                <a:tc>
                  <a:txBody>
                    <a:bodyPr/>
                    <a:lstStyle/>
                    <a:p>
                      <a:pPr algn="ctr"/>
                      <a:endParaRPr lang="en-US" sz="1200" dirty="0" smtClean="0"/>
                    </a:p>
                    <a:p>
                      <a:pPr algn="ctr"/>
                      <a:endParaRPr lang="en-US" sz="1200" dirty="0" smtClean="0"/>
                    </a:p>
                    <a:p>
                      <a:pPr algn="ctr"/>
                      <a:r>
                        <a:rPr lang="en-US" sz="1200" dirty="0" smtClean="0"/>
                        <a:t>Sees</a:t>
                      </a:r>
                      <a:r>
                        <a:rPr lang="en-US" sz="1200" baseline="0" dirty="0" smtClean="0"/>
                        <a:t> body in underwear</a:t>
                      </a:r>
                      <a:endParaRPr lang="en-US" sz="1200" dirty="0"/>
                    </a:p>
                  </a:txBody>
                  <a:tcPr/>
                </a:tc>
                <a:tc>
                  <a:txBody>
                    <a:bodyPr/>
                    <a:lstStyle/>
                    <a:p>
                      <a:pPr algn="ctr"/>
                      <a:endParaRPr lang="en-US" sz="1200" baseline="0" dirty="0" smtClean="0"/>
                    </a:p>
                    <a:p>
                      <a:pPr algn="ctr"/>
                      <a:r>
                        <a:rPr lang="en-US" sz="1200" baseline="0" dirty="0" smtClean="0"/>
                        <a:t>“I am still worthy of love and affection even if I don’t look the way I’d like to right now. I can take steps to reach my physical goals”</a:t>
                      </a:r>
                    </a:p>
                    <a:p>
                      <a:pPr algn="ctr"/>
                      <a:endParaRPr lang="en-US" sz="1200" dirty="0" smtClean="0"/>
                    </a:p>
                  </a:txBody>
                  <a:tcPr/>
                </a:tc>
                <a:tc>
                  <a:txBody>
                    <a:bodyPr/>
                    <a:lstStyle/>
                    <a:p>
                      <a:pPr algn="ctr"/>
                      <a:endParaRPr lang="en-US" sz="1200" dirty="0" smtClean="0"/>
                    </a:p>
                    <a:p>
                      <a:pPr algn="ctr"/>
                      <a:endParaRPr lang="en-US" sz="1200" dirty="0" smtClean="0"/>
                    </a:p>
                    <a:p>
                      <a:pPr algn="ctr"/>
                      <a:r>
                        <a:rPr lang="en-US" sz="1200" dirty="0" smtClean="0"/>
                        <a:t>Disappointed but</a:t>
                      </a:r>
                      <a:r>
                        <a:rPr lang="en-US" sz="1200" baseline="0" dirty="0" smtClean="0"/>
                        <a:t> motivated</a:t>
                      </a:r>
                      <a:endParaRPr lang="en-US" sz="1200" dirty="0"/>
                    </a:p>
                  </a:txBody>
                  <a:tcPr/>
                </a:tc>
                <a:tc>
                  <a:txBody>
                    <a:bodyPr/>
                    <a:lstStyle/>
                    <a:p>
                      <a:pPr algn="ctr"/>
                      <a:endParaRPr lang="en-US" sz="1200" dirty="0" smtClean="0"/>
                    </a:p>
                    <a:p>
                      <a:pPr algn="ctr"/>
                      <a:endParaRPr lang="en-US" sz="1200" dirty="0" smtClean="0"/>
                    </a:p>
                    <a:p>
                      <a:pPr algn="ctr"/>
                      <a:r>
                        <a:rPr lang="en-US" sz="1200" dirty="0" smtClean="0"/>
                        <a:t>Goes</a:t>
                      </a:r>
                      <a:r>
                        <a:rPr lang="en-US" sz="1200" baseline="0" dirty="0" smtClean="0"/>
                        <a:t> to the gym and walks on treadmill, kisses husband</a:t>
                      </a:r>
                      <a:endParaRPr lang="en-US" sz="1200" dirty="0"/>
                    </a:p>
                  </a:txBody>
                  <a:tcPr/>
                </a:tc>
                <a:tc>
                  <a:txBody>
                    <a:bodyPr/>
                    <a:lstStyle/>
                    <a:p>
                      <a:pPr algn="ctr"/>
                      <a:endParaRPr lang="en-US" sz="1200" dirty="0" smtClean="0"/>
                    </a:p>
                    <a:p>
                      <a:pPr algn="ctr"/>
                      <a:endParaRPr lang="en-US" sz="1200" dirty="0" smtClean="0"/>
                    </a:p>
                    <a:p>
                      <a:pPr algn="ctr"/>
                      <a:endParaRPr lang="en-US" sz="1200" dirty="0" smtClean="0"/>
                    </a:p>
                    <a:p>
                      <a:pPr algn="ctr"/>
                      <a:r>
                        <a:rPr lang="en-US" sz="1200" dirty="0" smtClean="0"/>
                        <a:t>Feels accomplished</a:t>
                      </a:r>
                      <a:r>
                        <a:rPr lang="en-US" sz="1200" baseline="0" dirty="0" smtClean="0"/>
                        <a:t> and connected; experiences intimacy</a:t>
                      </a:r>
                      <a:endParaRPr lang="en-US" sz="1200" dirty="0"/>
                    </a:p>
                  </a:txBody>
                  <a:tcPr/>
                </a:tc>
                <a:extLst>
                  <a:ext uri="{0D108BD9-81ED-4DB2-BD59-A6C34878D82A}">
                    <a16:rowId xmlns:a16="http://schemas.microsoft.com/office/drawing/2014/main" val="10001"/>
                  </a:ext>
                </a:extLst>
              </a:tr>
            </a:tbl>
          </a:graphicData>
        </a:graphic>
      </p:graphicFrame>
      <p:sp>
        <p:nvSpPr>
          <p:cNvPr id="11" name="Curved Up Arrow 10"/>
          <p:cNvSpPr/>
          <p:nvPr/>
        </p:nvSpPr>
        <p:spPr>
          <a:xfrm>
            <a:off x="2358573" y="6297973"/>
            <a:ext cx="4299857" cy="56002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rot="10800000">
            <a:off x="2383971" y="3431179"/>
            <a:ext cx="4299857" cy="56002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9859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84603124"/>
              </p:ext>
            </p:extLst>
          </p:nvPr>
        </p:nvGraphicFramePr>
        <p:xfrm>
          <a:off x="210243" y="1250535"/>
          <a:ext cx="8547000" cy="2409468"/>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672108">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chemeClr val="accent3">
                              <a:lumMod val="50000"/>
                            </a:schemeClr>
                          </a:solidFill>
                        </a:rPr>
                        <a:t>Behavior</a:t>
                      </a:r>
                      <a:r>
                        <a:rPr lang="en-US" baseline="0" dirty="0" smtClean="0">
                          <a:solidFill>
                            <a:schemeClr val="accent3">
                              <a:lumMod val="50000"/>
                            </a:schemeClr>
                          </a:solidFill>
                        </a:rPr>
                        <a:t> </a:t>
                      </a:r>
                      <a:endParaRPr lang="en-US" dirty="0">
                        <a:solidFill>
                          <a:schemeClr val="accent3">
                            <a:lumMod val="50000"/>
                          </a:schemeClr>
                        </a:solidFill>
                      </a:endParaRPr>
                    </a:p>
                  </a:txBody>
                  <a:tcPr/>
                </a:tc>
                <a:tc>
                  <a:txBody>
                    <a:bodyPr/>
                    <a:lstStyle/>
                    <a:p>
                      <a:pPr algn="ctr"/>
                      <a:r>
                        <a:rPr lang="en-US" dirty="0" smtClean="0">
                          <a:solidFill>
                            <a:srgbClr val="FFFFFF"/>
                          </a:solidFill>
                        </a:rPr>
                        <a:t>Outcome</a:t>
                      </a:r>
                      <a:endParaRPr lang="en-US" dirty="0">
                        <a:solidFill>
                          <a:srgbClr val="FFFFFF"/>
                        </a:solidFill>
                      </a:endParaRPr>
                    </a:p>
                  </a:txBody>
                  <a:tcPr/>
                </a:tc>
                <a:extLst>
                  <a:ext uri="{0D108BD9-81ED-4DB2-BD59-A6C34878D82A}">
                    <a16:rowId xmlns:a16="http://schemas.microsoft.com/office/drawing/2014/main" val="10000"/>
                  </a:ext>
                </a:extLst>
              </a:tr>
              <a:tr h="1154164">
                <a:tc>
                  <a:txBody>
                    <a:bodyPr/>
                    <a:lstStyle/>
                    <a:p>
                      <a:pPr algn="ctr"/>
                      <a:endParaRPr lang="en-US" dirty="0" smtClean="0"/>
                    </a:p>
                    <a:p>
                      <a:pPr algn="ctr"/>
                      <a:endParaRPr lang="en-US" dirty="0" smtClean="0"/>
                    </a:p>
                    <a:p>
                      <a:pPr algn="ctr"/>
                      <a:r>
                        <a:rPr lang="en-US" sz="1200" dirty="0" smtClean="0"/>
                        <a:t>Has questions</a:t>
                      </a:r>
                      <a:r>
                        <a:rPr lang="en-US" sz="1200" baseline="0" dirty="0" smtClean="0"/>
                        <a:t> and concerns about vaginal discomfort during intercourse</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“Good women shouldn’t do those things or ask their doctors questions like that. I should just keep my mouth shut and avoid the embarrassment”</a:t>
                      </a:r>
                    </a:p>
                  </a:txBody>
                  <a:tcPr/>
                </a:tc>
                <a:tc>
                  <a:txBody>
                    <a:bodyPr/>
                    <a:lstStyle/>
                    <a:p>
                      <a:pPr algn="ctr"/>
                      <a:endParaRPr lang="en-US" sz="1200" dirty="0" smtClean="0"/>
                    </a:p>
                    <a:p>
                      <a:pPr algn="ctr"/>
                      <a:endParaRPr lang="en-US" sz="1200" dirty="0" smtClean="0"/>
                    </a:p>
                    <a:p>
                      <a:pPr algn="ctr"/>
                      <a:endParaRPr lang="en-US" sz="1200" dirty="0" smtClean="0"/>
                    </a:p>
                    <a:p>
                      <a:pPr algn="ctr"/>
                      <a:r>
                        <a:rPr lang="en-US" sz="1200" dirty="0" smtClean="0"/>
                        <a:t>Anxious,</a:t>
                      </a:r>
                      <a:r>
                        <a:rPr lang="en-US" sz="1200" baseline="0" dirty="0" smtClean="0"/>
                        <a:t> shameful, worried</a:t>
                      </a:r>
                      <a:endParaRPr lang="en-US" sz="1200" dirty="0"/>
                    </a:p>
                  </a:txBody>
                  <a:tcPr/>
                </a:tc>
                <a:tc>
                  <a:txBody>
                    <a:bodyPr/>
                    <a:lstStyle/>
                    <a:p>
                      <a:pPr algn="ctr"/>
                      <a:endParaRPr lang="en-US" sz="1200" dirty="0" smtClean="0"/>
                    </a:p>
                    <a:p>
                      <a:pPr algn="ctr"/>
                      <a:endParaRPr lang="en-US" sz="1200" dirty="0" smtClean="0"/>
                    </a:p>
                    <a:p>
                      <a:pPr algn="ctr"/>
                      <a:r>
                        <a:rPr lang="en-US" sz="1200" dirty="0" smtClean="0"/>
                        <a:t>Avoids</a:t>
                      </a:r>
                      <a:r>
                        <a:rPr lang="en-US" sz="1200" baseline="0" dirty="0" smtClean="0"/>
                        <a:t> asking and problem-solving with provider</a:t>
                      </a:r>
                      <a:endParaRPr lang="en-US" sz="1200" dirty="0"/>
                    </a:p>
                  </a:txBody>
                  <a:tcPr/>
                </a:tc>
                <a:tc>
                  <a:txBody>
                    <a:bodyPr/>
                    <a:lstStyle/>
                    <a:p>
                      <a:pPr algn="ctr"/>
                      <a:endParaRPr lang="en-US" sz="1200" dirty="0" smtClean="0"/>
                    </a:p>
                    <a:p>
                      <a:pPr algn="ctr"/>
                      <a:endParaRPr lang="en-US" sz="1200" dirty="0" smtClean="0"/>
                    </a:p>
                    <a:p>
                      <a:pPr algn="ctr"/>
                      <a:r>
                        <a:rPr lang="en-US" sz="1200" dirty="0" smtClean="0"/>
                        <a:t>Continues to experience painful,</a:t>
                      </a:r>
                      <a:r>
                        <a:rPr lang="en-US" sz="1200" baseline="0" dirty="0" smtClean="0"/>
                        <a:t> unpleasant sex. Pain worsens.</a:t>
                      </a:r>
                      <a:endParaRPr lang="en-US" sz="1200" dirty="0"/>
                    </a:p>
                  </a:txBody>
                  <a:tcPr/>
                </a:tc>
                <a:extLst>
                  <a:ext uri="{0D108BD9-81ED-4DB2-BD59-A6C34878D82A}">
                    <a16:rowId xmlns:a16="http://schemas.microsoft.com/office/drawing/2014/main" val="10001"/>
                  </a:ext>
                </a:extLst>
              </a:tr>
            </a:tbl>
          </a:graphicData>
        </a:graphic>
      </p:graphicFrame>
      <p:sp>
        <p:nvSpPr>
          <p:cNvPr id="8" name="Title 1"/>
          <p:cNvSpPr>
            <a:spLocks noGrp="1"/>
          </p:cNvSpPr>
          <p:nvPr>
            <p:ph type="title"/>
          </p:nvPr>
        </p:nvSpPr>
        <p:spPr>
          <a:xfrm>
            <a:off x="335424" y="295699"/>
            <a:ext cx="6508377" cy="678424"/>
          </a:xfrm>
        </p:spPr>
        <p:txBody>
          <a:bodyPr/>
          <a:lstStyle/>
          <a:p>
            <a:r>
              <a:rPr lang="en-US" dirty="0" smtClean="0"/>
              <a:t/>
            </a:r>
            <a:br>
              <a:rPr lang="en-US" dirty="0" smtClean="0"/>
            </a:br>
            <a:r>
              <a:rPr lang="en-US" dirty="0"/>
              <a:t/>
            </a:r>
            <a:br>
              <a:rPr lang="en-US" dirty="0"/>
            </a:br>
            <a:r>
              <a:rPr lang="en-US" dirty="0" smtClean="0"/>
              <a:t>Let’s practice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171170543"/>
              </p:ext>
            </p:extLst>
          </p:nvPr>
        </p:nvGraphicFramePr>
        <p:xfrm>
          <a:off x="210243" y="3888505"/>
          <a:ext cx="8547000" cy="2743200"/>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591282">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Behavior</a:t>
                      </a:r>
                      <a:endParaRPr lang="en-US" dirty="0">
                        <a:solidFill>
                          <a:srgbClr val="730000"/>
                        </a:solidFill>
                      </a:endParaRPr>
                    </a:p>
                  </a:txBody>
                  <a:tcPr/>
                </a:tc>
                <a:tc>
                  <a:txBody>
                    <a:bodyPr/>
                    <a:lstStyle/>
                    <a:p>
                      <a:pPr algn="ctr"/>
                      <a:r>
                        <a:rPr lang="en-US" dirty="0" smtClean="0">
                          <a:solidFill>
                            <a:srgbClr val="730000"/>
                          </a:solidFill>
                        </a:rPr>
                        <a:t>Thought</a:t>
                      </a:r>
                      <a:endParaRPr lang="en-US" dirty="0">
                        <a:solidFill>
                          <a:srgbClr val="730000"/>
                        </a:solidFill>
                      </a:endParaRPr>
                    </a:p>
                  </a:txBody>
                  <a:tcPr/>
                </a:tc>
                <a:tc>
                  <a:txBody>
                    <a:bodyPr/>
                    <a:lstStyle/>
                    <a:p>
                      <a:pPr algn="ctr"/>
                      <a:r>
                        <a:rPr lang="en-US" dirty="0" smtClean="0">
                          <a:solidFill>
                            <a:schemeClr val="accent3">
                              <a:lumMod val="50000"/>
                            </a:schemeClr>
                          </a:solidFill>
                        </a:rPr>
                        <a:t>Feeling </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Outcome</a:t>
                      </a:r>
                      <a:endParaRPr lang="en-US" dirty="0">
                        <a:solidFill>
                          <a:schemeClr val="accent3">
                            <a:lumMod val="50000"/>
                          </a:schemeClr>
                        </a:solidFill>
                      </a:endParaRPr>
                    </a:p>
                  </a:txBody>
                  <a:tcPr/>
                </a:tc>
                <a:extLst>
                  <a:ext uri="{0D108BD9-81ED-4DB2-BD59-A6C34878D82A}">
                    <a16:rowId xmlns:a16="http://schemas.microsoft.com/office/drawing/2014/main" val="10000"/>
                  </a:ext>
                </a:extLst>
              </a:tr>
              <a:tr h="1942784">
                <a:tc>
                  <a:txBody>
                    <a:bodyPr/>
                    <a:lstStyle/>
                    <a:p>
                      <a:pPr algn="ctr"/>
                      <a:endParaRPr lang="en-US" dirty="0" smtClean="0"/>
                    </a:p>
                    <a:p>
                      <a:pPr algn="ctr"/>
                      <a:endParaRPr lang="en-US" dirty="0" smtClean="0"/>
                    </a:p>
                    <a:p>
                      <a:pPr algn="ctr"/>
                      <a:r>
                        <a:rPr lang="en-US" sz="1200" dirty="0" smtClean="0"/>
                        <a:t>Has questions</a:t>
                      </a:r>
                      <a:r>
                        <a:rPr lang="en-US" sz="1200" baseline="0" dirty="0" smtClean="0"/>
                        <a:t> and concerns about vaginal discomfort during intercourse</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Learns how to assertively and confidently discuss her concerns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txBody>
                  <a:tcPr/>
                </a:tc>
                <a:tc>
                  <a:txBody>
                    <a:bodyPr/>
                    <a:lstStyle/>
                    <a:p>
                      <a:pPr algn="ctr"/>
                      <a:endParaRPr lang="en-US" sz="1200" dirty="0" smtClean="0"/>
                    </a:p>
                    <a:p>
                      <a:pPr algn="ctr"/>
                      <a:r>
                        <a:rPr lang="en-US" sz="1200" dirty="0" smtClean="0"/>
                        <a:t>“I</a:t>
                      </a:r>
                      <a:r>
                        <a:rPr lang="en-US" sz="1200" baseline="0" dirty="0" smtClean="0"/>
                        <a:t> know it feels uncomfortable to ask but sexuality is a health issue like anything else. A competent provider will honor and respect my questions without judgment” </a:t>
                      </a:r>
                      <a:endParaRPr lang="en-US" sz="1200" dirty="0"/>
                    </a:p>
                  </a:txBody>
                  <a:tcPr/>
                </a:tc>
                <a:tc>
                  <a:txBody>
                    <a:bodyPr/>
                    <a:lstStyle/>
                    <a:p>
                      <a:pPr algn="ctr"/>
                      <a:endParaRPr lang="en-US" sz="1200" dirty="0" smtClean="0"/>
                    </a:p>
                    <a:p>
                      <a:pPr algn="ctr"/>
                      <a:endParaRPr lang="en-US" sz="1200" dirty="0" smtClean="0"/>
                    </a:p>
                    <a:p>
                      <a:pPr algn="ctr"/>
                      <a:endParaRPr lang="en-US" sz="1200" dirty="0" smtClean="0"/>
                    </a:p>
                    <a:p>
                      <a:pPr algn="ctr"/>
                      <a:r>
                        <a:rPr lang="en-US" sz="1200" dirty="0" smtClean="0"/>
                        <a:t>Empowered, informed, confident, proud</a:t>
                      </a:r>
                      <a:r>
                        <a:rPr lang="en-US" sz="1200" baseline="0" dirty="0" smtClean="0"/>
                        <a:t> </a:t>
                      </a:r>
                      <a:endParaRPr lang="en-US" sz="1200" dirty="0"/>
                    </a:p>
                  </a:txBody>
                  <a:tcPr/>
                </a:tc>
                <a:tc>
                  <a:txBody>
                    <a:bodyPr/>
                    <a:lstStyle/>
                    <a:p>
                      <a:pPr algn="ctr"/>
                      <a:endParaRPr lang="en-US" sz="1200" dirty="0" smtClean="0"/>
                    </a:p>
                    <a:p>
                      <a:pPr algn="ctr"/>
                      <a:endParaRPr lang="en-US" sz="1200" dirty="0"/>
                    </a:p>
                    <a:p>
                      <a:pPr algn="ctr"/>
                      <a:endParaRPr lang="en-US" sz="1200" dirty="0"/>
                    </a:p>
                    <a:p>
                      <a:pPr algn="ctr"/>
                      <a:r>
                        <a:rPr lang="en-US" sz="1200" dirty="0" smtClean="0"/>
                        <a:t>Learns</a:t>
                      </a:r>
                      <a:r>
                        <a:rPr lang="en-US" sz="1200" baseline="0" dirty="0" smtClean="0"/>
                        <a:t> about using silicone (vs. water-based) lubricants; experiences painless intercourse</a:t>
                      </a:r>
                      <a:endParaRPr lang="en-US" sz="1200" dirty="0" smtClean="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2222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36974575"/>
              </p:ext>
            </p:extLst>
          </p:nvPr>
        </p:nvGraphicFramePr>
        <p:xfrm>
          <a:off x="210243" y="1558963"/>
          <a:ext cx="8547000" cy="1860828"/>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672108">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chemeClr val="accent3">
                              <a:lumMod val="50000"/>
                            </a:schemeClr>
                          </a:solidFill>
                        </a:rPr>
                        <a:t>Behavior</a:t>
                      </a:r>
                      <a:r>
                        <a:rPr lang="en-US" baseline="0" dirty="0" smtClean="0">
                          <a:solidFill>
                            <a:schemeClr val="accent3">
                              <a:lumMod val="50000"/>
                            </a:schemeClr>
                          </a:solidFill>
                        </a:rPr>
                        <a:t> </a:t>
                      </a:r>
                      <a:endParaRPr lang="en-US" dirty="0">
                        <a:solidFill>
                          <a:schemeClr val="accent3">
                            <a:lumMod val="50000"/>
                          </a:schemeClr>
                        </a:solidFill>
                      </a:endParaRPr>
                    </a:p>
                  </a:txBody>
                  <a:tcPr/>
                </a:tc>
                <a:tc>
                  <a:txBody>
                    <a:bodyPr/>
                    <a:lstStyle/>
                    <a:p>
                      <a:pPr algn="ctr"/>
                      <a:r>
                        <a:rPr lang="en-US" dirty="0" smtClean="0">
                          <a:solidFill>
                            <a:srgbClr val="FFFFFF"/>
                          </a:solidFill>
                        </a:rPr>
                        <a:t>Outcome</a:t>
                      </a:r>
                      <a:endParaRPr lang="en-US" dirty="0">
                        <a:solidFill>
                          <a:srgbClr val="FFFFFF"/>
                        </a:solidFill>
                      </a:endParaRPr>
                    </a:p>
                  </a:txBody>
                  <a:tcPr/>
                </a:tc>
                <a:extLst>
                  <a:ext uri="{0D108BD9-81ED-4DB2-BD59-A6C34878D82A}">
                    <a16:rowId xmlns:a16="http://schemas.microsoft.com/office/drawing/2014/main" val="10000"/>
                  </a:ext>
                </a:extLst>
              </a:tr>
              <a:tr h="1154164">
                <a:tc>
                  <a:txBody>
                    <a:bodyPr/>
                    <a:lstStyle/>
                    <a:p>
                      <a:pPr algn="ctr"/>
                      <a:endParaRPr lang="en-US" sz="1200" dirty="0" smtClean="0"/>
                    </a:p>
                    <a:p>
                      <a:pPr algn="ctr"/>
                      <a:r>
                        <a:rPr lang="en-US" sz="1200" dirty="0" smtClean="0"/>
                        <a:t>Partner</a:t>
                      </a:r>
                      <a:r>
                        <a:rPr lang="en-US" sz="1200" baseline="0" dirty="0" smtClean="0"/>
                        <a:t> loses erection during intercourse/experiences less firm erection</a:t>
                      </a:r>
                      <a:endParaRPr lang="en-US" sz="1200" dirty="0" smtClean="0"/>
                    </a:p>
                  </a:txBody>
                  <a:tcPr/>
                </a:tc>
                <a:tc>
                  <a:txBody>
                    <a:bodyPr/>
                    <a:lstStyle/>
                    <a:p>
                      <a:pPr algn="ctr"/>
                      <a:endParaRPr lang="en-US" sz="1200" dirty="0" smtClean="0"/>
                    </a:p>
                    <a:p>
                      <a:pPr algn="ctr"/>
                      <a:r>
                        <a:rPr lang="en-US" sz="1200" dirty="0" smtClean="0"/>
                        <a:t>“I must be unattractive or</a:t>
                      </a:r>
                      <a:r>
                        <a:rPr lang="en-US" sz="1200" baseline="0" dirty="0" smtClean="0"/>
                        <a:t> a poor sexual partner.  This is my fault.”</a:t>
                      </a:r>
                      <a:endParaRPr lang="en-US" sz="1200" dirty="0"/>
                    </a:p>
                  </a:txBody>
                  <a:tcPr/>
                </a:tc>
                <a:tc>
                  <a:txBody>
                    <a:bodyPr/>
                    <a:lstStyle/>
                    <a:p>
                      <a:pPr algn="ctr"/>
                      <a:endParaRPr lang="en-US" sz="1200" dirty="0" smtClean="0"/>
                    </a:p>
                    <a:p>
                      <a:pPr algn="ctr"/>
                      <a:r>
                        <a:rPr lang="en-US" sz="1200" dirty="0" smtClean="0"/>
                        <a:t>Guilty,</a:t>
                      </a:r>
                      <a:r>
                        <a:rPr lang="en-US" sz="1200" baseline="0" dirty="0" smtClean="0"/>
                        <a:t> embarrassed, shameful</a:t>
                      </a:r>
                      <a:endParaRPr lang="en-US" sz="1200" dirty="0" smtClean="0"/>
                    </a:p>
                  </a:txBody>
                  <a:tcPr/>
                </a:tc>
                <a:tc>
                  <a:txBody>
                    <a:bodyPr/>
                    <a:lstStyle/>
                    <a:p>
                      <a:pPr algn="ctr"/>
                      <a:endParaRPr lang="en-US" sz="1200" dirty="0" smtClean="0"/>
                    </a:p>
                    <a:p>
                      <a:pPr algn="ctr"/>
                      <a:endParaRPr lang="en-US" sz="1200" dirty="0" smtClean="0"/>
                    </a:p>
                    <a:p>
                      <a:pPr algn="ctr"/>
                      <a:r>
                        <a:rPr lang="en-US" sz="1200" dirty="0" smtClean="0"/>
                        <a:t>Stops</a:t>
                      </a:r>
                      <a:r>
                        <a:rPr lang="en-US" sz="1200" baseline="0" dirty="0" smtClean="0"/>
                        <a:t> having intercourse</a:t>
                      </a:r>
                      <a:endParaRPr lang="en-US" sz="1200" dirty="0"/>
                    </a:p>
                  </a:txBody>
                  <a:tcPr/>
                </a:tc>
                <a:tc>
                  <a:txBody>
                    <a:bodyPr/>
                    <a:lstStyle/>
                    <a:p>
                      <a:pPr algn="ctr"/>
                      <a:endParaRPr lang="en-US" sz="1200" dirty="0" smtClean="0"/>
                    </a:p>
                    <a:p>
                      <a:pPr algn="ctr"/>
                      <a:r>
                        <a:rPr lang="en-US" sz="1200" dirty="0" smtClean="0"/>
                        <a:t>Partners</a:t>
                      </a:r>
                      <a:r>
                        <a:rPr lang="en-US" sz="1200" baseline="0" dirty="0" smtClean="0"/>
                        <a:t> begin avoiding sex; continue to see intercourse as only “real” form of it</a:t>
                      </a:r>
                      <a:endParaRPr lang="en-US" sz="1200" dirty="0" smtClean="0"/>
                    </a:p>
                  </a:txBody>
                  <a:tcPr/>
                </a:tc>
                <a:extLst>
                  <a:ext uri="{0D108BD9-81ED-4DB2-BD59-A6C34878D82A}">
                    <a16:rowId xmlns:a16="http://schemas.microsoft.com/office/drawing/2014/main" val="10001"/>
                  </a:ext>
                </a:extLst>
              </a:tr>
            </a:tbl>
          </a:graphicData>
        </a:graphic>
      </p:graphicFrame>
      <p:sp>
        <p:nvSpPr>
          <p:cNvPr id="8" name="Title 1"/>
          <p:cNvSpPr>
            <a:spLocks noGrp="1"/>
          </p:cNvSpPr>
          <p:nvPr>
            <p:ph type="title"/>
          </p:nvPr>
        </p:nvSpPr>
        <p:spPr>
          <a:xfrm>
            <a:off x="335424" y="295699"/>
            <a:ext cx="6508377" cy="678424"/>
          </a:xfrm>
        </p:spPr>
        <p:txBody>
          <a:bodyPr/>
          <a:lstStyle/>
          <a:p>
            <a:r>
              <a:rPr lang="en-US" dirty="0" smtClean="0"/>
              <a:t/>
            </a:r>
            <a:br>
              <a:rPr lang="en-US" dirty="0" smtClean="0"/>
            </a:br>
            <a:r>
              <a:rPr lang="en-US" dirty="0"/>
              <a:t/>
            </a:r>
            <a:br>
              <a:rPr lang="en-US" dirty="0"/>
            </a:br>
            <a:r>
              <a:rPr lang="en-US" dirty="0" smtClean="0"/>
              <a:t>Let’s practice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79603948"/>
              </p:ext>
            </p:extLst>
          </p:nvPr>
        </p:nvGraphicFramePr>
        <p:xfrm>
          <a:off x="210243" y="3888505"/>
          <a:ext cx="8547000" cy="2226588"/>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672108">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chemeClr val="accent3">
                              <a:lumMod val="50000"/>
                            </a:schemeClr>
                          </a:solidFill>
                        </a:rPr>
                        <a:t>Behavior</a:t>
                      </a:r>
                      <a:r>
                        <a:rPr lang="en-US" baseline="0" dirty="0" smtClean="0">
                          <a:solidFill>
                            <a:schemeClr val="accent3">
                              <a:lumMod val="50000"/>
                            </a:schemeClr>
                          </a:solidFill>
                        </a:rPr>
                        <a:t> </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Outcome</a:t>
                      </a:r>
                      <a:endParaRPr lang="en-US" dirty="0">
                        <a:solidFill>
                          <a:schemeClr val="accent3">
                            <a:lumMod val="50000"/>
                          </a:schemeClr>
                        </a:solidFill>
                      </a:endParaRPr>
                    </a:p>
                  </a:txBody>
                  <a:tcPr/>
                </a:tc>
                <a:extLst>
                  <a:ext uri="{0D108BD9-81ED-4DB2-BD59-A6C34878D82A}">
                    <a16:rowId xmlns:a16="http://schemas.microsoft.com/office/drawing/2014/main" val="10000"/>
                  </a:ext>
                </a:extLst>
              </a:tr>
              <a:tr h="1154164">
                <a:tc>
                  <a:txBody>
                    <a:bodyPr/>
                    <a:lstStyle/>
                    <a:p>
                      <a:pPr algn="ctr"/>
                      <a:endParaRPr lang="en-US" sz="1200" dirty="0" smtClean="0"/>
                    </a:p>
                    <a:p>
                      <a:pPr algn="ctr"/>
                      <a:r>
                        <a:rPr lang="en-US" sz="1200" dirty="0" smtClean="0"/>
                        <a:t>Partner</a:t>
                      </a:r>
                      <a:r>
                        <a:rPr lang="en-US" sz="1200" baseline="0" dirty="0" smtClean="0"/>
                        <a:t> loses erection during intercourse/experiences less firm erection</a:t>
                      </a:r>
                      <a:endParaRPr lang="en-US" sz="1200" dirty="0" smtClean="0"/>
                    </a:p>
                  </a:txBody>
                  <a:tcPr/>
                </a:tc>
                <a:tc>
                  <a:txBody>
                    <a:bodyPr/>
                    <a:lstStyle/>
                    <a:p>
                      <a:pPr algn="ctr"/>
                      <a:endParaRPr lang="en-US" sz="1200" dirty="0" smtClean="0"/>
                    </a:p>
                    <a:p>
                      <a:pPr algn="ctr"/>
                      <a:r>
                        <a:rPr lang="en-US" sz="1200" dirty="0" smtClean="0"/>
                        <a:t>“Sometimes</a:t>
                      </a:r>
                      <a:r>
                        <a:rPr lang="en-US" sz="1200" baseline="0" dirty="0" smtClean="0"/>
                        <a:t> this happens, and there are all sorts of reasons for it that have nothing to do with me. What else is on the menu?” </a:t>
                      </a:r>
                      <a:endParaRPr lang="en-US" sz="1200" dirty="0"/>
                    </a:p>
                  </a:txBody>
                  <a:tcPr/>
                </a:tc>
                <a:tc>
                  <a:txBody>
                    <a:bodyPr/>
                    <a:lstStyle/>
                    <a:p>
                      <a:pPr algn="ctr"/>
                      <a:endParaRPr lang="en-US" sz="1200" dirty="0" smtClean="0"/>
                    </a:p>
                    <a:p>
                      <a:pPr algn="ctr"/>
                      <a:endParaRPr lang="en-US" sz="1200" dirty="0" smtClean="0"/>
                    </a:p>
                    <a:p>
                      <a:pPr algn="ctr"/>
                      <a:r>
                        <a:rPr lang="en-US" sz="1200" dirty="0" smtClean="0"/>
                        <a:t>Curious, hopeful, secure</a:t>
                      </a:r>
                    </a:p>
                  </a:txBody>
                  <a:tcPr/>
                </a:tc>
                <a:tc>
                  <a:txBody>
                    <a:bodyPr/>
                    <a:lstStyle/>
                    <a:p>
                      <a:pPr algn="ctr"/>
                      <a:endParaRPr lang="en-US" sz="1200" dirty="0" smtClean="0"/>
                    </a:p>
                    <a:p>
                      <a:pPr algn="ctr"/>
                      <a:endParaRPr lang="en-US" sz="1200" dirty="0" smtClean="0"/>
                    </a:p>
                    <a:p>
                      <a:pPr algn="ctr"/>
                      <a:r>
                        <a:rPr lang="en-US" sz="1200" dirty="0" smtClean="0"/>
                        <a:t>Embraces a</a:t>
                      </a:r>
                      <a:r>
                        <a:rPr lang="en-US" sz="1200" baseline="0" dirty="0" smtClean="0"/>
                        <a:t>n erotic, non-intercourse scenario </a:t>
                      </a:r>
                      <a:endParaRPr lang="en-US" sz="1200" dirty="0"/>
                    </a:p>
                  </a:txBody>
                  <a:tcPr/>
                </a:tc>
                <a:tc>
                  <a:txBody>
                    <a:bodyPr/>
                    <a:lstStyle/>
                    <a:p>
                      <a:pPr algn="ctr"/>
                      <a:endParaRPr lang="en-US" sz="1200" dirty="0" smtClean="0"/>
                    </a:p>
                    <a:p>
                      <a:pPr algn="ctr"/>
                      <a:r>
                        <a:rPr lang="en-US" sz="1200" dirty="0" smtClean="0"/>
                        <a:t>Arousal</a:t>
                      </a:r>
                      <a:r>
                        <a:rPr lang="en-US" sz="1200" baseline="0" dirty="0" smtClean="0"/>
                        <a:t> and pleasure that may nor may not flow to intercourse</a:t>
                      </a:r>
                      <a:endParaRPr lang="en-US" sz="1200" dirty="0" smtClean="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692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14" y="177421"/>
            <a:ext cx="6508377" cy="1143000"/>
          </a:xfrm>
        </p:spPr>
        <p:txBody>
          <a:bodyPr/>
          <a:lstStyle/>
          <a:p>
            <a:r>
              <a:rPr lang="en-US" dirty="0" smtClean="0"/>
              <a:t>Summary</a:t>
            </a:r>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84118" y="177421"/>
            <a:ext cx="2490609" cy="1809845"/>
          </a:xfrm>
          <a:prstGeom prst="rect">
            <a:avLst/>
          </a:prstGeom>
        </p:spPr>
      </p:pic>
      <p:sp>
        <p:nvSpPr>
          <p:cNvPr id="6" name="Content Placeholder 5"/>
          <p:cNvSpPr>
            <a:spLocks noGrp="1"/>
          </p:cNvSpPr>
          <p:nvPr>
            <p:ph idx="1"/>
          </p:nvPr>
        </p:nvSpPr>
        <p:spPr>
          <a:xfrm>
            <a:off x="195814" y="1382766"/>
            <a:ext cx="6061822" cy="5038332"/>
          </a:xfrm>
        </p:spPr>
        <p:txBody>
          <a:bodyPr/>
          <a:lstStyle/>
          <a:p>
            <a:r>
              <a:rPr lang="en-US" dirty="0" smtClean="0"/>
              <a:t>Successful aging, sexual functioning, and interpersonal relationships are all predicated on the </a:t>
            </a:r>
            <a:r>
              <a:rPr lang="en-US" b="1" dirty="0" smtClean="0"/>
              <a:t>health of &amp; relationship to the self</a:t>
            </a:r>
          </a:p>
          <a:p>
            <a:r>
              <a:rPr lang="en-US" dirty="0" smtClean="0"/>
              <a:t>Complex biopsychosocial factors underlie all of these constructs &amp; their attendant health behaviors</a:t>
            </a:r>
          </a:p>
          <a:p>
            <a:r>
              <a:rPr lang="en-US" dirty="0" smtClean="0"/>
              <a:t>Thoughts and feelings influences behaviors; all three have reciprocal &amp; synergistic relationships</a:t>
            </a:r>
          </a:p>
          <a:p>
            <a:r>
              <a:rPr lang="en-US" dirty="0" smtClean="0"/>
              <a:t>Cognitive-behavioral interventions can enhance the aging process &amp; sexual functioning </a:t>
            </a:r>
            <a:endParaRPr lang="en-US"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4191" y="2371355"/>
            <a:ext cx="2347445" cy="1850805"/>
          </a:xfrm>
          <a:prstGeom prst="rect">
            <a:avLst/>
          </a:prstGeom>
        </p:spPr>
      </p:pic>
      <p:pic>
        <p:nvPicPr>
          <p:cNvPr id="8" name="Picture 7"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4191" y="4614871"/>
            <a:ext cx="2347445" cy="1806227"/>
          </a:xfrm>
          <a:prstGeom prst="rect">
            <a:avLst/>
          </a:prstGeom>
        </p:spPr>
      </p:pic>
    </p:spTree>
    <p:extLst>
      <p:ext uri="{BB962C8B-B14F-4D97-AF65-F5344CB8AC3E}">
        <p14:creationId xmlns:p14="http://schemas.microsoft.com/office/powerpoint/2010/main" val="218781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92" y="619115"/>
            <a:ext cx="7457511" cy="1143000"/>
          </a:xfrm>
        </p:spPr>
        <p:txBody>
          <a:bodyPr/>
          <a:lstStyle/>
          <a:p>
            <a:r>
              <a:rPr lang="en-US" dirty="0" smtClean="0"/>
              <a:t>Friendships &amp; Intergenerational relationships</a:t>
            </a:r>
            <a:endParaRPr lang="en-US" dirty="0"/>
          </a:p>
        </p:txBody>
      </p:sp>
      <p:pic>
        <p:nvPicPr>
          <p:cNvPr id="4" name="Content Placeholder 3" descr="download.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02771" y="2209800"/>
            <a:ext cx="4223658" cy="3916363"/>
          </a:xfrm>
        </p:spPr>
      </p:pic>
      <p:pic>
        <p:nvPicPr>
          <p:cNvPr id="5" name="Picture 4" descr="downloa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8389" y="2209799"/>
            <a:ext cx="4205516" cy="3916363"/>
          </a:xfrm>
          <a:prstGeom prst="rect">
            <a:avLst/>
          </a:prstGeom>
        </p:spPr>
      </p:pic>
    </p:spTree>
    <p:extLst>
      <p:ext uri="{BB962C8B-B14F-4D97-AF65-F5344CB8AC3E}">
        <p14:creationId xmlns:p14="http://schemas.microsoft.com/office/powerpoint/2010/main" val="568914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3999" cy="7017307"/>
          </a:xfrm>
          <a:prstGeom prst="rect">
            <a:avLst/>
          </a:prstGeom>
          <a:solidFill>
            <a:schemeClr val="accent2">
              <a:lumMod val="90000"/>
              <a:lumOff val="1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1878078" y="2590784"/>
            <a:ext cx="5181600" cy="584776"/>
          </a:xfrm>
          <a:prstGeom prst="rect">
            <a:avLst/>
          </a:prstGeom>
          <a:noFill/>
        </p:spPr>
        <p:txBody>
          <a:bodyPr wrap="square" rtlCol="0">
            <a:spAutoFit/>
          </a:bodyPr>
          <a:lstStyle/>
          <a:p>
            <a:pPr algn="ctr"/>
            <a:r>
              <a:rPr lang="en-US" dirty="0" smtClean="0">
                <a:solidFill>
                  <a:schemeClr val="bg1">
                    <a:lumMod val="95000"/>
                  </a:schemeClr>
                </a:solidFill>
                <a:latin typeface="Arial"/>
                <a:cs typeface="Arial"/>
              </a:rPr>
              <a:t>“A useless life is an early death.”</a:t>
            </a:r>
          </a:p>
          <a:p>
            <a:pPr algn="ctr"/>
            <a:r>
              <a:rPr lang="en-US" sz="1400" dirty="0" smtClean="0">
                <a:solidFill>
                  <a:schemeClr val="bg1">
                    <a:lumMod val="95000"/>
                  </a:schemeClr>
                </a:solidFill>
                <a:latin typeface="Arial"/>
                <a:cs typeface="Arial"/>
              </a:rPr>
              <a:t>-</a:t>
            </a:r>
            <a:r>
              <a:rPr lang="en-US" sz="1100" i="1" dirty="0" smtClean="0">
                <a:solidFill>
                  <a:schemeClr val="bg1">
                    <a:lumMod val="95000"/>
                  </a:schemeClr>
                </a:solidFill>
                <a:latin typeface="Arial"/>
                <a:cs typeface="Arial"/>
              </a:rPr>
              <a:t>Johann Wolfgang von Goethe</a:t>
            </a:r>
            <a:endParaRPr lang="en-US" sz="1100" i="1" dirty="0">
              <a:solidFill>
                <a:schemeClr val="bg1">
                  <a:lumMod val="95000"/>
                </a:schemeClr>
              </a:solidFill>
              <a:latin typeface="Arial"/>
              <a:cs typeface="Arial"/>
            </a:endParaRPr>
          </a:p>
        </p:txBody>
      </p:sp>
    </p:spTree>
    <p:extLst>
      <p:ext uri="{BB962C8B-B14F-4D97-AF65-F5344CB8AC3E}">
        <p14:creationId xmlns:p14="http://schemas.microsoft.com/office/powerpoint/2010/main" val="3552325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449385"/>
            <a:ext cx="6745515" cy="1220501"/>
          </a:xfrm>
        </p:spPr>
        <p:txBody>
          <a:bodyPr/>
          <a:lstStyle/>
          <a:p>
            <a:r>
              <a:rPr lang="en-US" dirty="0" smtClean="0"/>
              <a:t>Relationships with others</a:t>
            </a:r>
            <a:br>
              <a:rPr lang="en-US" dirty="0" smtClean="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199" y="2195286"/>
            <a:ext cx="3859467" cy="4370148"/>
          </a:xfrm>
          <a:prstGeom prst="rect">
            <a:avLst/>
          </a:prstGeom>
        </p:spPr>
      </p:pic>
      <p:pic>
        <p:nvPicPr>
          <p:cNvPr id="6" name="Picture 5" descr="Maslows_Hierarchy_of_Need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8094" y="1669886"/>
            <a:ext cx="4319334" cy="4472296"/>
          </a:xfrm>
          <a:prstGeom prst="rect">
            <a:avLst/>
          </a:prstGeom>
        </p:spPr>
      </p:pic>
      <p:sp>
        <p:nvSpPr>
          <p:cNvPr id="2" name="Down Arrow 1"/>
          <p:cNvSpPr/>
          <p:nvPr/>
        </p:nvSpPr>
        <p:spPr>
          <a:xfrm>
            <a:off x="760184" y="2982381"/>
            <a:ext cx="605971" cy="17126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a:off x="4075485" y="4207814"/>
            <a:ext cx="1506157" cy="5019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56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5" name="Down Arrow 4"/>
          <p:cNvSpPr/>
          <p:nvPr/>
        </p:nvSpPr>
        <p:spPr>
          <a:xfrm>
            <a:off x="5443450" y="2811676"/>
            <a:ext cx="515516" cy="305107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8189250" y="2811676"/>
            <a:ext cx="487926" cy="305107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441095" y="1063042"/>
            <a:ext cx="2208779" cy="1200329"/>
          </a:xfrm>
          <a:prstGeom prst="rect">
            <a:avLst/>
          </a:prstGeom>
          <a:solidFill>
            <a:schemeClr val="accent6">
              <a:lumMod val="20000"/>
              <a:lumOff val="80000"/>
            </a:schemeClr>
          </a:solidFill>
          <a:ln>
            <a:solidFill>
              <a:srgbClr val="742500"/>
            </a:solidFill>
          </a:ln>
        </p:spPr>
        <p:txBody>
          <a:bodyPr wrap="square" rtlCol="0">
            <a:spAutoFit/>
          </a:bodyPr>
          <a:lstStyle/>
          <a:p>
            <a:pPr algn="ctr"/>
            <a:r>
              <a:rPr lang="en-US" sz="1600" dirty="0" smtClean="0">
                <a:solidFill>
                  <a:schemeClr val="bg2">
                    <a:lumMod val="25000"/>
                  </a:schemeClr>
                </a:solidFill>
                <a:latin typeface="Arial Hebrew"/>
                <a:cs typeface="Arial Hebrew"/>
              </a:rPr>
              <a:t>Conventional caregiving roles</a:t>
            </a:r>
          </a:p>
          <a:p>
            <a:pPr algn="ctr"/>
            <a:r>
              <a:rPr lang="en-US" sz="1200" dirty="0" smtClean="0">
                <a:solidFill>
                  <a:schemeClr val="bg2">
                    <a:lumMod val="25000"/>
                  </a:schemeClr>
                </a:solidFill>
                <a:latin typeface="Arial Hebrew"/>
                <a:cs typeface="Arial Hebrew"/>
              </a:rPr>
              <a:t>(</a:t>
            </a:r>
            <a:r>
              <a:rPr lang="en-US" sz="1200" dirty="0" err="1" smtClean="0">
                <a:solidFill>
                  <a:schemeClr val="bg2">
                    <a:lumMod val="25000"/>
                  </a:schemeClr>
                </a:solidFill>
                <a:latin typeface="Arial Hebrew"/>
                <a:cs typeface="Arial Hebrew"/>
              </a:rPr>
              <a:t>Gruenewald</a:t>
            </a:r>
            <a:r>
              <a:rPr lang="en-US" sz="1200" dirty="0" smtClean="0">
                <a:solidFill>
                  <a:schemeClr val="bg2">
                    <a:lumMod val="25000"/>
                  </a:schemeClr>
                </a:solidFill>
                <a:latin typeface="Arial Hebrew"/>
                <a:cs typeface="Arial Hebrew"/>
              </a:rPr>
              <a:t>, </a:t>
            </a:r>
            <a:r>
              <a:rPr lang="en-US" sz="1200" dirty="0" err="1" smtClean="0">
                <a:solidFill>
                  <a:schemeClr val="bg2">
                    <a:lumMod val="25000"/>
                  </a:schemeClr>
                </a:solidFill>
                <a:latin typeface="Arial Hebrew"/>
                <a:cs typeface="Arial Hebrew"/>
              </a:rPr>
              <a:t>Karlamangla</a:t>
            </a:r>
            <a:r>
              <a:rPr lang="en-US" sz="1200" dirty="0" smtClean="0">
                <a:solidFill>
                  <a:schemeClr val="bg2">
                    <a:lumMod val="25000"/>
                  </a:schemeClr>
                </a:solidFill>
                <a:latin typeface="Arial Hebrew"/>
                <a:cs typeface="Arial Hebrew"/>
              </a:rPr>
              <a:t>, Greendale, Singer, &amp; </a:t>
            </a:r>
            <a:r>
              <a:rPr lang="en-US" sz="1200" dirty="0" err="1" smtClean="0">
                <a:solidFill>
                  <a:schemeClr val="bg2">
                    <a:lumMod val="25000"/>
                  </a:schemeClr>
                </a:solidFill>
                <a:latin typeface="Arial Hebrew"/>
                <a:cs typeface="Arial Hebrew"/>
              </a:rPr>
              <a:t>Seeman</a:t>
            </a:r>
            <a:r>
              <a:rPr lang="en-US" sz="1200" dirty="0" smtClean="0">
                <a:solidFill>
                  <a:schemeClr val="bg2">
                    <a:lumMod val="25000"/>
                  </a:schemeClr>
                </a:solidFill>
                <a:latin typeface="Arial Hebrew"/>
                <a:cs typeface="Arial Hebrew"/>
              </a:rPr>
              <a:t> </a:t>
            </a:r>
            <a:r>
              <a:rPr lang="en-US" sz="1200" dirty="0" smtClean="0">
                <a:solidFill>
                  <a:srgbClr val="FFFFFF"/>
                </a:solidFill>
                <a:latin typeface="Arial Hebrew"/>
                <a:cs typeface="Arial Hebrew"/>
              </a:rPr>
              <a:t>,</a:t>
            </a:r>
            <a:r>
              <a:rPr lang="en-US" sz="1200" dirty="0" smtClean="0">
                <a:solidFill>
                  <a:srgbClr val="333333"/>
                </a:solidFill>
                <a:latin typeface="Arial Hebrew"/>
                <a:cs typeface="Arial Hebrew"/>
              </a:rPr>
              <a:t>2007)</a:t>
            </a:r>
            <a:r>
              <a:rPr lang="en-US" sz="1600" dirty="0" smtClean="0">
                <a:solidFill>
                  <a:srgbClr val="333333"/>
                </a:solidFill>
                <a:latin typeface="Arial Hebrew"/>
                <a:cs typeface="Arial Hebrew"/>
              </a:rPr>
              <a:t> </a:t>
            </a:r>
            <a:endParaRPr lang="en-US" sz="1600" dirty="0">
              <a:solidFill>
                <a:srgbClr val="333333"/>
              </a:solidFill>
              <a:latin typeface="Arial Hebrew"/>
              <a:cs typeface="Arial Hebrew"/>
            </a:endParaRPr>
          </a:p>
        </p:txBody>
      </p:sp>
      <p:sp>
        <p:nvSpPr>
          <p:cNvPr id="9" name="TextBox 8"/>
          <p:cNvSpPr txBox="1"/>
          <p:nvPr/>
        </p:nvSpPr>
        <p:spPr>
          <a:xfrm>
            <a:off x="7084860" y="1080926"/>
            <a:ext cx="2208779" cy="1015663"/>
          </a:xfrm>
          <a:prstGeom prst="rect">
            <a:avLst/>
          </a:prstGeom>
          <a:solidFill>
            <a:srgbClr val="E0E0E0"/>
          </a:solidFill>
          <a:ln>
            <a:solidFill>
              <a:srgbClr val="742500"/>
            </a:solidFill>
          </a:ln>
        </p:spPr>
        <p:txBody>
          <a:bodyPr wrap="square" rtlCol="0">
            <a:spAutoFit/>
          </a:bodyPr>
          <a:lstStyle/>
          <a:p>
            <a:pPr algn="ctr"/>
            <a:r>
              <a:rPr lang="en-US" sz="1600" dirty="0" smtClean="0">
                <a:solidFill>
                  <a:srgbClr val="333333"/>
                </a:solidFill>
                <a:latin typeface="Arial Hebrew"/>
                <a:cs typeface="Arial Hebrew"/>
              </a:rPr>
              <a:t>Commercially productive roles</a:t>
            </a:r>
          </a:p>
          <a:p>
            <a:pPr algn="ctr"/>
            <a:r>
              <a:rPr lang="en-US" sz="1200" dirty="0" smtClean="0">
                <a:solidFill>
                  <a:srgbClr val="333333"/>
                </a:solidFill>
                <a:latin typeface="Arial Hebrew"/>
                <a:cs typeface="Arial Hebrew"/>
              </a:rPr>
              <a:t>(Herzog, Kahn, Morgan, Jackson &amp; </a:t>
            </a:r>
            <a:r>
              <a:rPr lang="en-US" sz="1200" dirty="0" err="1" smtClean="0">
                <a:solidFill>
                  <a:srgbClr val="333333"/>
                </a:solidFill>
                <a:latin typeface="Arial Hebrew"/>
                <a:cs typeface="Arial Hebrew"/>
              </a:rPr>
              <a:t>Antonucci</a:t>
            </a:r>
            <a:r>
              <a:rPr lang="en-US" sz="1200" dirty="0" smtClean="0">
                <a:solidFill>
                  <a:srgbClr val="333333"/>
                </a:solidFill>
                <a:latin typeface="Arial Hebrew"/>
                <a:cs typeface="Arial Hebrew"/>
              </a:rPr>
              <a:t>, 1989)</a:t>
            </a:r>
            <a:r>
              <a:rPr lang="en-US" sz="1600" dirty="0" smtClean="0">
                <a:solidFill>
                  <a:srgbClr val="333333"/>
                </a:solidFill>
                <a:latin typeface="Arial Hebrew"/>
                <a:cs typeface="Arial Hebrew"/>
              </a:rPr>
              <a:t> </a:t>
            </a:r>
            <a:endParaRPr lang="en-US" sz="1600" dirty="0">
              <a:solidFill>
                <a:srgbClr val="333333"/>
              </a:solidFill>
              <a:latin typeface="Arial Hebrew"/>
              <a:cs typeface="Arial Hebrew"/>
            </a:endParaRPr>
          </a:p>
        </p:txBody>
      </p:sp>
      <p:sp>
        <p:nvSpPr>
          <p:cNvPr id="12" name="Up Arrow 11"/>
          <p:cNvSpPr/>
          <p:nvPr/>
        </p:nvSpPr>
        <p:spPr>
          <a:xfrm>
            <a:off x="6921511" y="3539067"/>
            <a:ext cx="347112" cy="2521015"/>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175174" y="2960189"/>
            <a:ext cx="1839786" cy="523220"/>
          </a:xfrm>
          <a:prstGeom prst="rect">
            <a:avLst/>
          </a:prstGeom>
          <a:solidFill>
            <a:srgbClr val="E0E0E0"/>
          </a:solidFill>
          <a:ln>
            <a:solidFill>
              <a:srgbClr val="742500"/>
            </a:solidFill>
          </a:ln>
        </p:spPr>
        <p:txBody>
          <a:bodyPr wrap="square" rtlCol="0">
            <a:spAutoFit/>
          </a:bodyPr>
          <a:lstStyle/>
          <a:p>
            <a:pPr algn="ctr"/>
            <a:r>
              <a:rPr lang="en-US" sz="1600" dirty="0" smtClean="0">
                <a:solidFill>
                  <a:srgbClr val="333333"/>
                </a:solidFill>
                <a:latin typeface="Arial Hebrew"/>
                <a:cs typeface="Arial Hebrew"/>
              </a:rPr>
              <a:t>Physical disability</a:t>
            </a:r>
            <a:br>
              <a:rPr lang="en-US" sz="1600" dirty="0" smtClean="0">
                <a:solidFill>
                  <a:srgbClr val="333333"/>
                </a:solidFill>
                <a:latin typeface="Arial Hebrew"/>
                <a:cs typeface="Arial Hebrew"/>
              </a:rPr>
            </a:br>
            <a:r>
              <a:rPr lang="en-US" sz="1200" dirty="0" smtClean="0">
                <a:solidFill>
                  <a:srgbClr val="333333"/>
                </a:solidFill>
                <a:latin typeface="Arial Hebrew"/>
                <a:cs typeface="Arial Hebrew"/>
              </a:rPr>
              <a:t>(</a:t>
            </a:r>
            <a:r>
              <a:rPr lang="en-US" sz="1200" dirty="0" err="1" smtClean="0">
                <a:solidFill>
                  <a:srgbClr val="333333"/>
                </a:solidFill>
                <a:latin typeface="Arial Hebrew"/>
                <a:cs typeface="Arial Hebrew"/>
              </a:rPr>
              <a:t>Parmelee</a:t>
            </a:r>
            <a:r>
              <a:rPr lang="en-US" sz="1200" dirty="0" smtClean="0">
                <a:solidFill>
                  <a:srgbClr val="333333"/>
                </a:solidFill>
                <a:latin typeface="Arial Hebrew"/>
                <a:cs typeface="Arial Hebrew"/>
              </a:rPr>
              <a:t> et al., 2007)</a:t>
            </a:r>
            <a:endParaRPr lang="en-US" sz="1200" dirty="0">
              <a:solidFill>
                <a:srgbClr val="333333"/>
              </a:solidFill>
              <a:latin typeface="Arial Hebrew"/>
              <a:cs typeface="Arial Hebrew"/>
            </a:endParaRPr>
          </a:p>
        </p:txBody>
      </p:sp>
    </p:spTree>
    <p:extLst>
      <p:ext uri="{BB962C8B-B14F-4D97-AF65-F5344CB8AC3E}">
        <p14:creationId xmlns:p14="http://schemas.microsoft.com/office/powerpoint/2010/main" val="294018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2"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60" y="115460"/>
            <a:ext cx="6508377" cy="919693"/>
          </a:xfrm>
        </p:spPr>
        <p:txBody>
          <a:bodyPr/>
          <a:lstStyle/>
          <a:p>
            <a:r>
              <a:rPr lang="en-US" dirty="0" smtClean="0"/>
              <a:t>Behavioral activation (BA) </a:t>
            </a:r>
            <a:endParaRPr lang="en-US" dirty="0"/>
          </a:p>
        </p:txBody>
      </p:sp>
      <p:sp>
        <p:nvSpPr>
          <p:cNvPr id="3" name="Content Placeholder 2"/>
          <p:cNvSpPr>
            <a:spLocks noGrp="1"/>
          </p:cNvSpPr>
          <p:nvPr>
            <p:ph idx="1"/>
          </p:nvPr>
        </p:nvSpPr>
        <p:spPr>
          <a:xfrm>
            <a:off x="226317" y="1066025"/>
            <a:ext cx="6854152" cy="1493396"/>
          </a:xfrm>
        </p:spPr>
        <p:txBody>
          <a:bodyPr>
            <a:normAutofit/>
          </a:bodyPr>
          <a:lstStyle/>
          <a:p>
            <a:pPr>
              <a:buFont typeface="Arial"/>
              <a:buChar char="•"/>
            </a:pPr>
            <a:r>
              <a:rPr lang="en-US" sz="1600" dirty="0" smtClean="0"/>
              <a:t>Clinical tool used to increase engagement in reinforcing, mood-boosting activities </a:t>
            </a:r>
          </a:p>
          <a:p>
            <a:pPr>
              <a:buFont typeface="Arial"/>
              <a:buChar char="•"/>
            </a:pPr>
            <a:r>
              <a:rPr lang="en-US" sz="1600" dirty="0" smtClean="0"/>
              <a:t>When we feel sad, depressed, or lonely we sometimes avoid and isolate, which can worsen symptoms </a:t>
            </a:r>
            <a:endParaRPr lang="en-US" sz="1600" dirty="0"/>
          </a:p>
        </p:txBody>
      </p:sp>
      <p:pic>
        <p:nvPicPr>
          <p:cNvPr id="4" name="Picture 3" descr="upward spiral.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87259" y="2636397"/>
            <a:ext cx="6185779" cy="3836026"/>
          </a:xfrm>
          <a:prstGeom prst="rect">
            <a:avLst/>
          </a:prstGeom>
        </p:spPr>
      </p:pic>
    </p:spTree>
    <p:extLst>
      <p:ext uri="{BB962C8B-B14F-4D97-AF65-F5344CB8AC3E}">
        <p14:creationId xmlns:p14="http://schemas.microsoft.com/office/powerpoint/2010/main" val="1688512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808"/>
            <a:ext cx="6508377" cy="1143000"/>
          </a:xfrm>
        </p:spPr>
        <p:txBody>
          <a:bodyPr/>
          <a:lstStyle/>
          <a:p>
            <a:r>
              <a:rPr lang="en-US" dirty="0" smtClean="0"/>
              <a:t>Objectives </a:t>
            </a:r>
            <a:endParaRPr lang="en-US" dirty="0"/>
          </a:p>
        </p:txBody>
      </p:sp>
      <p:sp>
        <p:nvSpPr>
          <p:cNvPr id="3" name="Content Placeholder 2"/>
          <p:cNvSpPr>
            <a:spLocks noGrp="1"/>
          </p:cNvSpPr>
          <p:nvPr>
            <p:ph idx="1"/>
          </p:nvPr>
        </p:nvSpPr>
        <p:spPr>
          <a:xfrm>
            <a:off x="249382" y="1363518"/>
            <a:ext cx="5800436" cy="4709391"/>
          </a:xfrm>
        </p:spPr>
        <p:txBody>
          <a:bodyPr>
            <a:normAutofit lnSpcReduction="10000"/>
          </a:bodyPr>
          <a:lstStyle/>
          <a:p>
            <a:r>
              <a:rPr lang="en-US" dirty="0" smtClean="0"/>
              <a:t>1. Understand a bit more about my academic &amp; clinical interests in aging and sexuality (not unusual to find that…odd)</a:t>
            </a:r>
          </a:p>
          <a:p>
            <a:r>
              <a:rPr lang="en-US" dirty="0" smtClean="0"/>
              <a:t>2. Explain how connections between thoughts, feelings, and behaviors– and the stories you tell yourself– influence aging &amp; sexual functioning </a:t>
            </a:r>
          </a:p>
          <a:p>
            <a:r>
              <a:rPr lang="en-US" dirty="0" smtClean="0"/>
              <a:t>3. Discuss current scholarship on interpersonal, intergenerational, and volunteer relationships in later life and their health benefits</a:t>
            </a:r>
          </a:p>
          <a:p>
            <a:r>
              <a:rPr lang="en-US" dirty="0" smtClean="0"/>
              <a:t>4. Contextualize late life sexual challenges and provide recommendations for OAs &amp; providers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57636" y="161636"/>
            <a:ext cx="2622072" cy="1985819"/>
          </a:xfrm>
          <a:prstGeom prst="rect">
            <a:avLst/>
          </a:prstGeom>
        </p:spPr>
      </p:pic>
      <p:pic>
        <p:nvPicPr>
          <p:cNvPr id="6" name="Picture 5"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80727" y="2355274"/>
            <a:ext cx="2622072" cy="1809174"/>
          </a:xfrm>
          <a:prstGeom prst="rect">
            <a:avLst/>
          </a:prstGeom>
        </p:spPr>
      </p:pic>
      <p:pic>
        <p:nvPicPr>
          <p:cNvPr id="7" name="Picture 6" descr="images.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57636" y="4334896"/>
            <a:ext cx="2622072" cy="2229995"/>
          </a:xfrm>
          <a:prstGeom prst="rect">
            <a:avLst/>
          </a:prstGeom>
        </p:spPr>
      </p:pic>
    </p:spTree>
    <p:extLst>
      <p:ext uri="{BB962C8B-B14F-4D97-AF65-F5344CB8AC3E}">
        <p14:creationId xmlns:p14="http://schemas.microsoft.com/office/powerpoint/2010/main" val="396787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Spiral</a:t>
            </a:r>
            <a:endParaRPr lang="en-US" dirty="0"/>
          </a:p>
        </p:txBody>
      </p:sp>
      <p:pic>
        <p:nvPicPr>
          <p:cNvPr id="5" name="Picture 4" descr="upward spiral.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5305" y="1264644"/>
            <a:ext cx="4970875" cy="4464211"/>
          </a:xfrm>
          <a:prstGeom prst="rect">
            <a:avLst/>
          </a:prstGeom>
        </p:spPr>
      </p:pic>
      <p:sp>
        <p:nvSpPr>
          <p:cNvPr id="6" name="TextBox 5"/>
          <p:cNvSpPr txBox="1"/>
          <p:nvPr/>
        </p:nvSpPr>
        <p:spPr>
          <a:xfrm>
            <a:off x="5553606" y="1932708"/>
            <a:ext cx="3212353" cy="5078314"/>
          </a:xfrm>
          <a:prstGeom prst="rect">
            <a:avLst/>
          </a:prstGeom>
          <a:noFill/>
        </p:spPr>
        <p:txBody>
          <a:bodyPr wrap="square" rtlCol="0">
            <a:spAutoFit/>
          </a:bodyPr>
          <a:lstStyle/>
          <a:p>
            <a:pPr marL="285750" indent="-285750">
              <a:buFont typeface="Arial"/>
              <a:buChar char="•"/>
            </a:pPr>
            <a:r>
              <a:rPr lang="en-US" dirty="0" smtClean="0"/>
              <a:t>Illustration on left shows that “giving in to the “slowed down” feeling that comes with negative mood (e.g. sadness, loneliness) can perpetuate a </a:t>
            </a:r>
            <a:r>
              <a:rPr lang="en-US" i="1" dirty="0" smtClean="0"/>
              <a:t>downward spiral</a:t>
            </a:r>
          </a:p>
          <a:p>
            <a:pPr marL="285750" indent="-285750">
              <a:buFont typeface="Arial"/>
              <a:buChar char="•"/>
            </a:pPr>
            <a:endParaRPr lang="en-US" i="1" dirty="0"/>
          </a:p>
          <a:p>
            <a:pPr marL="285750" indent="-285750">
              <a:buFont typeface="Arial"/>
              <a:buChar char="•"/>
            </a:pPr>
            <a:r>
              <a:rPr lang="en-US" dirty="0" smtClean="0"/>
              <a:t>Do less </a:t>
            </a:r>
            <a:r>
              <a:rPr lang="en-US" dirty="0" smtClean="0">
                <a:sym typeface="Wingdings"/>
              </a:rPr>
              <a:t> feel worse  do even less, etc. </a:t>
            </a:r>
          </a:p>
          <a:p>
            <a:pPr marL="285750" indent="-285750">
              <a:buFont typeface="Arial"/>
              <a:buChar char="•"/>
            </a:pPr>
            <a:endParaRPr lang="en-US" dirty="0">
              <a:sym typeface="Wingdings"/>
            </a:endParaRPr>
          </a:p>
          <a:p>
            <a:pPr marL="285750" indent="-285750">
              <a:buFont typeface="Arial"/>
              <a:buChar char="•"/>
            </a:pPr>
            <a:r>
              <a:rPr lang="en-US" dirty="0" smtClean="0">
                <a:sym typeface="Wingdings"/>
              </a:rPr>
              <a:t>Older adults particularly at risk as relationships and conventional social roles dwindle</a:t>
            </a:r>
          </a:p>
          <a:p>
            <a:pPr marL="285750" indent="-285750">
              <a:buFont typeface="Arial"/>
              <a:buChar char="•"/>
            </a:pPr>
            <a:endParaRPr lang="en-US" dirty="0">
              <a:sym typeface="Wingdings"/>
            </a:endParaRPr>
          </a:p>
          <a:p>
            <a:pPr marL="285750" indent="-285750">
              <a:buFont typeface="Arial"/>
              <a:buChar char="•"/>
            </a:pPr>
            <a:endParaRPr lang="en-US" dirty="0"/>
          </a:p>
        </p:txBody>
      </p:sp>
      <p:sp>
        <p:nvSpPr>
          <p:cNvPr id="7" name="Left Arrow 6"/>
          <p:cNvSpPr/>
          <p:nvPr/>
        </p:nvSpPr>
        <p:spPr>
          <a:xfrm>
            <a:off x="2141106" y="2631540"/>
            <a:ext cx="3105074" cy="67838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73160" y="115460"/>
            <a:ext cx="6508377" cy="91969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dirty="0" smtClean="0"/>
              <a:t>The downward spiral </a:t>
            </a:r>
            <a:endParaRPr lang="en-US" dirty="0"/>
          </a:p>
        </p:txBody>
      </p:sp>
      <p:sp>
        <p:nvSpPr>
          <p:cNvPr id="3" name="TextBox 2"/>
          <p:cNvSpPr txBox="1"/>
          <p:nvPr/>
        </p:nvSpPr>
        <p:spPr>
          <a:xfrm>
            <a:off x="457199" y="70338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89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Spiral </a:t>
            </a:r>
            <a:endParaRPr lang="en-US" dirty="0"/>
          </a:p>
        </p:txBody>
      </p:sp>
      <p:pic>
        <p:nvPicPr>
          <p:cNvPr id="6" name="Picture 5" descr="upward spiral.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5305" y="1149180"/>
            <a:ext cx="4970875" cy="4464211"/>
          </a:xfrm>
          <a:prstGeom prst="rect">
            <a:avLst/>
          </a:prstGeom>
        </p:spPr>
      </p:pic>
      <p:sp>
        <p:nvSpPr>
          <p:cNvPr id="7" name="TextBox 6"/>
          <p:cNvSpPr txBox="1"/>
          <p:nvPr/>
        </p:nvSpPr>
        <p:spPr>
          <a:xfrm>
            <a:off x="5246180" y="2172864"/>
            <a:ext cx="3212353" cy="2862323"/>
          </a:xfrm>
          <a:prstGeom prst="rect">
            <a:avLst/>
          </a:prstGeom>
          <a:noFill/>
        </p:spPr>
        <p:txBody>
          <a:bodyPr wrap="square" rtlCol="0">
            <a:spAutoFit/>
          </a:bodyPr>
          <a:lstStyle/>
          <a:p>
            <a:pPr marL="285750" indent="-285750">
              <a:buFont typeface="Arial"/>
              <a:buChar char="•"/>
            </a:pPr>
            <a:r>
              <a:rPr lang="en-US" dirty="0" smtClean="0"/>
              <a:t>Illustration on right shows </a:t>
            </a:r>
            <a:r>
              <a:rPr lang="en-US" dirty="0"/>
              <a:t> </a:t>
            </a:r>
            <a:r>
              <a:rPr lang="en-US" dirty="0" smtClean="0"/>
              <a:t>how a person can withdraw from a downward spiral </a:t>
            </a:r>
            <a:endParaRPr lang="en-US" i="1" dirty="0" smtClean="0"/>
          </a:p>
          <a:p>
            <a:pPr marL="285750" indent="-285750">
              <a:buFont typeface="Arial"/>
              <a:buChar char="•"/>
            </a:pPr>
            <a:endParaRPr lang="en-US" i="1" dirty="0"/>
          </a:p>
          <a:p>
            <a:pPr marL="285750" indent="-285750">
              <a:buFont typeface="Arial"/>
              <a:buChar char="•"/>
            </a:pPr>
            <a:r>
              <a:rPr lang="en-US" dirty="0" smtClean="0">
                <a:sym typeface="Wingdings"/>
              </a:rPr>
              <a:t>Engage in something meaningful feel a little better do more  feel even better</a:t>
            </a:r>
            <a:endParaRPr lang="en-US" dirty="0">
              <a:sym typeface="Wingdings"/>
            </a:endParaRPr>
          </a:p>
          <a:p>
            <a:pPr marL="285750" indent="-285750">
              <a:buFont typeface="Arial"/>
              <a:buChar char="•"/>
            </a:pPr>
            <a:endParaRPr lang="en-US" dirty="0"/>
          </a:p>
        </p:txBody>
      </p:sp>
      <p:sp>
        <p:nvSpPr>
          <p:cNvPr id="8" name="Right Arrow 7"/>
          <p:cNvSpPr/>
          <p:nvPr/>
        </p:nvSpPr>
        <p:spPr>
          <a:xfrm>
            <a:off x="822960" y="2938879"/>
            <a:ext cx="2333068" cy="60197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73160" y="115460"/>
            <a:ext cx="6508377" cy="91969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dirty="0" smtClean="0"/>
              <a:t>The upward spiral</a:t>
            </a:r>
            <a:endParaRPr lang="en-US" dirty="0"/>
          </a:p>
        </p:txBody>
      </p:sp>
    </p:spTree>
    <p:extLst>
      <p:ext uri="{BB962C8B-B14F-4D97-AF65-F5344CB8AC3E}">
        <p14:creationId xmlns:p14="http://schemas.microsoft.com/office/powerpoint/2010/main" val="410404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6508377" cy="1143000"/>
          </a:xfrm>
        </p:spPr>
        <p:txBody>
          <a:bodyPr/>
          <a:lstStyle/>
          <a:p>
            <a:r>
              <a:rPr lang="en-US" dirty="0" smtClean="0"/>
              <a:t>Perceived usefulness to others </a:t>
            </a:r>
            <a:endParaRPr lang="en-US" dirty="0"/>
          </a:p>
        </p:txBody>
      </p:sp>
      <p:sp>
        <p:nvSpPr>
          <p:cNvPr id="3" name="Content Placeholder 2"/>
          <p:cNvSpPr>
            <a:spLocks noGrp="1"/>
          </p:cNvSpPr>
          <p:nvPr>
            <p:ph idx="1"/>
          </p:nvPr>
        </p:nvSpPr>
        <p:spPr>
          <a:xfrm>
            <a:off x="784286" y="1682539"/>
            <a:ext cx="6508377" cy="3916363"/>
          </a:xfrm>
        </p:spPr>
        <p:txBody>
          <a:bodyPr/>
          <a:lstStyle/>
          <a:p>
            <a:r>
              <a:rPr lang="en-US" dirty="0" smtClean="0"/>
              <a:t>We must remember that while opportunities for traditional role engagement decrease with age, older adults desire to remain active, useful, and generative </a:t>
            </a:r>
            <a:r>
              <a:rPr lang="en-US" baseline="30000" dirty="0" smtClean="0"/>
              <a:t>13,</a:t>
            </a:r>
            <a:r>
              <a:rPr lang="en-US" dirty="0" smtClean="0"/>
              <a:t> </a:t>
            </a:r>
            <a:r>
              <a:rPr lang="en-US" baseline="30000" dirty="0" smtClean="0"/>
              <a:t>14,</a:t>
            </a:r>
            <a:r>
              <a:rPr lang="en-US" dirty="0" smtClean="0"/>
              <a:t> </a:t>
            </a:r>
            <a:r>
              <a:rPr lang="en-US" baseline="30000" dirty="0" smtClean="0"/>
              <a:t>15</a:t>
            </a:r>
            <a:endParaRPr lang="en-US" dirty="0" smtClean="0"/>
          </a:p>
          <a:p>
            <a:pPr lvl="2"/>
            <a:r>
              <a:rPr lang="en-US" dirty="0" smtClean="0"/>
              <a:t>Activity, perceived usefulness, and generativity contribute to successful aging </a:t>
            </a:r>
          </a:p>
          <a:p>
            <a:pPr lvl="3"/>
            <a:r>
              <a:rPr lang="en-US" dirty="0" smtClean="0"/>
              <a:t>Meaningful interpersonal relationships provide opportunities to cultivate such feelings </a:t>
            </a:r>
          </a:p>
          <a:p>
            <a:pPr marL="228600" lvl="1" indent="0">
              <a:buNone/>
            </a:pP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6273" y="4695480"/>
            <a:ext cx="2535104" cy="1931801"/>
          </a:xfrm>
          <a:prstGeom prst="rect">
            <a:avLst/>
          </a:prstGeom>
        </p:spPr>
      </p:pic>
      <p:pic>
        <p:nvPicPr>
          <p:cNvPr id="5" name="Picture 4" descr="download.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06139" y="4695480"/>
            <a:ext cx="2510681" cy="1931802"/>
          </a:xfrm>
          <a:prstGeom prst="rect">
            <a:avLst/>
          </a:prstGeom>
        </p:spPr>
      </p:pic>
      <p:pic>
        <p:nvPicPr>
          <p:cNvPr id="6" name="Picture 5" descr="download.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10600" y="4695480"/>
            <a:ext cx="3039983" cy="1931801"/>
          </a:xfrm>
          <a:prstGeom prst="rect">
            <a:avLst/>
          </a:prstGeom>
        </p:spPr>
      </p:pic>
    </p:spTree>
    <p:extLst>
      <p:ext uri="{BB962C8B-B14F-4D97-AF65-F5344CB8AC3E}">
        <p14:creationId xmlns:p14="http://schemas.microsoft.com/office/powerpoint/2010/main" val="4021220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7"/>
          </a:xfrm>
          <a:prstGeom prst="rect">
            <a:avLst/>
          </a:prstGeom>
          <a:solidFill>
            <a:srgbClr val="999999"/>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7" name="Title 1"/>
          <p:cNvSpPr txBox="1">
            <a:spLocks/>
          </p:cNvSpPr>
          <p:nvPr/>
        </p:nvSpPr>
        <p:spPr>
          <a:xfrm>
            <a:off x="173160" y="115460"/>
            <a:ext cx="6508377" cy="91969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dirty="0" smtClean="0">
                <a:solidFill>
                  <a:srgbClr val="FFFFFF"/>
                </a:solidFill>
              </a:rPr>
              <a:t>Shifting the paradigm</a:t>
            </a:r>
            <a:endParaRPr lang="en-US" dirty="0">
              <a:solidFill>
                <a:srgbClr val="FFFFFF"/>
              </a:solidFill>
            </a:endParaRPr>
          </a:p>
        </p:txBody>
      </p:sp>
      <p:sp>
        <p:nvSpPr>
          <p:cNvPr id="8" name="Oval 7"/>
          <p:cNvSpPr/>
          <p:nvPr/>
        </p:nvSpPr>
        <p:spPr>
          <a:xfrm>
            <a:off x="547076" y="2012461"/>
            <a:ext cx="3419231" cy="3419231"/>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lumMod val="10000"/>
                  </a:schemeClr>
                </a:solidFill>
              </a:rPr>
              <a:t>Dependency-based gerontological theorizing</a:t>
            </a:r>
          </a:p>
          <a:p>
            <a:pPr algn="ctr"/>
            <a:endParaRPr lang="en-US" dirty="0" smtClean="0">
              <a:solidFill>
                <a:schemeClr val="bg2">
                  <a:lumMod val="10000"/>
                </a:schemeClr>
              </a:solidFill>
            </a:endParaRPr>
          </a:p>
          <a:p>
            <a:pPr algn="ctr"/>
            <a:r>
              <a:rPr lang="en-US" sz="1400" dirty="0" smtClean="0">
                <a:solidFill>
                  <a:schemeClr val="bg2">
                    <a:lumMod val="10000"/>
                  </a:schemeClr>
                </a:solidFill>
              </a:rPr>
              <a:t>(older adults as consumers)</a:t>
            </a:r>
            <a:endParaRPr lang="en-US" sz="1400" dirty="0">
              <a:solidFill>
                <a:schemeClr val="bg2">
                  <a:lumMod val="10000"/>
                </a:schemeClr>
              </a:solidFill>
            </a:endParaRPr>
          </a:p>
        </p:txBody>
      </p:sp>
      <p:sp>
        <p:nvSpPr>
          <p:cNvPr id="10" name="Oval 9"/>
          <p:cNvSpPr/>
          <p:nvPr/>
        </p:nvSpPr>
        <p:spPr>
          <a:xfrm>
            <a:off x="5382232" y="2012461"/>
            <a:ext cx="3223846" cy="3282461"/>
          </a:xfrm>
          <a:prstGeom prst="ellipse">
            <a:avLst/>
          </a:prstGeom>
          <a:solidFill>
            <a:srgbClr val="F2F2F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41414"/>
                </a:solidFill>
              </a:rPr>
              <a:t>Contributory-based gerontological theorizing</a:t>
            </a:r>
          </a:p>
          <a:p>
            <a:pPr algn="ctr"/>
            <a:endParaRPr lang="en-US" dirty="0">
              <a:solidFill>
                <a:srgbClr val="141414"/>
              </a:solidFill>
            </a:endParaRPr>
          </a:p>
          <a:p>
            <a:pPr algn="ctr"/>
            <a:r>
              <a:rPr lang="en-US" sz="1400" dirty="0" smtClean="0">
                <a:solidFill>
                  <a:schemeClr val="bg2">
                    <a:lumMod val="10000"/>
                  </a:schemeClr>
                </a:solidFill>
              </a:rPr>
              <a:t>(older adults as contributors &amp; providers)</a:t>
            </a:r>
          </a:p>
          <a:p>
            <a:pPr algn="ctr"/>
            <a:r>
              <a:rPr lang="en-US" dirty="0" smtClean="0">
                <a:solidFill>
                  <a:srgbClr val="141414"/>
                </a:solidFill>
              </a:rPr>
              <a:t> </a:t>
            </a:r>
            <a:endParaRPr lang="en-US" dirty="0">
              <a:solidFill>
                <a:srgbClr val="141414"/>
              </a:solidFill>
            </a:endParaRPr>
          </a:p>
        </p:txBody>
      </p:sp>
      <p:sp>
        <p:nvSpPr>
          <p:cNvPr id="11" name="Right Arrow 10"/>
          <p:cNvSpPr/>
          <p:nvPr/>
        </p:nvSpPr>
        <p:spPr>
          <a:xfrm>
            <a:off x="4337538" y="3575538"/>
            <a:ext cx="742462" cy="254000"/>
          </a:xfrm>
          <a:prstGeom prst="rightArrow">
            <a:avLst/>
          </a:prstGeom>
          <a:solidFill>
            <a:srgbClr val="F2F2F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26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7214" y="198893"/>
            <a:ext cx="4712573" cy="369332"/>
          </a:xfrm>
          <a:prstGeom prst="rect">
            <a:avLst/>
          </a:prstGeom>
          <a:noFill/>
        </p:spPr>
        <p:txBody>
          <a:bodyPr wrap="square" rtlCol="0">
            <a:spAutoFit/>
          </a:bodyPr>
          <a:lstStyle/>
          <a:p>
            <a:r>
              <a:rPr lang="en-US" dirty="0" smtClean="0">
                <a:solidFill>
                  <a:srgbClr val="FFFFFF"/>
                </a:solidFill>
              </a:rPr>
              <a:t>A growing, but</a:t>
            </a:r>
            <a:r>
              <a:rPr lang="en-US" i="1" dirty="0" smtClean="0">
                <a:solidFill>
                  <a:srgbClr val="FFFFFF"/>
                </a:solidFill>
              </a:rPr>
              <a:t> nascent</a:t>
            </a:r>
            <a:r>
              <a:rPr lang="en-US" dirty="0" smtClean="0">
                <a:solidFill>
                  <a:srgbClr val="FFFFFF"/>
                </a:solidFill>
              </a:rPr>
              <a:t>, literature: </a:t>
            </a:r>
            <a:endParaRPr lang="en-US" dirty="0">
              <a:solidFill>
                <a:srgbClr val="FFFFFF"/>
              </a:solidFill>
            </a:endParaRPr>
          </a:p>
        </p:txBody>
      </p:sp>
      <p:sp>
        <p:nvSpPr>
          <p:cNvPr id="2" name="TextBox 1"/>
          <p:cNvSpPr txBox="1"/>
          <p:nvPr/>
        </p:nvSpPr>
        <p:spPr>
          <a:xfrm>
            <a:off x="1" y="0"/>
            <a:ext cx="9144000" cy="7017307"/>
          </a:xfrm>
          <a:prstGeom prst="rect">
            <a:avLst/>
          </a:prstGeom>
          <a:solidFill>
            <a:schemeClr val="accent2">
              <a:lumMod val="90000"/>
              <a:lumOff val="1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09733" y="3602432"/>
            <a:ext cx="2860800" cy="2984633"/>
          </a:xfrm>
          <a:prstGeom prst="rect">
            <a:avLst/>
          </a:prstGeom>
        </p:spPr>
      </p:pic>
      <p:pic>
        <p:nvPicPr>
          <p:cNvPr id="9" name="Picture 8"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09733" y="321733"/>
            <a:ext cx="2860800" cy="2984633"/>
          </a:xfrm>
          <a:prstGeom prst="rect">
            <a:avLst/>
          </a:prstGeom>
        </p:spPr>
      </p:pic>
      <p:sp>
        <p:nvSpPr>
          <p:cNvPr id="11" name="TextBox 10"/>
          <p:cNvSpPr txBox="1"/>
          <p:nvPr/>
        </p:nvSpPr>
        <p:spPr>
          <a:xfrm>
            <a:off x="675709" y="1195838"/>
            <a:ext cx="4560386" cy="1231106"/>
          </a:xfrm>
          <a:prstGeom prst="rect">
            <a:avLst/>
          </a:prstGeom>
          <a:noFill/>
          <a:ln>
            <a:solidFill>
              <a:srgbClr val="FFFFFF"/>
            </a:solidFill>
          </a:ln>
        </p:spPr>
        <p:txBody>
          <a:bodyPr wrap="square" rtlCol="0">
            <a:spAutoFit/>
          </a:bodyPr>
          <a:lstStyle/>
          <a:p>
            <a:pPr marL="285750" indent="-285750">
              <a:buFont typeface="Arial"/>
              <a:buChar char="•"/>
            </a:pPr>
            <a:r>
              <a:rPr lang="en-US" dirty="0" smtClean="0">
                <a:solidFill>
                  <a:srgbClr val="F2F2F2"/>
                </a:solidFill>
              </a:rPr>
              <a:t>Brown et al. (2003)</a:t>
            </a:r>
          </a:p>
          <a:p>
            <a:pPr marL="742950" lvl="1" indent="-285750">
              <a:buFont typeface="Arial"/>
              <a:buChar char="•"/>
            </a:pPr>
            <a:r>
              <a:rPr lang="en-US" sz="1400" dirty="0" smtClean="0">
                <a:solidFill>
                  <a:srgbClr val="F2F2F2"/>
                </a:solidFill>
              </a:rPr>
              <a:t>Providing instrumental support to friends + relatives was independently associated with reduced premature mortality beyond effects of receiving social support.</a:t>
            </a:r>
          </a:p>
        </p:txBody>
      </p:sp>
      <p:sp>
        <p:nvSpPr>
          <p:cNvPr id="12" name="TextBox 11"/>
          <p:cNvSpPr txBox="1"/>
          <p:nvPr/>
        </p:nvSpPr>
        <p:spPr>
          <a:xfrm>
            <a:off x="679262" y="2524477"/>
            <a:ext cx="4560386" cy="1446550"/>
          </a:xfrm>
          <a:prstGeom prst="rect">
            <a:avLst/>
          </a:prstGeom>
          <a:noFill/>
          <a:ln>
            <a:solidFill>
              <a:srgbClr val="FFFFFF"/>
            </a:solidFill>
          </a:ln>
        </p:spPr>
        <p:txBody>
          <a:bodyPr wrap="square" rtlCol="0">
            <a:spAutoFit/>
          </a:bodyPr>
          <a:lstStyle/>
          <a:p>
            <a:pPr marL="285750" indent="-285750">
              <a:buFont typeface="Arial"/>
              <a:buChar char="•"/>
            </a:pPr>
            <a:r>
              <a:rPr lang="en-US" dirty="0" err="1" smtClean="0">
                <a:solidFill>
                  <a:srgbClr val="F2F2F2"/>
                </a:solidFill>
              </a:rPr>
              <a:t>Gruenewald</a:t>
            </a:r>
            <a:r>
              <a:rPr lang="en-US" dirty="0" smtClean="0">
                <a:solidFill>
                  <a:srgbClr val="F2F2F2"/>
                </a:solidFill>
              </a:rPr>
              <a:t> et al. (2007, 2009)</a:t>
            </a:r>
          </a:p>
          <a:p>
            <a:pPr marL="742950" lvl="1" indent="-285750">
              <a:buFont typeface="Arial"/>
              <a:buChar char="•"/>
            </a:pPr>
            <a:r>
              <a:rPr lang="en-US" sz="1400" dirty="0" smtClean="0">
                <a:solidFill>
                  <a:srgbClr val="F2F2F2"/>
                </a:solidFill>
              </a:rPr>
              <a:t>Found that older adults who reported feeling more vs. less useful to others were less likely to experience an increase in disability or to die over a 7-year follow-up period. </a:t>
            </a:r>
          </a:p>
        </p:txBody>
      </p:sp>
      <p:sp>
        <p:nvSpPr>
          <p:cNvPr id="13" name="TextBox 12"/>
          <p:cNvSpPr txBox="1"/>
          <p:nvPr/>
        </p:nvSpPr>
        <p:spPr>
          <a:xfrm>
            <a:off x="671801" y="4082128"/>
            <a:ext cx="4560386" cy="1446550"/>
          </a:xfrm>
          <a:prstGeom prst="rect">
            <a:avLst/>
          </a:prstGeom>
          <a:noFill/>
          <a:ln>
            <a:solidFill>
              <a:srgbClr val="FFFFFF"/>
            </a:solidFill>
          </a:ln>
        </p:spPr>
        <p:txBody>
          <a:bodyPr wrap="square" rtlCol="0">
            <a:spAutoFit/>
          </a:bodyPr>
          <a:lstStyle/>
          <a:p>
            <a:pPr marL="285750" indent="-285750">
              <a:buFont typeface="Arial"/>
              <a:buChar char="•"/>
            </a:pPr>
            <a:r>
              <a:rPr lang="en-US" dirty="0" err="1" smtClean="0">
                <a:solidFill>
                  <a:srgbClr val="F2F2F2"/>
                </a:solidFill>
              </a:rPr>
              <a:t>Pitkala</a:t>
            </a:r>
            <a:r>
              <a:rPr lang="en-US" dirty="0" smtClean="0">
                <a:solidFill>
                  <a:srgbClr val="F2F2F2"/>
                </a:solidFill>
              </a:rPr>
              <a:t> et al., (2004)</a:t>
            </a:r>
          </a:p>
          <a:p>
            <a:pPr marL="742950" lvl="1" indent="-285750">
              <a:buFont typeface="Arial"/>
              <a:buChar char="•"/>
            </a:pPr>
            <a:r>
              <a:rPr lang="en-US" sz="1400" dirty="0" smtClean="0">
                <a:solidFill>
                  <a:srgbClr val="F2F2F2"/>
                </a:solidFill>
              </a:rPr>
              <a:t>Found prospective linkages between not feeling needed by others and greater risk of institutionalization and death in a sample of Finish older adults</a:t>
            </a:r>
          </a:p>
          <a:p>
            <a:pPr lvl="1"/>
            <a:endParaRPr lang="en-US" sz="1400" dirty="0" smtClean="0">
              <a:solidFill>
                <a:srgbClr val="F2F2F2"/>
              </a:solidFill>
            </a:endParaRPr>
          </a:p>
        </p:txBody>
      </p:sp>
      <p:sp>
        <p:nvSpPr>
          <p:cNvPr id="14" name="Title 1"/>
          <p:cNvSpPr txBox="1">
            <a:spLocks/>
          </p:cNvSpPr>
          <p:nvPr/>
        </p:nvSpPr>
        <p:spPr>
          <a:xfrm>
            <a:off x="173160" y="321733"/>
            <a:ext cx="6508377" cy="91969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2800" dirty="0" smtClean="0">
                <a:solidFill>
                  <a:schemeClr val="bg1"/>
                </a:solidFill>
              </a:rPr>
              <a:t>Perceived usefulness to others in later life</a:t>
            </a:r>
            <a:endParaRPr lang="en-US" sz="2800" dirty="0">
              <a:solidFill>
                <a:schemeClr val="bg1"/>
              </a:solidFill>
            </a:endParaRPr>
          </a:p>
        </p:txBody>
      </p:sp>
      <p:sp>
        <p:nvSpPr>
          <p:cNvPr id="16" name="TextBox 15"/>
          <p:cNvSpPr txBox="1"/>
          <p:nvPr/>
        </p:nvSpPr>
        <p:spPr>
          <a:xfrm>
            <a:off x="671801" y="5645906"/>
            <a:ext cx="4560386" cy="1015663"/>
          </a:xfrm>
          <a:prstGeom prst="rect">
            <a:avLst/>
          </a:prstGeom>
          <a:noFill/>
          <a:ln>
            <a:solidFill>
              <a:schemeClr val="bg1"/>
            </a:solidFill>
          </a:ln>
        </p:spPr>
        <p:txBody>
          <a:bodyPr wrap="square" rtlCol="0">
            <a:spAutoFit/>
          </a:bodyPr>
          <a:lstStyle/>
          <a:p>
            <a:pPr marL="285750" indent="-285750">
              <a:buFont typeface="Arial"/>
              <a:buChar char="•"/>
            </a:pPr>
            <a:r>
              <a:rPr lang="en-US" dirty="0" smtClean="0">
                <a:solidFill>
                  <a:srgbClr val="F2F2F2"/>
                </a:solidFill>
              </a:rPr>
              <a:t>Pierpaoli et al. (2015)</a:t>
            </a:r>
          </a:p>
          <a:p>
            <a:pPr marL="742950" lvl="1" indent="-285750">
              <a:buFont typeface="Arial"/>
              <a:buChar char="•"/>
            </a:pPr>
            <a:r>
              <a:rPr lang="en-US" sz="1400" dirty="0" smtClean="0">
                <a:solidFill>
                  <a:srgbClr val="F2F2F2"/>
                </a:solidFill>
              </a:rPr>
              <a:t>Feeling useful to others predicted active (vs. passive) coping with symptomatic OA knee pain </a:t>
            </a:r>
          </a:p>
        </p:txBody>
      </p:sp>
    </p:spTree>
    <p:extLst>
      <p:ext uri="{BB962C8B-B14F-4D97-AF65-F5344CB8AC3E}">
        <p14:creationId xmlns:p14="http://schemas.microsoft.com/office/powerpoint/2010/main" val="101900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3160" y="321733"/>
            <a:ext cx="6508377" cy="91969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2800" dirty="0" smtClean="0">
                <a:solidFill>
                  <a:schemeClr val="bg1"/>
                </a:solidFill>
              </a:rPr>
              <a:t>Perceived usefulness to others in later life</a:t>
            </a:r>
            <a:endParaRPr lang="en-US" sz="2800" dirty="0">
              <a:solidFill>
                <a:schemeClr val="bg1"/>
              </a:solidFill>
            </a:endParaRPr>
          </a:p>
        </p:txBody>
      </p:sp>
      <p:sp>
        <p:nvSpPr>
          <p:cNvPr id="5" name="Title 1"/>
          <p:cNvSpPr>
            <a:spLocks noGrp="1"/>
          </p:cNvSpPr>
          <p:nvPr>
            <p:ph type="title"/>
          </p:nvPr>
        </p:nvSpPr>
        <p:spPr>
          <a:xfrm>
            <a:off x="173160" y="126970"/>
            <a:ext cx="6944172" cy="1143000"/>
          </a:xfrm>
        </p:spPr>
        <p:txBody>
          <a:bodyPr/>
          <a:lstStyle/>
          <a:p>
            <a:r>
              <a:rPr lang="en-US" sz="2800" dirty="0" smtClean="0"/>
              <a:t>Mechanisms &amp; behavioral activation </a:t>
            </a:r>
            <a:endParaRPr lang="en-US" sz="2800" dirty="0"/>
          </a:p>
        </p:txBody>
      </p:sp>
      <p:graphicFrame>
        <p:nvGraphicFramePr>
          <p:cNvPr id="6" name="Diagram 5"/>
          <p:cNvGraphicFramePr/>
          <p:nvPr>
            <p:extLst>
              <p:ext uri="{D42A27DB-BD31-4B8C-83A1-F6EECF244321}">
                <p14:modId xmlns:p14="http://schemas.microsoft.com/office/powerpoint/2010/main" val="403957481"/>
              </p:ext>
            </p:extLst>
          </p:nvPr>
        </p:nvGraphicFramePr>
        <p:xfrm>
          <a:off x="290210" y="1396999"/>
          <a:ext cx="7329175" cy="4273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7021488" y="2641874"/>
            <a:ext cx="1927621" cy="1684983"/>
            <a:chOff x="5588077" y="1367567"/>
            <a:chExt cx="1927621" cy="1684983"/>
          </a:xfrm>
        </p:grpSpPr>
        <p:sp>
          <p:nvSpPr>
            <p:cNvPr id="8" name="Right Arrow 7"/>
            <p:cNvSpPr/>
            <p:nvPr/>
          </p:nvSpPr>
          <p:spPr>
            <a:xfrm>
              <a:off x="5588077" y="1367567"/>
              <a:ext cx="1927621" cy="1684983"/>
            </a:xfrm>
            <a:prstGeom prst="rightArrow">
              <a:avLst>
                <a:gd name="adj1" fmla="val 70000"/>
                <a:gd name="adj2" fmla="val 50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200" dirty="0" smtClean="0"/>
                <a:t> Reduced depression;              fewer somatic symptoms (e.g. pain)</a:t>
              </a:r>
              <a:endParaRPr lang="en-US" sz="1200" dirty="0"/>
            </a:p>
          </p:txBody>
        </p:sp>
        <p:sp>
          <p:nvSpPr>
            <p:cNvPr id="9" name="Right Arrow 4"/>
            <p:cNvSpPr/>
            <p:nvPr/>
          </p:nvSpPr>
          <p:spPr>
            <a:xfrm>
              <a:off x="6027468" y="1620314"/>
              <a:ext cx="939715" cy="11794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endParaRPr lang="en-US" sz="1900" kern="1200"/>
            </a:p>
          </p:txBody>
        </p:sp>
      </p:grpSp>
      <p:grpSp>
        <p:nvGrpSpPr>
          <p:cNvPr id="10" name="Group 9"/>
          <p:cNvGrpSpPr/>
          <p:nvPr/>
        </p:nvGrpSpPr>
        <p:grpSpPr>
          <a:xfrm>
            <a:off x="6172556" y="2956612"/>
            <a:ext cx="944776" cy="944776"/>
            <a:chOff x="4062300" y="1716159"/>
            <a:chExt cx="944776" cy="944776"/>
          </a:xfrm>
        </p:grpSpPr>
        <p:sp>
          <p:nvSpPr>
            <p:cNvPr id="11" name="Oval 10"/>
            <p:cNvSpPr/>
            <p:nvPr/>
          </p:nvSpPr>
          <p:spPr>
            <a:xfrm>
              <a:off x="4062300" y="1716159"/>
              <a:ext cx="944776" cy="944776"/>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Oval 4"/>
            <p:cNvSpPr/>
            <p:nvPr/>
          </p:nvSpPr>
          <p:spPr>
            <a:xfrm>
              <a:off x="4200659" y="1854518"/>
              <a:ext cx="668058" cy="6680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dirty="0" smtClean="0"/>
                <a:t>H</a:t>
              </a:r>
              <a:endParaRPr lang="en-US" sz="4300" kern="1200" dirty="0"/>
            </a:p>
          </p:txBody>
        </p:sp>
      </p:grpSp>
      <p:sp>
        <p:nvSpPr>
          <p:cNvPr id="13" name="Left-Up Arrow 12"/>
          <p:cNvSpPr/>
          <p:nvPr/>
        </p:nvSpPr>
        <p:spPr>
          <a:xfrm>
            <a:off x="797377" y="4635978"/>
            <a:ext cx="7603217" cy="1948883"/>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Upward spiral!</a:t>
            </a:r>
            <a:endParaRPr lang="en-US" dirty="0"/>
          </a:p>
        </p:txBody>
      </p:sp>
      <p:sp>
        <p:nvSpPr>
          <p:cNvPr id="14" name="Explosion 1 13"/>
          <p:cNvSpPr/>
          <p:nvPr/>
        </p:nvSpPr>
        <p:spPr>
          <a:xfrm>
            <a:off x="0" y="0"/>
            <a:ext cx="3611390" cy="3689544"/>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Important to find volunteer opportunity that you can and want to do! </a:t>
            </a:r>
            <a:endParaRPr lang="en-US" dirty="0"/>
          </a:p>
        </p:txBody>
      </p:sp>
    </p:spTree>
    <p:extLst>
      <p:ext uri="{BB962C8B-B14F-4D97-AF65-F5344CB8AC3E}">
        <p14:creationId xmlns:p14="http://schemas.microsoft.com/office/powerpoint/2010/main" val="100019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76" y="211667"/>
            <a:ext cx="6508377" cy="1143000"/>
          </a:xfrm>
        </p:spPr>
        <p:txBody>
          <a:bodyPr/>
          <a:lstStyle/>
          <a:p>
            <a:r>
              <a:rPr lang="en-US" sz="2400" dirty="0" smtClean="0"/>
              <a:t>A case study of volunteering &amp; intergenerational work: Experience Corps (EC)</a:t>
            </a:r>
            <a:endParaRPr lang="en-US" sz="2400" dirty="0"/>
          </a:p>
        </p:txBody>
      </p:sp>
      <p:pic>
        <p:nvPicPr>
          <p:cNvPr id="4" name="Picture 3" descr="Screen Shot 2019-02-20 at 10.34.43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3999"/>
            <a:ext cx="8753231" cy="5026269"/>
          </a:xfrm>
          <a:prstGeom prst="rect">
            <a:avLst/>
          </a:prstGeom>
        </p:spPr>
      </p:pic>
      <p:sp>
        <p:nvSpPr>
          <p:cNvPr id="5" name="Rectangle 4"/>
          <p:cNvSpPr/>
          <p:nvPr/>
        </p:nvSpPr>
        <p:spPr>
          <a:xfrm>
            <a:off x="3770923" y="6471367"/>
            <a:ext cx="4982308" cy="369332"/>
          </a:xfrm>
          <a:prstGeom prst="rect">
            <a:avLst/>
          </a:prstGeom>
        </p:spPr>
        <p:txBody>
          <a:bodyPr wrap="square">
            <a:spAutoFit/>
          </a:bodyPr>
          <a:lstStyle/>
          <a:p>
            <a:r>
              <a:rPr lang="en-US" dirty="0" smtClean="0"/>
              <a:t>https://</a:t>
            </a:r>
            <a:r>
              <a:rPr lang="en-US" dirty="0" err="1" smtClean="0"/>
              <a:t>www.aarp.org</a:t>
            </a:r>
            <a:r>
              <a:rPr lang="en-US" dirty="0" smtClean="0"/>
              <a:t>/experience-corps/</a:t>
            </a:r>
            <a:endParaRPr lang="en-US" dirty="0"/>
          </a:p>
        </p:txBody>
      </p:sp>
    </p:spTree>
    <p:extLst>
      <p:ext uri="{BB962C8B-B14F-4D97-AF65-F5344CB8AC3E}">
        <p14:creationId xmlns:p14="http://schemas.microsoft.com/office/powerpoint/2010/main" val="4125958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76" y="69362"/>
            <a:ext cx="6508377" cy="1143000"/>
          </a:xfrm>
        </p:spPr>
        <p:txBody>
          <a:bodyPr/>
          <a:lstStyle/>
          <a:p>
            <a:r>
              <a:rPr lang="en-US" dirty="0" smtClean="0"/>
              <a:t>Experience Corps data </a:t>
            </a:r>
            <a:endParaRPr lang="en-US" dirty="0"/>
          </a:p>
        </p:txBody>
      </p:sp>
      <p:sp>
        <p:nvSpPr>
          <p:cNvPr id="3" name="Content Placeholder 2"/>
          <p:cNvSpPr>
            <a:spLocks noGrp="1"/>
          </p:cNvSpPr>
          <p:nvPr>
            <p:ph idx="1"/>
          </p:nvPr>
        </p:nvSpPr>
        <p:spPr>
          <a:xfrm>
            <a:off x="457199" y="2154337"/>
            <a:ext cx="4954955" cy="3916363"/>
          </a:xfrm>
        </p:spPr>
        <p:txBody>
          <a:bodyPr>
            <a:normAutofit fontScale="92500" lnSpcReduction="10000"/>
          </a:bodyPr>
          <a:lstStyle/>
          <a:p>
            <a:r>
              <a:rPr lang="en-US" dirty="0" smtClean="0"/>
              <a:t>One year outcomes showed that EC volunteers increased physical strength, increase their social network, watched less TV, and showed less decline in walking speed </a:t>
            </a:r>
            <a:r>
              <a:rPr lang="en-US" baseline="30000" dirty="0" smtClean="0"/>
              <a:t>16</a:t>
            </a:r>
            <a:endParaRPr lang="en-US" dirty="0" smtClean="0"/>
          </a:p>
          <a:p>
            <a:r>
              <a:rPr lang="en-US" dirty="0" smtClean="0"/>
              <a:t>Trend toward improved cognitive functioning </a:t>
            </a:r>
            <a:r>
              <a:rPr lang="en-US" baseline="30000" dirty="0" smtClean="0"/>
              <a:t> </a:t>
            </a:r>
            <a:r>
              <a:rPr lang="en-US" dirty="0" smtClean="0"/>
              <a:t>compared to waitlist controls </a:t>
            </a:r>
            <a:r>
              <a:rPr lang="en-US" baseline="30000" dirty="0" smtClean="0"/>
              <a:t>17</a:t>
            </a:r>
            <a:endParaRPr lang="en-US" dirty="0" smtClean="0"/>
          </a:p>
          <a:p>
            <a:r>
              <a:rPr lang="en-US" dirty="0" smtClean="0"/>
              <a:t>Improvements in depressive symptoms and functional limitations also noted after 2 years of service compared to matched comparison group </a:t>
            </a:r>
            <a:r>
              <a:rPr lang="en-US" baseline="30000" dirty="0" smtClean="0"/>
              <a:t>18</a:t>
            </a: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29634" y="2100873"/>
            <a:ext cx="3096859" cy="2060819"/>
          </a:xfrm>
          <a:prstGeom prst="rect">
            <a:avLst/>
          </a:prstGeom>
        </p:spPr>
      </p:pic>
      <p:pic>
        <p:nvPicPr>
          <p:cNvPr id="5" name="Picture 4"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29634" y="4307741"/>
            <a:ext cx="3082191" cy="2179028"/>
          </a:xfrm>
          <a:prstGeom prst="rect">
            <a:avLst/>
          </a:prstGeom>
        </p:spPr>
      </p:pic>
    </p:spTree>
    <p:extLst>
      <p:ext uri="{BB962C8B-B14F-4D97-AF65-F5344CB8AC3E}">
        <p14:creationId xmlns:p14="http://schemas.microsoft.com/office/powerpoint/2010/main" val="16458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48" y="184162"/>
            <a:ext cx="6508377" cy="1143000"/>
          </a:xfrm>
        </p:spPr>
        <p:txBody>
          <a:bodyPr/>
          <a:lstStyle/>
          <a:p>
            <a:r>
              <a:rPr lang="en-US" dirty="0" smtClean="0"/>
              <a:t>Implications </a:t>
            </a:r>
            <a:endParaRPr lang="en-US" dirty="0"/>
          </a:p>
        </p:txBody>
      </p:sp>
      <p:sp>
        <p:nvSpPr>
          <p:cNvPr id="3" name="Content Placeholder 2"/>
          <p:cNvSpPr>
            <a:spLocks noGrp="1"/>
          </p:cNvSpPr>
          <p:nvPr>
            <p:ph idx="1"/>
          </p:nvPr>
        </p:nvSpPr>
        <p:spPr>
          <a:xfrm>
            <a:off x="219048" y="1521894"/>
            <a:ext cx="4908925" cy="2830513"/>
          </a:xfrm>
        </p:spPr>
        <p:txBody>
          <a:bodyPr>
            <a:normAutofit fontScale="92500" lnSpcReduction="10000"/>
          </a:bodyPr>
          <a:lstStyle/>
          <a:p>
            <a:r>
              <a:rPr lang="en-US" dirty="0" smtClean="0"/>
              <a:t>Volunteering as a valid RX from health providers</a:t>
            </a:r>
          </a:p>
          <a:p>
            <a:r>
              <a:rPr lang="en-US" dirty="0" smtClean="0"/>
              <a:t>We need more research</a:t>
            </a:r>
          </a:p>
          <a:p>
            <a:pPr lvl="1"/>
            <a:r>
              <a:rPr lang="en-US" dirty="0" smtClean="0"/>
              <a:t>Current literature provides compelling evidence that volunteering produces higher levels of well-being</a:t>
            </a:r>
            <a:r>
              <a:rPr lang="en-US" dirty="0"/>
              <a:t> </a:t>
            </a:r>
            <a:r>
              <a:rPr lang="en-US" dirty="0" smtClean="0"/>
              <a:t>but program development cannot proceed without more specific information about what types of programs produce what kinds of effects– under what circumstances </a:t>
            </a:r>
            <a:r>
              <a:rPr lang="en-US" baseline="30000" dirty="0" smtClean="0"/>
              <a:t>16</a:t>
            </a:r>
          </a:p>
          <a:p>
            <a:pPr lvl="1"/>
            <a:endParaRPr lang="en-US" baseline="30000" dirty="0"/>
          </a:p>
          <a:p>
            <a:pPr marL="228600" lvl="1" indent="0">
              <a:buNone/>
            </a:pPr>
            <a:endParaRPr lang="en-US" baseline="30000" dirty="0" smtClean="0"/>
          </a:p>
          <a:p>
            <a:pPr lvl="1"/>
            <a:endParaRPr lang="en-US" baseline="30000" dirty="0"/>
          </a:p>
          <a:p>
            <a:pPr lvl="1"/>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04368" y="4352407"/>
            <a:ext cx="3733800" cy="2171700"/>
          </a:xfrm>
          <a:prstGeom prst="rect">
            <a:avLst/>
          </a:prstGeom>
        </p:spPr>
      </p:pic>
      <p:pic>
        <p:nvPicPr>
          <p:cNvPr id="5" name="Picture 4"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28835" y="1327162"/>
            <a:ext cx="2709333" cy="2697292"/>
          </a:xfrm>
          <a:prstGeom prst="rect">
            <a:avLst/>
          </a:prstGeom>
        </p:spPr>
      </p:pic>
      <p:sp>
        <p:nvSpPr>
          <p:cNvPr id="6" name="Content Placeholder 2"/>
          <p:cNvSpPr txBox="1">
            <a:spLocks/>
          </p:cNvSpPr>
          <p:nvPr/>
        </p:nvSpPr>
        <p:spPr>
          <a:xfrm>
            <a:off x="219048" y="4504808"/>
            <a:ext cx="4908925" cy="2019300"/>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dirty="0" smtClean="0"/>
              <a:t>Embracing social networking &amp; </a:t>
            </a:r>
            <a:r>
              <a:rPr lang="en-US" dirty="0" err="1" smtClean="0"/>
              <a:t>tele</a:t>
            </a:r>
            <a:r>
              <a:rPr lang="en-US" dirty="0" smtClean="0"/>
              <a:t>-health models to enlarge reach &amp; impact particularly for PWD </a:t>
            </a:r>
            <a:r>
              <a:rPr lang="en-US" baseline="30000" dirty="0" smtClean="0"/>
              <a:t>19</a:t>
            </a:r>
          </a:p>
          <a:p>
            <a:pPr lvl="1"/>
            <a:endParaRPr lang="en-US" baseline="30000" dirty="0" smtClean="0"/>
          </a:p>
          <a:p>
            <a:pPr marL="228600" lvl="1" indent="0">
              <a:buFont typeface="Wingdings 2" pitchFamily="18" charset="2"/>
              <a:buNone/>
            </a:pPr>
            <a:endParaRPr lang="en-US" baseline="30000" dirty="0" smtClean="0"/>
          </a:p>
          <a:p>
            <a:pPr lvl="1"/>
            <a:endParaRPr lang="en-US" baseline="30000" dirty="0" smtClean="0"/>
          </a:p>
          <a:p>
            <a:pPr lvl="1"/>
            <a:endParaRPr lang="en-US" dirty="0"/>
          </a:p>
        </p:txBody>
      </p:sp>
    </p:spTree>
    <p:extLst>
      <p:ext uri="{BB962C8B-B14F-4D97-AF65-F5344CB8AC3E}">
        <p14:creationId xmlns:p14="http://schemas.microsoft.com/office/powerpoint/2010/main" val="100829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12" y="-100125"/>
            <a:ext cx="6508377" cy="1143000"/>
          </a:xfrm>
        </p:spPr>
        <p:txBody>
          <a:bodyPr/>
          <a:lstStyle/>
          <a:p>
            <a:r>
              <a:rPr lang="en-US" dirty="0" smtClean="0"/>
              <a:t>A note on social media </a:t>
            </a:r>
            <a:endParaRPr lang="en-US" dirty="0"/>
          </a:p>
        </p:txBody>
      </p:sp>
      <p:pic>
        <p:nvPicPr>
          <p:cNvPr id="6" name="Picture 5" descr="downloa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99744" y="4905439"/>
            <a:ext cx="2645474" cy="1760443"/>
          </a:xfrm>
          <a:prstGeom prst="rect">
            <a:avLst/>
          </a:prstGeom>
        </p:spPr>
      </p:pic>
      <p:pic>
        <p:nvPicPr>
          <p:cNvPr id="7" name="Picture 6" descr="downloa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99745" y="2639155"/>
            <a:ext cx="2645473" cy="1760442"/>
          </a:xfrm>
          <a:prstGeom prst="rect">
            <a:avLst/>
          </a:prstGeom>
        </p:spPr>
      </p:pic>
      <p:pic>
        <p:nvPicPr>
          <p:cNvPr id="8" name="Picture 7"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9743" y="168572"/>
            <a:ext cx="2645474" cy="1760442"/>
          </a:xfrm>
          <a:prstGeom prst="rect">
            <a:avLst/>
          </a:prstGeom>
        </p:spPr>
      </p:pic>
      <p:sp>
        <p:nvSpPr>
          <p:cNvPr id="10" name="Content Placeholder 2"/>
          <p:cNvSpPr>
            <a:spLocks noGrp="1"/>
          </p:cNvSpPr>
          <p:nvPr>
            <p:ph idx="1"/>
          </p:nvPr>
        </p:nvSpPr>
        <p:spPr>
          <a:xfrm>
            <a:off x="417839" y="1929014"/>
            <a:ext cx="4908925" cy="2830513"/>
          </a:xfrm>
        </p:spPr>
        <p:txBody>
          <a:bodyPr>
            <a:normAutofit/>
          </a:bodyPr>
          <a:lstStyle/>
          <a:p>
            <a:pPr marL="228600" lvl="1">
              <a:spcBef>
                <a:spcPts val="1800"/>
              </a:spcBef>
              <a:buClr>
                <a:schemeClr val="accent1"/>
              </a:buClr>
            </a:pPr>
            <a:r>
              <a:rPr lang="en-US" dirty="0" smtClean="0"/>
              <a:t>Retirement</a:t>
            </a:r>
            <a:r>
              <a:rPr lang="en-US" dirty="0"/>
              <a:t>, relocation, death, and disability may shrink size of, and access to, social networks </a:t>
            </a:r>
          </a:p>
          <a:p>
            <a:pPr marL="228600" lvl="1">
              <a:spcBef>
                <a:spcPts val="1800"/>
              </a:spcBef>
              <a:buClr>
                <a:schemeClr val="accent1"/>
              </a:buClr>
            </a:pPr>
            <a:r>
              <a:rPr lang="en-US" dirty="0"/>
              <a:t>To compensate, many older adults have turned to social </a:t>
            </a:r>
            <a:r>
              <a:rPr lang="en-US" dirty="0" smtClean="0"/>
              <a:t>networking and, increasingly, </a:t>
            </a:r>
            <a:r>
              <a:rPr lang="en-US" dirty="0"/>
              <a:t>online dating to satisfy needs </a:t>
            </a:r>
            <a:r>
              <a:rPr lang="en-US" dirty="0" smtClean="0"/>
              <a:t>for companionship, intimacy, and sexuality</a:t>
            </a:r>
            <a:r>
              <a:rPr lang="en-US" baseline="30000" dirty="0" smtClean="0"/>
              <a:t>20</a:t>
            </a:r>
            <a:endParaRPr lang="en-US" dirty="0"/>
          </a:p>
          <a:p>
            <a:pPr marL="228600" lvl="1">
              <a:spcBef>
                <a:spcPts val="1800"/>
              </a:spcBef>
              <a:buClr>
                <a:schemeClr val="accent1"/>
              </a:buClr>
            </a:pPr>
            <a:endParaRPr lang="en-US" dirty="0" smtClean="0"/>
          </a:p>
          <a:p>
            <a:pPr marL="228600" lvl="1">
              <a:spcBef>
                <a:spcPts val="1800"/>
              </a:spcBef>
              <a:buClr>
                <a:schemeClr val="accent1"/>
              </a:buClr>
            </a:pPr>
            <a:endParaRPr lang="en-US" dirty="0"/>
          </a:p>
          <a:p>
            <a:pPr marL="228600" lvl="1">
              <a:spcBef>
                <a:spcPts val="1800"/>
              </a:spcBef>
              <a:buClr>
                <a:schemeClr val="accent1"/>
              </a:buClr>
            </a:pPr>
            <a:endParaRPr lang="en-US" dirty="0"/>
          </a:p>
          <a:p>
            <a:endParaRPr lang="en-US" baseline="30000" dirty="0" smtClean="0"/>
          </a:p>
          <a:p>
            <a:pPr lvl="1"/>
            <a:endParaRPr lang="en-US" baseline="30000" dirty="0"/>
          </a:p>
          <a:p>
            <a:pPr marL="228600" lvl="1" indent="0">
              <a:buNone/>
            </a:pPr>
            <a:endParaRPr lang="en-US" baseline="30000" dirty="0" smtClean="0"/>
          </a:p>
          <a:p>
            <a:pPr lvl="1"/>
            <a:endParaRPr lang="en-US" baseline="30000" dirty="0"/>
          </a:p>
          <a:p>
            <a:pPr lvl="1"/>
            <a:endParaRPr lang="en-US" dirty="0"/>
          </a:p>
        </p:txBody>
      </p:sp>
    </p:spTree>
    <p:extLst>
      <p:ext uri="{BB962C8B-B14F-4D97-AF65-F5344CB8AC3E}">
        <p14:creationId xmlns:p14="http://schemas.microsoft.com/office/powerpoint/2010/main" val="362477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199" y="1275934"/>
            <a:ext cx="5078452" cy="4525963"/>
          </a:xfrm>
        </p:spPr>
        <p:txBody>
          <a:bodyPr>
            <a:normAutofit fontScale="25000" lnSpcReduction="20000"/>
          </a:bodyPr>
          <a:lstStyle/>
          <a:p>
            <a:r>
              <a:rPr lang="en-US" sz="5600" dirty="0" smtClean="0">
                <a:latin typeface="+mj-lt"/>
                <a:cs typeface="Athelas Regular"/>
              </a:rPr>
              <a:t>A millennial talks sex after 60 – how did she get here?</a:t>
            </a:r>
          </a:p>
          <a:p>
            <a:r>
              <a:rPr lang="en-US" sz="5600" dirty="0" smtClean="0">
                <a:latin typeface="+mj-lt"/>
                <a:cs typeface="Athelas Regular"/>
              </a:rPr>
              <a:t>Relationships broadly defined</a:t>
            </a:r>
          </a:p>
          <a:p>
            <a:pPr lvl="1"/>
            <a:r>
              <a:rPr lang="en-US" sz="5600" dirty="0" smtClean="0">
                <a:latin typeface="+mj-lt"/>
                <a:cs typeface="Athelas Regular"/>
              </a:rPr>
              <a:t>With self</a:t>
            </a:r>
          </a:p>
          <a:p>
            <a:pPr lvl="1"/>
            <a:r>
              <a:rPr lang="en-US" sz="5600" dirty="0" smtClean="0">
                <a:latin typeface="+mj-lt"/>
                <a:cs typeface="Athelas Regular"/>
              </a:rPr>
              <a:t>With others</a:t>
            </a:r>
          </a:p>
          <a:p>
            <a:r>
              <a:rPr lang="en-US" sz="5600" dirty="0" smtClean="0">
                <a:latin typeface="+mj-lt"/>
                <a:cs typeface="Athelas Regular"/>
              </a:rPr>
              <a:t>Aging &amp; the relationship with the self</a:t>
            </a:r>
          </a:p>
          <a:p>
            <a:pPr lvl="1"/>
            <a:r>
              <a:rPr lang="en-US" sz="5600" dirty="0" smtClean="0">
                <a:latin typeface="+mj-lt"/>
                <a:cs typeface="Athelas Regular"/>
              </a:rPr>
              <a:t>Successful aging, sexuality &amp; CBT</a:t>
            </a:r>
          </a:p>
          <a:p>
            <a:r>
              <a:rPr lang="en-US" sz="5600" dirty="0" smtClean="0">
                <a:cs typeface="Athelas Regular"/>
              </a:rPr>
              <a:t>Aging &amp; relationships with others</a:t>
            </a:r>
          </a:p>
          <a:p>
            <a:pPr lvl="1"/>
            <a:r>
              <a:rPr lang="en-US" sz="5600" dirty="0" smtClean="0">
                <a:cs typeface="Athelas Regular"/>
              </a:rPr>
              <a:t>Friendships, intergenerational, and volunteer relationships : The state of the psychological science</a:t>
            </a:r>
          </a:p>
          <a:p>
            <a:r>
              <a:rPr lang="en-US" sz="5600" dirty="0" smtClean="0">
                <a:cs typeface="Athelas Regular"/>
              </a:rPr>
              <a:t>Aging, sexuality &amp; intimacy </a:t>
            </a:r>
          </a:p>
          <a:p>
            <a:pPr lvl="1"/>
            <a:r>
              <a:rPr lang="en-US" sz="5600" dirty="0" smtClean="0">
                <a:cs typeface="Athelas Regular"/>
              </a:rPr>
              <a:t>Overview</a:t>
            </a:r>
          </a:p>
          <a:p>
            <a:pPr lvl="1"/>
            <a:r>
              <a:rPr lang="en-US" sz="5600" dirty="0" smtClean="0">
                <a:cs typeface="Athelas Regular"/>
              </a:rPr>
              <a:t>Epidemiology</a:t>
            </a:r>
          </a:p>
          <a:p>
            <a:pPr lvl="1"/>
            <a:r>
              <a:rPr lang="en-US" sz="5600" dirty="0" smtClean="0">
                <a:cs typeface="Athelas Regular"/>
              </a:rPr>
              <a:t>Biopsychosocial context</a:t>
            </a:r>
          </a:p>
          <a:p>
            <a:r>
              <a:rPr lang="en-US" sz="5600" dirty="0" smtClean="0">
                <a:cs typeface="Athelas Regular"/>
              </a:rPr>
              <a:t>Implications &amp; recommendations </a:t>
            </a:r>
          </a:p>
          <a:p>
            <a:r>
              <a:rPr lang="en-US" sz="5600" dirty="0" smtClean="0">
                <a:cs typeface="Athelas Regular"/>
              </a:rPr>
              <a:t>Questions &amp; discussion </a:t>
            </a:r>
            <a:endParaRPr lang="en-US" sz="5600" dirty="0">
              <a:cs typeface="Athelas Regular"/>
            </a:endParaRPr>
          </a:p>
          <a:p>
            <a:pPr lvl="1"/>
            <a:endParaRPr lang="en-US" sz="1600" dirty="0" smtClean="0">
              <a:cs typeface="Athelas Regular"/>
            </a:endParaRPr>
          </a:p>
          <a:p>
            <a:pPr lvl="1"/>
            <a:endParaRPr lang="en-US" sz="1600" dirty="0">
              <a:cs typeface="Athelas Regular"/>
            </a:endParaRPr>
          </a:p>
          <a:p>
            <a:pPr lvl="1"/>
            <a:endParaRPr lang="en-US" sz="1800" dirty="0" smtClean="0">
              <a:cs typeface="Athelas Regular"/>
            </a:endParaRPr>
          </a:p>
          <a:p>
            <a:pPr lvl="1"/>
            <a:endParaRPr lang="en-US" sz="1400" dirty="0" smtClean="0">
              <a:latin typeface="Athelas Regular"/>
              <a:cs typeface="Athelas Regular"/>
            </a:endParaRPr>
          </a:p>
          <a:p>
            <a:pPr marL="457200" lvl="1" indent="0">
              <a:buNone/>
            </a:pPr>
            <a:endParaRPr lang="en-US" sz="1800" dirty="0" smtClean="0">
              <a:latin typeface="Athelas Regular"/>
              <a:cs typeface="Athelas Regular"/>
            </a:endParaRPr>
          </a:p>
          <a:p>
            <a:pPr lvl="1"/>
            <a:endParaRPr lang="en-US" sz="1800" dirty="0">
              <a:latin typeface="Athelas Regular"/>
              <a:cs typeface="Athelas Regular"/>
            </a:endParaRPr>
          </a:p>
          <a:p>
            <a:pPr marL="457200" lvl="1" indent="0">
              <a:buNone/>
            </a:pPr>
            <a:endParaRPr lang="en-US" sz="1800" dirty="0" smtClean="0">
              <a:latin typeface="Athelas Regular"/>
              <a:cs typeface="Athelas Regular"/>
            </a:endParaRPr>
          </a:p>
          <a:p>
            <a:pPr lvl="1"/>
            <a:endParaRPr lang="en-US" sz="2000" dirty="0">
              <a:latin typeface="Athelas Regular"/>
              <a:cs typeface="Athelas Regular"/>
            </a:endParaRPr>
          </a:p>
        </p:txBody>
      </p:sp>
      <p:sp>
        <p:nvSpPr>
          <p:cNvPr id="9" name="Title 1"/>
          <p:cNvSpPr txBox="1">
            <a:spLocks/>
          </p:cNvSpPr>
          <p:nvPr/>
        </p:nvSpPr>
        <p:spPr>
          <a:xfrm>
            <a:off x="292548" y="-62428"/>
            <a:ext cx="6508377"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dirty="0" smtClean="0"/>
              <a:t>Overview</a:t>
            </a:r>
            <a:endParaRPr lang="en-US" dirty="0"/>
          </a:p>
        </p:txBody>
      </p:sp>
      <p:pic>
        <p:nvPicPr>
          <p:cNvPr id="10" name="Picture 9" descr="imgr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13538" y="2034230"/>
            <a:ext cx="2804906" cy="4070228"/>
          </a:xfrm>
          <a:prstGeom prst="rect">
            <a:avLst/>
          </a:prstGeom>
        </p:spPr>
      </p:pic>
    </p:spTree>
    <p:extLst>
      <p:ext uri="{BB962C8B-B14F-4D97-AF65-F5344CB8AC3E}">
        <p14:creationId xmlns:p14="http://schemas.microsoft.com/office/powerpoint/2010/main" val="229383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assets.pewresearch.org/wp-content/uploads/sites/14/2016/02/PI_2016.02.11_Online-Dating_0-01.png"/>
          <p:cNvPicPr/>
          <p:nvPr/>
        </p:nvPicPr>
        <p:blipFill>
          <a:blip r:embed="rId2">
            <a:extLst>
              <a:ext uri="{28A0092B-C50C-407E-A947-70E740481C1C}">
                <a14:useLocalDpi xmlns:a14="http://schemas.microsoft.com/office/drawing/2010/main"/>
              </a:ext>
            </a:extLst>
          </a:blip>
          <a:srcRect/>
          <a:stretch>
            <a:fillRect/>
          </a:stretch>
        </p:blipFill>
        <p:spPr bwMode="auto">
          <a:xfrm>
            <a:off x="1777521" y="3240115"/>
            <a:ext cx="4963968" cy="3263669"/>
          </a:xfrm>
          <a:prstGeom prst="rect">
            <a:avLst/>
          </a:prstGeom>
          <a:noFill/>
          <a:ln>
            <a:noFill/>
          </a:ln>
          <a:extLst>
            <a:ext uri="{FAA26D3D-D897-4be2-8F04-BA451C77F1D7}">
              <ma14:placeholderFlag xmlns:ma14="http://schemas.microsoft.com/office/mac/drawingml/2011/main" xmlns=""/>
            </a:ext>
          </a:extLst>
        </p:spPr>
      </p:pic>
      <p:sp>
        <p:nvSpPr>
          <p:cNvPr id="5" name="Title 1"/>
          <p:cNvSpPr>
            <a:spLocks noGrp="1"/>
          </p:cNvSpPr>
          <p:nvPr>
            <p:ph type="title"/>
          </p:nvPr>
        </p:nvSpPr>
        <p:spPr>
          <a:xfrm>
            <a:off x="233112" y="277091"/>
            <a:ext cx="6508377" cy="765784"/>
          </a:xfrm>
        </p:spPr>
        <p:txBody>
          <a:bodyPr/>
          <a:lstStyle/>
          <a:p>
            <a:r>
              <a:rPr lang="en-US" dirty="0" smtClean="0"/>
              <a:t>Data highlights</a:t>
            </a:r>
            <a:endParaRPr lang="en-US" dirty="0"/>
          </a:p>
        </p:txBody>
      </p:sp>
      <p:sp>
        <p:nvSpPr>
          <p:cNvPr id="6" name="TextBox 5"/>
          <p:cNvSpPr txBox="1"/>
          <p:nvPr/>
        </p:nvSpPr>
        <p:spPr>
          <a:xfrm>
            <a:off x="233111" y="1131516"/>
            <a:ext cx="6508378" cy="1938992"/>
          </a:xfrm>
          <a:prstGeom prst="rect">
            <a:avLst/>
          </a:prstGeom>
          <a:noFill/>
          <a:ln>
            <a:solidFill>
              <a:schemeClr val="accent3">
                <a:lumMod val="50000"/>
              </a:schemeClr>
            </a:solidFill>
          </a:ln>
        </p:spPr>
        <p:txBody>
          <a:bodyPr wrap="square" rtlCol="0">
            <a:spAutoFit/>
          </a:bodyPr>
          <a:lstStyle/>
          <a:p>
            <a:pPr marL="285750" indent="-285750">
              <a:buFont typeface="Arial"/>
              <a:buChar char="•"/>
            </a:pPr>
            <a:r>
              <a:rPr lang="en-US" dirty="0" smtClean="0"/>
              <a:t>Reflecting this growth, as of 2014, 56% of people 65+ used Facebook </a:t>
            </a:r>
            <a:r>
              <a:rPr lang="en-US" baseline="30000" dirty="0" smtClean="0"/>
              <a:t>21</a:t>
            </a:r>
          </a:p>
          <a:p>
            <a:pPr marL="285750" indent="-285750">
              <a:buFont typeface="Arial"/>
              <a:buChar char="•"/>
            </a:pPr>
            <a:endParaRPr lang="en-US" baseline="30000" dirty="0"/>
          </a:p>
          <a:p>
            <a:pPr marL="285750" indent="-285750">
              <a:buFont typeface="Arial"/>
              <a:buChar char="•"/>
            </a:pPr>
            <a:r>
              <a:rPr lang="en-US" dirty="0" smtClean="0"/>
              <a:t>Since 2013, online dating rates among OAs aged 55-64 have </a:t>
            </a:r>
            <a:r>
              <a:rPr lang="en-US" b="1" dirty="0" smtClean="0"/>
              <a:t>nearly doubled </a:t>
            </a:r>
            <a:r>
              <a:rPr lang="en-US" dirty="0" smtClean="0"/>
              <a:t>from 6 percent to 12 percent, triggering the dawn of new dating sites with minimum age requirements.</a:t>
            </a:r>
            <a:endParaRPr lang="en-US" b="1" dirty="0"/>
          </a:p>
        </p:txBody>
      </p:sp>
      <p:sp>
        <p:nvSpPr>
          <p:cNvPr id="7" name="Down Arrow 6"/>
          <p:cNvSpPr/>
          <p:nvPr/>
        </p:nvSpPr>
        <p:spPr>
          <a:xfrm>
            <a:off x="5380182" y="4017818"/>
            <a:ext cx="438727" cy="9005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86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3999" cy="6857999"/>
          </a:xfrm>
          <a:prstGeom prst="rect">
            <a:avLst/>
          </a:prstGeom>
          <a:solidFill>
            <a:schemeClr val="accent2">
              <a:lumMod val="10000"/>
              <a:lumOff val="90000"/>
            </a:schemeClr>
          </a:solidFill>
        </p:spPr>
        <p:txBody>
          <a:bodyPr wrap="square" rtlCol="0">
            <a:spAutoFit/>
          </a:bodyPr>
          <a:lstStyle/>
          <a:p>
            <a:endParaRPr lang="en-US" dirty="0"/>
          </a:p>
        </p:txBody>
      </p:sp>
      <p:pic>
        <p:nvPicPr>
          <p:cNvPr id="6" name="Picture 5"/>
          <p:cNvPicPr/>
          <p:nvPr/>
        </p:nvPicPr>
        <p:blipFill>
          <a:blip r:embed="rId3">
            <a:extLst>
              <a:ext uri="{28A0092B-C50C-407E-A947-70E740481C1C}">
                <a14:useLocalDpi xmlns:a14="http://schemas.microsoft.com/office/drawing/2010/main"/>
              </a:ext>
            </a:extLst>
          </a:blip>
          <a:stretch>
            <a:fillRect/>
          </a:stretch>
        </p:blipFill>
        <p:spPr>
          <a:xfrm>
            <a:off x="856442" y="1210669"/>
            <a:ext cx="7235463" cy="4813149"/>
          </a:xfrm>
          <a:prstGeom prst="rect">
            <a:avLst/>
          </a:prstGeom>
        </p:spPr>
      </p:pic>
      <p:sp>
        <p:nvSpPr>
          <p:cNvPr id="7" name="Title 1"/>
          <p:cNvSpPr>
            <a:spLocks noGrp="1"/>
          </p:cNvSpPr>
          <p:nvPr>
            <p:ph type="title"/>
          </p:nvPr>
        </p:nvSpPr>
        <p:spPr>
          <a:xfrm>
            <a:off x="233112" y="277091"/>
            <a:ext cx="8154118" cy="765784"/>
          </a:xfrm>
        </p:spPr>
        <p:txBody>
          <a:bodyPr/>
          <a:lstStyle/>
          <a:p>
            <a:r>
              <a:rPr lang="en-US" sz="2800" dirty="0" smtClean="0"/>
              <a:t>A </a:t>
            </a:r>
            <a:r>
              <a:rPr lang="en-US" sz="2800" dirty="0" err="1" smtClean="0"/>
              <a:t>geropsychologist’s</a:t>
            </a:r>
            <a:r>
              <a:rPr lang="en-US" sz="2800" dirty="0" smtClean="0"/>
              <a:t> love/hate relationship with social media</a:t>
            </a:r>
            <a:endParaRPr lang="en-US" sz="2800" dirty="0"/>
          </a:p>
        </p:txBody>
      </p:sp>
      <p:sp>
        <p:nvSpPr>
          <p:cNvPr id="8" name="TextBox 7"/>
          <p:cNvSpPr txBox="1"/>
          <p:nvPr/>
        </p:nvSpPr>
        <p:spPr>
          <a:xfrm>
            <a:off x="3396237" y="6407690"/>
            <a:ext cx="4990993" cy="369332"/>
          </a:xfrm>
          <a:prstGeom prst="rect">
            <a:avLst/>
          </a:prstGeom>
          <a:noFill/>
        </p:spPr>
        <p:txBody>
          <a:bodyPr wrap="square" rtlCol="0">
            <a:spAutoFit/>
          </a:bodyPr>
          <a:lstStyle/>
          <a:p>
            <a:endParaRPr lang="en-US" dirty="0"/>
          </a:p>
        </p:txBody>
      </p:sp>
      <p:sp>
        <p:nvSpPr>
          <p:cNvPr id="9" name="TextBox 8"/>
          <p:cNvSpPr txBox="1"/>
          <p:nvPr/>
        </p:nvSpPr>
        <p:spPr>
          <a:xfrm>
            <a:off x="236253" y="6407690"/>
            <a:ext cx="8948347" cy="276999"/>
          </a:xfrm>
          <a:prstGeom prst="rect">
            <a:avLst/>
          </a:prstGeom>
          <a:noFill/>
        </p:spPr>
        <p:txBody>
          <a:bodyPr wrap="square" rtlCol="0">
            <a:spAutoFit/>
          </a:bodyPr>
          <a:lstStyle/>
          <a:p>
            <a:pPr algn="r"/>
            <a:r>
              <a:rPr lang="en-US" sz="1200" dirty="0"/>
              <a:t>Harley &amp; Fitzpatrick, 2009; Jung, Walden, Johnson, &amp; </a:t>
            </a:r>
            <a:r>
              <a:rPr lang="en-US" sz="1200" dirty="0" err="1"/>
              <a:t>Sundar</a:t>
            </a:r>
            <a:r>
              <a:rPr lang="en-US" sz="1200" dirty="0"/>
              <a:t>, </a:t>
            </a:r>
            <a:r>
              <a:rPr lang="en-US" sz="1200" dirty="0" smtClean="0"/>
              <a:t>2017; </a:t>
            </a:r>
            <a:r>
              <a:rPr lang="en-US" sz="1200" dirty="0" err="1" smtClean="0"/>
              <a:t>Hogeboom</a:t>
            </a:r>
            <a:r>
              <a:rPr lang="en-US" sz="1200" dirty="0" smtClean="0"/>
              <a:t> et al., 2010; </a:t>
            </a:r>
            <a:r>
              <a:rPr lang="en-US" sz="1200" dirty="0" err="1" smtClean="0"/>
              <a:t>Leiber</a:t>
            </a:r>
            <a:r>
              <a:rPr lang="en-US" sz="1200" dirty="0" smtClean="0"/>
              <a:t>, 2018</a:t>
            </a:r>
            <a:endParaRPr lang="en-US" sz="1200" dirty="0"/>
          </a:p>
        </p:txBody>
      </p:sp>
    </p:spTree>
    <p:extLst>
      <p:ext uri="{BB962C8B-B14F-4D97-AF65-F5344CB8AC3E}">
        <p14:creationId xmlns:p14="http://schemas.microsoft.com/office/powerpoint/2010/main" val="15783014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05" y="-40574"/>
            <a:ext cx="6508377" cy="776288"/>
          </a:xfrm>
        </p:spPr>
        <p:txBody>
          <a:bodyPr/>
          <a:lstStyle/>
          <a:p>
            <a:r>
              <a:rPr lang="en-US" dirty="0" smtClean="0"/>
              <a:t>Summary </a:t>
            </a: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66055" y="3531463"/>
            <a:ext cx="3353010" cy="2823418"/>
          </a:xfrm>
          <a:prstGeom prst="rect">
            <a:avLst/>
          </a:prstGeom>
        </p:spPr>
      </p:pic>
      <p:pic>
        <p:nvPicPr>
          <p:cNvPr id="5" name="Content Placeholder 4" descr="images.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494172" y="270880"/>
            <a:ext cx="3353011" cy="2809085"/>
          </a:xfrm>
          <a:prstGeom prst="rect">
            <a:avLst/>
          </a:prstGeom>
        </p:spPr>
      </p:pic>
      <p:sp>
        <p:nvSpPr>
          <p:cNvPr id="6" name="Content Placeholder 2"/>
          <p:cNvSpPr txBox="1">
            <a:spLocks/>
          </p:cNvSpPr>
          <p:nvPr/>
        </p:nvSpPr>
        <p:spPr>
          <a:xfrm>
            <a:off x="119805" y="946900"/>
            <a:ext cx="4908925" cy="2133065"/>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dirty="0" smtClean="0"/>
              <a:t>Social engagement contributes to successful aging </a:t>
            </a:r>
          </a:p>
          <a:p>
            <a:r>
              <a:rPr lang="en-US" dirty="0" smtClean="0"/>
              <a:t>Notwithstanding changes to social networks with age, OAs maintain desire to stay active &amp; engaged </a:t>
            </a:r>
          </a:p>
          <a:p>
            <a:pPr marL="228600" lvl="1" indent="0">
              <a:buFont typeface="Wingdings 2" pitchFamily="18" charset="2"/>
              <a:buNone/>
            </a:pPr>
            <a:endParaRPr lang="en-US" baseline="30000" dirty="0" smtClean="0"/>
          </a:p>
          <a:p>
            <a:pPr lvl="1"/>
            <a:endParaRPr lang="en-US" baseline="30000" dirty="0" smtClean="0"/>
          </a:p>
          <a:p>
            <a:pPr lvl="1"/>
            <a:endParaRPr lang="en-US" dirty="0"/>
          </a:p>
        </p:txBody>
      </p:sp>
      <p:sp>
        <p:nvSpPr>
          <p:cNvPr id="7" name="Content Placeholder 2"/>
          <p:cNvSpPr txBox="1">
            <a:spLocks/>
          </p:cNvSpPr>
          <p:nvPr/>
        </p:nvSpPr>
        <p:spPr>
          <a:xfrm>
            <a:off x="272205" y="2960175"/>
            <a:ext cx="4908925" cy="2133065"/>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dirty="0" smtClean="0"/>
              <a:t>Volunteer programs may confer health benefits to OAs but require more research to understand mechanisms and conditions </a:t>
            </a:r>
          </a:p>
          <a:p>
            <a:pPr marL="228600" lvl="1" indent="0">
              <a:buFont typeface="Wingdings 2" pitchFamily="18" charset="2"/>
              <a:buNone/>
            </a:pPr>
            <a:endParaRPr lang="en-US" baseline="30000" dirty="0" smtClean="0"/>
          </a:p>
          <a:p>
            <a:pPr lvl="1"/>
            <a:endParaRPr lang="en-US" baseline="30000" dirty="0" smtClean="0"/>
          </a:p>
          <a:p>
            <a:pPr lvl="1"/>
            <a:endParaRPr lang="en-US" dirty="0"/>
          </a:p>
        </p:txBody>
      </p:sp>
      <p:sp>
        <p:nvSpPr>
          <p:cNvPr id="8" name="Content Placeholder 2"/>
          <p:cNvSpPr txBox="1">
            <a:spLocks/>
          </p:cNvSpPr>
          <p:nvPr/>
        </p:nvSpPr>
        <p:spPr>
          <a:xfrm>
            <a:off x="272205" y="5091265"/>
            <a:ext cx="4908925" cy="2133065"/>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228600" lvl="1" indent="0">
              <a:buFont typeface="Wingdings 2" pitchFamily="18" charset="2"/>
              <a:buNone/>
            </a:pPr>
            <a:endParaRPr lang="en-US" baseline="30000" dirty="0" smtClean="0"/>
          </a:p>
          <a:p>
            <a:pPr lvl="1"/>
            <a:endParaRPr lang="en-US" baseline="30000" dirty="0" smtClean="0"/>
          </a:p>
          <a:p>
            <a:pPr lvl="1"/>
            <a:endParaRPr lang="en-US" dirty="0"/>
          </a:p>
        </p:txBody>
      </p:sp>
      <p:sp>
        <p:nvSpPr>
          <p:cNvPr id="9" name="Content Placeholder 2"/>
          <p:cNvSpPr txBox="1">
            <a:spLocks/>
          </p:cNvSpPr>
          <p:nvPr/>
        </p:nvSpPr>
        <p:spPr>
          <a:xfrm>
            <a:off x="272205" y="4478186"/>
            <a:ext cx="4908925" cy="213306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dirty="0" smtClean="0"/>
              <a:t>Embracing social media as a promising tool to facilitate engagement that requires ethical evaluation 	</a:t>
            </a:r>
          </a:p>
          <a:p>
            <a:pPr lvl="1"/>
            <a:r>
              <a:rPr lang="en-US" dirty="0"/>
              <a:t>For example, when and how should we go about reporting harm? Do we have a duty to consider capacity in deciding whether or not to introduce online engagement? Is that fair? How do we measure capacity to engage online? </a:t>
            </a:r>
            <a:endParaRPr lang="en-US" baseline="30000" dirty="0" smtClean="0"/>
          </a:p>
          <a:p>
            <a:pPr lvl="1"/>
            <a:endParaRPr lang="en-US" baseline="30000" dirty="0" smtClean="0"/>
          </a:p>
          <a:p>
            <a:pPr lvl="1"/>
            <a:endParaRPr lang="en-US" dirty="0"/>
          </a:p>
        </p:txBody>
      </p:sp>
    </p:spTree>
    <p:extLst>
      <p:ext uri="{BB962C8B-B14F-4D97-AF65-F5344CB8AC3E}">
        <p14:creationId xmlns:p14="http://schemas.microsoft.com/office/powerpoint/2010/main" val="118478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uiExpand="1" build="allAtOnce"/>
      <p:bldP spid="7" grpId="0"/>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3320"/>
            <a:ext cx="6508377" cy="1143000"/>
          </a:xfrm>
        </p:spPr>
        <p:txBody>
          <a:bodyPr/>
          <a:lstStyle/>
          <a:p>
            <a:r>
              <a:rPr lang="en-US" dirty="0" smtClean="0"/>
              <a:t>Resources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9587427"/>
              </p:ext>
            </p:extLst>
          </p:nvPr>
        </p:nvGraphicFramePr>
        <p:xfrm>
          <a:off x="457200" y="2209800"/>
          <a:ext cx="6508750"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ownload.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999908" y="4272663"/>
            <a:ext cx="1888074" cy="1901416"/>
          </a:xfrm>
          <a:prstGeom prst="rect">
            <a:avLst/>
          </a:prstGeom>
          <a:ln>
            <a:solidFill>
              <a:srgbClr val="742500"/>
            </a:solidFill>
          </a:ln>
        </p:spPr>
      </p:pic>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91521" y="4272663"/>
            <a:ext cx="1874430" cy="1904057"/>
          </a:xfrm>
          <a:prstGeom prst="rect">
            <a:avLst/>
          </a:prstGeom>
        </p:spPr>
      </p:pic>
    </p:spTree>
    <p:extLst>
      <p:ext uri="{BB962C8B-B14F-4D97-AF65-F5344CB8AC3E}">
        <p14:creationId xmlns:p14="http://schemas.microsoft.com/office/powerpoint/2010/main" val="9704563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448" y="4432010"/>
            <a:ext cx="7142874"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dirty="0" smtClean="0">
                <a:solidFill>
                  <a:schemeClr val="bg1"/>
                </a:solidFill>
              </a:rPr>
              <a:t>Sexual &amp; intimate relationships</a:t>
            </a:r>
            <a:endParaRPr lang="en-US" dirty="0">
              <a:solidFill>
                <a:schemeClr val="bg1"/>
              </a:solidFill>
            </a:endParaRPr>
          </a:p>
        </p:txBody>
      </p:sp>
      <p:pic>
        <p:nvPicPr>
          <p:cNvPr id="8" name="Picture 7" descr="imgr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8789" y="0"/>
            <a:ext cx="9437602" cy="6858000"/>
          </a:xfrm>
          <a:prstGeom prst="rect">
            <a:avLst/>
          </a:prstGeom>
        </p:spPr>
      </p:pic>
      <p:sp>
        <p:nvSpPr>
          <p:cNvPr id="9" name="Title 1"/>
          <p:cNvSpPr>
            <a:spLocks noGrp="1"/>
          </p:cNvSpPr>
          <p:nvPr>
            <p:ph type="title"/>
          </p:nvPr>
        </p:nvSpPr>
        <p:spPr>
          <a:xfrm>
            <a:off x="131572" y="275103"/>
            <a:ext cx="6508377" cy="1143000"/>
          </a:xfrm>
        </p:spPr>
        <p:txBody>
          <a:bodyPr/>
          <a:lstStyle/>
          <a:p>
            <a:r>
              <a:rPr lang="en-US" dirty="0" smtClean="0">
                <a:solidFill>
                  <a:schemeClr val="bg1"/>
                </a:solidFill>
              </a:rPr>
              <a:t>Sexual &amp; intimate relationships </a:t>
            </a:r>
            <a:endParaRPr lang="en-US" dirty="0">
              <a:solidFill>
                <a:schemeClr val="bg1"/>
              </a:solidFill>
            </a:endParaRPr>
          </a:p>
        </p:txBody>
      </p:sp>
    </p:spTree>
    <p:extLst>
      <p:ext uri="{BB962C8B-B14F-4D97-AF65-F5344CB8AC3E}">
        <p14:creationId xmlns:p14="http://schemas.microsoft.com/office/powerpoint/2010/main" val="141737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144000" cy="6858000"/>
          </a:xfrm>
          <a:prstGeom prst="rect">
            <a:avLst/>
          </a:prstGeom>
          <a:solidFill>
            <a:schemeClr val="tx1"/>
          </a:solidFill>
        </p:spPr>
        <p:txBody>
          <a:bodyPr wrap="square" rtlCol="0">
            <a:spAutoFit/>
          </a:bodyPr>
          <a:lstStyle/>
          <a:p>
            <a:endParaRPr lang="en-US" dirty="0"/>
          </a:p>
        </p:txBody>
      </p:sp>
      <p:sp>
        <p:nvSpPr>
          <p:cNvPr id="5" name="TextBox 4"/>
          <p:cNvSpPr txBox="1"/>
          <p:nvPr/>
        </p:nvSpPr>
        <p:spPr>
          <a:xfrm>
            <a:off x="257045" y="6107759"/>
            <a:ext cx="8739532" cy="369332"/>
          </a:xfrm>
          <a:prstGeom prst="rect">
            <a:avLst/>
          </a:prstGeom>
          <a:noFill/>
        </p:spPr>
        <p:txBody>
          <a:bodyPr wrap="square" rtlCol="0">
            <a:spAutoFit/>
          </a:bodyPr>
          <a:lstStyle/>
          <a:p>
            <a:r>
              <a:rPr lang="en-US" sz="900" b="1" dirty="0" smtClean="0">
                <a:solidFill>
                  <a:srgbClr val="F2F2F2"/>
                </a:solidFill>
                <a:latin typeface="Athelas Regular"/>
                <a:cs typeface="Athelas Regular"/>
              </a:rPr>
              <a:t>Source:  </a:t>
            </a:r>
            <a:r>
              <a:rPr lang="en-US" sz="900" dirty="0" smtClean="0">
                <a:solidFill>
                  <a:srgbClr val="F2F2F2"/>
                </a:solidFill>
                <a:latin typeface="Athelas Regular"/>
                <a:cs typeface="Athelas Regular"/>
              </a:rPr>
              <a:t>http://</a:t>
            </a:r>
            <a:r>
              <a:rPr lang="en-US" sz="900" dirty="0" err="1" smtClean="0">
                <a:solidFill>
                  <a:srgbClr val="F2F2F2"/>
                </a:solidFill>
                <a:latin typeface="Athelas Regular"/>
                <a:cs typeface="Athelas Regular"/>
              </a:rPr>
              <a:t>www.nytimes.com</a:t>
            </a:r>
            <a:r>
              <a:rPr lang="en-US" sz="900" dirty="0" smtClean="0">
                <a:solidFill>
                  <a:srgbClr val="F2F2F2"/>
                </a:solidFill>
                <a:latin typeface="Athelas Regular"/>
                <a:cs typeface="Athelas Regular"/>
              </a:rPr>
              <a:t>/2015/04/14/health/sex-dementia-and-a-husband-henry-rayhons-on-trial-at-age-78.html?partner=</a:t>
            </a:r>
            <a:r>
              <a:rPr lang="en-US" sz="900" dirty="0" err="1" smtClean="0">
                <a:solidFill>
                  <a:srgbClr val="F2F2F2"/>
                </a:solidFill>
                <a:latin typeface="Athelas Regular"/>
                <a:cs typeface="Athelas Regular"/>
              </a:rPr>
              <a:t>rss&amp;emc</a:t>
            </a:r>
            <a:r>
              <a:rPr lang="en-US" sz="900" dirty="0" smtClean="0">
                <a:solidFill>
                  <a:srgbClr val="F2F2F2"/>
                </a:solidFill>
                <a:latin typeface="Athelas Regular"/>
                <a:cs typeface="Athelas Regular"/>
              </a:rPr>
              <a:t>=</a:t>
            </a:r>
            <a:r>
              <a:rPr lang="en-US" sz="900" dirty="0" err="1" smtClean="0">
                <a:solidFill>
                  <a:srgbClr val="F2F2F2"/>
                </a:solidFill>
                <a:latin typeface="Athelas Regular"/>
                <a:cs typeface="Athelas Regular"/>
              </a:rPr>
              <a:t>rss&amp;smid</a:t>
            </a:r>
            <a:r>
              <a:rPr lang="en-US" sz="900" dirty="0" smtClean="0">
                <a:solidFill>
                  <a:srgbClr val="F2F2F2"/>
                </a:solidFill>
                <a:latin typeface="Athelas Regular"/>
                <a:cs typeface="Athelas Regular"/>
              </a:rPr>
              <a:t>=</a:t>
            </a:r>
            <a:r>
              <a:rPr lang="en-US" sz="900" dirty="0" err="1" smtClean="0">
                <a:solidFill>
                  <a:srgbClr val="F2F2F2"/>
                </a:solidFill>
                <a:latin typeface="Athelas Regular"/>
                <a:cs typeface="Athelas Regular"/>
              </a:rPr>
              <a:t>fb-nytimes&amp;bicmst</a:t>
            </a:r>
            <a:r>
              <a:rPr lang="en-US" sz="900" dirty="0" smtClean="0">
                <a:solidFill>
                  <a:srgbClr val="F2F2F2"/>
                </a:solidFill>
                <a:latin typeface="Athelas Regular"/>
                <a:cs typeface="Athelas Regular"/>
              </a:rPr>
              <a:t>=1409232722000&amp;bicmet=1419773522000&amp;smtyp=</a:t>
            </a:r>
            <a:r>
              <a:rPr lang="en-US" sz="900" dirty="0" err="1" smtClean="0">
                <a:solidFill>
                  <a:srgbClr val="F2F2F2"/>
                </a:solidFill>
                <a:latin typeface="Athelas Regular"/>
                <a:cs typeface="Athelas Regular"/>
              </a:rPr>
              <a:t>aut&amp;bicmp</a:t>
            </a:r>
            <a:r>
              <a:rPr lang="en-US" sz="900" dirty="0" smtClean="0">
                <a:solidFill>
                  <a:srgbClr val="F2F2F2"/>
                </a:solidFill>
                <a:latin typeface="Athelas Regular"/>
                <a:cs typeface="Athelas Regular"/>
              </a:rPr>
              <a:t>=</a:t>
            </a:r>
            <a:r>
              <a:rPr lang="en-US" sz="900" dirty="0" err="1" smtClean="0">
                <a:solidFill>
                  <a:srgbClr val="F2F2F2"/>
                </a:solidFill>
                <a:latin typeface="Athelas Regular"/>
                <a:cs typeface="Athelas Regular"/>
              </a:rPr>
              <a:t>AD&amp;bicmlukp</a:t>
            </a:r>
            <a:r>
              <a:rPr lang="en-US" sz="900" dirty="0" smtClean="0">
                <a:solidFill>
                  <a:srgbClr val="F2F2F2"/>
                </a:solidFill>
                <a:latin typeface="Athelas Regular"/>
                <a:cs typeface="Athelas Regular"/>
              </a:rPr>
              <a:t>=</a:t>
            </a:r>
            <a:r>
              <a:rPr lang="en-US" sz="900" dirty="0" err="1" smtClean="0">
                <a:solidFill>
                  <a:srgbClr val="F2F2F2"/>
                </a:solidFill>
                <a:latin typeface="Athelas Regular"/>
                <a:cs typeface="Athelas Regular"/>
              </a:rPr>
              <a:t>WT.mc_id&amp;_r</a:t>
            </a:r>
            <a:r>
              <a:rPr lang="en-US" sz="900" dirty="0" smtClean="0">
                <a:solidFill>
                  <a:srgbClr val="F2F2F2"/>
                </a:solidFill>
                <a:latin typeface="Athelas Regular"/>
                <a:cs typeface="Athelas Regular"/>
              </a:rPr>
              <a:t>=0</a:t>
            </a:r>
            <a:endParaRPr lang="en-US" sz="900" dirty="0">
              <a:solidFill>
                <a:srgbClr val="F2F2F2"/>
              </a:solidFill>
              <a:latin typeface="Athelas Regular"/>
              <a:cs typeface="Athelas Regular"/>
            </a:endParaRPr>
          </a:p>
        </p:txBody>
      </p:sp>
      <p:sp>
        <p:nvSpPr>
          <p:cNvPr id="6" name="TextBox 5"/>
          <p:cNvSpPr txBox="1"/>
          <p:nvPr/>
        </p:nvSpPr>
        <p:spPr>
          <a:xfrm>
            <a:off x="1330579" y="1759388"/>
            <a:ext cx="6501728" cy="2569935"/>
          </a:xfrm>
          <a:prstGeom prst="rect">
            <a:avLst/>
          </a:prstGeom>
          <a:noFill/>
        </p:spPr>
        <p:txBody>
          <a:bodyPr wrap="square" rtlCol="0">
            <a:spAutoFit/>
          </a:bodyPr>
          <a:lstStyle/>
          <a:p>
            <a:r>
              <a:rPr lang="en-US" sz="2000" dirty="0" smtClean="0">
                <a:solidFill>
                  <a:srgbClr val="F2F2F2"/>
                </a:solidFill>
                <a:latin typeface="Athelas Regular"/>
                <a:cs typeface="Athelas Regular"/>
              </a:rPr>
              <a:t>“In a nursing home,  it doesn’t happen like ‘wham bam thank you ma’am.”</a:t>
            </a:r>
          </a:p>
          <a:p>
            <a:r>
              <a:rPr lang="en-US" dirty="0" smtClean="0">
                <a:solidFill>
                  <a:srgbClr val="F2F2F2"/>
                </a:solidFill>
                <a:latin typeface="Athelas Regular"/>
                <a:cs typeface="Athelas Regular"/>
              </a:rPr>
              <a:t>	</a:t>
            </a:r>
            <a:r>
              <a:rPr lang="en-US" sz="1000" i="1" dirty="0" smtClean="0">
                <a:solidFill>
                  <a:srgbClr val="F2F2F2"/>
                </a:solidFill>
                <a:latin typeface="Athelas Regular"/>
                <a:cs typeface="Athelas Regular"/>
              </a:rPr>
              <a:t>-Gayle Doll, director of Center on Aging at KSU, as quoted by the NYT</a:t>
            </a:r>
          </a:p>
          <a:p>
            <a:endParaRPr lang="en-US" sz="2000" dirty="0">
              <a:solidFill>
                <a:srgbClr val="F2F2F2"/>
              </a:solidFill>
              <a:latin typeface="Athelas Regular"/>
              <a:cs typeface="Athelas Regular"/>
            </a:endParaRPr>
          </a:p>
          <a:p>
            <a:r>
              <a:rPr lang="en-US" sz="2000" dirty="0" smtClean="0">
                <a:solidFill>
                  <a:srgbClr val="F2F2F2"/>
                </a:solidFill>
                <a:latin typeface="Athelas Regular"/>
                <a:cs typeface="Athelas Regular"/>
              </a:rPr>
              <a:t>“Aging baby boomers are going to want to have sex, and they don’t want to play bingo.”</a:t>
            </a:r>
          </a:p>
          <a:p>
            <a:r>
              <a:rPr lang="en-US" sz="1100" dirty="0">
                <a:solidFill>
                  <a:srgbClr val="F2F2F2"/>
                </a:solidFill>
                <a:latin typeface="Athelas Regular"/>
                <a:cs typeface="Athelas Regular"/>
              </a:rPr>
              <a:t>	</a:t>
            </a:r>
            <a:r>
              <a:rPr lang="en-US" sz="1000" i="1" dirty="0" smtClean="0">
                <a:solidFill>
                  <a:srgbClr val="F2F2F2"/>
                </a:solidFill>
                <a:latin typeface="Athelas Regular"/>
                <a:cs typeface="Athelas Regular"/>
              </a:rPr>
              <a:t>-Dr. Ann Christine </a:t>
            </a:r>
            <a:r>
              <a:rPr lang="en-US" sz="1000" i="1" dirty="0" err="1" smtClean="0">
                <a:solidFill>
                  <a:srgbClr val="F2F2F2"/>
                </a:solidFill>
                <a:latin typeface="Athelas Regular"/>
                <a:cs typeface="Athelas Regular"/>
              </a:rPr>
              <a:t>Frankowski</a:t>
            </a:r>
            <a:r>
              <a:rPr lang="en-US" sz="1000" i="1" dirty="0" smtClean="0">
                <a:solidFill>
                  <a:srgbClr val="F2F2F2"/>
                </a:solidFill>
                <a:latin typeface="Athelas Regular"/>
                <a:cs typeface="Athelas Regular"/>
              </a:rPr>
              <a:t>, associate director of the Center for Aging Studies at UMBC, as quoted by the NYT</a:t>
            </a:r>
          </a:p>
          <a:p>
            <a:endParaRPr lang="en-US" sz="1400" dirty="0" smtClean="0">
              <a:solidFill>
                <a:srgbClr val="F2F2F2"/>
              </a:solidFill>
              <a:latin typeface="Athelas Regular"/>
              <a:cs typeface="Athelas Regular"/>
            </a:endParaRPr>
          </a:p>
          <a:p>
            <a:r>
              <a:rPr lang="en-US" dirty="0" smtClean="0">
                <a:solidFill>
                  <a:srgbClr val="F2F2F2"/>
                </a:solidFill>
                <a:latin typeface="Athelas Regular"/>
                <a:cs typeface="Athelas Regular"/>
              </a:rPr>
              <a:t>  </a:t>
            </a:r>
            <a:endParaRPr lang="en-US" dirty="0">
              <a:solidFill>
                <a:srgbClr val="F2F2F2"/>
              </a:solidFill>
              <a:latin typeface="Athelas Regular"/>
              <a:cs typeface="Athelas Regular"/>
            </a:endParaRPr>
          </a:p>
        </p:txBody>
      </p:sp>
    </p:spTree>
    <p:extLst>
      <p:ext uri="{BB962C8B-B14F-4D97-AF65-F5344CB8AC3E}">
        <p14:creationId xmlns:p14="http://schemas.microsoft.com/office/powerpoint/2010/main" val="36147175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bg1">
              <a:lumMod val="50000"/>
            </a:schemeClr>
          </a:solid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72804" y="3632362"/>
            <a:ext cx="3810000" cy="25596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2804" y="529234"/>
            <a:ext cx="3658042" cy="2537795"/>
          </a:xfrm>
          <a:prstGeom prst="rect">
            <a:avLst/>
          </a:prstGeom>
        </p:spPr>
      </p:pic>
      <p:sp>
        <p:nvSpPr>
          <p:cNvPr id="8" name="TextBox 7"/>
          <p:cNvSpPr txBox="1"/>
          <p:nvPr/>
        </p:nvSpPr>
        <p:spPr>
          <a:xfrm>
            <a:off x="158757" y="264617"/>
            <a:ext cx="3880743" cy="954107"/>
          </a:xfrm>
          <a:prstGeom prst="rect">
            <a:avLst/>
          </a:prstGeom>
          <a:noFill/>
        </p:spPr>
        <p:txBody>
          <a:bodyPr wrap="square" rtlCol="0">
            <a:spAutoFit/>
          </a:bodyPr>
          <a:lstStyle/>
          <a:p>
            <a:r>
              <a:rPr lang="en-US" sz="2800" dirty="0" smtClean="0">
                <a:solidFill>
                  <a:schemeClr val="bg1">
                    <a:lumMod val="95000"/>
                  </a:schemeClr>
                </a:solidFill>
                <a:latin typeface="Athelas Regular"/>
                <a:cs typeface="Athelas Regular"/>
              </a:rPr>
              <a:t>What other experts have to say:</a:t>
            </a:r>
            <a:endParaRPr lang="en-US" sz="2800" dirty="0">
              <a:solidFill>
                <a:schemeClr val="bg1">
                  <a:lumMod val="95000"/>
                </a:schemeClr>
              </a:solidFill>
              <a:latin typeface="Athelas Regular"/>
              <a:cs typeface="Athelas Regular"/>
            </a:endParaRPr>
          </a:p>
        </p:txBody>
      </p:sp>
      <p:sp>
        <p:nvSpPr>
          <p:cNvPr id="9" name="TextBox 8"/>
          <p:cNvSpPr txBox="1"/>
          <p:nvPr/>
        </p:nvSpPr>
        <p:spPr>
          <a:xfrm>
            <a:off x="317515" y="1428933"/>
            <a:ext cx="3916022" cy="1754327"/>
          </a:xfrm>
          <a:prstGeom prst="rect">
            <a:avLst/>
          </a:prstGeom>
          <a:noFill/>
          <a:ln>
            <a:solidFill>
              <a:schemeClr val="bg1"/>
            </a:solidFill>
          </a:ln>
        </p:spPr>
        <p:txBody>
          <a:bodyPr wrap="square" rtlCol="0">
            <a:spAutoFit/>
          </a:bodyPr>
          <a:lstStyle/>
          <a:p>
            <a:r>
              <a:rPr lang="en-US" dirty="0" smtClean="0">
                <a:solidFill>
                  <a:srgbClr val="F2F2F2"/>
                </a:solidFill>
                <a:latin typeface="Athelas Regular"/>
                <a:cs typeface="Athelas Regular"/>
              </a:rPr>
              <a:t>“It is easier and significantly more comfortable for us to imagine older adults as asexual, heterosexual, or at best– monogamous. But science tells us that this just isn’t the case.” -</a:t>
            </a:r>
            <a:r>
              <a:rPr lang="en-US" i="1" dirty="0" smtClean="0">
                <a:solidFill>
                  <a:srgbClr val="F2F2F2"/>
                </a:solidFill>
                <a:latin typeface="Athelas Regular"/>
                <a:cs typeface="Athelas Regular"/>
              </a:rPr>
              <a:t>Charles Emlet, Ph.D.</a:t>
            </a:r>
            <a:endParaRPr lang="en-US" i="1" dirty="0">
              <a:solidFill>
                <a:srgbClr val="F2F2F2"/>
              </a:solidFill>
              <a:latin typeface="Athelas Regular"/>
              <a:cs typeface="Athelas Regular"/>
            </a:endParaRPr>
          </a:p>
        </p:txBody>
      </p:sp>
      <p:sp>
        <p:nvSpPr>
          <p:cNvPr id="10" name="TextBox 9"/>
          <p:cNvSpPr txBox="1"/>
          <p:nvPr/>
        </p:nvSpPr>
        <p:spPr>
          <a:xfrm>
            <a:off x="317515" y="3504219"/>
            <a:ext cx="3916022" cy="2862323"/>
          </a:xfrm>
          <a:prstGeom prst="rect">
            <a:avLst/>
          </a:prstGeom>
          <a:noFill/>
          <a:ln>
            <a:solidFill>
              <a:schemeClr val="bg1"/>
            </a:solidFill>
          </a:ln>
        </p:spPr>
        <p:txBody>
          <a:bodyPr wrap="square" rtlCol="0">
            <a:spAutoFit/>
          </a:bodyPr>
          <a:lstStyle/>
          <a:p>
            <a:r>
              <a:rPr lang="en-US" dirty="0" smtClean="0">
                <a:solidFill>
                  <a:srgbClr val="F2F2F2"/>
                </a:solidFill>
                <a:latin typeface="Athelas Regular"/>
                <a:cs typeface="Athelas Regular"/>
              </a:rPr>
              <a:t>“The United States are much less pro-aging and pro-sex than other countries. The message sent to older adults is: ‘You’re not supposed to be sexual– sex is for the young, not you. For most people, it is embarrassing to think about people over 60 being sexual.  But with aging, the many features of sex actually appear to improve ” – </a:t>
            </a:r>
            <a:r>
              <a:rPr lang="en-US" i="1" dirty="0" smtClean="0">
                <a:solidFill>
                  <a:srgbClr val="F2F2F2"/>
                </a:solidFill>
                <a:latin typeface="Athelas Regular"/>
                <a:cs typeface="Athelas Regular"/>
              </a:rPr>
              <a:t>Barry McCarthy, Ph.D.</a:t>
            </a:r>
            <a:endParaRPr lang="en-US" dirty="0">
              <a:solidFill>
                <a:srgbClr val="F2F2F2"/>
              </a:solidFill>
              <a:latin typeface="Athelas Regular"/>
              <a:cs typeface="Athelas Regular"/>
            </a:endParaRPr>
          </a:p>
        </p:txBody>
      </p:sp>
    </p:spTree>
    <p:extLst>
      <p:ext uri="{BB962C8B-B14F-4D97-AF65-F5344CB8AC3E}">
        <p14:creationId xmlns:p14="http://schemas.microsoft.com/office/powerpoint/2010/main" val="37278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80" y="0"/>
            <a:ext cx="6508377" cy="1143000"/>
          </a:xfrm>
        </p:spPr>
        <p:txBody>
          <a:bodyPr/>
          <a:lstStyle/>
          <a:p>
            <a:r>
              <a:rPr lang="en-US" dirty="0" smtClean="0"/>
              <a:t>Sex &amp; aging: An overview </a:t>
            </a:r>
            <a:endParaRPr lang="en-US" dirty="0"/>
          </a:p>
        </p:txBody>
      </p:sp>
      <p:sp>
        <p:nvSpPr>
          <p:cNvPr id="3" name="Content Placeholder 2"/>
          <p:cNvSpPr>
            <a:spLocks noGrp="1"/>
          </p:cNvSpPr>
          <p:nvPr>
            <p:ph idx="1"/>
          </p:nvPr>
        </p:nvSpPr>
        <p:spPr>
          <a:xfrm>
            <a:off x="372534" y="1684563"/>
            <a:ext cx="6878011" cy="3916363"/>
          </a:xfrm>
        </p:spPr>
        <p:txBody>
          <a:bodyPr>
            <a:normAutofit/>
          </a:bodyPr>
          <a:lstStyle/>
          <a:p>
            <a:r>
              <a:rPr lang="en-US" sz="1600" dirty="0" smtClean="0"/>
              <a:t>Adults living longer and healthier lives, stimulating significant study of sexuality after 60.</a:t>
            </a:r>
            <a:r>
              <a:rPr lang="en-US" sz="1600" baseline="30000" dirty="0" smtClean="0"/>
              <a:t>22</a:t>
            </a:r>
            <a:endParaRPr lang="en-US" sz="1600" dirty="0" smtClean="0"/>
          </a:p>
          <a:p>
            <a:pPr lvl="1"/>
            <a:r>
              <a:rPr lang="en-US" sz="1400" dirty="0" err="1" smtClean="0"/>
              <a:t>Lindau</a:t>
            </a:r>
            <a:r>
              <a:rPr lang="en-US" sz="1400" dirty="0" smtClean="0"/>
              <a:t> et al. 2007 </a:t>
            </a:r>
          </a:p>
          <a:p>
            <a:pPr lvl="1"/>
            <a:r>
              <a:rPr lang="en-US" sz="1400" dirty="0" err="1" smtClean="0"/>
              <a:t>DeLamater</a:t>
            </a:r>
            <a:r>
              <a:rPr lang="en-US" sz="1400" dirty="0" smtClean="0"/>
              <a:t> et al. 2012</a:t>
            </a:r>
          </a:p>
          <a:p>
            <a:pPr lvl="1"/>
            <a:r>
              <a:rPr lang="en-US" sz="1400" dirty="0" smtClean="0"/>
              <a:t>Brody et al., 2010 </a:t>
            </a:r>
          </a:p>
          <a:p>
            <a:r>
              <a:rPr lang="en-US" sz="1600" dirty="0" smtClean="0"/>
              <a:t>Contrary to ageist attitudes and beliefs, </a:t>
            </a:r>
            <a:r>
              <a:rPr lang="en-US" sz="1600" baseline="30000" dirty="0" smtClean="0"/>
              <a:t>23 </a:t>
            </a:r>
            <a:r>
              <a:rPr lang="en-US" sz="1600" dirty="0" smtClean="0"/>
              <a:t>many adults remain sexual into later life, particularly if partnered and in good health  </a:t>
            </a:r>
            <a:r>
              <a:rPr lang="en-US" sz="1600" baseline="30000" dirty="0"/>
              <a:t>2</a:t>
            </a:r>
            <a:r>
              <a:rPr lang="en-US" sz="1600" baseline="30000" dirty="0" smtClean="0"/>
              <a:t>4, 25 </a:t>
            </a:r>
            <a:r>
              <a:rPr lang="en-US" sz="1600" dirty="0" smtClean="0"/>
              <a:t>though expression of that sexuality may change </a:t>
            </a:r>
            <a:r>
              <a:rPr lang="en-US" sz="1600" baseline="30000" dirty="0" smtClean="0"/>
              <a:t>26</a:t>
            </a:r>
          </a:p>
          <a:p>
            <a:pPr marL="228600" lvl="1" indent="0">
              <a:buNone/>
            </a:pPr>
            <a:endParaRPr lang="en-US" sz="1400" dirty="0" smtClean="0"/>
          </a:p>
          <a:p>
            <a:pPr marL="228600" lvl="1" indent="0">
              <a:buNone/>
            </a:pPr>
            <a:endParaRPr lang="en-US" sz="1400" dirty="0" smtClean="0"/>
          </a:p>
          <a:p>
            <a:pPr lvl="1"/>
            <a:endParaRPr lang="en-US" sz="1400" dirty="0" smtClean="0"/>
          </a:p>
          <a:p>
            <a:endParaRPr lang="en-US" sz="1600"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5063" y="4794443"/>
            <a:ext cx="4595995" cy="1739900"/>
          </a:xfrm>
          <a:prstGeom prst="rect">
            <a:avLst/>
          </a:prstGeom>
        </p:spPr>
      </p:pic>
    </p:spTree>
    <p:extLst>
      <p:ext uri="{BB962C8B-B14F-4D97-AF65-F5344CB8AC3E}">
        <p14:creationId xmlns:p14="http://schemas.microsoft.com/office/powerpoint/2010/main" val="37337142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2-14 at 7.21.14 AM.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57200" y="502120"/>
            <a:ext cx="8229600" cy="5624043"/>
          </a:xfrm>
        </p:spPr>
      </p:pic>
    </p:spTree>
    <p:extLst>
      <p:ext uri="{BB962C8B-B14F-4D97-AF65-F5344CB8AC3E}">
        <p14:creationId xmlns:p14="http://schemas.microsoft.com/office/powerpoint/2010/main" val="41124887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473" y="1810327"/>
            <a:ext cx="5708072" cy="3223491"/>
          </a:xfrm>
        </p:spPr>
        <p:txBody>
          <a:bodyPr/>
          <a:lstStyle/>
          <a:p>
            <a:r>
              <a:rPr lang="en-US" sz="1900" dirty="0" smtClean="0"/>
              <a:t>Seminal findings from National Social Life, Health, and Aging Project (NSHAP) reveal </a:t>
            </a:r>
            <a:r>
              <a:rPr lang="en-US" sz="1900" baseline="30000" dirty="0" smtClean="0"/>
              <a:t>27</a:t>
            </a:r>
            <a:r>
              <a:rPr lang="en-US" sz="1900" dirty="0" smtClean="0"/>
              <a:t>:</a:t>
            </a:r>
          </a:p>
          <a:p>
            <a:pPr lvl="1"/>
            <a:r>
              <a:rPr lang="en-US" sz="1900" dirty="0" smtClean="0"/>
              <a:t>Prevalence of sex declines</a:t>
            </a:r>
          </a:p>
          <a:p>
            <a:pPr lvl="1"/>
            <a:r>
              <a:rPr lang="en-US" sz="1900" dirty="0" smtClean="0"/>
              <a:t>But OAs continue to engage in intercourse, oral sex, and masturbation into 8</a:t>
            </a:r>
            <a:r>
              <a:rPr lang="en-US" sz="1900" baseline="30000" dirty="0" smtClean="0"/>
              <a:t>th</a:t>
            </a:r>
            <a:r>
              <a:rPr lang="en-US" sz="1900" dirty="0" smtClean="0"/>
              <a:t> and 9</a:t>
            </a:r>
            <a:r>
              <a:rPr lang="en-US" sz="1900" baseline="30000" dirty="0" smtClean="0"/>
              <a:t>th</a:t>
            </a:r>
            <a:r>
              <a:rPr lang="en-US" sz="1900" dirty="0" smtClean="0"/>
              <a:t> decades of life</a:t>
            </a:r>
          </a:p>
          <a:p>
            <a:pPr lvl="2"/>
            <a:r>
              <a:rPr lang="en-US" sz="1900" dirty="0" smtClean="0"/>
              <a:t>E.g.: 54% of oldest respondents reported having sex 2-3x monthly</a:t>
            </a:r>
          </a:p>
          <a:p>
            <a:pPr lvl="2"/>
            <a:endParaRPr lang="en-US" dirty="0"/>
          </a:p>
        </p:txBody>
      </p:sp>
      <p:sp>
        <p:nvSpPr>
          <p:cNvPr id="4" name="Title 1"/>
          <p:cNvSpPr>
            <a:spLocks noGrp="1"/>
          </p:cNvSpPr>
          <p:nvPr>
            <p:ph type="title"/>
          </p:nvPr>
        </p:nvSpPr>
        <p:spPr>
          <a:xfrm>
            <a:off x="92364" y="23091"/>
            <a:ext cx="6508377" cy="1143000"/>
          </a:xfrm>
        </p:spPr>
        <p:txBody>
          <a:bodyPr/>
          <a:lstStyle/>
          <a:p>
            <a:r>
              <a:rPr lang="en-US" dirty="0" smtClean="0"/>
              <a:t>Sex &amp; aging: An overview </a:t>
            </a:r>
            <a:endParaRPr lang="en-US" dirty="0"/>
          </a:p>
        </p:txBody>
      </p:sp>
      <p:pic>
        <p:nvPicPr>
          <p:cNvPr id="5" name="Picture 4" descr="imgr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97019" y="263237"/>
            <a:ext cx="2463800" cy="4070228"/>
          </a:xfrm>
          <a:prstGeom prst="rect">
            <a:avLst/>
          </a:prstGeom>
        </p:spPr>
      </p:pic>
      <p:pic>
        <p:nvPicPr>
          <p:cNvPr id="6" name="Picture 5"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40375" y="4747848"/>
            <a:ext cx="3514876" cy="1739900"/>
          </a:xfrm>
          <a:prstGeom prst="rect">
            <a:avLst/>
          </a:prstGeom>
        </p:spPr>
      </p:pic>
    </p:spTree>
    <p:extLst>
      <p:ext uri="{BB962C8B-B14F-4D97-AF65-F5344CB8AC3E}">
        <p14:creationId xmlns:p14="http://schemas.microsoft.com/office/powerpoint/2010/main" val="117318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2-14 at 5.56.31 AM.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472409" y="3144764"/>
            <a:ext cx="3514883" cy="3485314"/>
          </a:xfrm>
        </p:spPr>
      </p:pic>
      <p:pic>
        <p:nvPicPr>
          <p:cNvPr id="5" name="Picture 4" descr="download.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86419" y="2265107"/>
            <a:ext cx="3402797" cy="3867568"/>
          </a:xfrm>
          <a:prstGeom prst="rect">
            <a:avLst/>
          </a:prstGeom>
        </p:spPr>
      </p:pic>
      <p:sp>
        <p:nvSpPr>
          <p:cNvPr id="7" name="Title 1"/>
          <p:cNvSpPr>
            <a:spLocks noGrp="1"/>
          </p:cNvSpPr>
          <p:nvPr>
            <p:ph type="title"/>
          </p:nvPr>
        </p:nvSpPr>
        <p:spPr>
          <a:xfrm>
            <a:off x="131572" y="275103"/>
            <a:ext cx="6508377" cy="1143000"/>
          </a:xfrm>
        </p:spPr>
        <p:txBody>
          <a:bodyPr/>
          <a:lstStyle/>
          <a:p>
            <a:r>
              <a:rPr lang="en-US" dirty="0" smtClean="0"/>
              <a:t>A millennial talks sex after 60- how did she get here?</a:t>
            </a:r>
            <a:endParaRPr lang="en-US" dirty="0"/>
          </a:p>
        </p:txBody>
      </p:sp>
      <p:pic>
        <p:nvPicPr>
          <p:cNvPr id="8" name="Content Placeholder 3" descr="Screen Shot 2018-09-11 at 4.25.32 PM.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1572" y="1585953"/>
            <a:ext cx="3706882" cy="3117621"/>
          </a:xfrm>
          <a:prstGeom prst="rect">
            <a:avLst/>
          </a:prstGeom>
        </p:spPr>
      </p:pic>
    </p:spTree>
    <p:extLst>
      <p:ext uri="{BB962C8B-B14F-4D97-AF65-F5344CB8AC3E}">
        <p14:creationId xmlns:p14="http://schemas.microsoft.com/office/powerpoint/2010/main" val="152869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p:cNvSpPr txBox="1">
            <a:spLocks/>
          </p:cNvSpPr>
          <p:nvPr/>
        </p:nvSpPr>
        <p:spPr>
          <a:xfrm>
            <a:off x="277091" y="288636"/>
            <a:ext cx="6508377" cy="53109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dirty="0" smtClean="0"/>
              <a:t>Sex &amp; intimacy </a:t>
            </a:r>
            <a:endParaRPr lang="en-US" dirty="0"/>
          </a:p>
        </p:txBody>
      </p:sp>
      <p:sp>
        <p:nvSpPr>
          <p:cNvPr id="7" name="TextBox 6"/>
          <p:cNvSpPr txBox="1"/>
          <p:nvPr/>
        </p:nvSpPr>
        <p:spPr>
          <a:xfrm>
            <a:off x="277091" y="1124834"/>
            <a:ext cx="5541818" cy="923330"/>
          </a:xfrm>
          <a:prstGeom prst="rect">
            <a:avLst/>
          </a:prstGeom>
          <a:solidFill>
            <a:srgbClr val="FFE9C8"/>
          </a:solidFill>
          <a:ln>
            <a:solidFill>
              <a:srgbClr val="742500"/>
            </a:solidFill>
          </a:ln>
        </p:spPr>
        <p:txBody>
          <a:bodyPr wrap="square" rtlCol="0">
            <a:spAutoFit/>
          </a:bodyPr>
          <a:lstStyle/>
          <a:p>
            <a:pPr marL="285750" indent="-285750">
              <a:buFont typeface="Arial"/>
              <a:buChar char="•"/>
            </a:pPr>
            <a:r>
              <a:rPr lang="en-US" dirty="0" smtClean="0">
                <a:solidFill>
                  <a:schemeClr val="accent3">
                    <a:lumMod val="50000"/>
                  </a:schemeClr>
                </a:solidFill>
              </a:rPr>
              <a:t>Cross-cultural studies </a:t>
            </a:r>
            <a:r>
              <a:rPr lang="en-US" baseline="30000" dirty="0" smtClean="0">
                <a:solidFill>
                  <a:schemeClr val="accent3">
                    <a:lumMod val="50000"/>
                  </a:schemeClr>
                </a:solidFill>
              </a:rPr>
              <a:t>28</a:t>
            </a:r>
            <a:r>
              <a:rPr lang="en-US" dirty="0" smtClean="0">
                <a:solidFill>
                  <a:schemeClr val="accent3">
                    <a:lumMod val="50000"/>
                  </a:schemeClr>
                </a:solidFill>
              </a:rPr>
              <a:t> find that couples continue to seek &amp; value intimacy throughout their 60s into their late adulthood</a:t>
            </a:r>
            <a:endParaRPr lang="en-US" dirty="0">
              <a:solidFill>
                <a:schemeClr val="accent3">
                  <a:lumMod val="50000"/>
                </a:schemeClr>
              </a:solidFill>
            </a:endParaRPr>
          </a:p>
        </p:txBody>
      </p:sp>
      <p:sp>
        <p:nvSpPr>
          <p:cNvPr id="8" name="TextBox 7"/>
          <p:cNvSpPr txBox="1"/>
          <p:nvPr/>
        </p:nvSpPr>
        <p:spPr>
          <a:xfrm>
            <a:off x="277091" y="2570325"/>
            <a:ext cx="5541818" cy="1200329"/>
          </a:xfrm>
          <a:prstGeom prst="rect">
            <a:avLst/>
          </a:prstGeom>
          <a:solidFill>
            <a:srgbClr val="FFE9C8"/>
          </a:solidFill>
          <a:ln>
            <a:solidFill>
              <a:srgbClr val="742500"/>
            </a:solidFill>
          </a:ln>
        </p:spPr>
        <p:txBody>
          <a:bodyPr wrap="square" rtlCol="0">
            <a:spAutoFit/>
          </a:bodyPr>
          <a:lstStyle/>
          <a:p>
            <a:pPr marL="285750" indent="-285750">
              <a:buFont typeface="Arial"/>
              <a:buChar char="•"/>
            </a:pPr>
            <a:r>
              <a:rPr lang="en-US" dirty="0" smtClean="0">
                <a:solidFill>
                  <a:schemeClr val="accent3">
                    <a:lumMod val="50000"/>
                  </a:schemeClr>
                </a:solidFill>
              </a:rPr>
              <a:t>For some, aging represents an exciting, leisurely time to explore new dimensions of sexuality, modes of partnership, and forms of intimacy </a:t>
            </a:r>
            <a:r>
              <a:rPr lang="en-US" baseline="30000" dirty="0" smtClean="0">
                <a:solidFill>
                  <a:schemeClr val="accent3">
                    <a:lumMod val="50000"/>
                  </a:schemeClr>
                </a:solidFill>
              </a:rPr>
              <a:t>29</a:t>
            </a:r>
            <a:endParaRPr lang="en-US" dirty="0">
              <a:solidFill>
                <a:schemeClr val="accent3">
                  <a:lumMod val="50000"/>
                </a:schemeClr>
              </a:solidFill>
            </a:endParaRPr>
          </a:p>
        </p:txBody>
      </p:sp>
      <p:sp>
        <p:nvSpPr>
          <p:cNvPr id="9" name="TextBox 8"/>
          <p:cNvSpPr txBox="1"/>
          <p:nvPr/>
        </p:nvSpPr>
        <p:spPr>
          <a:xfrm>
            <a:off x="277091" y="4339088"/>
            <a:ext cx="5541818" cy="1200329"/>
          </a:xfrm>
          <a:prstGeom prst="rect">
            <a:avLst/>
          </a:prstGeom>
          <a:solidFill>
            <a:srgbClr val="FFE9C8"/>
          </a:solidFill>
          <a:ln>
            <a:solidFill>
              <a:srgbClr val="742500"/>
            </a:solidFill>
          </a:ln>
        </p:spPr>
        <p:txBody>
          <a:bodyPr wrap="square" rtlCol="0">
            <a:spAutoFit/>
          </a:bodyPr>
          <a:lstStyle/>
          <a:p>
            <a:pPr marL="285750" indent="-285750">
              <a:buFont typeface="Arial"/>
              <a:buChar char="•"/>
            </a:pPr>
            <a:r>
              <a:rPr lang="en-US" dirty="0" smtClean="0">
                <a:solidFill>
                  <a:schemeClr val="accent3">
                    <a:lumMod val="50000"/>
                  </a:schemeClr>
                </a:solidFill>
              </a:rPr>
              <a:t>Many find that simple things– like hugging, kissing, touching, and simply spending time together– can feel more satisfying in later life than ever before </a:t>
            </a:r>
            <a:r>
              <a:rPr lang="en-US" baseline="30000" dirty="0" smtClean="0">
                <a:solidFill>
                  <a:schemeClr val="accent3">
                    <a:lumMod val="50000"/>
                  </a:schemeClr>
                </a:solidFill>
              </a:rPr>
              <a:t>30</a:t>
            </a:r>
            <a:endParaRPr lang="en-US" dirty="0">
              <a:solidFill>
                <a:schemeClr val="accent3">
                  <a:lumMod val="50000"/>
                </a:schemeClr>
              </a:solidFill>
            </a:endParaRPr>
          </a:p>
        </p:txBody>
      </p:sp>
    </p:spTree>
    <p:extLst>
      <p:ext uri="{BB962C8B-B14F-4D97-AF65-F5344CB8AC3E}">
        <p14:creationId xmlns:p14="http://schemas.microsoft.com/office/powerpoint/2010/main" val="143235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53831" cy="6857999"/>
          </a:xfrm>
          <a:prstGeom prst="rect">
            <a:avLst/>
          </a:prstGeom>
        </p:spPr>
      </p:pic>
      <p:sp>
        <p:nvSpPr>
          <p:cNvPr id="5" name="TextBox 4"/>
          <p:cNvSpPr txBox="1"/>
          <p:nvPr/>
        </p:nvSpPr>
        <p:spPr>
          <a:xfrm>
            <a:off x="264595" y="335182"/>
            <a:ext cx="7840313" cy="523220"/>
          </a:xfrm>
          <a:prstGeom prst="rect">
            <a:avLst/>
          </a:prstGeom>
          <a:noFill/>
        </p:spPr>
        <p:txBody>
          <a:bodyPr wrap="square" rtlCol="0">
            <a:spAutoFit/>
          </a:bodyPr>
          <a:lstStyle/>
          <a:p>
            <a:r>
              <a:rPr lang="en-US" sz="2800" dirty="0" smtClean="0">
                <a:solidFill>
                  <a:srgbClr val="800000"/>
                </a:solidFill>
                <a:cs typeface="Athelas Regular"/>
              </a:rPr>
              <a:t>The </a:t>
            </a:r>
            <a:r>
              <a:rPr lang="en-US" sz="2800" i="1" dirty="0" smtClean="0">
                <a:solidFill>
                  <a:srgbClr val="800000"/>
                </a:solidFill>
                <a:cs typeface="Athelas Regular"/>
              </a:rPr>
              <a:t>Fine Wine </a:t>
            </a:r>
            <a:r>
              <a:rPr lang="en-US" sz="2800" dirty="0" smtClean="0">
                <a:solidFill>
                  <a:srgbClr val="800000"/>
                </a:solidFill>
                <a:cs typeface="Athelas Regular"/>
              </a:rPr>
              <a:t>approach to sex and aging: </a:t>
            </a:r>
            <a:endParaRPr lang="en-US" sz="2800" dirty="0">
              <a:solidFill>
                <a:srgbClr val="800000"/>
              </a:solidFill>
              <a:cs typeface="Athelas Regular"/>
            </a:endParaRPr>
          </a:p>
        </p:txBody>
      </p:sp>
      <p:sp>
        <p:nvSpPr>
          <p:cNvPr id="6" name="TextBox 5"/>
          <p:cNvSpPr txBox="1"/>
          <p:nvPr/>
        </p:nvSpPr>
        <p:spPr>
          <a:xfrm>
            <a:off x="2109602" y="1834281"/>
            <a:ext cx="4956215" cy="2677656"/>
          </a:xfrm>
          <a:prstGeom prst="rect">
            <a:avLst/>
          </a:prstGeom>
          <a:solidFill>
            <a:schemeClr val="accent2">
              <a:lumMod val="20000"/>
              <a:lumOff val="80000"/>
            </a:schemeClr>
          </a:solidFill>
          <a:ln>
            <a:solidFill>
              <a:srgbClr val="800000"/>
            </a:solidFill>
          </a:ln>
        </p:spPr>
        <p:txBody>
          <a:bodyPr wrap="square" rtlCol="0">
            <a:spAutoFit/>
          </a:bodyPr>
          <a:lstStyle/>
          <a:p>
            <a:pPr algn="ctr"/>
            <a:r>
              <a:rPr lang="en-US" sz="2800" dirty="0" smtClean="0">
                <a:solidFill>
                  <a:srgbClr val="800000"/>
                </a:solidFill>
                <a:latin typeface="+mj-lt"/>
                <a:cs typeface="Athelas Regular"/>
              </a:rPr>
              <a:t>Sex not only appears to continue into the third act, but– like a a fine wine—it also appears to evolve in its complexity, flavor, and very constitution with age</a:t>
            </a:r>
            <a:r>
              <a:rPr lang="en-US" sz="2800" b="1" dirty="0" smtClean="0">
                <a:solidFill>
                  <a:srgbClr val="800000"/>
                </a:solidFill>
                <a:latin typeface="Athelas Regular"/>
                <a:cs typeface="Athelas Regular"/>
              </a:rPr>
              <a:t>. </a:t>
            </a:r>
            <a:endParaRPr lang="en-US" sz="2800" b="1" dirty="0">
              <a:solidFill>
                <a:srgbClr val="800000"/>
              </a:solidFill>
              <a:latin typeface="Athelas Regular"/>
              <a:cs typeface="Athelas Regular"/>
            </a:endParaRPr>
          </a:p>
        </p:txBody>
      </p:sp>
    </p:spTree>
    <p:extLst>
      <p:ext uri="{BB962C8B-B14F-4D97-AF65-F5344CB8AC3E}">
        <p14:creationId xmlns:p14="http://schemas.microsoft.com/office/powerpoint/2010/main" val="4930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3309"/>
            <a:ext cx="6508377" cy="1143000"/>
          </a:xfrm>
        </p:spPr>
        <p:txBody>
          <a:bodyPr>
            <a:normAutofit fontScale="90000"/>
          </a:bodyPr>
          <a:lstStyle/>
          <a:p>
            <a:r>
              <a:rPr lang="en-US" dirty="0" smtClean="0">
                <a:latin typeface="+mn-lt"/>
                <a:cs typeface="Athelas Regular"/>
              </a:rPr>
              <a:t>Socio-emotional selectivity theory may explain why</a:t>
            </a:r>
            <a:endParaRPr lang="en-US" dirty="0">
              <a:latin typeface="+mn-lt"/>
              <a:cs typeface="Athelas Regular"/>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57199" y="2057400"/>
            <a:ext cx="7509165" cy="4518579"/>
          </a:xfrm>
        </p:spPr>
      </p:pic>
    </p:spTree>
    <p:extLst>
      <p:ext uri="{BB962C8B-B14F-4D97-AF65-F5344CB8AC3E}">
        <p14:creationId xmlns:p14="http://schemas.microsoft.com/office/powerpoint/2010/main" val="33405815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The rise of STDs in later life </a:t>
            </a:r>
            <a:endParaRPr lang="en-US" dirty="0"/>
          </a:p>
        </p:txBody>
      </p:sp>
      <p:sp>
        <p:nvSpPr>
          <p:cNvPr id="3" name="Content Placeholder 2"/>
          <p:cNvSpPr>
            <a:spLocks noGrp="1"/>
          </p:cNvSpPr>
          <p:nvPr>
            <p:ph idx="1"/>
          </p:nvPr>
        </p:nvSpPr>
        <p:spPr>
          <a:xfrm>
            <a:off x="283397" y="1877903"/>
            <a:ext cx="6682179" cy="3916363"/>
          </a:xfrm>
        </p:spPr>
        <p:txBody>
          <a:bodyPr>
            <a:noAutofit/>
          </a:bodyPr>
          <a:lstStyle/>
          <a:p>
            <a:r>
              <a:rPr lang="en-US" sz="1800" dirty="0" smtClean="0"/>
              <a:t>OAs account for an increasing— and unprecedented—proportion of sexually transmitted diseases in the U.S. </a:t>
            </a:r>
            <a:r>
              <a:rPr lang="en-US" sz="1800" baseline="30000" dirty="0" smtClean="0"/>
              <a:t>31,32</a:t>
            </a:r>
          </a:p>
          <a:p>
            <a:r>
              <a:rPr lang="en-US" sz="1800" dirty="0" smtClean="0"/>
              <a:t>Between 2010 and 2014, the CDC</a:t>
            </a:r>
            <a:r>
              <a:rPr lang="en-US" sz="1800" baseline="30000" dirty="0" smtClean="0"/>
              <a:t>33</a:t>
            </a:r>
            <a:r>
              <a:rPr lang="en-US" sz="1800" dirty="0" smtClean="0"/>
              <a:t> reports that adults 65+ saw:</a:t>
            </a:r>
          </a:p>
          <a:p>
            <a:pPr lvl="3"/>
            <a:r>
              <a:rPr lang="en-US" dirty="0" smtClean="0"/>
              <a:t>A nearly 52% increase in chlamydia infections;</a:t>
            </a:r>
          </a:p>
          <a:p>
            <a:pPr lvl="3"/>
            <a:r>
              <a:rPr lang="en-US" dirty="0" smtClean="0"/>
              <a:t>65% rise in syphilis; and</a:t>
            </a:r>
          </a:p>
          <a:p>
            <a:r>
              <a:rPr lang="en-US" sz="1800" dirty="0" smtClean="0"/>
              <a:t>Most strikingly, adults over 50 account for:</a:t>
            </a:r>
          </a:p>
          <a:p>
            <a:pPr lvl="1"/>
            <a:r>
              <a:rPr lang="en-US" sz="1600" dirty="0" smtClean="0"/>
              <a:t>17% of new HIV infections </a:t>
            </a:r>
            <a:r>
              <a:rPr lang="en-US" sz="1600" baseline="30000" dirty="0" smtClean="0"/>
              <a:t>34</a:t>
            </a:r>
            <a:endParaRPr lang="en-US" sz="1600" dirty="0" smtClean="0"/>
          </a:p>
          <a:p>
            <a:pPr lvl="1"/>
            <a:r>
              <a:rPr lang="en-US" sz="1800" dirty="0" smtClean="0"/>
              <a:t>Roughly 50% of all existing HIV diagnosis in the U.S.</a:t>
            </a:r>
          </a:p>
          <a:p>
            <a:pPr lvl="2"/>
            <a:r>
              <a:rPr lang="en-US" sz="1600" dirty="0" smtClean="0"/>
              <a:t>By 2020, rates will exceed 70% </a:t>
            </a:r>
            <a:r>
              <a:rPr lang="en-US" sz="1600" baseline="30000" dirty="0" smtClean="0"/>
              <a:t>35</a:t>
            </a:r>
            <a:endParaRPr lang="en-US" sz="1600" dirty="0" smtClean="0"/>
          </a:p>
          <a:p>
            <a:pPr lvl="1"/>
            <a:endParaRPr lang="en-US" sz="1600" dirty="0"/>
          </a:p>
        </p:txBody>
      </p:sp>
      <p:pic>
        <p:nvPicPr>
          <p:cNvPr id="4" name="Picture 3" descr="imag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378" y="5100256"/>
            <a:ext cx="1905285" cy="1388020"/>
          </a:xfrm>
          <a:prstGeom prst="rect">
            <a:avLst/>
          </a:prstGeom>
        </p:spPr>
      </p:pic>
      <p:pic>
        <p:nvPicPr>
          <p:cNvPr id="5" name="Picture 4" descr="image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9378" y="3308565"/>
            <a:ext cx="1836859" cy="1388020"/>
          </a:xfrm>
          <a:prstGeom prst="rect">
            <a:avLst/>
          </a:prstGeom>
        </p:spPr>
      </p:pic>
      <p:pic>
        <p:nvPicPr>
          <p:cNvPr id="6" name="Picture 5" descr="images.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39378" y="75765"/>
            <a:ext cx="1836859" cy="2820270"/>
          </a:xfrm>
          <a:prstGeom prst="rect">
            <a:avLst/>
          </a:prstGeom>
        </p:spPr>
      </p:pic>
    </p:spTree>
    <p:extLst>
      <p:ext uri="{BB962C8B-B14F-4D97-AF65-F5344CB8AC3E}">
        <p14:creationId xmlns:p14="http://schemas.microsoft.com/office/powerpoint/2010/main" val="31941138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V="1">
            <a:off x="0" y="-1"/>
            <a:ext cx="9143999" cy="6858000"/>
          </a:xfrm>
          <a:prstGeom prst="rect">
            <a:avLst/>
          </a:prstGeom>
          <a:solidFill>
            <a:schemeClr val="accent2">
              <a:lumMod val="90000"/>
              <a:lumOff val="10000"/>
            </a:schemeClr>
          </a:solidFill>
        </p:spPr>
        <p:txBody>
          <a:bodyPr wrap="square" rtlCol="0">
            <a:spAutoFit/>
          </a:bodyPr>
          <a:lstStyle/>
          <a:p>
            <a:endParaRPr lang="en-US" dirty="0"/>
          </a:p>
        </p:txBody>
      </p:sp>
      <p:sp>
        <p:nvSpPr>
          <p:cNvPr id="6" name="Oval 5"/>
          <p:cNvSpPr/>
          <p:nvPr/>
        </p:nvSpPr>
        <p:spPr>
          <a:xfrm>
            <a:off x="379125" y="1440796"/>
            <a:ext cx="3544810" cy="348824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308489" y="1440796"/>
            <a:ext cx="3544810" cy="3488244"/>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227233" y="2881592"/>
            <a:ext cx="928856" cy="830997"/>
          </a:xfrm>
          <a:prstGeom prst="rect">
            <a:avLst/>
          </a:prstGeom>
          <a:noFill/>
        </p:spPr>
        <p:txBody>
          <a:bodyPr wrap="square" rtlCol="0">
            <a:spAutoFit/>
          </a:bodyPr>
          <a:lstStyle/>
          <a:p>
            <a:pPr algn="ctr"/>
            <a:r>
              <a:rPr lang="en-US" sz="4800" dirty="0" smtClean="0">
                <a:solidFill>
                  <a:srgbClr val="FFFFFF"/>
                </a:solidFill>
              </a:rPr>
              <a:t>+</a:t>
            </a:r>
            <a:endParaRPr lang="en-US" sz="4800" dirty="0">
              <a:solidFill>
                <a:srgbClr val="FFFFFF"/>
              </a:solidFill>
            </a:endParaRPr>
          </a:p>
        </p:txBody>
      </p:sp>
      <p:sp>
        <p:nvSpPr>
          <p:cNvPr id="9" name="TextBox 8"/>
          <p:cNvSpPr txBox="1"/>
          <p:nvPr/>
        </p:nvSpPr>
        <p:spPr>
          <a:xfrm>
            <a:off x="952450" y="2568383"/>
            <a:ext cx="2409141" cy="923330"/>
          </a:xfrm>
          <a:prstGeom prst="rect">
            <a:avLst/>
          </a:prstGeom>
          <a:noFill/>
        </p:spPr>
        <p:txBody>
          <a:bodyPr wrap="square" rtlCol="0">
            <a:spAutoFit/>
          </a:bodyPr>
          <a:lstStyle/>
          <a:p>
            <a:pPr algn="ctr"/>
            <a:r>
              <a:rPr lang="en-US" sz="2000" dirty="0" smtClean="0">
                <a:solidFill>
                  <a:srgbClr val="FF0000"/>
                </a:solidFill>
              </a:rPr>
              <a:t>Long-term survival with infection </a:t>
            </a:r>
          </a:p>
          <a:p>
            <a:pPr algn="ctr"/>
            <a:r>
              <a:rPr lang="en-US" sz="1400" dirty="0" smtClean="0">
                <a:solidFill>
                  <a:srgbClr val="FF0000"/>
                </a:solidFill>
              </a:rPr>
              <a:t>(treatment advances)</a:t>
            </a:r>
            <a:endParaRPr lang="en-US" sz="1400" dirty="0">
              <a:solidFill>
                <a:srgbClr val="FF0000"/>
              </a:solidFill>
            </a:endParaRPr>
          </a:p>
        </p:txBody>
      </p:sp>
      <p:sp>
        <p:nvSpPr>
          <p:cNvPr id="13" name="TextBox 12"/>
          <p:cNvSpPr txBox="1"/>
          <p:nvPr/>
        </p:nvSpPr>
        <p:spPr>
          <a:xfrm>
            <a:off x="6004184" y="2571391"/>
            <a:ext cx="2409141" cy="1015663"/>
          </a:xfrm>
          <a:prstGeom prst="rect">
            <a:avLst/>
          </a:prstGeom>
          <a:noFill/>
        </p:spPr>
        <p:txBody>
          <a:bodyPr wrap="square" rtlCol="0">
            <a:spAutoFit/>
          </a:bodyPr>
          <a:lstStyle/>
          <a:p>
            <a:pPr algn="ctr"/>
            <a:r>
              <a:rPr lang="en-US" sz="2000" dirty="0" smtClean="0">
                <a:solidFill>
                  <a:srgbClr val="FF0000"/>
                </a:solidFill>
              </a:rPr>
              <a:t>Increased incidence of STIs among adults 50+</a:t>
            </a:r>
            <a:endParaRPr lang="en-US" sz="1400" dirty="0">
              <a:solidFill>
                <a:srgbClr val="FF0000"/>
              </a:solidFill>
            </a:endParaRPr>
          </a:p>
        </p:txBody>
      </p:sp>
      <p:sp>
        <p:nvSpPr>
          <p:cNvPr id="10" name="Title 1"/>
          <p:cNvSpPr>
            <a:spLocks noGrp="1"/>
          </p:cNvSpPr>
          <p:nvPr>
            <p:ph type="title"/>
          </p:nvPr>
        </p:nvSpPr>
        <p:spPr>
          <a:xfrm>
            <a:off x="107402" y="189578"/>
            <a:ext cx="7835248" cy="879250"/>
          </a:xfrm>
        </p:spPr>
        <p:txBody>
          <a:bodyPr/>
          <a:lstStyle/>
          <a:p>
            <a:r>
              <a:rPr lang="en-US" dirty="0" smtClean="0">
                <a:solidFill>
                  <a:srgbClr val="FFFFFF"/>
                </a:solidFill>
              </a:rPr>
              <a:t>Why? Epidemiological dynamics</a:t>
            </a:r>
            <a:endParaRPr lang="en-US" dirty="0">
              <a:solidFill>
                <a:srgbClr val="FFFFFF"/>
              </a:solidFill>
            </a:endParaRPr>
          </a:p>
        </p:txBody>
      </p:sp>
    </p:spTree>
    <p:extLst>
      <p:ext uri="{BB962C8B-B14F-4D97-AF65-F5344CB8AC3E}">
        <p14:creationId xmlns:p14="http://schemas.microsoft.com/office/powerpoint/2010/main" val="121329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opsychosocial_diagram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8993958" cy="6757483"/>
          </a:xfrm>
          <a:prstGeom prst="rect">
            <a:avLst/>
          </a:prstGeom>
        </p:spPr>
      </p:pic>
      <p:sp>
        <p:nvSpPr>
          <p:cNvPr id="6" name="TextBox 5"/>
          <p:cNvSpPr txBox="1"/>
          <p:nvPr/>
        </p:nvSpPr>
        <p:spPr>
          <a:xfrm>
            <a:off x="5455739" y="6258819"/>
            <a:ext cx="3624016" cy="369332"/>
          </a:xfrm>
          <a:prstGeom prst="rect">
            <a:avLst/>
          </a:prstGeom>
          <a:noFill/>
        </p:spPr>
        <p:txBody>
          <a:bodyPr wrap="square" rtlCol="0">
            <a:spAutoFit/>
          </a:bodyPr>
          <a:lstStyle/>
          <a:p>
            <a:pPr algn="r"/>
            <a:r>
              <a:rPr lang="en-US" dirty="0" smtClean="0">
                <a:solidFill>
                  <a:schemeClr val="accent1">
                    <a:lumMod val="50000"/>
                  </a:schemeClr>
                </a:solidFill>
                <a:latin typeface="+mj-lt"/>
                <a:cs typeface="Athelas Regular"/>
              </a:rPr>
              <a:t>Engle, 1974</a:t>
            </a:r>
            <a:endParaRPr lang="en-US" dirty="0">
              <a:latin typeface="+mj-lt"/>
            </a:endParaRPr>
          </a:p>
        </p:txBody>
      </p:sp>
      <p:sp>
        <p:nvSpPr>
          <p:cNvPr id="2" name="TextBox 1"/>
          <p:cNvSpPr txBox="1"/>
          <p:nvPr/>
        </p:nvSpPr>
        <p:spPr>
          <a:xfrm>
            <a:off x="3786909" y="854364"/>
            <a:ext cx="1576466" cy="830997"/>
          </a:xfrm>
          <a:prstGeom prst="rect">
            <a:avLst/>
          </a:prstGeom>
          <a:noFill/>
        </p:spPr>
        <p:txBody>
          <a:bodyPr wrap="square" rtlCol="0">
            <a:spAutoFit/>
          </a:bodyPr>
          <a:lstStyle/>
          <a:p>
            <a:pPr algn="ctr"/>
            <a:r>
              <a:rPr lang="en-US" sz="1600" dirty="0" smtClean="0"/>
              <a:t>Attitudes, knowledge, behavior</a:t>
            </a:r>
            <a:endParaRPr lang="en-US" sz="1600" dirty="0"/>
          </a:p>
        </p:txBody>
      </p:sp>
      <p:sp>
        <p:nvSpPr>
          <p:cNvPr id="7" name="TextBox 6"/>
          <p:cNvSpPr txBox="1"/>
          <p:nvPr/>
        </p:nvSpPr>
        <p:spPr>
          <a:xfrm>
            <a:off x="4932218" y="4816764"/>
            <a:ext cx="1576466" cy="584776"/>
          </a:xfrm>
          <a:prstGeom prst="rect">
            <a:avLst/>
          </a:prstGeom>
          <a:noFill/>
        </p:spPr>
        <p:txBody>
          <a:bodyPr wrap="square" rtlCol="0">
            <a:spAutoFit/>
          </a:bodyPr>
          <a:lstStyle/>
          <a:p>
            <a:pPr algn="ctr"/>
            <a:r>
              <a:rPr lang="en-US" sz="1600" dirty="0" smtClean="0"/>
              <a:t>Aging, disease</a:t>
            </a:r>
            <a:endParaRPr lang="en-US" sz="1600" dirty="0"/>
          </a:p>
        </p:txBody>
      </p:sp>
      <p:sp>
        <p:nvSpPr>
          <p:cNvPr id="8" name="TextBox 7"/>
          <p:cNvSpPr txBox="1"/>
          <p:nvPr/>
        </p:nvSpPr>
        <p:spPr>
          <a:xfrm>
            <a:off x="2683163" y="4816764"/>
            <a:ext cx="1576466" cy="830997"/>
          </a:xfrm>
          <a:prstGeom prst="rect">
            <a:avLst/>
          </a:prstGeom>
          <a:noFill/>
        </p:spPr>
        <p:txBody>
          <a:bodyPr wrap="square" rtlCol="0">
            <a:spAutoFit/>
          </a:bodyPr>
          <a:lstStyle/>
          <a:p>
            <a:pPr algn="ctr"/>
            <a:r>
              <a:rPr lang="en-US" sz="1600" dirty="0" smtClean="0"/>
              <a:t>Ageism, </a:t>
            </a:r>
            <a:r>
              <a:rPr lang="en-US" sz="1600" dirty="0" err="1" smtClean="0"/>
              <a:t>ableism</a:t>
            </a:r>
            <a:r>
              <a:rPr lang="en-US" sz="1600" dirty="0" smtClean="0"/>
              <a:t>, stigma</a:t>
            </a:r>
            <a:endParaRPr lang="en-US" sz="1600" dirty="0"/>
          </a:p>
        </p:txBody>
      </p:sp>
    </p:spTree>
    <p:extLst>
      <p:ext uri="{BB962C8B-B14F-4D97-AF65-F5344CB8AC3E}">
        <p14:creationId xmlns:p14="http://schemas.microsoft.com/office/powerpoint/2010/main" val="35350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Right Arrow 16"/>
          <p:cNvSpPr/>
          <p:nvPr/>
        </p:nvSpPr>
        <p:spPr>
          <a:xfrm>
            <a:off x="1270000" y="6129867"/>
            <a:ext cx="6637867" cy="55033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1151018561"/>
              </p:ext>
            </p:extLst>
          </p:nvPr>
        </p:nvGraphicFramePr>
        <p:xfrm>
          <a:off x="1049869" y="685799"/>
          <a:ext cx="6993464" cy="4766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xplosion 1 1"/>
          <p:cNvSpPr/>
          <p:nvPr/>
        </p:nvSpPr>
        <p:spPr>
          <a:xfrm>
            <a:off x="2955638" y="969817"/>
            <a:ext cx="5495636" cy="4998413"/>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4456547" y="2566898"/>
            <a:ext cx="2447636" cy="1384995"/>
          </a:xfrm>
          <a:prstGeom prst="rect">
            <a:avLst/>
          </a:prstGeom>
        </p:spPr>
        <p:txBody>
          <a:bodyPr wrap="square">
            <a:spAutoFit/>
          </a:bodyPr>
          <a:lstStyle/>
          <a:p>
            <a:pPr algn="ctr"/>
            <a:r>
              <a:rPr lang="en-US" sz="1400" dirty="0">
                <a:solidFill>
                  <a:schemeClr val="bg1"/>
                </a:solidFill>
              </a:rPr>
              <a:t>F</a:t>
            </a:r>
            <a:r>
              <a:rPr lang="en-US" sz="1400" dirty="0" smtClean="0">
                <a:solidFill>
                  <a:schemeClr val="bg1"/>
                </a:solidFill>
              </a:rPr>
              <a:t>ew </a:t>
            </a:r>
            <a:r>
              <a:rPr lang="en-US" sz="1400" dirty="0">
                <a:solidFill>
                  <a:schemeClr val="bg1"/>
                </a:solidFill>
              </a:rPr>
              <a:t>men (38%) and even fewer women (22%) in a nationally-representative sample had discussed sex with a physician since age </a:t>
            </a:r>
            <a:r>
              <a:rPr lang="en-US" sz="1400" dirty="0" smtClean="0">
                <a:solidFill>
                  <a:schemeClr val="bg1"/>
                </a:solidFill>
              </a:rPr>
              <a:t>50</a:t>
            </a:r>
            <a:endParaRPr lang="en-US" sz="1400" dirty="0">
              <a:solidFill>
                <a:schemeClr val="bg1"/>
              </a:solidFill>
            </a:endParaRPr>
          </a:p>
        </p:txBody>
      </p:sp>
    </p:spTree>
    <p:extLst>
      <p:ext uri="{BB962C8B-B14F-4D97-AF65-F5344CB8AC3E}">
        <p14:creationId xmlns:p14="http://schemas.microsoft.com/office/powerpoint/2010/main" val="77595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5" y="436031"/>
            <a:ext cx="6891868" cy="787401"/>
          </a:xfrm>
        </p:spPr>
        <p:txBody>
          <a:bodyPr/>
          <a:lstStyle/>
          <a:p>
            <a:r>
              <a:rPr lang="en-US" sz="2800" dirty="0" smtClean="0"/>
              <a:t>Psychosexual education</a:t>
            </a:r>
            <a:endParaRPr lang="en-US" sz="2800" dirty="0"/>
          </a:p>
        </p:txBody>
      </p:sp>
      <p:sp>
        <p:nvSpPr>
          <p:cNvPr id="3" name="Content Placeholder 2"/>
          <p:cNvSpPr>
            <a:spLocks noGrp="1"/>
          </p:cNvSpPr>
          <p:nvPr>
            <p:ph idx="1"/>
          </p:nvPr>
        </p:nvSpPr>
        <p:spPr>
          <a:xfrm>
            <a:off x="457199" y="1566333"/>
            <a:ext cx="6508377" cy="3916363"/>
          </a:xfrm>
        </p:spPr>
        <p:txBody>
          <a:bodyPr>
            <a:normAutofit fontScale="92500" lnSpcReduction="20000"/>
          </a:bodyPr>
          <a:lstStyle/>
          <a:p>
            <a:r>
              <a:rPr lang="en-US" sz="1800" dirty="0" smtClean="0"/>
              <a:t>Sex researchers &amp; educators have long pointed to the positive contributions of sex education to healthy sexual attitudes and behaviors</a:t>
            </a:r>
            <a:r>
              <a:rPr lang="en-US" sz="1800" baseline="30000" dirty="0" smtClean="0"/>
              <a:t>36</a:t>
            </a:r>
            <a:r>
              <a:rPr lang="en-US" sz="1800" dirty="0" smtClean="0"/>
              <a:t> , but comprehensive, evidence-based interventions tailored to older adults’ remain limited:</a:t>
            </a:r>
          </a:p>
          <a:p>
            <a:pPr lvl="2"/>
            <a:r>
              <a:rPr lang="en-US" sz="1600" b="1" dirty="0" smtClean="0"/>
              <a:t>Hammond et al. (1971)/White &amp; Catania (1982): </a:t>
            </a:r>
            <a:r>
              <a:rPr lang="en-US" sz="1600" dirty="0" smtClean="0"/>
              <a:t>Educating providers increased permissive attitudes toward aging &amp; sexuality</a:t>
            </a:r>
          </a:p>
          <a:p>
            <a:pPr lvl="2"/>
            <a:r>
              <a:rPr lang="en-US" sz="1600" b="1" dirty="0" err="1" smtClean="0"/>
              <a:t>Falvo</a:t>
            </a:r>
            <a:r>
              <a:rPr lang="en-US" sz="1600" b="1" dirty="0" smtClean="0"/>
              <a:t> &amp; Norman (2004): </a:t>
            </a:r>
            <a:r>
              <a:rPr lang="en-US" sz="1600" dirty="0" smtClean="0"/>
              <a:t>OAs acquired &amp; retained HIV/AIDS knowledge at 3- month intervention f/up</a:t>
            </a:r>
          </a:p>
          <a:p>
            <a:pPr lvl="2"/>
            <a:r>
              <a:rPr lang="en-US" sz="1600" b="1" dirty="0"/>
              <a:t>Loeb et al., (2010): </a:t>
            </a:r>
            <a:r>
              <a:rPr lang="en-US" sz="1600" dirty="0"/>
              <a:t>Improved </a:t>
            </a:r>
            <a:r>
              <a:rPr lang="en-US" sz="1600" dirty="0" smtClean="0"/>
              <a:t>sexual </a:t>
            </a:r>
            <a:r>
              <a:rPr lang="en-US" sz="1600" dirty="0"/>
              <a:t>history taking among residents receiving a brief educational intervention about late life sexuality </a:t>
            </a:r>
          </a:p>
          <a:p>
            <a:pPr lvl="2"/>
            <a:r>
              <a:rPr lang="en-US" sz="1600" b="1" dirty="0" err="1" smtClean="0"/>
              <a:t>Illa</a:t>
            </a:r>
            <a:r>
              <a:rPr lang="en-US" sz="1600" b="1" dirty="0" smtClean="0"/>
              <a:t> et al. (2010): </a:t>
            </a:r>
            <a:r>
              <a:rPr lang="en-US" sz="1600" dirty="0" smtClean="0"/>
              <a:t>Secondary prevention intervention reduced sexual risk behaviors among HIV positive older adults </a:t>
            </a:r>
            <a:endParaRPr lang="en-US" sz="1600" b="1" dirty="0" smtClean="0"/>
          </a:p>
          <a:p>
            <a:pPr lvl="2"/>
            <a:r>
              <a:rPr lang="en-US" sz="1600" b="1" dirty="0" smtClean="0"/>
              <a:t>Bauer et al. (2013): </a:t>
            </a:r>
            <a:r>
              <a:rPr lang="en-US" sz="1600" dirty="0" smtClean="0"/>
              <a:t>Residential care nurses showed increased knowledge of and permissiveness toward late life sexuality after education program </a:t>
            </a:r>
          </a:p>
          <a:p>
            <a:pPr marL="457200" lvl="2" indent="0">
              <a:buNone/>
            </a:pPr>
            <a:endParaRPr lang="en-US" sz="1600" dirty="0" smtClean="0"/>
          </a:p>
          <a:p>
            <a:pPr lvl="2"/>
            <a:endParaRPr lang="en-US" sz="1600" b="1" dirty="0" smtClean="0"/>
          </a:p>
          <a:p>
            <a:pPr lvl="2"/>
            <a:endParaRPr lang="en-US" sz="1600" b="1" dirty="0"/>
          </a:p>
        </p:txBody>
      </p:sp>
    </p:spTree>
    <p:extLst>
      <p:ext uri="{BB962C8B-B14F-4D97-AF65-F5344CB8AC3E}">
        <p14:creationId xmlns:p14="http://schemas.microsoft.com/office/powerpoint/2010/main" val="221923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9334"/>
            <a:ext cx="6508377" cy="1143000"/>
          </a:xfrm>
        </p:spPr>
        <p:txBody>
          <a:bodyPr/>
          <a:lstStyle/>
          <a:p>
            <a:r>
              <a:rPr lang="en-US" dirty="0" smtClean="0"/>
              <a:t>Statement of problem</a:t>
            </a:r>
            <a:endParaRPr lang="en-US" dirty="0"/>
          </a:p>
        </p:txBody>
      </p:sp>
      <p:sp>
        <p:nvSpPr>
          <p:cNvPr id="3" name="Content Placeholder 2"/>
          <p:cNvSpPr>
            <a:spLocks noGrp="1"/>
          </p:cNvSpPr>
          <p:nvPr>
            <p:ph idx="1"/>
          </p:nvPr>
        </p:nvSpPr>
        <p:spPr>
          <a:xfrm>
            <a:off x="457199" y="1701802"/>
            <a:ext cx="6508377" cy="3916363"/>
          </a:xfrm>
        </p:spPr>
        <p:txBody>
          <a:bodyPr/>
          <a:lstStyle/>
          <a:p>
            <a:r>
              <a:rPr lang="en-US" dirty="0" smtClean="0"/>
              <a:t>No study to date has designed, implemented, and evaluated a sex education program tailored to the needs of healthy older adults.  Available models:</a:t>
            </a:r>
          </a:p>
        </p:txBody>
      </p:sp>
      <p:graphicFrame>
        <p:nvGraphicFramePr>
          <p:cNvPr id="6" name="Diagram 5"/>
          <p:cNvGraphicFramePr/>
          <p:nvPr>
            <p:extLst>
              <p:ext uri="{D42A27DB-BD31-4B8C-83A1-F6EECF244321}">
                <p14:modId xmlns:p14="http://schemas.microsoft.com/office/powerpoint/2010/main" val="2699041"/>
              </p:ext>
            </p:extLst>
          </p:nvPr>
        </p:nvGraphicFramePr>
        <p:xfrm>
          <a:off x="745067" y="2802465"/>
          <a:ext cx="729826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88257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6267"/>
            <a:ext cx="6508377" cy="1143000"/>
          </a:xfrm>
        </p:spPr>
        <p:txBody>
          <a:bodyPr/>
          <a:lstStyle/>
          <a:p>
            <a:r>
              <a:rPr lang="en-US" sz="3200" dirty="0" smtClean="0"/>
              <a:t>Senior Sex Education Experience (SEXEE)study</a:t>
            </a:r>
            <a:endParaRPr lang="en-US" sz="3200" dirty="0"/>
          </a:p>
        </p:txBody>
      </p:sp>
      <p:graphicFrame>
        <p:nvGraphicFramePr>
          <p:cNvPr id="3" name="Diagram 2"/>
          <p:cNvGraphicFramePr/>
          <p:nvPr>
            <p:extLst>
              <p:ext uri="{D42A27DB-BD31-4B8C-83A1-F6EECF244321}">
                <p14:modId xmlns:p14="http://schemas.microsoft.com/office/powerpoint/2010/main" val="483592564"/>
              </p:ext>
            </p:extLst>
          </p:nvPr>
        </p:nvGraphicFramePr>
        <p:xfrm>
          <a:off x="575732" y="1710267"/>
          <a:ext cx="748453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287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6855757"/>
          </a:xfrm>
          <a:prstGeom prst="rect">
            <a:avLst/>
          </a:prstGeom>
          <a:solidFill>
            <a:schemeClr val="accent1">
              <a:lumMod val="75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6" descr="old soul .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8756" y="-2243"/>
            <a:ext cx="5143500" cy="6858000"/>
          </a:xfrm>
          <a:prstGeom prst="rect">
            <a:avLst/>
          </a:prstGeom>
        </p:spPr>
      </p:pic>
    </p:spTree>
    <p:extLst>
      <p:ext uri="{BB962C8B-B14F-4D97-AF65-F5344CB8AC3E}">
        <p14:creationId xmlns:p14="http://schemas.microsoft.com/office/powerpoint/2010/main" val="11637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218508907"/>
              </p:ext>
            </p:extLst>
          </p:nvPr>
        </p:nvGraphicFramePr>
        <p:xfrm>
          <a:off x="389465" y="1244599"/>
          <a:ext cx="8280401" cy="463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2399" y="287866"/>
            <a:ext cx="6129868" cy="369332"/>
          </a:xfrm>
          <a:prstGeom prst="rect">
            <a:avLst/>
          </a:prstGeom>
          <a:noFill/>
        </p:spPr>
        <p:txBody>
          <a:bodyPr wrap="square" rtlCol="0">
            <a:spAutoFit/>
          </a:bodyPr>
          <a:lstStyle/>
          <a:p>
            <a:r>
              <a:rPr lang="en-US" b="1" dirty="0" smtClean="0">
                <a:solidFill>
                  <a:schemeClr val="accent2">
                    <a:lumMod val="90000"/>
                    <a:lumOff val="10000"/>
                  </a:schemeClr>
                </a:solidFill>
              </a:rPr>
              <a:t>A three-pronged approach to study aims</a:t>
            </a:r>
            <a:endParaRPr lang="en-US" b="1" dirty="0">
              <a:solidFill>
                <a:schemeClr val="accent2">
                  <a:lumMod val="90000"/>
                  <a:lumOff val="10000"/>
                </a:schemeClr>
              </a:solidFill>
            </a:endParaRPr>
          </a:p>
        </p:txBody>
      </p:sp>
    </p:spTree>
    <p:extLst>
      <p:ext uri="{BB962C8B-B14F-4D97-AF65-F5344CB8AC3E}">
        <p14:creationId xmlns:p14="http://schemas.microsoft.com/office/powerpoint/2010/main" val="20092882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85249275"/>
              </p:ext>
            </p:extLst>
          </p:nvPr>
        </p:nvGraphicFramePr>
        <p:xfrm>
          <a:off x="778932" y="1219200"/>
          <a:ext cx="6959601" cy="467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152398" y="186267"/>
            <a:ext cx="7586135" cy="69426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2200" dirty="0" smtClean="0"/>
              <a:t>Program evaluation &amp; analyses  </a:t>
            </a:r>
            <a:endParaRPr lang="en-US" sz="2200" dirty="0"/>
          </a:p>
        </p:txBody>
      </p:sp>
      <p:sp>
        <p:nvSpPr>
          <p:cNvPr id="8" name="TextBox 7"/>
          <p:cNvSpPr txBox="1"/>
          <p:nvPr/>
        </p:nvSpPr>
        <p:spPr>
          <a:xfrm>
            <a:off x="2015065" y="3725329"/>
            <a:ext cx="1557865" cy="1754327"/>
          </a:xfrm>
          <a:prstGeom prst="rect">
            <a:avLst/>
          </a:prstGeom>
          <a:noFill/>
        </p:spPr>
        <p:txBody>
          <a:bodyPr wrap="square" rtlCol="0">
            <a:spAutoFit/>
          </a:bodyPr>
          <a:lstStyle/>
          <a:p>
            <a:pPr marL="171450" indent="-171450">
              <a:buFont typeface="Arial"/>
              <a:buChar char="•"/>
            </a:pPr>
            <a:r>
              <a:rPr lang="en-US" sz="900" dirty="0" smtClean="0">
                <a:solidFill>
                  <a:schemeClr val="bg1"/>
                </a:solidFill>
              </a:rPr>
              <a:t>Less sexual knowledge</a:t>
            </a:r>
          </a:p>
          <a:p>
            <a:pPr marL="171450" indent="-171450">
              <a:buFont typeface="Arial"/>
              <a:buChar char="•"/>
            </a:pPr>
            <a:endParaRPr lang="en-US" sz="900" dirty="0">
              <a:solidFill>
                <a:schemeClr val="bg1"/>
              </a:solidFill>
            </a:endParaRPr>
          </a:p>
          <a:p>
            <a:pPr marL="171450" indent="-171450">
              <a:buFont typeface="Arial"/>
              <a:buChar char="•"/>
            </a:pPr>
            <a:r>
              <a:rPr lang="en-US" sz="900" dirty="0" smtClean="0">
                <a:solidFill>
                  <a:schemeClr val="bg1"/>
                </a:solidFill>
              </a:rPr>
              <a:t>More dysfunctional sexual attitudes</a:t>
            </a:r>
          </a:p>
          <a:p>
            <a:pPr marL="171450" indent="-171450">
              <a:buFont typeface="Arial"/>
              <a:buChar char="•"/>
            </a:pPr>
            <a:endParaRPr lang="en-US" sz="900" dirty="0">
              <a:solidFill>
                <a:schemeClr val="bg1"/>
              </a:solidFill>
            </a:endParaRPr>
          </a:p>
          <a:p>
            <a:pPr marL="171450" indent="-171450">
              <a:buFont typeface="Arial"/>
              <a:buChar char="•"/>
            </a:pPr>
            <a:r>
              <a:rPr lang="en-US" sz="900" dirty="0" smtClean="0">
                <a:solidFill>
                  <a:schemeClr val="bg1"/>
                </a:solidFill>
              </a:rPr>
              <a:t>More high risk behavior</a:t>
            </a:r>
          </a:p>
          <a:p>
            <a:pPr marL="171450" indent="-171450">
              <a:buFont typeface="Arial"/>
              <a:buChar char="•"/>
            </a:pPr>
            <a:endParaRPr lang="en-US" sz="900" dirty="0">
              <a:solidFill>
                <a:schemeClr val="bg1"/>
              </a:solidFill>
            </a:endParaRPr>
          </a:p>
          <a:p>
            <a:pPr marL="171450" indent="-171450">
              <a:buFont typeface="Arial"/>
              <a:buChar char="•"/>
            </a:pPr>
            <a:r>
              <a:rPr lang="en-US" sz="900" dirty="0" smtClean="0">
                <a:solidFill>
                  <a:schemeClr val="bg1"/>
                </a:solidFill>
              </a:rPr>
              <a:t>Lower sexual self-efficacy &amp; communication</a:t>
            </a:r>
            <a:endParaRPr lang="en-US" sz="900" dirty="0">
              <a:solidFill>
                <a:schemeClr val="bg1"/>
              </a:solidFill>
            </a:endParaRPr>
          </a:p>
        </p:txBody>
      </p:sp>
      <p:sp>
        <p:nvSpPr>
          <p:cNvPr id="9" name="TextBox 8"/>
          <p:cNvSpPr txBox="1"/>
          <p:nvPr/>
        </p:nvSpPr>
        <p:spPr>
          <a:xfrm>
            <a:off x="1422399" y="1608667"/>
            <a:ext cx="1507066" cy="1754327"/>
          </a:xfrm>
          <a:prstGeom prst="rect">
            <a:avLst/>
          </a:prstGeom>
          <a:noFill/>
        </p:spPr>
        <p:txBody>
          <a:bodyPr wrap="square" rtlCol="0">
            <a:spAutoFit/>
          </a:bodyPr>
          <a:lstStyle/>
          <a:p>
            <a:pPr marL="171450" indent="-171450">
              <a:buFont typeface="Arial"/>
              <a:buChar char="•"/>
            </a:pPr>
            <a:r>
              <a:rPr lang="en-US" sz="900" dirty="0" smtClean="0">
                <a:solidFill>
                  <a:schemeClr val="bg1"/>
                </a:solidFill>
              </a:rPr>
              <a:t>More sexual </a:t>
            </a:r>
            <a:r>
              <a:rPr lang="en-US" sz="900" dirty="0">
                <a:solidFill>
                  <a:schemeClr val="bg1"/>
                </a:solidFill>
              </a:rPr>
              <a:t>knowledge</a:t>
            </a:r>
          </a:p>
          <a:p>
            <a:pPr marL="171450" indent="-171450">
              <a:buFont typeface="Arial"/>
              <a:buChar char="•"/>
            </a:pPr>
            <a:endParaRPr lang="en-US" sz="900" dirty="0">
              <a:solidFill>
                <a:schemeClr val="bg1"/>
              </a:solidFill>
            </a:endParaRPr>
          </a:p>
          <a:p>
            <a:pPr marL="171450" indent="-171450">
              <a:buFont typeface="Arial"/>
              <a:buChar char="•"/>
            </a:pPr>
            <a:r>
              <a:rPr lang="en-US" sz="900" dirty="0" smtClean="0">
                <a:solidFill>
                  <a:schemeClr val="bg1"/>
                </a:solidFill>
              </a:rPr>
              <a:t>Fewer dysfunctional sexual </a:t>
            </a:r>
            <a:r>
              <a:rPr lang="en-US" sz="900" dirty="0">
                <a:solidFill>
                  <a:schemeClr val="bg1"/>
                </a:solidFill>
              </a:rPr>
              <a:t>attitudes</a:t>
            </a:r>
          </a:p>
          <a:p>
            <a:pPr marL="171450" indent="-171450">
              <a:buFont typeface="Arial"/>
              <a:buChar char="•"/>
            </a:pPr>
            <a:endParaRPr lang="en-US" sz="900" dirty="0">
              <a:solidFill>
                <a:schemeClr val="bg1"/>
              </a:solidFill>
            </a:endParaRPr>
          </a:p>
          <a:p>
            <a:pPr marL="171450" indent="-171450">
              <a:buFont typeface="Arial"/>
              <a:buChar char="•"/>
            </a:pPr>
            <a:r>
              <a:rPr lang="en-US" sz="900" dirty="0" smtClean="0">
                <a:solidFill>
                  <a:schemeClr val="bg1"/>
                </a:solidFill>
              </a:rPr>
              <a:t>Less high </a:t>
            </a:r>
            <a:r>
              <a:rPr lang="en-US" sz="900" dirty="0">
                <a:solidFill>
                  <a:schemeClr val="bg1"/>
                </a:solidFill>
              </a:rPr>
              <a:t>risk behavior</a:t>
            </a:r>
          </a:p>
          <a:p>
            <a:pPr marL="171450" indent="-171450">
              <a:buFont typeface="Arial"/>
              <a:buChar char="•"/>
            </a:pPr>
            <a:endParaRPr lang="en-US" sz="900" dirty="0">
              <a:solidFill>
                <a:schemeClr val="bg1"/>
              </a:solidFill>
            </a:endParaRPr>
          </a:p>
          <a:p>
            <a:pPr marL="171450" indent="-171450">
              <a:buFont typeface="Arial"/>
              <a:buChar char="•"/>
            </a:pPr>
            <a:r>
              <a:rPr lang="en-US" sz="900" dirty="0" smtClean="0">
                <a:solidFill>
                  <a:schemeClr val="bg1"/>
                </a:solidFill>
              </a:rPr>
              <a:t>Higher sexual </a:t>
            </a:r>
            <a:r>
              <a:rPr lang="en-US" sz="900" dirty="0">
                <a:solidFill>
                  <a:schemeClr val="bg1"/>
                </a:solidFill>
              </a:rPr>
              <a:t>self-efficacy &amp; </a:t>
            </a:r>
            <a:r>
              <a:rPr lang="en-US" sz="900" dirty="0" smtClean="0">
                <a:solidFill>
                  <a:schemeClr val="bg1"/>
                </a:solidFill>
              </a:rPr>
              <a:t>communication</a:t>
            </a:r>
            <a:endParaRPr lang="en-US" sz="900" dirty="0">
              <a:solidFill>
                <a:schemeClr val="bg1"/>
              </a:solidFill>
            </a:endParaRPr>
          </a:p>
        </p:txBody>
      </p:sp>
      <p:sp>
        <p:nvSpPr>
          <p:cNvPr id="10" name="TextBox 9"/>
          <p:cNvSpPr txBox="1"/>
          <p:nvPr/>
        </p:nvSpPr>
        <p:spPr>
          <a:xfrm>
            <a:off x="3149600" y="5788246"/>
            <a:ext cx="5858933" cy="646331"/>
          </a:xfrm>
          <a:prstGeom prst="rect">
            <a:avLst/>
          </a:prstGeom>
          <a:solidFill>
            <a:srgbClr val="FFFF00"/>
          </a:solidFill>
        </p:spPr>
        <p:txBody>
          <a:bodyPr wrap="square" rtlCol="0">
            <a:spAutoFit/>
          </a:bodyPr>
          <a:lstStyle/>
          <a:p>
            <a:pPr algn="ctr"/>
            <a:r>
              <a:rPr lang="en-US" dirty="0" smtClean="0"/>
              <a:t>+ </a:t>
            </a:r>
            <a:r>
              <a:rPr lang="en-US" b="1" dirty="0" smtClean="0">
                <a:solidFill>
                  <a:schemeClr val="accent3">
                    <a:lumMod val="50000"/>
                  </a:schemeClr>
                </a:solidFill>
              </a:rPr>
              <a:t>process measures (quality, feasibility, recommendations) </a:t>
            </a:r>
            <a:endParaRPr lang="en-US" b="1" dirty="0">
              <a:solidFill>
                <a:schemeClr val="accent3">
                  <a:lumMod val="50000"/>
                </a:schemeClr>
              </a:solidFill>
            </a:endParaRPr>
          </a:p>
        </p:txBody>
      </p:sp>
    </p:spTree>
    <p:extLst>
      <p:ext uri="{BB962C8B-B14F-4D97-AF65-F5344CB8AC3E}">
        <p14:creationId xmlns:p14="http://schemas.microsoft.com/office/powerpoint/2010/main" val="42338422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94271"/>
            <a:ext cx="6508377" cy="1143000"/>
          </a:xfrm>
        </p:spPr>
        <p:txBody>
          <a:bodyPr/>
          <a:lstStyle/>
          <a:p>
            <a:r>
              <a:rPr lang="en-US" dirty="0" smtClean="0"/>
              <a:t>Limitations + anticipated challenges </a:t>
            </a:r>
            <a:endParaRPr lang="en-US" dirty="0"/>
          </a:p>
        </p:txBody>
      </p:sp>
      <p:sp>
        <p:nvSpPr>
          <p:cNvPr id="3" name="Content Placeholder 2"/>
          <p:cNvSpPr>
            <a:spLocks noGrp="1"/>
          </p:cNvSpPr>
          <p:nvPr>
            <p:ph idx="1"/>
          </p:nvPr>
        </p:nvSpPr>
        <p:spPr/>
        <p:txBody>
          <a:bodyPr/>
          <a:lstStyle/>
          <a:p>
            <a:r>
              <a:rPr lang="en-US" b="1" dirty="0" smtClean="0"/>
              <a:t>Lack of control group</a:t>
            </a:r>
            <a:r>
              <a:rPr lang="en-US" dirty="0" smtClean="0"/>
              <a:t>; heartening findings require cautious interpretation</a:t>
            </a:r>
          </a:p>
          <a:p>
            <a:r>
              <a:rPr lang="en-US" b="1" dirty="0" smtClean="0"/>
              <a:t>Lack of randomization &amp; self-selection bias. </a:t>
            </a:r>
            <a:r>
              <a:rPr lang="en-US" dirty="0" smtClean="0"/>
              <a:t>Qualitative differences in participants vs. non</a:t>
            </a:r>
            <a:r>
              <a:rPr lang="en-US" smtClean="0"/>
              <a:t>-participants</a:t>
            </a:r>
            <a:endParaRPr lang="en-US" dirty="0" smtClean="0"/>
          </a:p>
          <a:p>
            <a:r>
              <a:rPr lang="en-US" b="1" dirty="0" smtClean="0"/>
              <a:t>Social desirability/underreporting </a:t>
            </a:r>
          </a:p>
          <a:p>
            <a:r>
              <a:rPr lang="en-US" b="1" dirty="0" smtClean="0"/>
              <a:t>Recruitment &amp; attrition  </a:t>
            </a:r>
            <a:endParaRPr lang="en-US" b="1" dirty="0"/>
          </a:p>
        </p:txBody>
      </p:sp>
    </p:spTree>
    <p:extLst>
      <p:ext uri="{BB962C8B-B14F-4D97-AF65-F5344CB8AC3E}">
        <p14:creationId xmlns:p14="http://schemas.microsoft.com/office/powerpoint/2010/main" val="26962720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440267" y="270933"/>
            <a:ext cx="3149600" cy="369332"/>
          </a:xfrm>
          <a:prstGeom prst="rect">
            <a:avLst/>
          </a:prstGeom>
          <a:solidFill>
            <a:schemeClr val="bg1"/>
          </a:solidFill>
          <a:ln>
            <a:solidFill>
              <a:schemeClr val="accent2">
                <a:lumMod val="50000"/>
                <a:lumOff val="50000"/>
              </a:schemeClr>
            </a:solidFill>
          </a:ln>
        </p:spPr>
        <p:txBody>
          <a:bodyPr wrap="square" rtlCol="0">
            <a:spAutoFit/>
          </a:bodyPr>
          <a:lstStyle/>
          <a:p>
            <a:r>
              <a:rPr lang="en-US" b="1" dirty="0" smtClean="0"/>
              <a:t>Discussion + implications </a:t>
            </a:r>
            <a:endParaRPr lang="en-US" b="1" dirty="0"/>
          </a:p>
        </p:txBody>
      </p:sp>
      <p:sp>
        <p:nvSpPr>
          <p:cNvPr id="6" name="TextBox 5"/>
          <p:cNvSpPr txBox="1"/>
          <p:nvPr/>
        </p:nvSpPr>
        <p:spPr>
          <a:xfrm>
            <a:off x="440267" y="1185333"/>
            <a:ext cx="3014133" cy="369332"/>
          </a:xfrm>
          <a:prstGeom prst="rect">
            <a:avLst/>
          </a:prstGeom>
          <a:noFill/>
        </p:spPr>
        <p:txBody>
          <a:bodyPr wrap="square" rtlCol="0">
            <a:spAutoFit/>
          </a:bodyPr>
          <a:lstStyle/>
          <a:p>
            <a:endParaRPr lang="en-US" dirty="0"/>
          </a:p>
        </p:txBody>
      </p:sp>
      <p:sp>
        <p:nvSpPr>
          <p:cNvPr id="7" name="TextBox 6"/>
          <p:cNvSpPr txBox="1"/>
          <p:nvPr/>
        </p:nvSpPr>
        <p:spPr>
          <a:xfrm>
            <a:off x="575733" y="999066"/>
            <a:ext cx="3505200" cy="1200329"/>
          </a:xfrm>
          <a:prstGeom prst="rect">
            <a:avLst/>
          </a:prstGeom>
          <a:solidFill>
            <a:srgbClr val="FFFFFF"/>
          </a:solidFill>
          <a:ln>
            <a:solidFill>
              <a:srgbClr val="FD2F2F"/>
            </a:solidFill>
          </a:ln>
        </p:spPr>
        <p:txBody>
          <a:bodyPr wrap="square" rtlCol="0">
            <a:spAutoFit/>
          </a:bodyPr>
          <a:lstStyle/>
          <a:p>
            <a:pPr algn="ctr"/>
            <a:r>
              <a:rPr lang="en-US" dirty="0" smtClean="0"/>
              <a:t>Among the first evidence + needs-based psychosexual interventions tailored to older adults </a:t>
            </a:r>
            <a:endParaRPr lang="en-US" dirty="0"/>
          </a:p>
        </p:txBody>
      </p:sp>
      <p:sp>
        <p:nvSpPr>
          <p:cNvPr id="8" name="TextBox 7"/>
          <p:cNvSpPr txBox="1"/>
          <p:nvPr/>
        </p:nvSpPr>
        <p:spPr>
          <a:xfrm>
            <a:off x="4876799" y="2538566"/>
            <a:ext cx="3505200" cy="1200329"/>
          </a:xfrm>
          <a:prstGeom prst="rect">
            <a:avLst/>
          </a:prstGeom>
          <a:solidFill>
            <a:srgbClr val="FFFFFF"/>
          </a:solidFill>
          <a:ln>
            <a:solidFill>
              <a:srgbClr val="FD2F2F"/>
            </a:solidFill>
          </a:ln>
        </p:spPr>
        <p:txBody>
          <a:bodyPr wrap="square" rtlCol="0">
            <a:spAutoFit/>
          </a:bodyPr>
          <a:lstStyle/>
          <a:p>
            <a:pPr algn="ctr"/>
            <a:r>
              <a:rPr lang="en-US" dirty="0" smtClean="0"/>
              <a:t>Pilot in advance of a randomized control trial as part of a larger, subsequent research program</a:t>
            </a:r>
            <a:endParaRPr lang="en-US" dirty="0"/>
          </a:p>
        </p:txBody>
      </p:sp>
      <p:sp>
        <p:nvSpPr>
          <p:cNvPr id="9" name="TextBox 8"/>
          <p:cNvSpPr txBox="1"/>
          <p:nvPr/>
        </p:nvSpPr>
        <p:spPr>
          <a:xfrm>
            <a:off x="220133" y="3767030"/>
            <a:ext cx="3505200" cy="1477328"/>
          </a:xfrm>
          <a:prstGeom prst="rect">
            <a:avLst/>
          </a:prstGeom>
          <a:solidFill>
            <a:srgbClr val="FFFFFF"/>
          </a:solidFill>
          <a:ln>
            <a:solidFill>
              <a:srgbClr val="FD2F2F"/>
            </a:solidFill>
          </a:ln>
        </p:spPr>
        <p:txBody>
          <a:bodyPr wrap="square" rtlCol="0">
            <a:spAutoFit/>
          </a:bodyPr>
          <a:lstStyle/>
          <a:p>
            <a:pPr algn="ctr"/>
            <a:r>
              <a:rPr lang="en-US" dirty="0" smtClean="0"/>
              <a:t>Aim to standardize + monetize protocol for application in medical settings using a stepped approach </a:t>
            </a:r>
            <a:endParaRPr lang="en-US" dirty="0"/>
          </a:p>
        </p:txBody>
      </p:sp>
      <p:sp>
        <p:nvSpPr>
          <p:cNvPr id="10" name="TextBox 9"/>
          <p:cNvSpPr txBox="1"/>
          <p:nvPr/>
        </p:nvSpPr>
        <p:spPr>
          <a:xfrm>
            <a:off x="5012256" y="5290524"/>
            <a:ext cx="3505200" cy="646331"/>
          </a:xfrm>
          <a:prstGeom prst="rect">
            <a:avLst/>
          </a:prstGeom>
          <a:solidFill>
            <a:srgbClr val="FFFFFF"/>
          </a:solidFill>
          <a:ln>
            <a:solidFill>
              <a:srgbClr val="FD2F2F"/>
            </a:solidFill>
          </a:ln>
        </p:spPr>
        <p:txBody>
          <a:bodyPr wrap="square" rtlCol="0">
            <a:spAutoFit/>
          </a:bodyPr>
          <a:lstStyle/>
          <a:p>
            <a:pPr algn="ctr"/>
            <a:r>
              <a:rPr lang="en-US" dirty="0" smtClean="0"/>
              <a:t>Psychologists </a:t>
            </a:r>
            <a:r>
              <a:rPr lang="en-US" dirty="0" smtClean="0">
                <a:sym typeface="Wingdings"/>
              </a:rPr>
              <a:t> personnel patients peers</a:t>
            </a:r>
            <a:endParaRPr lang="en-US" dirty="0"/>
          </a:p>
        </p:txBody>
      </p:sp>
    </p:spTree>
    <p:extLst>
      <p:ext uri="{BB962C8B-B14F-4D97-AF65-F5344CB8AC3E}">
        <p14:creationId xmlns:p14="http://schemas.microsoft.com/office/powerpoint/2010/main" val="416295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528" y="0"/>
            <a:ext cx="9172528" cy="6858000"/>
          </a:xfrm>
          <a:prstGeom prst="rect">
            <a:avLst/>
          </a:prstGeom>
        </p:spPr>
      </p:pic>
      <p:sp>
        <p:nvSpPr>
          <p:cNvPr id="5" name="TextBox 4"/>
          <p:cNvSpPr txBox="1"/>
          <p:nvPr/>
        </p:nvSpPr>
        <p:spPr>
          <a:xfrm>
            <a:off x="2109602" y="1949735"/>
            <a:ext cx="4956215" cy="2677656"/>
          </a:xfrm>
          <a:prstGeom prst="rect">
            <a:avLst/>
          </a:prstGeom>
          <a:solidFill>
            <a:schemeClr val="bg1">
              <a:lumMod val="85000"/>
            </a:schemeClr>
          </a:solidFill>
          <a:ln>
            <a:solidFill>
              <a:srgbClr val="800000"/>
            </a:solidFill>
          </a:ln>
        </p:spPr>
        <p:txBody>
          <a:bodyPr wrap="square" rtlCol="0">
            <a:spAutoFit/>
          </a:bodyPr>
          <a:lstStyle/>
          <a:p>
            <a:pPr algn="ctr"/>
            <a:r>
              <a:rPr lang="en-US" sz="2800" dirty="0" smtClean="0">
                <a:solidFill>
                  <a:srgbClr val="800000"/>
                </a:solidFill>
                <a:latin typeface="+mj-lt"/>
                <a:cs typeface="Athelas Regular"/>
              </a:rPr>
              <a:t>In the meantime, providers and OAs alike must work together (and separately) to manage sexual challenges &amp; risks with aging  </a:t>
            </a:r>
            <a:endParaRPr lang="en-US" sz="2800" b="1" dirty="0">
              <a:solidFill>
                <a:srgbClr val="800000"/>
              </a:solidFill>
              <a:latin typeface="Athelas Regular"/>
              <a:cs typeface="Athelas Regular"/>
            </a:endParaRPr>
          </a:p>
        </p:txBody>
      </p:sp>
    </p:spTree>
    <p:extLst>
      <p:ext uri="{BB962C8B-B14F-4D97-AF65-F5344CB8AC3E}">
        <p14:creationId xmlns:p14="http://schemas.microsoft.com/office/powerpoint/2010/main" val="226717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5" y="-78509"/>
            <a:ext cx="6508377" cy="1143000"/>
          </a:xfrm>
        </p:spPr>
        <p:txBody>
          <a:bodyPr/>
          <a:lstStyle/>
          <a:p>
            <a:r>
              <a:rPr lang="en-US" dirty="0" smtClean="0"/>
              <a:t>Opportunities for providers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14085530"/>
              </p:ext>
            </p:extLst>
          </p:nvPr>
        </p:nvGraphicFramePr>
        <p:xfrm>
          <a:off x="757381" y="1517073"/>
          <a:ext cx="7393710" cy="4324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69143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1284" y="49400"/>
            <a:ext cx="2608898" cy="2444418"/>
            <a:chOff x="2166" y="1075790"/>
            <a:chExt cx="2173346" cy="2173346"/>
          </a:xfrm>
        </p:grpSpPr>
        <p:sp>
          <p:nvSpPr>
            <p:cNvPr id="5" name="Oval 4"/>
            <p:cNvSpPr/>
            <p:nvPr/>
          </p:nvSpPr>
          <p:spPr>
            <a:xfrm>
              <a:off x="2166" y="1075790"/>
              <a:ext cx="2173346" cy="2173346"/>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 name="Oval 4"/>
            <p:cNvSpPr/>
            <p:nvPr/>
          </p:nvSpPr>
          <p:spPr>
            <a:xfrm>
              <a:off x="320445" y="1394069"/>
              <a:ext cx="1536788" cy="15367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9606" tIns="16510" rIns="119606" bIns="16510" numCol="1" spcCol="1270" anchor="ctr" anchorCtr="0">
              <a:noAutofit/>
            </a:bodyPr>
            <a:lstStyle/>
            <a:p>
              <a:pPr lvl="0" algn="ctr" defTabSz="577850">
                <a:lnSpc>
                  <a:spcPct val="90000"/>
                </a:lnSpc>
                <a:spcBef>
                  <a:spcPct val="0"/>
                </a:spcBef>
                <a:spcAft>
                  <a:spcPct val="35000"/>
                </a:spcAft>
              </a:pPr>
              <a:r>
                <a:rPr lang="en-US" sz="1300" kern="1200" dirty="0" smtClean="0"/>
                <a:t>Recognize power &amp; bias</a:t>
              </a:r>
              <a:endParaRPr lang="en-US" sz="1300" kern="1200" dirty="0"/>
            </a:p>
          </p:txBody>
        </p:sp>
      </p:grpSp>
      <p:pic>
        <p:nvPicPr>
          <p:cNvPr id="7" name="Picture 6" descr="ima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88636" y="187946"/>
            <a:ext cx="2606054" cy="2606054"/>
          </a:xfrm>
          <a:prstGeom prst="rect">
            <a:avLst/>
          </a:prstGeom>
        </p:spPr>
      </p:pic>
      <p:sp>
        <p:nvSpPr>
          <p:cNvPr id="9" name="Content Placeholder 8"/>
          <p:cNvSpPr>
            <a:spLocks noGrp="1"/>
          </p:cNvSpPr>
          <p:nvPr>
            <p:ph idx="1"/>
          </p:nvPr>
        </p:nvSpPr>
        <p:spPr>
          <a:xfrm>
            <a:off x="457199" y="2516909"/>
            <a:ext cx="5931437" cy="3916363"/>
          </a:xfrm>
        </p:spPr>
        <p:txBody>
          <a:bodyPr>
            <a:normAutofit/>
          </a:bodyPr>
          <a:lstStyle/>
          <a:p>
            <a:r>
              <a:rPr lang="en-US" dirty="0">
                <a:solidFill>
                  <a:schemeClr val="accent6">
                    <a:lumMod val="75000"/>
                  </a:schemeClr>
                </a:solidFill>
              </a:rPr>
              <a:t>A</a:t>
            </a:r>
            <a:r>
              <a:rPr lang="en-US" dirty="0" smtClean="0">
                <a:solidFill>
                  <a:schemeClr val="accent6">
                    <a:lumMod val="75000"/>
                  </a:schemeClr>
                </a:solidFill>
              </a:rPr>
              <a:t> </a:t>
            </a:r>
            <a:r>
              <a:rPr lang="en-US" dirty="0">
                <a:solidFill>
                  <a:schemeClr val="accent6">
                    <a:lumMod val="75000"/>
                  </a:schemeClr>
                </a:solidFill>
              </a:rPr>
              <a:t>good first step starts with recognizing, inventorying, and challenging implicit or explicit biases about aging, sexuality, and disability </a:t>
            </a:r>
            <a:endParaRPr lang="en-US" dirty="0" smtClean="0">
              <a:solidFill>
                <a:schemeClr val="accent6">
                  <a:lumMod val="75000"/>
                </a:schemeClr>
              </a:solidFill>
            </a:endParaRPr>
          </a:p>
          <a:p>
            <a:r>
              <a:rPr lang="en-US" dirty="0">
                <a:solidFill>
                  <a:schemeClr val="accent6">
                    <a:lumMod val="75000"/>
                  </a:schemeClr>
                </a:solidFill>
              </a:rPr>
              <a:t>A second step, acknowledging the power they have to significantly enhance or subvert PWDs’ sexual quality of life (</a:t>
            </a:r>
            <a:r>
              <a:rPr lang="en-US" dirty="0" err="1">
                <a:solidFill>
                  <a:schemeClr val="accent6">
                    <a:lumMod val="75000"/>
                  </a:schemeClr>
                </a:solidFill>
              </a:rPr>
              <a:t>QoL</a:t>
            </a:r>
            <a:r>
              <a:rPr lang="en-US" dirty="0">
                <a:solidFill>
                  <a:schemeClr val="accent6">
                    <a:lumMod val="75000"/>
                  </a:schemeClr>
                </a:solidFill>
              </a:rPr>
              <a:t>) through discussing sexual functioning. </a:t>
            </a:r>
            <a:r>
              <a:rPr lang="en-US" baseline="30000" dirty="0" smtClean="0">
                <a:solidFill>
                  <a:schemeClr val="accent6">
                    <a:lumMod val="75000"/>
                  </a:schemeClr>
                </a:solidFill>
              </a:rPr>
              <a:t>37</a:t>
            </a:r>
            <a:endParaRPr lang="en-US" dirty="0" smtClean="0">
              <a:solidFill>
                <a:schemeClr val="accent6">
                  <a:lumMod val="75000"/>
                </a:schemeClr>
              </a:solidFill>
            </a:endParaRPr>
          </a:p>
          <a:p>
            <a:pPr lvl="1"/>
            <a:r>
              <a:rPr lang="en-US" dirty="0">
                <a:solidFill>
                  <a:schemeClr val="accent6">
                    <a:lumMod val="75000"/>
                  </a:schemeClr>
                </a:solidFill>
              </a:rPr>
              <a:t>patients appear more likely to report issues with sexual functioning if and when their healthcare provider prompts them </a:t>
            </a:r>
            <a:r>
              <a:rPr lang="en-US" baseline="30000" dirty="0" smtClean="0">
                <a:solidFill>
                  <a:schemeClr val="accent6">
                    <a:lumMod val="75000"/>
                  </a:schemeClr>
                </a:solidFill>
              </a:rPr>
              <a:t>38</a:t>
            </a:r>
            <a:endParaRPr lang="en-US" dirty="0">
              <a:solidFill>
                <a:schemeClr val="accent6">
                  <a:lumMod val="75000"/>
                </a:schemeClr>
              </a:solidFill>
            </a:endParaRPr>
          </a:p>
        </p:txBody>
      </p:sp>
      <p:pic>
        <p:nvPicPr>
          <p:cNvPr id="10" name="Picture 9"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8636" y="3443431"/>
            <a:ext cx="2606054" cy="2682732"/>
          </a:xfrm>
          <a:prstGeom prst="rect">
            <a:avLst/>
          </a:prstGeom>
        </p:spPr>
      </p:pic>
    </p:spTree>
    <p:extLst>
      <p:ext uri="{BB962C8B-B14F-4D97-AF65-F5344CB8AC3E}">
        <p14:creationId xmlns:p14="http://schemas.microsoft.com/office/powerpoint/2010/main" val="139546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8636" y="187946"/>
            <a:ext cx="2606054" cy="2606054"/>
          </a:xfrm>
          <a:prstGeom prst="rect">
            <a:avLst/>
          </a:prstGeom>
        </p:spPr>
      </p:pic>
      <p:sp>
        <p:nvSpPr>
          <p:cNvPr id="9" name="Content Placeholder 8"/>
          <p:cNvSpPr>
            <a:spLocks noGrp="1"/>
          </p:cNvSpPr>
          <p:nvPr>
            <p:ph idx="1"/>
          </p:nvPr>
        </p:nvSpPr>
        <p:spPr>
          <a:xfrm>
            <a:off x="457199" y="2516909"/>
            <a:ext cx="5931437" cy="3916363"/>
          </a:xfrm>
        </p:spPr>
        <p:txBody>
          <a:bodyPr>
            <a:normAutofit lnSpcReduction="10000"/>
          </a:bodyPr>
          <a:lstStyle/>
          <a:p>
            <a:r>
              <a:rPr lang="en-US" dirty="0" smtClean="0">
                <a:solidFill>
                  <a:srgbClr val="4D4D4D"/>
                </a:solidFill>
              </a:rPr>
              <a:t>Learn to </a:t>
            </a:r>
            <a:r>
              <a:rPr lang="en-US" dirty="0">
                <a:solidFill>
                  <a:srgbClr val="4D4D4D"/>
                </a:solidFill>
              </a:rPr>
              <a:t>s</a:t>
            </a:r>
            <a:r>
              <a:rPr lang="en-US" dirty="0" smtClean="0">
                <a:solidFill>
                  <a:srgbClr val="4D4D4D"/>
                </a:solidFill>
              </a:rPr>
              <a:t>ee </a:t>
            </a:r>
            <a:r>
              <a:rPr lang="en-US" dirty="0">
                <a:solidFill>
                  <a:srgbClr val="4D4D4D"/>
                </a:solidFill>
              </a:rPr>
              <a:t>the individual as the expert of his or her own life, symptoms, strengths, </a:t>
            </a:r>
            <a:r>
              <a:rPr lang="en-US" dirty="0" smtClean="0">
                <a:solidFill>
                  <a:srgbClr val="4D4D4D"/>
                </a:solidFill>
              </a:rPr>
              <a:t>and symptoms</a:t>
            </a:r>
          </a:p>
          <a:p>
            <a:pPr lvl="1"/>
            <a:r>
              <a:rPr lang="en-US" dirty="0" smtClean="0">
                <a:solidFill>
                  <a:srgbClr val="4D4D4D"/>
                </a:solidFill>
              </a:rPr>
              <a:t>While </a:t>
            </a:r>
            <a:r>
              <a:rPr lang="en-US" dirty="0">
                <a:solidFill>
                  <a:srgbClr val="4D4D4D"/>
                </a:solidFill>
              </a:rPr>
              <a:t>the practitioner indeed holds a body of knowledge that the patient does not, the individual also has understanding beyond the provider’s scope </a:t>
            </a:r>
          </a:p>
          <a:p>
            <a:r>
              <a:rPr lang="en-US" dirty="0" smtClean="0">
                <a:solidFill>
                  <a:srgbClr val="4D4D4D"/>
                </a:solidFill>
              </a:rPr>
              <a:t>Embrace postures of </a:t>
            </a:r>
            <a:r>
              <a:rPr lang="en-US" dirty="0">
                <a:solidFill>
                  <a:srgbClr val="4D4D4D"/>
                </a:solidFill>
              </a:rPr>
              <a:t>openness and “common humanity</a:t>
            </a:r>
            <a:r>
              <a:rPr lang="en-US" dirty="0" smtClean="0">
                <a:solidFill>
                  <a:srgbClr val="4D4D4D"/>
                </a:solidFill>
              </a:rPr>
              <a:t>” </a:t>
            </a:r>
            <a:r>
              <a:rPr lang="en-US" baseline="30000" dirty="0" smtClean="0">
                <a:solidFill>
                  <a:srgbClr val="4D4D4D"/>
                </a:solidFill>
              </a:rPr>
              <a:t>39</a:t>
            </a:r>
            <a:r>
              <a:rPr lang="en-US" dirty="0" smtClean="0">
                <a:solidFill>
                  <a:srgbClr val="4D4D4D"/>
                </a:solidFill>
              </a:rPr>
              <a:t> to </a:t>
            </a:r>
            <a:r>
              <a:rPr lang="en-US" dirty="0">
                <a:solidFill>
                  <a:srgbClr val="4D4D4D"/>
                </a:solidFill>
              </a:rPr>
              <a:t>muster up good faith efforts to ask questions—humbly, curiously, kindly, and non-judgmentally— when </a:t>
            </a:r>
            <a:r>
              <a:rPr lang="en-US" dirty="0" err="1" smtClean="0">
                <a:solidFill>
                  <a:srgbClr val="4D4D4D"/>
                </a:solidFill>
              </a:rPr>
              <a:t>youdo</a:t>
            </a:r>
            <a:r>
              <a:rPr lang="en-US" dirty="0" smtClean="0">
                <a:solidFill>
                  <a:srgbClr val="4D4D4D"/>
                </a:solidFill>
              </a:rPr>
              <a:t> </a:t>
            </a:r>
            <a:r>
              <a:rPr lang="en-US" dirty="0">
                <a:solidFill>
                  <a:srgbClr val="4D4D4D"/>
                </a:solidFill>
              </a:rPr>
              <a:t>not know, albeit inside or outside the context of sexual wellness </a:t>
            </a:r>
          </a:p>
        </p:txBody>
      </p:sp>
      <p:pic>
        <p:nvPicPr>
          <p:cNvPr id="10" name="Picture 9"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88636" y="3443431"/>
            <a:ext cx="2606054" cy="2682732"/>
          </a:xfrm>
          <a:prstGeom prst="rect">
            <a:avLst/>
          </a:prstGeom>
        </p:spPr>
      </p:pic>
      <p:grpSp>
        <p:nvGrpSpPr>
          <p:cNvPr id="13" name="Group 12"/>
          <p:cNvGrpSpPr/>
          <p:nvPr/>
        </p:nvGrpSpPr>
        <p:grpSpPr>
          <a:xfrm>
            <a:off x="184728" y="49400"/>
            <a:ext cx="2608898" cy="2444418"/>
            <a:chOff x="2166" y="1075790"/>
            <a:chExt cx="2173346" cy="2173346"/>
          </a:xfrm>
        </p:grpSpPr>
        <p:sp>
          <p:nvSpPr>
            <p:cNvPr id="14" name="Oval 13"/>
            <p:cNvSpPr/>
            <p:nvPr/>
          </p:nvSpPr>
          <p:spPr>
            <a:xfrm>
              <a:off x="2166" y="1075790"/>
              <a:ext cx="2173346" cy="2173346"/>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4"/>
            <p:cNvSpPr/>
            <p:nvPr/>
          </p:nvSpPr>
          <p:spPr>
            <a:xfrm>
              <a:off x="320445" y="1394069"/>
              <a:ext cx="1536788" cy="15367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9606" tIns="16510" rIns="119606" bIns="16510" numCol="1" spcCol="1270" anchor="ctr" anchorCtr="0">
              <a:noAutofit/>
            </a:bodyPr>
            <a:lstStyle/>
            <a:p>
              <a:pPr lvl="0" algn="ctr" defTabSz="577850">
                <a:lnSpc>
                  <a:spcPct val="90000"/>
                </a:lnSpc>
                <a:spcBef>
                  <a:spcPct val="0"/>
                </a:spcBef>
                <a:spcAft>
                  <a:spcPct val="35000"/>
                </a:spcAft>
              </a:pPr>
              <a:r>
                <a:rPr lang="en-US" sz="1300" dirty="0"/>
                <a:t>Marry clinical competence with humility</a:t>
              </a:r>
            </a:p>
          </p:txBody>
        </p:sp>
      </p:grpSp>
    </p:spTree>
    <p:extLst>
      <p:ext uri="{BB962C8B-B14F-4D97-AF65-F5344CB8AC3E}">
        <p14:creationId xmlns:p14="http://schemas.microsoft.com/office/powerpoint/2010/main" val="363198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8636" y="187946"/>
            <a:ext cx="2606054" cy="2606054"/>
          </a:xfrm>
          <a:prstGeom prst="rect">
            <a:avLst/>
          </a:prstGeom>
        </p:spPr>
      </p:pic>
      <p:sp>
        <p:nvSpPr>
          <p:cNvPr id="9" name="Content Placeholder 8"/>
          <p:cNvSpPr>
            <a:spLocks noGrp="1"/>
          </p:cNvSpPr>
          <p:nvPr>
            <p:ph idx="1"/>
          </p:nvPr>
        </p:nvSpPr>
        <p:spPr>
          <a:xfrm>
            <a:off x="457199" y="2516909"/>
            <a:ext cx="5931437" cy="3916363"/>
          </a:xfrm>
        </p:spPr>
        <p:txBody>
          <a:bodyPr>
            <a:normAutofit/>
          </a:bodyPr>
          <a:lstStyle/>
          <a:p>
            <a:r>
              <a:rPr lang="en-US" dirty="0" smtClean="0"/>
              <a:t>Using standardized </a:t>
            </a:r>
            <a:r>
              <a:rPr lang="en-US" dirty="0"/>
              <a:t>approaches to assessment (e.g. during comprehensive intakes and follow ups) can help to normalize and de-stigmatize sexual health as an acceptable part of holistic, whole-person, primary care among older PWD </a:t>
            </a:r>
            <a:endParaRPr lang="en-US" dirty="0" smtClean="0"/>
          </a:p>
          <a:p>
            <a:r>
              <a:rPr lang="en-US" dirty="0"/>
              <a:t>Using </a:t>
            </a:r>
            <a:r>
              <a:rPr lang="en-US" dirty="0" smtClean="0"/>
              <a:t>assessments (e.g. ASKAS) </a:t>
            </a:r>
            <a:r>
              <a:rPr lang="en-US" dirty="0"/>
              <a:t>may also help to scaffold training efforts for new or uncomfortable </a:t>
            </a:r>
            <a:r>
              <a:rPr lang="en-US" dirty="0" smtClean="0"/>
              <a:t>providers &amp; facilitates evidence-based treatment planning</a:t>
            </a:r>
            <a:endParaRPr lang="en-US" dirty="0">
              <a:solidFill>
                <a:srgbClr val="4D4D4D"/>
              </a:solidFill>
            </a:endParaRPr>
          </a:p>
        </p:txBody>
      </p:sp>
      <p:pic>
        <p:nvPicPr>
          <p:cNvPr id="10" name="Picture 9"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88636" y="3443431"/>
            <a:ext cx="2606054" cy="2682732"/>
          </a:xfrm>
          <a:prstGeom prst="rect">
            <a:avLst/>
          </a:prstGeom>
        </p:spPr>
      </p:pic>
      <p:grpSp>
        <p:nvGrpSpPr>
          <p:cNvPr id="13" name="Group 12"/>
          <p:cNvGrpSpPr/>
          <p:nvPr/>
        </p:nvGrpSpPr>
        <p:grpSpPr>
          <a:xfrm>
            <a:off x="184728" y="49400"/>
            <a:ext cx="2608898" cy="2444418"/>
            <a:chOff x="2166" y="1075790"/>
            <a:chExt cx="2173346" cy="2173346"/>
          </a:xfrm>
        </p:grpSpPr>
        <p:sp>
          <p:nvSpPr>
            <p:cNvPr id="14" name="Oval 13"/>
            <p:cNvSpPr/>
            <p:nvPr/>
          </p:nvSpPr>
          <p:spPr>
            <a:xfrm>
              <a:off x="2166" y="1075790"/>
              <a:ext cx="2173346" cy="2173346"/>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4"/>
            <p:cNvSpPr/>
            <p:nvPr/>
          </p:nvSpPr>
          <p:spPr>
            <a:xfrm>
              <a:off x="320445" y="1394069"/>
              <a:ext cx="1536788" cy="15367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9606" tIns="16510" rIns="119606" bIns="16510" numCol="1" spcCol="1270" anchor="ctr" anchorCtr="0">
              <a:noAutofit/>
            </a:bodyPr>
            <a:lstStyle/>
            <a:p>
              <a:pPr lvl="0" algn="ctr" defTabSz="577850">
                <a:lnSpc>
                  <a:spcPct val="90000"/>
                </a:lnSpc>
                <a:spcBef>
                  <a:spcPct val="0"/>
                </a:spcBef>
                <a:spcAft>
                  <a:spcPct val="35000"/>
                </a:spcAft>
              </a:pPr>
              <a:r>
                <a:rPr lang="en-US" sz="1300" dirty="0" smtClean="0"/>
                <a:t>Integrate assessment </a:t>
              </a:r>
              <a:endParaRPr lang="en-US" sz="1300" dirty="0"/>
            </a:p>
          </p:txBody>
        </p:sp>
      </p:grpSp>
    </p:spTree>
    <p:extLst>
      <p:ext uri="{BB962C8B-B14F-4D97-AF65-F5344CB8AC3E}">
        <p14:creationId xmlns:p14="http://schemas.microsoft.com/office/powerpoint/2010/main" val="196335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8636" y="187946"/>
            <a:ext cx="2606054" cy="2606054"/>
          </a:xfrm>
          <a:prstGeom prst="rect">
            <a:avLst/>
          </a:prstGeom>
        </p:spPr>
      </p:pic>
      <p:sp>
        <p:nvSpPr>
          <p:cNvPr id="9" name="Content Placeholder 8"/>
          <p:cNvSpPr>
            <a:spLocks noGrp="1"/>
          </p:cNvSpPr>
          <p:nvPr>
            <p:ph idx="1"/>
          </p:nvPr>
        </p:nvSpPr>
        <p:spPr>
          <a:xfrm>
            <a:off x="457199" y="2516909"/>
            <a:ext cx="5931437" cy="3916363"/>
          </a:xfrm>
        </p:spPr>
        <p:txBody>
          <a:bodyPr>
            <a:normAutofit fontScale="92500" lnSpcReduction="20000"/>
          </a:bodyPr>
          <a:lstStyle/>
          <a:p>
            <a:r>
              <a:rPr lang="en-US" dirty="0"/>
              <a:t>In isolation, most physicians lack the knowledge, comfort, or time to address sexual health </a:t>
            </a:r>
            <a:r>
              <a:rPr lang="en-US" dirty="0" smtClean="0"/>
              <a:t>issues. </a:t>
            </a:r>
            <a:r>
              <a:rPr lang="en-US" dirty="0"/>
              <a:t>To meet the challenges of enhancing sexual wellness with aging, providers and PWD alike can use an interdisciplinary </a:t>
            </a:r>
            <a:r>
              <a:rPr lang="en-US" dirty="0" smtClean="0"/>
              <a:t>approach</a:t>
            </a:r>
          </a:p>
          <a:p>
            <a:pPr lvl="1"/>
            <a:r>
              <a:rPr lang="en-US" dirty="0" smtClean="0"/>
              <a:t>Psychologists,</a:t>
            </a:r>
            <a:r>
              <a:rPr lang="en-US" dirty="0"/>
              <a:t> </a:t>
            </a:r>
            <a:r>
              <a:rPr lang="en-US" dirty="0" smtClean="0"/>
              <a:t>physical therapists, urologists, gynecologists)</a:t>
            </a:r>
          </a:p>
          <a:p>
            <a:r>
              <a:rPr lang="en-US" dirty="0"/>
              <a:t>Providers may also advocate for the sexual citizenship of older PWD in these settings through creating “sex positive” spaces that include posters, educational pamphlets, fact sheets, condoms and other resources that explicitly and implicitly affirm their sexuality </a:t>
            </a:r>
            <a:endParaRPr lang="en-US" dirty="0">
              <a:solidFill>
                <a:srgbClr val="4D4D4D"/>
              </a:solidFill>
            </a:endParaRPr>
          </a:p>
        </p:txBody>
      </p:sp>
      <p:pic>
        <p:nvPicPr>
          <p:cNvPr id="10" name="Picture 9"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88636" y="3443431"/>
            <a:ext cx="2606054" cy="2682732"/>
          </a:xfrm>
          <a:prstGeom prst="rect">
            <a:avLst/>
          </a:prstGeom>
        </p:spPr>
      </p:pic>
      <p:grpSp>
        <p:nvGrpSpPr>
          <p:cNvPr id="13" name="Group 12"/>
          <p:cNvGrpSpPr/>
          <p:nvPr/>
        </p:nvGrpSpPr>
        <p:grpSpPr>
          <a:xfrm>
            <a:off x="184728" y="49400"/>
            <a:ext cx="2608898" cy="2444418"/>
            <a:chOff x="2166" y="1075790"/>
            <a:chExt cx="2173346" cy="2173346"/>
          </a:xfrm>
        </p:grpSpPr>
        <p:sp>
          <p:nvSpPr>
            <p:cNvPr id="14" name="Oval 13"/>
            <p:cNvSpPr/>
            <p:nvPr/>
          </p:nvSpPr>
          <p:spPr>
            <a:xfrm>
              <a:off x="2166" y="1075790"/>
              <a:ext cx="2173346" cy="2173346"/>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4"/>
            <p:cNvSpPr/>
            <p:nvPr/>
          </p:nvSpPr>
          <p:spPr>
            <a:xfrm>
              <a:off x="320445" y="1394069"/>
              <a:ext cx="1536788" cy="15367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9606" tIns="16510" rIns="119606" bIns="16510" numCol="1" spcCol="1270" anchor="ctr" anchorCtr="0">
              <a:noAutofit/>
            </a:bodyPr>
            <a:lstStyle/>
            <a:p>
              <a:pPr lvl="0" algn="ctr"/>
              <a:r>
                <a:rPr lang="en-US" sz="1400" dirty="0"/>
                <a:t>Embrace interdisciplinary approaches &amp; sex positivity </a:t>
              </a:r>
            </a:p>
          </p:txBody>
        </p:sp>
      </p:grpSp>
    </p:spTree>
    <p:extLst>
      <p:ext uri="{BB962C8B-B14F-4D97-AF65-F5344CB8AC3E}">
        <p14:creationId xmlns:p14="http://schemas.microsoft.com/office/powerpoint/2010/main" val="446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744" y="331842"/>
            <a:ext cx="8229600" cy="995282"/>
          </a:xfrm>
        </p:spPr>
        <p:txBody>
          <a:bodyPr>
            <a:noAutofit/>
          </a:bodyPr>
          <a:lstStyle/>
          <a:p>
            <a:pPr algn="l"/>
            <a:r>
              <a:rPr lang="en-US" sz="3200" dirty="0" smtClean="0">
                <a:cs typeface="Athelas Regular"/>
              </a:rPr>
              <a:t>The contact hypothesis &amp; intergenerational relationships </a:t>
            </a:r>
            <a:endParaRPr lang="en-US" sz="3200" dirty="0">
              <a:cs typeface="Athelas Regular"/>
            </a:endParaRPr>
          </a:p>
        </p:txBody>
      </p:sp>
      <p:sp>
        <p:nvSpPr>
          <p:cNvPr id="4" name="Content Placeholder 3"/>
          <p:cNvSpPr>
            <a:spLocks noGrp="1"/>
          </p:cNvSpPr>
          <p:nvPr>
            <p:ph idx="1"/>
          </p:nvPr>
        </p:nvSpPr>
        <p:spPr>
          <a:xfrm>
            <a:off x="457199" y="1417638"/>
            <a:ext cx="4282478" cy="4525963"/>
          </a:xfrm>
        </p:spPr>
        <p:txBody>
          <a:bodyPr>
            <a:normAutofit/>
          </a:bodyPr>
          <a:lstStyle/>
          <a:p>
            <a:pPr marL="457200" lvl="1" indent="0">
              <a:buNone/>
            </a:pPr>
            <a:endParaRPr lang="en-US" sz="1800" dirty="0" smtClean="0">
              <a:latin typeface="Athelas Regular"/>
              <a:cs typeface="Athelas Regular"/>
            </a:endParaRPr>
          </a:p>
          <a:p>
            <a:pPr lvl="1"/>
            <a:endParaRPr lang="en-US" sz="1800" dirty="0">
              <a:latin typeface="Athelas Regular"/>
              <a:cs typeface="Athelas Regular"/>
            </a:endParaRPr>
          </a:p>
          <a:p>
            <a:pPr marL="457200" lvl="1" indent="0">
              <a:buNone/>
            </a:pPr>
            <a:endParaRPr lang="en-US" sz="1800" dirty="0" smtClean="0">
              <a:latin typeface="Athelas Regular"/>
              <a:cs typeface="Athelas Regular"/>
            </a:endParaRPr>
          </a:p>
          <a:p>
            <a:pPr marL="457200" lvl="1" indent="0">
              <a:buNone/>
            </a:pPr>
            <a:endParaRPr lang="en-US" sz="2000" dirty="0">
              <a:latin typeface="Athelas Regular"/>
              <a:cs typeface="Athelas Regular"/>
            </a:endParaRPr>
          </a:p>
        </p:txBody>
      </p:sp>
      <p:pic>
        <p:nvPicPr>
          <p:cNvPr id="2" name="Picture 1" descr="downloa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15253" y="164616"/>
            <a:ext cx="2270010" cy="1806581"/>
          </a:xfrm>
          <a:prstGeom prst="rect">
            <a:avLst/>
          </a:prstGeom>
        </p:spPr>
      </p:pic>
      <p:pic>
        <p:nvPicPr>
          <p:cNvPr id="3" name="Picture 2" descr="download.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15254" y="2446319"/>
            <a:ext cx="2270010" cy="1782463"/>
          </a:xfrm>
          <a:prstGeom prst="rect">
            <a:avLst/>
          </a:prstGeom>
        </p:spPr>
      </p:pic>
      <p:pic>
        <p:nvPicPr>
          <p:cNvPr id="7" name="Picture 6" descr="download.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5254" y="4750334"/>
            <a:ext cx="2270009" cy="1806581"/>
          </a:xfrm>
          <a:prstGeom prst="rect">
            <a:avLst/>
          </a:prstGeom>
        </p:spPr>
      </p:pic>
      <p:sp>
        <p:nvSpPr>
          <p:cNvPr id="8" name="TextBox 7"/>
          <p:cNvSpPr txBox="1"/>
          <p:nvPr/>
        </p:nvSpPr>
        <p:spPr>
          <a:xfrm>
            <a:off x="480290" y="1796855"/>
            <a:ext cx="4514991" cy="2862322"/>
          </a:xfrm>
          <a:prstGeom prst="rect">
            <a:avLst/>
          </a:prstGeom>
          <a:noFill/>
        </p:spPr>
        <p:txBody>
          <a:bodyPr wrap="square" rtlCol="0">
            <a:spAutoFit/>
          </a:bodyPr>
          <a:lstStyle/>
          <a:p>
            <a:r>
              <a:rPr lang="en-US" sz="2000" b="1" dirty="0" smtClean="0">
                <a:solidFill>
                  <a:srgbClr val="10253F"/>
                </a:solidFill>
                <a:cs typeface="Athelas Regular"/>
              </a:rPr>
              <a:t>Contact hypothesis </a:t>
            </a:r>
            <a:r>
              <a:rPr lang="en-US" sz="2000" b="1" baseline="30000" dirty="0">
                <a:solidFill>
                  <a:srgbClr val="10253F"/>
                </a:solidFill>
                <a:cs typeface="Athelas Regular"/>
              </a:rPr>
              <a:t>1</a:t>
            </a:r>
            <a:r>
              <a:rPr lang="en-US" sz="2000" b="1" dirty="0" smtClean="0">
                <a:solidFill>
                  <a:srgbClr val="10253F"/>
                </a:solidFill>
                <a:cs typeface="Athelas Regular"/>
              </a:rPr>
              <a:t> </a:t>
            </a:r>
            <a:br>
              <a:rPr lang="en-US" sz="2000" b="1" dirty="0" smtClean="0">
                <a:solidFill>
                  <a:srgbClr val="10253F"/>
                </a:solidFill>
                <a:cs typeface="Athelas Regular"/>
              </a:rPr>
            </a:br>
            <a:endParaRPr lang="en-US" sz="2000" b="1" dirty="0" smtClean="0">
              <a:solidFill>
                <a:srgbClr val="10253F"/>
              </a:solidFill>
              <a:cs typeface="Athelas Regular"/>
            </a:endParaRPr>
          </a:p>
          <a:p>
            <a:pPr marL="342900" indent="-342900">
              <a:buFont typeface="Arial"/>
              <a:buChar char="•"/>
            </a:pPr>
            <a:r>
              <a:rPr lang="en-US" sz="2000" b="1" dirty="0" err="1" smtClean="0">
                <a:solidFill>
                  <a:srgbClr val="10253F"/>
                </a:solidFill>
                <a:cs typeface="Athelas Regular"/>
              </a:rPr>
              <a:t>Allport</a:t>
            </a:r>
            <a:r>
              <a:rPr lang="en-US" sz="2000" b="1" dirty="0" smtClean="0">
                <a:solidFill>
                  <a:srgbClr val="10253F"/>
                </a:solidFill>
                <a:cs typeface="Athelas Regular"/>
              </a:rPr>
              <a:t>, 1954</a:t>
            </a:r>
            <a:r>
              <a:rPr lang="en-US" sz="2000" dirty="0" smtClean="0">
                <a:solidFill>
                  <a:srgbClr val="10253F"/>
                </a:solidFill>
                <a:cs typeface="Athelas Regular"/>
              </a:rPr>
              <a:t>: Under appropriate conditions, intergroup contact can effectively reduce prejudice, discrimination, and stereotyping between majority and minority group members</a:t>
            </a:r>
          </a:p>
          <a:p>
            <a:endParaRPr lang="en-US" sz="2000" dirty="0">
              <a:solidFill>
                <a:srgbClr val="10253F"/>
              </a:solidFill>
              <a:cs typeface="Athelas Regular"/>
            </a:endParaRPr>
          </a:p>
        </p:txBody>
      </p:sp>
    </p:spTree>
    <p:extLst>
      <p:ext uri="{BB962C8B-B14F-4D97-AF65-F5344CB8AC3E}">
        <p14:creationId xmlns:p14="http://schemas.microsoft.com/office/powerpoint/2010/main" val="36842498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5" y="-78509"/>
            <a:ext cx="6508377" cy="1143000"/>
          </a:xfrm>
        </p:spPr>
        <p:txBody>
          <a:bodyPr/>
          <a:lstStyle/>
          <a:p>
            <a:r>
              <a:rPr lang="en-US" dirty="0" smtClean="0"/>
              <a:t>Opportunities for OAs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94712734"/>
              </p:ext>
            </p:extLst>
          </p:nvPr>
        </p:nvGraphicFramePr>
        <p:xfrm>
          <a:off x="757381" y="1517073"/>
          <a:ext cx="7393710" cy="4324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6466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84728" y="2586182"/>
            <a:ext cx="5931437" cy="3916363"/>
          </a:xfrm>
        </p:spPr>
        <p:txBody>
          <a:bodyPr>
            <a:normAutofit fontScale="92500" lnSpcReduction="20000"/>
          </a:bodyPr>
          <a:lstStyle/>
          <a:p>
            <a:r>
              <a:rPr lang="en-US" dirty="0"/>
              <a:t>For </a:t>
            </a:r>
            <a:r>
              <a:rPr lang="en-US" dirty="0" smtClean="0"/>
              <a:t>OAs especially</a:t>
            </a:r>
            <a:r>
              <a:rPr lang="en-US" dirty="0"/>
              <a:t>, a good first step starts with understanding their vulnerability to sexual risk. </a:t>
            </a:r>
            <a:endParaRPr lang="en-US" dirty="0" smtClean="0"/>
          </a:p>
          <a:p>
            <a:r>
              <a:rPr lang="en-US" dirty="0"/>
              <a:t>A second involves managing risks relative to potential harm, such as through gaining knowledge </a:t>
            </a:r>
            <a:r>
              <a:rPr lang="en-US" dirty="0" smtClean="0"/>
              <a:t>and/or </a:t>
            </a:r>
            <a:r>
              <a:rPr lang="en-US" dirty="0"/>
              <a:t>changing behavior </a:t>
            </a:r>
            <a:endParaRPr lang="en-US" dirty="0" smtClean="0"/>
          </a:p>
          <a:p>
            <a:pPr lvl="1"/>
            <a:r>
              <a:rPr lang="en-US" dirty="0"/>
              <a:t>W</a:t>
            </a:r>
            <a:r>
              <a:rPr lang="en-US" dirty="0" smtClean="0"/>
              <a:t>ill </a:t>
            </a:r>
            <a:r>
              <a:rPr lang="en-US" dirty="0"/>
              <a:t>differ for each person, depending on sex, gender, orientation, relationship status</a:t>
            </a:r>
            <a:r>
              <a:rPr lang="en-US" dirty="0" smtClean="0"/>
              <a:t>, disease status, </a:t>
            </a:r>
            <a:r>
              <a:rPr lang="en-US" dirty="0"/>
              <a:t>values, preferences </a:t>
            </a:r>
            <a:endParaRPr lang="en-US" dirty="0" smtClean="0"/>
          </a:p>
          <a:p>
            <a:r>
              <a:rPr lang="en-US" dirty="0"/>
              <a:t>D</a:t>
            </a:r>
            <a:r>
              <a:rPr lang="en-US" dirty="0" smtClean="0"/>
              <a:t>evelop </a:t>
            </a:r>
            <a:r>
              <a:rPr lang="en-US" dirty="0"/>
              <a:t>familiarity with available screening and treatment resources and leverage </a:t>
            </a:r>
            <a:r>
              <a:rPr lang="en-US" dirty="0" smtClean="0"/>
              <a:t>knowledge (e.g. Medicare part B reimbursements for yearly testing among at risk persons)</a:t>
            </a:r>
            <a:endParaRPr lang="en-US" dirty="0">
              <a:solidFill>
                <a:srgbClr val="4D4D4D"/>
              </a:solidFill>
            </a:endParaRPr>
          </a:p>
        </p:txBody>
      </p:sp>
      <p:grpSp>
        <p:nvGrpSpPr>
          <p:cNvPr id="13" name="Group 12"/>
          <p:cNvGrpSpPr/>
          <p:nvPr/>
        </p:nvGrpSpPr>
        <p:grpSpPr>
          <a:xfrm>
            <a:off x="184728" y="49400"/>
            <a:ext cx="2608898" cy="2444418"/>
            <a:chOff x="2166" y="1075790"/>
            <a:chExt cx="2173346" cy="2173346"/>
          </a:xfrm>
        </p:grpSpPr>
        <p:sp>
          <p:nvSpPr>
            <p:cNvPr id="14" name="Oval 13"/>
            <p:cNvSpPr/>
            <p:nvPr/>
          </p:nvSpPr>
          <p:spPr>
            <a:xfrm>
              <a:off x="2166" y="1075790"/>
              <a:ext cx="2173346" cy="2173346"/>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4"/>
            <p:cNvSpPr/>
            <p:nvPr/>
          </p:nvSpPr>
          <p:spPr>
            <a:xfrm>
              <a:off x="320445" y="1394069"/>
              <a:ext cx="1536788" cy="15367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9606" tIns="16510" rIns="119606" bIns="16510" numCol="1" spcCol="1270" anchor="ctr" anchorCtr="0">
              <a:noAutofit/>
            </a:bodyPr>
            <a:lstStyle/>
            <a:p>
              <a:pPr lvl="0" algn="ctr"/>
              <a:r>
                <a:rPr lang="en-US" sz="1400" dirty="0"/>
                <a:t>Understand &amp; manage sexual risk</a:t>
              </a:r>
            </a:p>
          </p:txBody>
        </p:sp>
      </p:gr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8636" y="214744"/>
            <a:ext cx="2606054" cy="2625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88636" y="3470561"/>
            <a:ext cx="2606054" cy="2625437"/>
          </a:xfrm>
          <a:prstGeom prst="rect">
            <a:avLst/>
          </a:prstGeom>
        </p:spPr>
      </p:pic>
    </p:spTree>
    <p:extLst>
      <p:ext uri="{BB962C8B-B14F-4D97-AF65-F5344CB8AC3E}">
        <p14:creationId xmlns:p14="http://schemas.microsoft.com/office/powerpoint/2010/main" val="9778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84728" y="2586182"/>
            <a:ext cx="6203908" cy="3916363"/>
          </a:xfrm>
        </p:spPr>
        <p:txBody>
          <a:bodyPr>
            <a:normAutofit/>
          </a:bodyPr>
          <a:lstStyle/>
          <a:p>
            <a:r>
              <a:rPr lang="en-US" dirty="0"/>
              <a:t>What promotes health for the physical body—a whole-foods diet, adequate sleep, exercise, adherence to medical recommendations, and stress management— promotes health for the sexual body and brain too </a:t>
            </a:r>
            <a:endParaRPr lang="en-US" dirty="0" smtClean="0"/>
          </a:p>
          <a:p>
            <a:pPr lvl="2"/>
            <a:r>
              <a:rPr lang="en-US" dirty="0" smtClean="0"/>
              <a:t>Managing diabetes</a:t>
            </a:r>
          </a:p>
          <a:p>
            <a:pPr lvl="2"/>
            <a:r>
              <a:rPr lang="en-US" dirty="0" smtClean="0">
                <a:solidFill>
                  <a:srgbClr val="4D4D4D"/>
                </a:solidFill>
              </a:rPr>
              <a:t>Quitting smoking/reducing ETOH</a:t>
            </a:r>
          </a:p>
          <a:p>
            <a:pPr lvl="2"/>
            <a:r>
              <a:rPr lang="en-US" dirty="0" smtClean="0">
                <a:solidFill>
                  <a:srgbClr val="4D4D4D"/>
                </a:solidFill>
              </a:rPr>
              <a:t>CVD &amp; resistance training </a:t>
            </a:r>
          </a:p>
          <a:p>
            <a:pPr lvl="2"/>
            <a:r>
              <a:rPr lang="en-US" dirty="0" smtClean="0">
                <a:solidFill>
                  <a:srgbClr val="4D4D4D"/>
                </a:solidFill>
              </a:rPr>
              <a:t>Regulating mood </a:t>
            </a:r>
          </a:p>
          <a:p>
            <a:pPr lvl="2"/>
            <a:r>
              <a:rPr lang="en-US" dirty="0" smtClean="0">
                <a:solidFill>
                  <a:srgbClr val="4D4D4D"/>
                </a:solidFill>
              </a:rPr>
              <a:t>Values work to integrate sexual self with spiritual self, particularly among LGBTQ+ OAs</a:t>
            </a:r>
            <a:endParaRPr lang="en-US" dirty="0">
              <a:solidFill>
                <a:srgbClr val="4D4D4D"/>
              </a:solidFill>
            </a:endParaRPr>
          </a:p>
        </p:txBody>
      </p:sp>
      <p:grpSp>
        <p:nvGrpSpPr>
          <p:cNvPr id="13" name="Group 12"/>
          <p:cNvGrpSpPr/>
          <p:nvPr/>
        </p:nvGrpSpPr>
        <p:grpSpPr>
          <a:xfrm>
            <a:off x="184728" y="49400"/>
            <a:ext cx="2608898" cy="2444418"/>
            <a:chOff x="2166" y="1075790"/>
            <a:chExt cx="2173346" cy="2173346"/>
          </a:xfrm>
        </p:grpSpPr>
        <p:sp>
          <p:nvSpPr>
            <p:cNvPr id="14" name="Oval 13"/>
            <p:cNvSpPr/>
            <p:nvPr/>
          </p:nvSpPr>
          <p:spPr>
            <a:xfrm>
              <a:off x="2166" y="1075790"/>
              <a:ext cx="2173346" cy="2173346"/>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4"/>
            <p:cNvSpPr/>
            <p:nvPr/>
          </p:nvSpPr>
          <p:spPr>
            <a:xfrm>
              <a:off x="320445" y="1394069"/>
              <a:ext cx="1536788" cy="15367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9606" tIns="16510" rIns="119606" bIns="16510" numCol="1" spcCol="1270" anchor="ctr" anchorCtr="0">
              <a:noAutofit/>
            </a:bodyPr>
            <a:lstStyle/>
            <a:p>
              <a:pPr lvl="0" algn="ctr"/>
              <a:r>
                <a:rPr lang="en-US" sz="1400" dirty="0"/>
                <a:t>Maintain whole-person health</a:t>
              </a:r>
            </a:p>
          </p:txBody>
        </p:sp>
      </p:gr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8636" y="214744"/>
            <a:ext cx="2606054" cy="2625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88636" y="3470561"/>
            <a:ext cx="2606054" cy="2625437"/>
          </a:xfrm>
          <a:prstGeom prst="rect">
            <a:avLst/>
          </a:prstGeom>
        </p:spPr>
      </p:pic>
    </p:spTree>
    <p:extLst>
      <p:ext uri="{BB962C8B-B14F-4D97-AF65-F5344CB8AC3E}">
        <p14:creationId xmlns:p14="http://schemas.microsoft.com/office/powerpoint/2010/main" val="221602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84728" y="2586182"/>
            <a:ext cx="6203908" cy="3916363"/>
          </a:xfrm>
        </p:spPr>
        <p:txBody>
          <a:bodyPr>
            <a:normAutofit lnSpcReduction="10000"/>
          </a:bodyPr>
          <a:lstStyle/>
          <a:p>
            <a:r>
              <a:rPr lang="en-US" dirty="0"/>
              <a:t>Perceiving sex only as intercourse and as an individual “orgasm</a:t>
            </a:r>
            <a:r>
              <a:rPr lang="en-US" dirty="0" smtClean="0"/>
              <a:t>” performance has </a:t>
            </a:r>
            <a:r>
              <a:rPr lang="en-US" dirty="0"/>
              <a:t>especially harmful implications for older PWD whose changing cardiovascular, endocrine, and nervous systems can alter sexual </a:t>
            </a:r>
            <a:r>
              <a:rPr lang="en-US" dirty="0" smtClean="0"/>
              <a:t>response</a:t>
            </a:r>
          </a:p>
          <a:p>
            <a:r>
              <a:rPr lang="en-US" dirty="0"/>
              <a:t>Embracing the full range of non-intercourse based, asynchronous sexual </a:t>
            </a:r>
            <a:r>
              <a:rPr lang="en-US" dirty="0" smtClean="0"/>
              <a:t>scenarios—</a:t>
            </a:r>
            <a:r>
              <a:rPr lang="en-US" dirty="0"/>
              <a:t>can relieve PWD of these sexual anxieties, increase sexual self-efficacy, and help to enlarge their sexual repertoires </a:t>
            </a:r>
            <a:endParaRPr lang="en-US" dirty="0" smtClean="0"/>
          </a:p>
          <a:p>
            <a:pPr lvl="1"/>
            <a:r>
              <a:rPr lang="en-US" dirty="0"/>
              <a:t>Some of these scenarios may include mutual masturbation, oral sex, petting, erotic massage, “</a:t>
            </a:r>
            <a:r>
              <a:rPr lang="en-US" dirty="0" err="1"/>
              <a:t>outercourse</a:t>
            </a:r>
            <a:r>
              <a:rPr lang="en-US" dirty="0"/>
              <a:t>” and deep kissing </a:t>
            </a:r>
            <a:endParaRPr lang="en-US" dirty="0" smtClean="0"/>
          </a:p>
          <a:p>
            <a:endParaRPr lang="en-US" dirty="0" smtClean="0"/>
          </a:p>
        </p:txBody>
      </p:sp>
      <p:grpSp>
        <p:nvGrpSpPr>
          <p:cNvPr id="13" name="Group 12"/>
          <p:cNvGrpSpPr/>
          <p:nvPr/>
        </p:nvGrpSpPr>
        <p:grpSpPr>
          <a:xfrm>
            <a:off x="184728" y="49400"/>
            <a:ext cx="2608898" cy="2444418"/>
            <a:chOff x="2166" y="1075790"/>
            <a:chExt cx="2173346" cy="2173346"/>
          </a:xfrm>
        </p:grpSpPr>
        <p:sp>
          <p:nvSpPr>
            <p:cNvPr id="14" name="Oval 13"/>
            <p:cNvSpPr/>
            <p:nvPr/>
          </p:nvSpPr>
          <p:spPr>
            <a:xfrm>
              <a:off x="2166" y="1075790"/>
              <a:ext cx="2173346" cy="2173346"/>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4"/>
            <p:cNvSpPr/>
            <p:nvPr/>
          </p:nvSpPr>
          <p:spPr>
            <a:xfrm>
              <a:off x="320445" y="1394069"/>
              <a:ext cx="1536788" cy="15367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9606" tIns="16510" rIns="119606" bIns="16510" numCol="1" spcCol="1270" anchor="ctr" anchorCtr="0">
              <a:noAutofit/>
            </a:bodyPr>
            <a:lstStyle/>
            <a:p>
              <a:pPr lvl="0" algn="ctr"/>
              <a:r>
                <a:rPr lang="en-US" sz="1400" dirty="0"/>
                <a:t>Develop psychosexual flexibility </a:t>
              </a:r>
            </a:p>
          </p:txBody>
        </p:sp>
      </p:gr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8636" y="214744"/>
            <a:ext cx="2606054" cy="2625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88636" y="3470561"/>
            <a:ext cx="2606054" cy="2625437"/>
          </a:xfrm>
          <a:prstGeom prst="rect">
            <a:avLst/>
          </a:prstGeom>
        </p:spPr>
      </p:pic>
    </p:spTree>
    <p:extLst>
      <p:ext uri="{BB962C8B-B14F-4D97-AF65-F5344CB8AC3E}">
        <p14:creationId xmlns:p14="http://schemas.microsoft.com/office/powerpoint/2010/main" val="209617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84728" y="2586182"/>
            <a:ext cx="6203908" cy="3916363"/>
          </a:xfrm>
        </p:spPr>
        <p:txBody>
          <a:bodyPr>
            <a:normAutofit fontScale="92500" lnSpcReduction="10000"/>
          </a:bodyPr>
          <a:lstStyle/>
          <a:p>
            <a:r>
              <a:rPr lang="en-US" dirty="0"/>
              <a:t>F</a:t>
            </a:r>
            <a:r>
              <a:rPr lang="en-US" dirty="0" smtClean="0"/>
              <a:t>ew </a:t>
            </a:r>
            <a:r>
              <a:rPr lang="en-US" dirty="0"/>
              <a:t>men (38%) and even fewer women (22%) in a nationally-representative sample had discussed sex with a physician since age 50, consistent with findings describing an inverse relationship between increase age and documented sexual </a:t>
            </a:r>
            <a:r>
              <a:rPr lang="en-US" dirty="0" smtClean="0"/>
              <a:t>history </a:t>
            </a:r>
            <a:r>
              <a:rPr lang="en-US" baseline="30000" dirty="0" smtClean="0"/>
              <a:t>40</a:t>
            </a:r>
            <a:endParaRPr lang="en-US" dirty="0" smtClean="0"/>
          </a:p>
          <a:p>
            <a:r>
              <a:rPr lang="en-US" dirty="0"/>
              <a:t>Healthcare providers may underestimate the prevalence of their older patients’ sexual </a:t>
            </a:r>
            <a:r>
              <a:rPr lang="en-US" dirty="0" smtClean="0"/>
              <a:t>concerns </a:t>
            </a:r>
          </a:p>
          <a:p>
            <a:pPr lvl="1"/>
            <a:r>
              <a:rPr lang="en-US" dirty="0"/>
              <a:t>Prevailing interpretations of these observations suggest that provider attitudes and beliefs about late life sex may stem from stereotypes of aging and sexuality, rather than from experiences with, or explicit education about, late-life sexuality </a:t>
            </a:r>
            <a:endParaRPr lang="en-US" dirty="0" smtClean="0"/>
          </a:p>
        </p:txBody>
      </p:sp>
      <p:grpSp>
        <p:nvGrpSpPr>
          <p:cNvPr id="13" name="Group 12"/>
          <p:cNvGrpSpPr/>
          <p:nvPr/>
        </p:nvGrpSpPr>
        <p:grpSpPr>
          <a:xfrm>
            <a:off x="184728" y="49400"/>
            <a:ext cx="2608898" cy="2444418"/>
            <a:chOff x="2166" y="1075790"/>
            <a:chExt cx="2173346" cy="2173346"/>
          </a:xfrm>
        </p:grpSpPr>
        <p:sp>
          <p:nvSpPr>
            <p:cNvPr id="14" name="Oval 13"/>
            <p:cNvSpPr/>
            <p:nvPr/>
          </p:nvSpPr>
          <p:spPr>
            <a:xfrm>
              <a:off x="2166" y="1075790"/>
              <a:ext cx="2173346" cy="2173346"/>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4"/>
            <p:cNvSpPr/>
            <p:nvPr/>
          </p:nvSpPr>
          <p:spPr>
            <a:xfrm>
              <a:off x="320445" y="1394069"/>
              <a:ext cx="1536788" cy="15367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9606" tIns="16510" rIns="119606" bIns="16510" numCol="1" spcCol="1270" anchor="ctr" anchorCtr="0">
              <a:noAutofit/>
            </a:bodyPr>
            <a:lstStyle/>
            <a:p>
              <a:pPr lvl="0" algn="ctr"/>
              <a:r>
                <a:rPr lang="en-US" sz="1400" dirty="0"/>
                <a:t>Read up &amp; speak up</a:t>
              </a:r>
            </a:p>
          </p:txBody>
        </p:sp>
      </p:gr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8636" y="214744"/>
            <a:ext cx="2606054" cy="2625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88636" y="3470561"/>
            <a:ext cx="2606054" cy="2625437"/>
          </a:xfrm>
          <a:prstGeom prst="rect">
            <a:avLst/>
          </a:prstGeom>
        </p:spPr>
      </p:pic>
    </p:spTree>
    <p:extLst>
      <p:ext uri="{BB962C8B-B14F-4D97-AF65-F5344CB8AC3E}">
        <p14:creationId xmlns:p14="http://schemas.microsoft.com/office/powerpoint/2010/main" val="214832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5081"/>
            <a:ext cx="6508377" cy="1143000"/>
          </a:xfrm>
        </p:spPr>
        <p:txBody>
          <a:bodyPr/>
          <a:lstStyle/>
          <a:p>
            <a:r>
              <a:rPr lang="en-US" dirty="0" smtClean="0"/>
              <a:t>Summary</a:t>
            </a:r>
            <a:endParaRPr lang="en-US" dirty="0"/>
          </a:p>
        </p:txBody>
      </p:sp>
      <p:sp>
        <p:nvSpPr>
          <p:cNvPr id="3" name="Content Placeholder 2"/>
          <p:cNvSpPr>
            <a:spLocks noGrp="1"/>
          </p:cNvSpPr>
          <p:nvPr>
            <p:ph idx="1"/>
          </p:nvPr>
        </p:nvSpPr>
        <p:spPr>
          <a:xfrm>
            <a:off x="226289" y="1609436"/>
            <a:ext cx="5849507" cy="3916363"/>
          </a:xfrm>
        </p:spPr>
        <p:txBody>
          <a:bodyPr/>
          <a:lstStyle/>
          <a:p>
            <a:r>
              <a:rPr lang="en-US" dirty="0" err="1" smtClean="0"/>
              <a:t>Oas</a:t>
            </a:r>
            <a:r>
              <a:rPr lang="en-US" dirty="0" smtClean="0"/>
              <a:t> consider sexuality and intimacy important parts of life, and remain sexual into their 8</a:t>
            </a:r>
            <a:r>
              <a:rPr lang="en-US" baseline="30000" dirty="0" smtClean="0"/>
              <a:t>th</a:t>
            </a:r>
            <a:r>
              <a:rPr lang="en-US" dirty="0" smtClean="0"/>
              <a:t> and 9</a:t>
            </a:r>
            <a:r>
              <a:rPr lang="en-US" baseline="30000" dirty="0" smtClean="0"/>
              <a:t>th</a:t>
            </a:r>
            <a:r>
              <a:rPr lang="en-US" dirty="0" smtClean="0"/>
              <a:t> decades</a:t>
            </a:r>
          </a:p>
          <a:p>
            <a:r>
              <a:rPr lang="en-US" dirty="0" smtClean="0"/>
              <a:t>However, OAs account for an increasing and unprecedented proportion of STDs in later life, including HIV</a:t>
            </a:r>
          </a:p>
          <a:p>
            <a:r>
              <a:rPr lang="en-US" dirty="0" smtClean="0"/>
              <a:t>The reasons for, and solutions to this have biopsychosocial features that OAs &amp; health care providers alike can manage </a:t>
            </a:r>
            <a:endParaRPr lang="en-US" dirty="0"/>
          </a:p>
        </p:txBody>
      </p:sp>
      <p:pic>
        <p:nvPicPr>
          <p:cNvPr id="4" name="Picture 3" descr="downloa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75796" y="3766704"/>
            <a:ext cx="2857500" cy="2857500"/>
          </a:xfrm>
          <a:prstGeom prst="rect">
            <a:avLst/>
          </a:prstGeom>
        </p:spPr>
      </p:pic>
    </p:spTree>
    <p:extLst>
      <p:ext uri="{BB962C8B-B14F-4D97-AF65-F5344CB8AC3E}">
        <p14:creationId xmlns:p14="http://schemas.microsoft.com/office/powerpoint/2010/main" val="35116604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11" y="0"/>
            <a:ext cx="9138789" cy="6857999"/>
          </a:xfrm>
          <a:prstGeom prst="rect">
            <a:avLst/>
          </a:prstGeom>
        </p:spPr>
      </p:pic>
    </p:spTree>
    <p:extLst>
      <p:ext uri="{BB962C8B-B14F-4D97-AF65-F5344CB8AC3E}">
        <p14:creationId xmlns:p14="http://schemas.microsoft.com/office/powerpoint/2010/main" val="35749990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503" y="0"/>
            <a:ext cx="9145672" cy="6858000"/>
          </a:xfrm>
        </p:spPr>
      </p:pic>
      <p:sp>
        <p:nvSpPr>
          <p:cNvPr id="5" name="TextBox 4"/>
          <p:cNvSpPr txBox="1"/>
          <p:nvPr/>
        </p:nvSpPr>
        <p:spPr>
          <a:xfrm>
            <a:off x="2623126" y="2013619"/>
            <a:ext cx="3064934" cy="1477328"/>
          </a:xfrm>
          <a:prstGeom prst="rect">
            <a:avLst/>
          </a:prstGeom>
          <a:noFill/>
        </p:spPr>
        <p:txBody>
          <a:bodyPr wrap="square" rtlCol="0">
            <a:spAutoFit/>
          </a:bodyPr>
          <a:lstStyle/>
          <a:p>
            <a:pPr algn="ctr"/>
            <a:r>
              <a:rPr lang="en-US" sz="3000" b="1" dirty="0" smtClean="0">
                <a:solidFill>
                  <a:srgbClr val="FF0000"/>
                </a:solidFill>
              </a:rPr>
              <a:t>Thank you!</a:t>
            </a:r>
          </a:p>
          <a:p>
            <a:pPr algn="ctr"/>
            <a:r>
              <a:rPr lang="en-US" sz="3000" b="1" dirty="0" smtClean="0">
                <a:solidFill>
                  <a:srgbClr val="FF0000"/>
                </a:solidFill>
              </a:rPr>
              <a:t>+</a:t>
            </a:r>
          </a:p>
          <a:p>
            <a:pPr algn="ctr"/>
            <a:r>
              <a:rPr lang="en-US" sz="3000" b="1" dirty="0" smtClean="0">
                <a:solidFill>
                  <a:srgbClr val="FF0000"/>
                </a:solidFill>
              </a:rPr>
              <a:t>Questions</a:t>
            </a:r>
            <a:endParaRPr lang="en-US" sz="3000" b="1" dirty="0">
              <a:solidFill>
                <a:srgbClr val="FF0000"/>
              </a:solidFill>
            </a:endParaRPr>
          </a:p>
        </p:txBody>
      </p:sp>
    </p:spTree>
    <p:extLst>
      <p:ext uri="{BB962C8B-B14F-4D97-AF65-F5344CB8AC3E}">
        <p14:creationId xmlns:p14="http://schemas.microsoft.com/office/powerpoint/2010/main" val="3531469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2-20 at 7.22.44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5659"/>
            <a:ext cx="9144000" cy="6285568"/>
          </a:xfrm>
          <a:prstGeom prst="rect">
            <a:avLst/>
          </a:prstGeom>
        </p:spPr>
      </p:pic>
    </p:spTree>
    <p:extLst>
      <p:ext uri="{BB962C8B-B14F-4D97-AF65-F5344CB8AC3E}">
        <p14:creationId xmlns:p14="http://schemas.microsoft.com/office/powerpoint/2010/main" val="1761830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2508</TotalTime>
  <Words>7704</Words>
  <Application>Microsoft Office PowerPoint</Application>
  <PresentationFormat>On-screen Show (4:3)</PresentationFormat>
  <Paragraphs>969</Paragraphs>
  <Slides>87</Slides>
  <Notes>68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Arial</vt:lpstr>
      <vt:lpstr>Arial Hebrew</vt:lpstr>
      <vt:lpstr>Athelas Regular</vt:lpstr>
      <vt:lpstr>Calibri</vt:lpstr>
      <vt:lpstr>Century Gothic</vt:lpstr>
      <vt:lpstr>Wingdings</vt:lpstr>
      <vt:lpstr>Wingdings 2</vt:lpstr>
      <vt:lpstr>Plaza</vt:lpstr>
      <vt:lpstr>Lovers and friends: A millennial’s thoughts on love, intimacy, and relationships in later life</vt:lpstr>
      <vt:lpstr>Special thanks to: </vt:lpstr>
      <vt:lpstr>And to Jack</vt:lpstr>
      <vt:lpstr>Objectives </vt:lpstr>
      <vt:lpstr>PowerPoint Presentation</vt:lpstr>
      <vt:lpstr>A millennial talks sex after 60- how did she get here?</vt:lpstr>
      <vt:lpstr>PowerPoint Presentation</vt:lpstr>
      <vt:lpstr>The contact hypothesis &amp; intergenerational relationships </vt:lpstr>
      <vt:lpstr>PowerPoint Presentation</vt:lpstr>
      <vt:lpstr>PowerPoint Presentation</vt:lpstr>
      <vt:lpstr>PowerPoint Presentation</vt:lpstr>
      <vt:lpstr>PowerPoint Presentation</vt:lpstr>
      <vt:lpstr>Relationship with the aging self </vt:lpstr>
      <vt:lpstr>PowerPoint Presentation</vt:lpstr>
      <vt:lpstr>PowerPoint Presentation</vt:lpstr>
      <vt:lpstr>PowerPoint Presentation</vt:lpstr>
      <vt:lpstr>PowerPoint Presentation</vt:lpstr>
      <vt:lpstr>PowerPoint Presentation</vt:lpstr>
      <vt:lpstr>Sex &amp; successful aging </vt:lpstr>
      <vt:lpstr>PowerPoint Presentation</vt:lpstr>
      <vt:lpstr>Sex as a “reward” for self-care &amp; healthy living</vt:lpstr>
      <vt:lpstr>PowerPoint Presentation</vt:lpstr>
      <vt:lpstr>PowerPoint Presentation</vt:lpstr>
      <vt:lpstr>A cognitive-behavioral approach</vt:lpstr>
      <vt:lpstr>A cognitive-behavioral approach to healthy aging</vt:lpstr>
      <vt:lpstr>A cognitive-behavioral approach to healthy aging &amp; sexuality </vt:lpstr>
      <vt:lpstr>Functional, “whole-person”, cognitive-behavioral interventions for healthy aging &amp; sexuality </vt:lpstr>
      <vt:lpstr>Back to basics</vt:lpstr>
      <vt:lpstr>PowerPoint Presentation</vt:lpstr>
      <vt:lpstr>  Cognitive tools </vt:lpstr>
      <vt:lpstr>  Let’s practice </vt:lpstr>
      <vt:lpstr>  Let’s practice </vt:lpstr>
      <vt:lpstr>  Let’s practice </vt:lpstr>
      <vt:lpstr>Summary</vt:lpstr>
      <vt:lpstr>Friendships &amp; Intergenerational relationships</vt:lpstr>
      <vt:lpstr>PowerPoint Presentation</vt:lpstr>
      <vt:lpstr>Relationships with others </vt:lpstr>
      <vt:lpstr>PowerPoint Presentation</vt:lpstr>
      <vt:lpstr>Behavioral activation (BA) </vt:lpstr>
      <vt:lpstr>Downward Spiral</vt:lpstr>
      <vt:lpstr>Upward Spiral </vt:lpstr>
      <vt:lpstr>Perceived usefulness to others </vt:lpstr>
      <vt:lpstr>PowerPoint Presentation</vt:lpstr>
      <vt:lpstr>PowerPoint Presentation</vt:lpstr>
      <vt:lpstr>Mechanisms &amp; behavioral activation </vt:lpstr>
      <vt:lpstr>A case study of volunteering &amp; intergenerational work: Experience Corps (EC)</vt:lpstr>
      <vt:lpstr>Experience Corps data </vt:lpstr>
      <vt:lpstr>Implications </vt:lpstr>
      <vt:lpstr>A note on social media </vt:lpstr>
      <vt:lpstr>Data highlights</vt:lpstr>
      <vt:lpstr>A geropsychologist’s love/hate relationship with social media</vt:lpstr>
      <vt:lpstr>Summary </vt:lpstr>
      <vt:lpstr>Resources</vt:lpstr>
      <vt:lpstr>Sexual &amp; intimate relationships </vt:lpstr>
      <vt:lpstr>PowerPoint Presentation</vt:lpstr>
      <vt:lpstr>PowerPoint Presentation</vt:lpstr>
      <vt:lpstr>Sex &amp; aging: An overview </vt:lpstr>
      <vt:lpstr>PowerPoint Presentation</vt:lpstr>
      <vt:lpstr>Sex &amp; aging: An overview </vt:lpstr>
      <vt:lpstr>PowerPoint Presentation</vt:lpstr>
      <vt:lpstr>PowerPoint Presentation</vt:lpstr>
      <vt:lpstr>Socio-emotional selectivity theory may explain why</vt:lpstr>
      <vt:lpstr>The rise of STDs in later life </vt:lpstr>
      <vt:lpstr>Why? Epidemiological dynamics</vt:lpstr>
      <vt:lpstr>PowerPoint Presentation</vt:lpstr>
      <vt:lpstr>PowerPoint Presentation</vt:lpstr>
      <vt:lpstr>Psychosexual education</vt:lpstr>
      <vt:lpstr>Statement of problem</vt:lpstr>
      <vt:lpstr>Senior Sex Education Experience (SEXEE)study</vt:lpstr>
      <vt:lpstr>PowerPoint Presentation</vt:lpstr>
      <vt:lpstr>PowerPoint Presentation</vt:lpstr>
      <vt:lpstr>Limitations + anticipated challenges </vt:lpstr>
      <vt:lpstr>PowerPoint Presentation</vt:lpstr>
      <vt:lpstr>PowerPoint Presentation</vt:lpstr>
      <vt:lpstr>Opportunities for providers</vt:lpstr>
      <vt:lpstr>PowerPoint Presentation</vt:lpstr>
      <vt:lpstr>PowerPoint Presentation</vt:lpstr>
      <vt:lpstr>PowerPoint Presentation</vt:lpstr>
      <vt:lpstr>PowerPoint Presentation</vt:lpstr>
      <vt:lpstr>Opportunities for OAs</vt:lpstr>
      <vt:lpstr>PowerPoint Presentation</vt:lpstr>
      <vt:lpstr>PowerPoint Presentation</vt:lpstr>
      <vt:lpstr>PowerPoint Presentation</vt:lpstr>
      <vt:lpstr>PowerPoint Presentation</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Pierpaoli</dc:creator>
  <cp:lastModifiedBy>Rutendo Goto</cp:lastModifiedBy>
  <cp:revision>172</cp:revision>
  <dcterms:created xsi:type="dcterms:W3CDTF">2019-02-19T13:47:53Z</dcterms:created>
  <dcterms:modified xsi:type="dcterms:W3CDTF">2019-03-19T15:57:00Z</dcterms:modified>
</cp:coreProperties>
</file>