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75" r:id="rId3"/>
    <p:sldId id="276" r:id="rId4"/>
    <p:sldId id="257" r:id="rId5"/>
    <p:sldId id="258" r:id="rId6"/>
    <p:sldId id="261" r:id="rId7"/>
    <p:sldId id="270" r:id="rId8"/>
    <p:sldId id="259" r:id="rId9"/>
    <p:sldId id="269" r:id="rId10"/>
    <p:sldId id="260" r:id="rId11"/>
    <p:sldId id="262" r:id="rId12"/>
    <p:sldId id="268" r:id="rId13"/>
    <p:sldId id="267" r:id="rId14"/>
    <p:sldId id="264" r:id="rId15"/>
    <p:sldId id="280" r:id="rId16"/>
    <p:sldId id="265" r:id="rId17"/>
    <p:sldId id="282" r:id="rId18"/>
    <p:sldId id="283" r:id="rId19"/>
    <p:sldId id="279" r:id="rId20"/>
    <p:sldId id="277" r:id="rId21"/>
    <p:sldId id="278" r:id="rId22"/>
    <p:sldId id="281" r:id="rId23"/>
    <p:sldId id="284" r:id="rId24"/>
    <p:sldId id="266" r:id="rId25"/>
    <p:sldId id="272" r:id="rId26"/>
    <p:sldId id="285" r:id="rId27"/>
    <p:sldId id="263" r:id="rId28"/>
    <p:sldId id="273" r:id="rId29"/>
    <p:sldId id="271" r:id="rId30"/>
    <p:sldId id="274"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8" d="100"/>
          <a:sy n="108" d="100"/>
        </p:scale>
        <p:origin x="45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55231EE6-6359-4DFD-8298-A61E67BA3C0A}" type="datetimeFigureOut">
              <a:rPr lang="en-US" smtClean="0"/>
              <a:t>2/25/2019</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801E871B-5A6C-4B25-9E56-4404B1271FD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BA8E0E29-3DCD-4C69-B06D-FA9A88BEF940}" type="datetimeFigureOut">
              <a:rPr lang="en-US" smtClean="0"/>
              <a:pPr/>
              <a:t>2/25/2019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E300502-4B57-4C5A-B440-8F57427001A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300502-4B57-4C5A-B440-8F57427001AF}"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F2FA9-5EC8-405F-A8D2-8867D35AC796}" type="datetimeFigureOut">
              <a:rPr lang="en-US" smtClean="0"/>
              <a:pPr/>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9EF263-A89A-4D01-BA85-1E39CD79FC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F2FA9-5EC8-405F-A8D2-8867D35AC796}" type="datetimeFigureOut">
              <a:rPr lang="en-US" smtClean="0"/>
              <a:pPr/>
              <a:t>2/25/2019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9EF263-A89A-4D01-BA85-1E39CD79FC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koneckil@gvsu.edu"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xtyandme.com/creativity-in-retirement-a-myth-or-a-possibili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rainhealth.nia.nih.gov/engage-your-brain/discover-a-new-talen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artprojectsforkids.org/portfolio/tulip/" TargetMode="External"/><Relationship Id="rId1" Type="http://schemas.openxmlformats.org/officeDocument/2006/relationships/slideLayout" Target="../slideLayouts/slideLayout8.xml"/><Relationship Id="rId4" Type="http://schemas.openxmlformats.org/officeDocument/2006/relationships/hyperlink" Target="https://www.amazon.com/Strathmore-Watercolor-Paper-Pad-Sheets/dp/B000KNLQIM/ref=as_sl_pc_tf_til?tag=rq00-20&amp;linkCode=w00&amp;linkId=dc081b4eb2ee0102a96d7d3b8497ab6c&amp;creativeASIN=B000KNLQI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hyperlink" Target="https://www.youtube.com/watch?v=RW-a3SLnj_w"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hyperlink" Target="https://www.interimhealthcare.com/education-center/news-media/news-desk/could-writing-about-life-improve-seniors-health/"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hyperlink" Target="https://www.youtube.com/watch?v=7PAS_C74dHo" TargetMode="External"/><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go4life.nia.nih.gov/sample_workout/exercise-warm-up-older-adults/" TargetMode="Externa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hyperlink" Target="https://photos.google.com/share/AF1QipPRbGgxidF2AWkf3_WdnYbViU7ApNLNswb_l151viVVkd4mczqFj5D-GuRZS7j4_A/photo/AF1QipMnftVSCfK02xxkMcx0c8YH0eIfZcJ4PZ8qVHSF?key=ZTc0OGFSVXhhMGd1NmVfd1kydTlvLXVrckdBbzB3" TargetMode="External"/><Relationship Id="rId7" Type="http://schemas.openxmlformats.org/officeDocument/2006/relationships/hyperlink" Target="https://www.youtube.com/watch?v=WU58NrR16nU" TargetMode="External"/><Relationship Id="rId2" Type="http://schemas.openxmlformats.org/officeDocument/2006/relationships/hyperlink" Target="https://photos.google.com/share/AF1QipOIMRsAGyaRKLw7KEZs_84BB_P7NbNVD15F2XsMm9LTN1fDl2rBfWc0MKJFgXBmBg/photo/AF1QipPbqg_r4mADG-wDTEObxiymv7OdOpUdXJ30dg9R?key=d3hQd2lqdUhka1JobjVOQmtXdVpQbWpqaUZPTjF3" TargetMode="Externa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www.youtube.com/watch?v=kYRJy7Cr-f8" TargetMode="Externa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s://www.youtube.com/watch?v=ko_98lTNOxM" TargetMode="Externa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hyperlink" Target="http://sixtyandme.com/be-your-own-music-therapist-create-a-personal-power-playlist/" TargetMode="External"/><Relationship Id="rId3" Type="http://schemas.openxmlformats.org/officeDocument/2006/relationships/image" Target="../media/image48.gif"/><Relationship Id="rId7" Type="http://schemas.openxmlformats.org/officeDocument/2006/relationships/hyperlink" Target="https://www.youtube.com/watch?v=kihtgQIVEAw" TargetMode="Externa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gif"/><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hyperlink" Target="https://www.youtube.com/watch?v=G-e8LGMPTt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youtube.com/watch?v=uZ7-n930zJo"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youtube.com/watch?v=inTDrDax9pQ"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0"/>
            <a:ext cx="8001000" cy="1470025"/>
          </a:xfrm>
        </p:spPr>
        <p:txBody>
          <a:bodyPr/>
          <a:lstStyle/>
          <a:p>
            <a:r>
              <a:rPr lang="en-US" dirty="0" smtClean="0"/>
              <a:t>Paint, Write, Dance and </a:t>
            </a:r>
            <a:br>
              <a:rPr lang="en-US" dirty="0" smtClean="0"/>
            </a:br>
            <a:r>
              <a:rPr lang="en-US" dirty="0" smtClean="0"/>
              <a:t>for your Life</a:t>
            </a:r>
            <a:endParaRPr lang="en-US" dirty="0"/>
          </a:p>
        </p:txBody>
      </p:sp>
      <p:sp>
        <p:nvSpPr>
          <p:cNvPr id="3" name="Subtitle 2"/>
          <p:cNvSpPr>
            <a:spLocks noGrp="1"/>
          </p:cNvSpPr>
          <p:nvPr>
            <p:ph type="subTitle" idx="1"/>
          </p:nvPr>
        </p:nvSpPr>
        <p:spPr>
          <a:xfrm>
            <a:off x="1447800" y="3962400"/>
            <a:ext cx="6400800" cy="2514600"/>
          </a:xfrm>
        </p:spPr>
        <p:txBody>
          <a:bodyPr>
            <a:noAutofit/>
          </a:bodyPr>
          <a:lstStyle/>
          <a:p>
            <a:r>
              <a:rPr lang="en-US" sz="2400" dirty="0" smtClean="0">
                <a:solidFill>
                  <a:srgbClr val="0C28B4"/>
                </a:solidFill>
              </a:rPr>
              <a:t>Loretta R. Konecki, Ph.D.</a:t>
            </a:r>
          </a:p>
          <a:p>
            <a:r>
              <a:rPr lang="en-US" sz="2400" dirty="0" smtClean="0">
                <a:solidFill>
                  <a:srgbClr val="0070C0"/>
                </a:solidFill>
                <a:hlinkClick r:id="rId2"/>
              </a:rPr>
              <a:t>koneckil@gvsu.edu</a:t>
            </a:r>
            <a:endParaRPr lang="en-US" sz="2400" dirty="0" smtClean="0">
              <a:solidFill>
                <a:srgbClr val="0070C0"/>
              </a:solidFill>
            </a:endParaRPr>
          </a:p>
          <a:p>
            <a:endParaRPr lang="en-US" sz="2400" dirty="0" smtClean="0">
              <a:solidFill>
                <a:srgbClr val="0070C0"/>
              </a:solidFill>
            </a:endParaRPr>
          </a:p>
          <a:p>
            <a:r>
              <a:rPr lang="en-US" sz="2400" dirty="0" smtClean="0">
                <a:solidFill>
                  <a:srgbClr val="0070C0"/>
                </a:solidFill>
              </a:rPr>
              <a:t>Feb. 22, 2019</a:t>
            </a:r>
          </a:p>
          <a:p>
            <a:r>
              <a:rPr lang="en-US" sz="2400" dirty="0" smtClean="0">
                <a:solidFill>
                  <a:srgbClr val="0070C0"/>
                </a:solidFill>
              </a:rPr>
              <a:t>Art and Science of Aging Conference </a:t>
            </a:r>
          </a:p>
          <a:p>
            <a:r>
              <a:rPr lang="en-US" sz="2400" dirty="0" smtClean="0">
                <a:solidFill>
                  <a:srgbClr val="0070C0"/>
                </a:solidFill>
              </a:rPr>
              <a:t>Grand Valley State University</a:t>
            </a:r>
            <a:endParaRPr lang="en-US" sz="2400" dirty="0">
              <a:solidFill>
                <a:srgbClr val="0070C0"/>
              </a:solidFill>
            </a:endParaRPr>
          </a:p>
        </p:txBody>
      </p:sp>
      <p:pic>
        <p:nvPicPr>
          <p:cNvPr id="1028" name="Picture 4" descr="C:\Users\konec\AppData\Local\Microsoft\Windows\INetCache\IE\JUGSP2NS\painterboy[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799" y="304800"/>
            <a:ext cx="2133601" cy="1981200"/>
          </a:xfrm>
          <a:prstGeom prst="rect">
            <a:avLst/>
          </a:prstGeom>
          <a:noFill/>
        </p:spPr>
      </p:pic>
      <p:pic>
        <p:nvPicPr>
          <p:cNvPr id="1029" name="Picture 5" descr="C:\Users\konec\AppData\Local\Microsoft\Windows\INetCache\IE\JUGSP2NS\la_writing[1].gif"/>
          <p:cNvPicPr>
            <a:picLocks noChangeAspect="1" noChangeArrowheads="1"/>
          </p:cNvPicPr>
          <p:nvPr/>
        </p:nvPicPr>
        <p:blipFill>
          <a:blip r:embed="rId4" cstate="email">
            <a:extLst>
              <a:ext uri="{28A0092B-C50C-407E-A947-70E740481C1C}">
                <a14:useLocalDpi xmlns:a14="http://schemas.microsoft.com/office/drawing/2010/main"/>
              </a:ext>
            </a:extLst>
          </a:blip>
          <a:srcRect b="2128"/>
          <a:stretch>
            <a:fillRect/>
          </a:stretch>
        </p:blipFill>
        <p:spPr bwMode="auto">
          <a:xfrm>
            <a:off x="2667000" y="304800"/>
            <a:ext cx="3376613" cy="1752600"/>
          </a:xfrm>
          <a:prstGeom prst="rect">
            <a:avLst/>
          </a:prstGeom>
          <a:noFill/>
        </p:spPr>
      </p:pic>
      <p:pic>
        <p:nvPicPr>
          <p:cNvPr id="1032" name="Picture 8" descr="C:\Users\konec\AppData\Local\Microsoft\Windows\INetCache\IE\VZ7YIHWS\dancing_people[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304800"/>
            <a:ext cx="2743277" cy="1827319"/>
          </a:xfrm>
          <a:prstGeom prst="rect">
            <a:avLst/>
          </a:prstGeom>
          <a:noFill/>
        </p:spPr>
      </p:pic>
      <p:pic>
        <p:nvPicPr>
          <p:cNvPr id="1026" name="Picture 2" descr="C:\Users\konec\AppData\Local\Microsoft\Windows\INetCache\IE\VZ7YIHWS\sing_music_notes[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2438400"/>
            <a:ext cx="762000" cy="609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normAutofit fontScale="55000" lnSpcReduction="20000"/>
          </a:bodyPr>
          <a:lstStyle/>
          <a:p>
            <a:r>
              <a:rPr lang="en-US" sz="4500" dirty="0" smtClean="0"/>
              <a:t>…older artists are role models for successful aging. They </a:t>
            </a:r>
            <a:r>
              <a:rPr lang="en-US" sz="4500" dirty="0" smtClean="0">
                <a:solidFill>
                  <a:srgbClr val="FF0000"/>
                </a:solidFill>
              </a:rPr>
              <a:t>stay engaged in community life, retain their social networks</a:t>
            </a:r>
            <a:r>
              <a:rPr lang="en-US" sz="4500" dirty="0" smtClean="0"/>
              <a:t>, and continue to work professionally. Moreover, artists find great meaning and purpose in life.”</a:t>
            </a:r>
          </a:p>
          <a:p>
            <a:pPr>
              <a:buNone/>
            </a:pPr>
            <a:r>
              <a:rPr lang="en-US" sz="2100" dirty="0"/>
              <a:t>	</a:t>
            </a:r>
            <a:r>
              <a:rPr lang="en-US" sz="1400" dirty="0" smtClean="0"/>
              <a:t>Jeffri, J. (2015). Art cart: Saving the legacy. </a:t>
            </a:r>
            <a:r>
              <a:rPr lang="en-US" sz="1400" i="1" dirty="0" smtClean="0"/>
              <a:t>Organizing. Culture. Change</a:t>
            </a:r>
            <a:r>
              <a:rPr lang="en-US" sz="1400" dirty="0" smtClean="0"/>
              <a:t>, 3(1).</a:t>
            </a:r>
          </a:p>
          <a:p>
            <a:pPr>
              <a:buNone/>
            </a:pPr>
            <a:endParaRPr lang="en-US" sz="1400" dirty="0" smtClean="0"/>
          </a:p>
          <a:p>
            <a:r>
              <a:rPr lang="en-US" sz="4500" dirty="0" smtClean="0"/>
              <a:t>“…just when the last real chances of living and loving are fading. Here artistic creation serves old age as a substitute for what has been lost: …[these] stimulate the artist to reproduce objects to which his feelings can be directed. This </a:t>
            </a:r>
            <a:r>
              <a:rPr lang="en-US" sz="4500" dirty="0" smtClean="0">
                <a:solidFill>
                  <a:srgbClr val="FF0000"/>
                </a:solidFill>
              </a:rPr>
              <a:t>ability to transfer the emotion invested in real objects to creations of the imagination is one of the best compensating mechanisms that art has to offer to someone who is growing old</a:t>
            </a:r>
            <a:r>
              <a:rPr lang="en-US" sz="4500" dirty="0" smtClean="0"/>
              <a:t>.”</a:t>
            </a:r>
          </a:p>
          <a:p>
            <a:pPr>
              <a:buNone/>
            </a:pPr>
            <a:r>
              <a:rPr lang="en-US" dirty="0" smtClean="0"/>
              <a:t>	</a:t>
            </a:r>
            <a:r>
              <a:rPr lang="en-US" sz="1600" dirty="0" smtClean="0"/>
              <a:t>Antonini ,  F. M. &amp; Magnolfi, S., (2013) </a:t>
            </a:r>
            <a:r>
              <a:rPr lang="en-US" sz="1600" i="1" dirty="0" smtClean="0"/>
              <a:t>Creativity and aging</a:t>
            </a:r>
            <a:r>
              <a:rPr lang="en-US" sz="1600" dirty="0" smtClean="0"/>
              <a:t>. Institute of Gerontology and Geriatrics, University of Florence, Italy, Opening Lecture. Online: 28 December 2013.</a:t>
            </a:r>
          </a:p>
        </p:txBody>
      </p:sp>
      <p:sp>
        <p:nvSpPr>
          <p:cNvPr id="4" name="TextBox 3"/>
          <p:cNvSpPr txBox="1"/>
          <p:nvPr/>
        </p:nvSpPr>
        <p:spPr>
          <a:xfrm>
            <a:off x="914400" y="457200"/>
            <a:ext cx="4724400" cy="584775"/>
          </a:xfrm>
          <a:prstGeom prst="rect">
            <a:avLst/>
          </a:prstGeom>
          <a:noFill/>
        </p:spPr>
        <p:txBody>
          <a:bodyPr wrap="square" rtlCol="0">
            <a:spAutoFit/>
          </a:bodyPr>
          <a:lstStyle/>
          <a:p>
            <a:r>
              <a:rPr lang="en-US" sz="3200" b="1" dirty="0" smtClean="0"/>
              <a:t>Research on Older Artists</a:t>
            </a:r>
            <a:endParaRPr lang="en-US" sz="3200" b="1" dirty="0"/>
          </a:p>
        </p:txBody>
      </p:sp>
      <p:pic>
        <p:nvPicPr>
          <p:cNvPr id="6147" name="Picture 3" descr="C:\Users\konec\AppData\Local\Microsoft\Windows\INetCache\IE\07SHMMMI\6a00d8341c66f153ef00e54f6a910e8834-640wi[1].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228600"/>
            <a:ext cx="2034652" cy="117518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82000" cy="762000"/>
          </a:xfrm>
        </p:spPr>
        <p:txBody>
          <a:bodyPr>
            <a:normAutofit/>
          </a:bodyPr>
          <a:lstStyle/>
          <a:p>
            <a:r>
              <a:rPr lang="en-US" dirty="0" smtClean="0"/>
              <a:t>Programs that Promote Creativity</a:t>
            </a:r>
            <a:endParaRPr lang="en-US" dirty="0"/>
          </a:p>
        </p:txBody>
      </p:sp>
      <p:sp>
        <p:nvSpPr>
          <p:cNvPr id="3" name="Content Placeholder 2"/>
          <p:cNvSpPr>
            <a:spLocks noGrp="1"/>
          </p:cNvSpPr>
          <p:nvPr>
            <p:ph idx="1"/>
          </p:nvPr>
        </p:nvSpPr>
        <p:spPr>
          <a:xfrm>
            <a:off x="304800" y="2667000"/>
            <a:ext cx="8534400" cy="3886200"/>
          </a:xfrm>
        </p:spPr>
        <p:txBody>
          <a:bodyPr>
            <a:normAutofit fontScale="92500"/>
          </a:bodyPr>
          <a:lstStyle/>
          <a:p>
            <a:r>
              <a:rPr lang="en-US" b="1" dirty="0" smtClean="0"/>
              <a:t>Educational Programs </a:t>
            </a:r>
            <a:r>
              <a:rPr lang="en-US" sz="2400" dirty="0" smtClean="0"/>
              <a:t>promoting lifelong learning through arts—often in conjunction with higher education and arts organizations offered by OLLI, Grand Forum, Calvin College, Grand Rapids Art Museum, Meijer Gardens, GR Ballet, Opera, Symphony</a:t>
            </a:r>
          </a:p>
          <a:p>
            <a:r>
              <a:rPr lang="en-US" b="1" dirty="0" smtClean="0"/>
              <a:t>Community Building Programs </a:t>
            </a:r>
            <a:r>
              <a:rPr lang="en-US" sz="2400" dirty="0" smtClean="0"/>
              <a:t>promoting social and civic engagement through participation in arts programs held in recreation centers, Gilda's Club, Senior Neighbors, Kent District Library</a:t>
            </a:r>
          </a:p>
          <a:p>
            <a:r>
              <a:rPr lang="en-US" b="1" dirty="0" smtClean="0"/>
              <a:t>Healthcare Programs </a:t>
            </a:r>
            <a:r>
              <a:rPr lang="en-US" sz="2200" dirty="0" smtClean="0"/>
              <a:t>promoting art/music/movement-therapy at home, in healthcare and rehabilitation facilities and some hospitals.</a:t>
            </a:r>
            <a:endParaRPr lang="en-US" sz="2200" dirty="0"/>
          </a:p>
        </p:txBody>
      </p:sp>
      <p:pic>
        <p:nvPicPr>
          <p:cNvPr id="7172" name="Picture 4" descr="C:\Users\konec\AppData\Local\Microsoft\Windows\INetCache\IE\VZ7YIHWS\arts_collage[1].jpg"/>
          <p:cNvPicPr>
            <a:picLocks noChangeAspect="1" noChangeArrowheads="1"/>
          </p:cNvPicPr>
          <p:nvPr/>
        </p:nvPicPr>
        <p:blipFill>
          <a:blip r:embed="rId2" cstate="print"/>
          <a:srcRect/>
          <a:stretch>
            <a:fillRect/>
          </a:stretch>
        </p:blipFill>
        <p:spPr bwMode="auto">
          <a:xfrm rot="10800000" flipH="1" flipV="1">
            <a:off x="1828800" y="1143000"/>
            <a:ext cx="5722150" cy="1447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normAutofit fontScale="90000"/>
          </a:bodyPr>
          <a:lstStyle/>
          <a:p>
            <a:r>
              <a:rPr lang="en-US" sz="5300" b="1" dirty="0" smtClean="0"/>
              <a:t>Be Open to Creative Pursuits</a:t>
            </a:r>
            <a:br>
              <a:rPr lang="en-US" sz="5300" b="1" dirty="0" smtClean="0"/>
            </a:br>
            <a:r>
              <a:rPr lang="en-US" b="1" dirty="0" smtClean="0"/>
              <a:t>Creative Time Is Not Wasted Time</a:t>
            </a:r>
            <a:br>
              <a:rPr lang="en-US" b="1" dirty="0" smtClean="0"/>
            </a:br>
            <a:endParaRPr lang="en-US" dirty="0"/>
          </a:p>
        </p:txBody>
      </p:sp>
      <p:sp>
        <p:nvSpPr>
          <p:cNvPr id="3" name="Content Placeholder 2"/>
          <p:cNvSpPr>
            <a:spLocks noGrp="1"/>
          </p:cNvSpPr>
          <p:nvPr>
            <p:ph idx="1"/>
          </p:nvPr>
        </p:nvSpPr>
        <p:spPr>
          <a:xfrm>
            <a:off x="304800" y="1905000"/>
            <a:ext cx="8534400" cy="3886200"/>
          </a:xfrm>
          <a:ln>
            <a:solidFill>
              <a:schemeClr val="accent1"/>
            </a:solidFill>
          </a:ln>
        </p:spPr>
        <p:txBody>
          <a:bodyPr>
            <a:normAutofit fontScale="70000" lnSpcReduction="20000"/>
          </a:bodyPr>
          <a:lstStyle/>
          <a:p>
            <a:pPr>
              <a:buNone/>
            </a:pPr>
            <a:r>
              <a:rPr lang="en-US" sz="4500" b="1" dirty="0" smtClean="0"/>
              <a:t>5 Tips to Help You Keep the Creative Spirit Healthy</a:t>
            </a:r>
          </a:p>
          <a:p>
            <a:r>
              <a:rPr lang="en-US" b="1" dirty="0" smtClean="0"/>
              <a:t>Less television-</a:t>
            </a:r>
            <a:r>
              <a:rPr lang="en-US" dirty="0" smtClean="0"/>
              <a:t>Television is a time thief and stifles creativity. Avoid it as much as you can.</a:t>
            </a:r>
          </a:p>
          <a:p>
            <a:r>
              <a:rPr lang="en-US" b="1" dirty="0" smtClean="0"/>
              <a:t>Make something -</a:t>
            </a:r>
            <a:r>
              <a:rPr lang="en-US" dirty="0" smtClean="0"/>
              <a:t>Make it a point to create things, whether it be through art, baking, sewing or restoring a classic motorbike. Whatever makes you eager to get out of bed works.</a:t>
            </a:r>
          </a:p>
          <a:p>
            <a:r>
              <a:rPr lang="en-US" b="1" dirty="0" smtClean="0"/>
              <a:t>Look for new challenges-</a:t>
            </a:r>
            <a:r>
              <a:rPr lang="en-US" dirty="0" smtClean="0"/>
              <a:t>From trying the daily crossword to new hobbies, these activities keep the mind busy with positive thinking. Then ideas happen. Life gets interesting.</a:t>
            </a:r>
          </a:p>
          <a:p>
            <a:r>
              <a:rPr lang="en-US" b="1" dirty="0" smtClean="0"/>
              <a:t>Stay healthy-</a:t>
            </a:r>
            <a:r>
              <a:rPr lang="en-US" dirty="0" smtClean="0"/>
              <a:t>Healthy body makes a healthy mind. So make sure you take care of yourself, including appropriate exercise.</a:t>
            </a:r>
          </a:p>
          <a:p>
            <a:r>
              <a:rPr lang="en-US" b="1" dirty="0" smtClean="0"/>
              <a:t>Share your creative pursuits and results</a:t>
            </a:r>
          </a:p>
          <a:p>
            <a:endParaRPr lang="en-US" dirty="0"/>
          </a:p>
        </p:txBody>
      </p:sp>
      <p:sp>
        <p:nvSpPr>
          <p:cNvPr id="4" name="Rectangle 3"/>
          <p:cNvSpPr/>
          <p:nvPr/>
        </p:nvSpPr>
        <p:spPr>
          <a:xfrm>
            <a:off x="838200" y="5867400"/>
            <a:ext cx="2438400" cy="307777"/>
          </a:xfrm>
          <a:prstGeom prst="rect">
            <a:avLst/>
          </a:prstGeom>
        </p:spPr>
        <p:txBody>
          <a:bodyPr wrap="square">
            <a:spAutoFit/>
          </a:bodyPr>
          <a:lstStyle/>
          <a:p>
            <a:r>
              <a:rPr lang="en-US" sz="1400" dirty="0" smtClean="0">
                <a:hlinkClick r:id="rId2"/>
              </a:rPr>
              <a:t>Malcolm Dewey's Suggestions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3276600" cy="4953000"/>
          </a:xfrm>
        </p:spPr>
        <p:txBody>
          <a:bodyPr>
            <a:noAutofit/>
          </a:bodyPr>
          <a:lstStyle/>
          <a:p>
            <a:r>
              <a:rPr lang="en-US" sz="4800" dirty="0" smtClean="0"/>
              <a:t>Creative Activities Can Reduce Stress and Help Your Brain</a:t>
            </a:r>
            <a:endParaRPr lang="en-US" sz="4800"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114800" y="304800"/>
            <a:ext cx="4673266" cy="6324600"/>
          </a:xfrm>
          <a:prstGeom prst="rect">
            <a:avLst/>
          </a:prstGeom>
          <a:noFill/>
          <a:ln w="9525">
            <a:noFill/>
            <a:miter lim="800000"/>
            <a:headEnd/>
            <a:tailEnd/>
          </a:ln>
        </p:spPr>
      </p:pic>
      <p:sp>
        <p:nvSpPr>
          <p:cNvPr id="5" name="Rectangle 4"/>
          <p:cNvSpPr/>
          <p:nvPr/>
        </p:nvSpPr>
        <p:spPr>
          <a:xfrm>
            <a:off x="381000" y="5562600"/>
            <a:ext cx="3581400" cy="861774"/>
          </a:xfrm>
          <a:prstGeom prst="rect">
            <a:avLst/>
          </a:prstGeom>
        </p:spPr>
        <p:txBody>
          <a:bodyPr wrap="square">
            <a:spAutoFit/>
          </a:bodyPr>
          <a:lstStyle/>
          <a:p>
            <a:r>
              <a:rPr lang="en-US" sz="1600" dirty="0" smtClean="0">
                <a:hlinkClick r:id="rId3"/>
              </a:rPr>
              <a:t>Brain Health Video https://brainhealth.nia.nih.gov/engage-your-brain/discover-a-new-talent</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and Individual </a:t>
            </a:r>
            <a:r>
              <a:rPr lang="en-US" b="1" dirty="0" smtClean="0"/>
              <a:t>Art</a:t>
            </a:r>
            <a:r>
              <a:rPr lang="en-US" dirty="0" smtClean="0"/>
              <a:t> Activities Can Promote Creative Involvement</a:t>
            </a:r>
            <a:endParaRPr lang="en-US" dirty="0"/>
          </a:p>
        </p:txBody>
      </p:sp>
      <p:sp>
        <p:nvSpPr>
          <p:cNvPr id="3" name="Content Placeholder 2"/>
          <p:cNvSpPr>
            <a:spLocks noGrp="1"/>
          </p:cNvSpPr>
          <p:nvPr>
            <p:ph idx="1"/>
          </p:nvPr>
        </p:nvSpPr>
        <p:spPr>
          <a:xfrm>
            <a:off x="381000" y="1524000"/>
            <a:ext cx="2514600" cy="4525963"/>
          </a:xfrm>
        </p:spPr>
        <p:txBody>
          <a:bodyPr>
            <a:normAutofit fontScale="92500" lnSpcReduction="20000"/>
          </a:bodyPr>
          <a:lstStyle/>
          <a:p>
            <a:r>
              <a:rPr lang="en-US" dirty="0" smtClean="0"/>
              <a:t>Visits to Art</a:t>
            </a:r>
          </a:p>
          <a:p>
            <a:pPr lvl="1"/>
            <a:r>
              <a:rPr lang="en-US" dirty="0" smtClean="0"/>
              <a:t>Museums</a:t>
            </a:r>
          </a:p>
          <a:p>
            <a:pPr lvl="1"/>
            <a:r>
              <a:rPr lang="en-US" dirty="0" smtClean="0"/>
              <a:t>Fairs</a:t>
            </a:r>
          </a:p>
          <a:p>
            <a:pPr lvl="1"/>
            <a:r>
              <a:rPr lang="en-US" dirty="0" smtClean="0"/>
              <a:t>Studios</a:t>
            </a:r>
          </a:p>
          <a:p>
            <a:pPr lvl="1">
              <a:buNone/>
            </a:pPr>
            <a:endParaRPr lang="en-US" dirty="0" smtClean="0"/>
          </a:p>
          <a:p>
            <a:r>
              <a:rPr lang="en-US" dirty="0" smtClean="0"/>
              <a:t>Classes in</a:t>
            </a:r>
          </a:p>
          <a:p>
            <a:pPr lvl="1"/>
            <a:r>
              <a:rPr lang="en-US" dirty="0" smtClean="0"/>
              <a:t>Drawing</a:t>
            </a:r>
          </a:p>
          <a:p>
            <a:pPr lvl="1"/>
            <a:r>
              <a:rPr lang="en-US" dirty="0" smtClean="0"/>
              <a:t>Painting</a:t>
            </a:r>
          </a:p>
          <a:p>
            <a:pPr lvl="1"/>
            <a:r>
              <a:rPr lang="en-US" dirty="0" smtClean="0"/>
              <a:t>Sculpture</a:t>
            </a:r>
          </a:p>
          <a:p>
            <a:pPr lvl="1"/>
            <a:r>
              <a:rPr lang="en-US" dirty="0" smtClean="0"/>
              <a:t>Ceramics</a:t>
            </a:r>
          </a:p>
          <a:p>
            <a:pPr lvl="1"/>
            <a:r>
              <a:rPr lang="en-US" dirty="0" smtClean="0"/>
              <a:t>Zentangle</a:t>
            </a:r>
          </a:p>
          <a:p>
            <a:pPr lvl="1">
              <a:buNone/>
            </a:pPr>
            <a:endParaRPr lang="en-US" dirty="0"/>
          </a:p>
          <a:p>
            <a:pPr lvl="1">
              <a:buNone/>
            </a:pPr>
            <a:endParaRPr lang="en-US" dirty="0" smtClean="0"/>
          </a:p>
          <a:p>
            <a:pPr lvl="1"/>
            <a:endParaRPr lang="en-US" dirty="0" smtClean="0"/>
          </a:p>
        </p:txBody>
      </p:sp>
      <p:pic>
        <p:nvPicPr>
          <p:cNvPr id="9220" name="Picture 4" descr="C:\Users\konec\AppData\Local\Microsoft\Windows\INetCache\IE\JUGSP2NS\7199197564_1edb67a777_b[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4953000"/>
            <a:ext cx="2514600" cy="1676400"/>
          </a:xfrm>
          <a:prstGeom prst="rect">
            <a:avLst/>
          </a:prstGeom>
          <a:noFill/>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1524000"/>
            <a:ext cx="3733800" cy="3405265"/>
          </a:xfrm>
          <a:prstGeom prst="rect">
            <a:avLst/>
          </a:prstGeom>
          <a:noFill/>
          <a:ln w="9525">
            <a:noFill/>
            <a:miter lim="800000"/>
            <a:headEnd/>
            <a:tailEnd/>
          </a:ln>
        </p:spPr>
      </p:pic>
      <p:sp>
        <p:nvSpPr>
          <p:cNvPr id="8" name="TextBox 7"/>
          <p:cNvSpPr txBox="1"/>
          <p:nvPr/>
        </p:nvSpPr>
        <p:spPr>
          <a:xfrm>
            <a:off x="3429000" y="2209800"/>
            <a:ext cx="2819400" cy="369332"/>
          </a:xfrm>
          <a:prstGeom prst="rect">
            <a:avLst/>
          </a:prstGeom>
          <a:noFill/>
        </p:spPr>
        <p:txBody>
          <a:bodyPr wrap="square" rtlCol="0">
            <a:spAutoFit/>
          </a:bodyPr>
          <a:lstStyle/>
          <a:p>
            <a:r>
              <a:rPr lang="en-US" dirty="0" smtClean="0">
                <a:solidFill>
                  <a:schemeClr val="bg1">
                    <a:lumMod val="95000"/>
                  </a:schemeClr>
                </a:solidFill>
              </a:rPr>
              <a:t>Grand Rapids Art Museum</a:t>
            </a:r>
            <a:endParaRPr lang="en-US" dirty="0">
              <a:solidFill>
                <a:schemeClr val="bg1">
                  <a:lumMod val="95000"/>
                </a:schemeClr>
              </a:solidFill>
            </a:endParaRPr>
          </a:p>
        </p:txBody>
      </p:sp>
      <p:pic>
        <p:nvPicPr>
          <p:cNvPr id="9218" name="Picture 2" descr="C:\Users\konec\AppData\Local\Microsoft\Windows\INetCache\IE\JUGSP2NS\painting-2158038_960_72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4495800"/>
            <a:ext cx="3352800" cy="2256367"/>
          </a:xfrm>
          <a:prstGeom prst="rect">
            <a:avLst/>
          </a:prstGeom>
          <a:noFill/>
        </p:spPr>
      </p:pic>
      <p:sp>
        <p:nvSpPr>
          <p:cNvPr id="9" name="Rectangle 8"/>
          <p:cNvSpPr/>
          <p:nvPr/>
        </p:nvSpPr>
        <p:spPr>
          <a:xfrm>
            <a:off x="6934200" y="1676400"/>
            <a:ext cx="1752600" cy="2262158"/>
          </a:xfrm>
          <a:prstGeom prst="rect">
            <a:avLst/>
          </a:prstGeom>
          <a:solidFill>
            <a:srgbClr val="FFFF00"/>
          </a:solidFill>
        </p:spPr>
        <p:txBody>
          <a:bodyPr wrap="square">
            <a:spAutoFit/>
          </a:bodyPr>
          <a:lstStyle/>
          <a:p>
            <a:r>
              <a:rPr lang="en-US" sz="1000" dirty="0" smtClean="0"/>
              <a:t>WATERCOLORS | AGE: 18/UP Learn techniques in watercolor and how to control it to create beautiful works of art. Step by step instruction is offered while implementing your own unique twist. Please see receipt for supply list. Location: Community Center Room 103Instructor: Deborah Bell We 4/10-5/22 10:00AM-12:00PM </a:t>
            </a:r>
          </a:p>
          <a:p>
            <a:r>
              <a:rPr lang="en-US" sz="1000" dirty="0" smtClean="0"/>
              <a:t>R$106 NR$126</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4419600" cy="685800"/>
          </a:xfrm>
          <a:solidFill>
            <a:srgbClr val="92D050"/>
          </a:solidFill>
        </p:spPr>
        <p:txBody>
          <a:bodyPr>
            <a:normAutofit/>
          </a:bodyPr>
          <a:lstStyle/>
          <a:p>
            <a:r>
              <a:rPr lang="en-US" dirty="0" smtClean="0"/>
              <a:t>Let’s Start a Guided Painting of Tulips</a:t>
            </a:r>
            <a:br>
              <a:rPr lang="en-US" dirty="0" smtClean="0"/>
            </a:br>
            <a:r>
              <a:rPr lang="en-US" sz="1300" b="0" dirty="0" smtClean="0">
                <a:hlinkClick r:id="rId2"/>
              </a:rPr>
              <a:t>Instructions for Painting a Tulip</a:t>
            </a:r>
            <a:endParaRPr lang="en-US" sz="1300" b="0"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724400" y="0"/>
            <a:ext cx="4419600" cy="6871853"/>
          </a:xfrm>
          <a:prstGeom prst="rect">
            <a:avLst/>
          </a:prstGeom>
          <a:noFill/>
          <a:ln w="9525">
            <a:noFill/>
            <a:miter lim="800000"/>
            <a:headEnd/>
            <a:tailEnd/>
          </a:ln>
        </p:spPr>
      </p:pic>
      <p:sp>
        <p:nvSpPr>
          <p:cNvPr id="6" name="Text Placeholder 5"/>
          <p:cNvSpPr>
            <a:spLocks noGrp="1"/>
          </p:cNvSpPr>
          <p:nvPr>
            <p:ph type="body" sz="half" idx="2"/>
          </p:nvPr>
        </p:nvSpPr>
        <p:spPr>
          <a:xfrm>
            <a:off x="152400" y="914400"/>
            <a:ext cx="4419600" cy="5791200"/>
          </a:xfrm>
        </p:spPr>
        <p:txBody>
          <a:bodyPr>
            <a:normAutofit fontScale="32500" lnSpcReduction="20000"/>
          </a:bodyPr>
          <a:lstStyle/>
          <a:p>
            <a:r>
              <a:rPr lang="en-US" sz="3500" dirty="0" smtClean="0"/>
              <a:t>Numerous lessons for guiding painting are available online in places such as Pinterest. </a:t>
            </a:r>
          </a:p>
          <a:p>
            <a:endParaRPr lang="en-US" sz="3500" b="1" dirty="0" smtClean="0"/>
          </a:p>
          <a:p>
            <a:r>
              <a:rPr lang="en-US" sz="4300" b="1" dirty="0" smtClean="0"/>
              <a:t>Draw a Tulip</a:t>
            </a:r>
          </a:p>
          <a:p>
            <a:endParaRPr lang="en-US" sz="3500" b="1" dirty="0" smtClean="0"/>
          </a:p>
          <a:p>
            <a:r>
              <a:rPr lang="en-US" sz="3500" b="1" dirty="0" smtClean="0"/>
              <a:t>This "How to Draw a Tulip” illustrates how well crayons and watercolor go together.</a:t>
            </a:r>
          </a:p>
          <a:p>
            <a:r>
              <a:rPr lang="en-US" sz="3500" dirty="0" smtClean="0"/>
              <a:t>It’s also a great example of a wet-on-wet watercolor technique that can create lovely multi-colored flowers.</a:t>
            </a:r>
          </a:p>
          <a:p>
            <a:endParaRPr lang="en-US" sz="3500" b="1" dirty="0" smtClean="0"/>
          </a:p>
          <a:p>
            <a:r>
              <a:rPr lang="en-US" sz="3500" b="1" dirty="0" smtClean="0"/>
              <a:t>MATERIALS</a:t>
            </a:r>
            <a:endParaRPr lang="en-US" sz="3500" dirty="0" smtClean="0"/>
          </a:p>
          <a:p>
            <a:r>
              <a:rPr lang="en-US" sz="3500" dirty="0" smtClean="0">
                <a:hlinkClick r:id="rId4"/>
              </a:rPr>
              <a:t>Watercolor paper</a:t>
            </a:r>
            <a:endParaRPr lang="en-US" sz="3500" dirty="0" smtClean="0"/>
          </a:p>
          <a:p>
            <a:r>
              <a:rPr lang="en-US" sz="3500" dirty="0" smtClean="0"/>
              <a:t>Black marker</a:t>
            </a:r>
          </a:p>
          <a:p>
            <a:r>
              <a:rPr lang="en-US" sz="3500" dirty="0" smtClean="0"/>
              <a:t>Crayons</a:t>
            </a:r>
          </a:p>
          <a:p>
            <a:r>
              <a:rPr lang="en-US" sz="3500" dirty="0" smtClean="0"/>
              <a:t>Liquid watercolor paint</a:t>
            </a:r>
          </a:p>
          <a:p>
            <a:endParaRPr lang="en-US" sz="3500" b="1" dirty="0" smtClean="0"/>
          </a:p>
          <a:p>
            <a:r>
              <a:rPr lang="en-US" sz="3500" b="1" dirty="0" smtClean="0"/>
              <a:t>DIRECTIONS</a:t>
            </a:r>
            <a:endParaRPr lang="en-US" sz="3500" dirty="0" smtClean="0"/>
          </a:p>
          <a:p>
            <a:r>
              <a:rPr lang="en-US" sz="3500" dirty="0" smtClean="0"/>
              <a:t>Draw the tulips on watercolor paper with a pencil</a:t>
            </a:r>
          </a:p>
          <a:p>
            <a:endParaRPr lang="en-US" sz="3500" dirty="0" smtClean="0"/>
          </a:p>
          <a:p>
            <a:r>
              <a:rPr lang="en-US" sz="3500" dirty="0" smtClean="0"/>
              <a:t>Trace the drawing with the black marker or pen.</a:t>
            </a:r>
          </a:p>
          <a:p>
            <a:endParaRPr lang="en-US" sz="3500" dirty="0" smtClean="0"/>
          </a:p>
          <a:p>
            <a:r>
              <a:rPr lang="en-US" sz="3500" dirty="0" smtClean="0"/>
              <a:t>Add crayon lines in the flower and on leaves. The goal is to have enough contrast to see them, but that they don’t stand out too much either. Just some added texture. Use similar colors to the planned paint, but just a shade different. For example, yellow and pink in the flowers, and light green in the leaves</a:t>
            </a:r>
          </a:p>
          <a:p>
            <a:endParaRPr lang="en-US" sz="3500" dirty="0" smtClean="0"/>
          </a:p>
          <a:p>
            <a:r>
              <a:rPr lang="en-US" sz="3500" dirty="0" smtClean="0"/>
              <a:t>Paint with liquid watercolor paint. </a:t>
            </a:r>
          </a:p>
          <a:p>
            <a:endParaRPr lang="en-US" sz="3500" dirty="0" smtClean="0"/>
          </a:p>
          <a:p>
            <a:r>
              <a:rPr lang="en-US" sz="3500" dirty="0" smtClean="0"/>
              <a:t>To make the pretty multi-colored flowers, try what is called the “wet-on-wet” technique. Possibly paint the top half of one flower red and before it dries, paint the bottom half purple. Allow the overlapped color to just kind of seep into each other. It’s a great way to blend colors, and one of the things that watercolors do best.</a:t>
            </a:r>
          </a:p>
          <a:p>
            <a:endParaRPr lang="en-US" sz="3500" dirty="0" smtClean="0"/>
          </a:p>
          <a:p>
            <a:r>
              <a:rPr lang="en-US" sz="3500" dirty="0" smtClean="0"/>
              <a:t>https://www.pinterest.com/pin/127226758195970412/</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Some of My Arts and Craft Activities </a:t>
            </a:r>
            <a:r>
              <a:rPr lang="en-US" sz="3600" dirty="0" smtClean="0"/>
              <a:t>Elders Enjoy Participating in Art Too </a:t>
            </a:r>
            <a:endParaRPr lang="en-US" sz="3600" dirty="0"/>
          </a:p>
        </p:txBody>
      </p:sp>
      <p:sp>
        <p:nvSpPr>
          <p:cNvPr id="3" name="Content Placeholder 2"/>
          <p:cNvSpPr>
            <a:spLocks noGrp="1"/>
          </p:cNvSpPr>
          <p:nvPr>
            <p:ph idx="1"/>
          </p:nvPr>
        </p:nvSpPr>
        <p:spPr>
          <a:xfrm>
            <a:off x="457200" y="1219200"/>
            <a:ext cx="2438400" cy="2971799"/>
          </a:xfrm>
        </p:spPr>
        <p:txBody>
          <a:bodyPr>
            <a:normAutofit fontScale="92500" lnSpcReduction="20000"/>
          </a:bodyPr>
          <a:lstStyle/>
          <a:p>
            <a:r>
              <a:rPr lang="en-US" dirty="0" smtClean="0"/>
              <a:t>Painting</a:t>
            </a:r>
          </a:p>
          <a:p>
            <a:r>
              <a:rPr lang="en-US" dirty="0" smtClean="0"/>
              <a:t>Drawing</a:t>
            </a:r>
          </a:p>
          <a:p>
            <a:r>
              <a:rPr lang="en-US" dirty="0" smtClean="0"/>
              <a:t>Crocheting</a:t>
            </a:r>
          </a:p>
          <a:p>
            <a:r>
              <a:rPr lang="en-US" dirty="0" smtClean="0"/>
              <a:t>Quilting</a:t>
            </a:r>
          </a:p>
          <a:p>
            <a:r>
              <a:rPr lang="en-US" dirty="0" smtClean="0"/>
              <a:t>Sewing</a:t>
            </a:r>
          </a:p>
          <a:p>
            <a:r>
              <a:rPr lang="en-US" sz="2400" dirty="0" smtClean="0">
                <a:hlinkClick r:id="rId2"/>
              </a:rPr>
              <a:t>Art is a Form of Therapy</a:t>
            </a:r>
            <a:endParaRPr lang="en-US" sz="2400" dirty="0" smtClean="0"/>
          </a:p>
          <a:p>
            <a:pPr>
              <a:buNone/>
            </a:pPr>
            <a:endParaRPr lang="en-US" dirty="0"/>
          </a:p>
        </p:txBody>
      </p:sp>
      <p:pic>
        <p:nvPicPr>
          <p:cNvPr id="4" name="Picture 3" descr="IMG_346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72200" y="1295400"/>
            <a:ext cx="2584026" cy="2133600"/>
          </a:xfrm>
          <a:prstGeom prst="rect">
            <a:avLst/>
          </a:prstGeom>
        </p:spPr>
      </p:pic>
      <p:pic>
        <p:nvPicPr>
          <p:cNvPr id="5" name="Picture 4" descr="IMG_0946.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200400" y="1295400"/>
            <a:ext cx="2743200" cy="2133600"/>
          </a:xfrm>
          <a:prstGeom prst="rect">
            <a:avLst/>
          </a:prstGeom>
        </p:spPr>
      </p:pic>
      <p:pic>
        <p:nvPicPr>
          <p:cNvPr id="6" name="Picture 5" descr="IMG_007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628900" y="4076700"/>
            <a:ext cx="2819400" cy="1981200"/>
          </a:xfrm>
          <a:prstGeom prst="rect">
            <a:avLst/>
          </a:prstGeom>
        </p:spPr>
      </p:pic>
      <p:pic>
        <p:nvPicPr>
          <p:cNvPr id="8" name="Picture 7" descr="IMG_127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181600" y="3657600"/>
            <a:ext cx="3606800" cy="2819400"/>
          </a:xfrm>
          <a:prstGeom prst="rect">
            <a:avLst/>
          </a:prstGeom>
        </p:spPr>
      </p:pic>
      <p:pic>
        <p:nvPicPr>
          <p:cNvPr id="9" name="Picture 8" descr="0413171947.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flipH="1" flipV="1">
            <a:off x="457200" y="4419599"/>
            <a:ext cx="2438400" cy="200539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5029200" cy="1143000"/>
          </a:xfrm>
        </p:spPr>
        <p:txBody>
          <a:bodyPr>
            <a:noAutofit/>
          </a:bodyPr>
          <a:lstStyle/>
          <a:p>
            <a:r>
              <a:rPr lang="en-US" sz="6000" dirty="0" smtClean="0"/>
              <a:t>Paint &amp; Write</a:t>
            </a:r>
            <a:endParaRPr lang="en-US" sz="6000" dirty="0"/>
          </a:p>
        </p:txBody>
      </p:sp>
      <p:pic>
        <p:nvPicPr>
          <p:cNvPr id="4" name="Picture 3" descr="IMG_0074.JPG"/>
          <p:cNvPicPr/>
          <p:nvPr/>
        </p:nvPicPr>
        <p:blipFill>
          <a:blip r:embed="rId2" cstate="email">
            <a:extLst>
              <a:ext uri="{28A0092B-C50C-407E-A947-70E740481C1C}">
                <a14:useLocalDpi xmlns:a14="http://schemas.microsoft.com/office/drawing/2010/main"/>
              </a:ext>
            </a:extLst>
          </a:blip>
          <a:srcRect/>
          <a:stretch>
            <a:fillRect/>
          </a:stretch>
        </p:blipFill>
        <p:spPr>
          <a:xfrm>
            <a:off x="5562600" y="3657600"/>
            <a:ext cx="3124200" cy="2838450"/>
          </a:xfrm>
          <a:prstGeom prst="rect">
            <a:avLst/>
          </a:prstGeom>
        </p:spPr>
      </p:pic>
      <p:pic>
        <p:nvPicPr>
          <p:cNvPr id="5" name="Picture 4" descr="IMG_1163.jpg"/>
          <p:cNvPicPr/>
          <p:nvPr/>
        </p:nvPicPr>
        <p:blipFill>
          <a:blip r:embed="rId3" cstate="email">
            <a:extLst>
              <a:ext uri="{28A0092B-C50C-407E-A947-70E740481C1C}">
                <a14:useLocalDpi xmlns:a14="http://schemas.microsoft.com/office/drawing/2010/main"/>
              </a:ext>
            </a:extLst>
          </a:blip>
          <a:srcRect/>
          <a:stretch>
            <a:fillRect/>
          </a:stretch>
        </p:blipFill>
        <p:spPr>
          <a:xfrm>
            <a:off x="3962400" y="457200"/>
            <a:ext cx="4038600" cy="3048000"/>
          </a:xfrm>
          <a:prstGeom prst="rect">
            <a:avLst/>
          </a:prstGeom>
        </p:spPr>
      </p:pic>
      <p:sp>
        <p:nvSpPr>
          <p:cNvPr id="18433" name="Rectangle 1"/>
          <p:cNvSpPr>
            <a:spLocks noChangeArrowheads="1"/>
          </p:cNvSpPr>
          <p:nvPr/>
        </p:nvSpPr>
        <p:spPr bwMode="auto">
          <a:xfrm>
            <a:off x="228600" y="228600"/>
            <a:ext cx="4650632" cy="521681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Natural Bridges,                                              </a:t>
            </a:r>
            <a:r>
              <a:rPr kumimoji="0" lang="en-US"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By Loretta Konecki,, May 2016</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What stories your layers can tell of</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Minerals formed in the big bang,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Shells and sediment deposited in vast oceans,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Sands blown into desert dunes by howling storms,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Ooze teaming with one-celled life,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Hardening magma from volcanic eruptions,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Shifting tectonic plates forcing mesas into mountains,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Water recycling in rain, rushing streams, and lakes,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Evolving plants, animals, dinosaurs, and humans,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All leaving their remnants behind in rocks,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Imprints, petrified remains, and pictographs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Compressed into your colored layers.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You stimulate our imagination and understanding of history.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Your form was and still is shaped by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Turbulent water rushing to form rivers,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Winds sanding the sides of layered rock,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Freezing and thawing chipping away at stone,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Tiny roots pushing their way into cracks to form soil.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Throughout these constant changes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You have kept your link with the other side of the stream.</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You remind us that, like you, we have been formed by earth</a:t>
            </a:r>
            <a:r>
              <a:rPr kumimoji="0" lang="en-US" sz="9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history.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iron that tints your red layers colors our blood,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water that falls on your rocks provides turgidity to our cells,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oxygen formed by plant photosynthesis is exchanged in our lungs,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You remind us that connections are crucial.</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Physical links are important but not enough.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Our life roles link us with others as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Children, siblings, spouse, parents, relatives, colleagues, neighbors, friends and acquaintances.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Our beliefs link us with social action, religion, and politics.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Our education links us with knowledge, fiction and reality.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Our smiles, frowns and gestures link us with people we do not know.</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Our soul links us through caring, empathy, sympathy, friendship, warmth, generosity and love.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We choose to make these linkages.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transform us through our actions and reactions.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imprint themselves on our thoughts and memories.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make us who we are as natural bridges in the world.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normAutofit/>
          </a:bodyPr>
          <a:lstStyle/>
          <a:p>
            <a:r>
              <a:rPr lang="en-US" sz="6000" dirty="0" smtClean="0"/>
              <a:t>WRITE</a:t>
            </a:r>
            <a:endParaRPr lang="en-US" sz="6000" dirty="0"/>
          </a:p>
        </p:txBody>
      </p:sp>
      <p:pic>
        <p:nvPicPr>
          <p:cNvPr id="43011" name="Picture 3" descr="C:\Users\konec\AppData\Local\Microsoft\Windows\INetCache\IE\VZ7YIHWS\writing[1].jpg"/>
          <p:cNvPicPr>
            <a:picLocks noChangeAspect="1" noChangeArrowheads="1"/>
          </p:cNvPicPr>
          <p:nvPr/>
        </p:nvPicPr>
        <p:blipFill>
          <a:blip r:embed="rId2" cstate="print"/>
          <a:srcRect/>
          <a:stretch>
            <a:fillRect/>
          </a:stretch>
        </p:blipFill>
        <p:spPr bwMode="auto">
          <a:xfrm>
            <a:off x="2514600" y="1752600"/>
            <a:ext cx="3914775" cy="3371850"/>
          </a:xfrm>
          <a:prstGeom prst="rect">
            <a:avLst/>
          </a:prstGeom>
          <a:noFill/>
        </p:spPr>
      </p:pic>
      <p:pic>
        <p:nvPicPr>
          <p:cNvPr id="43012" name="Picture 4" descr="C:\Users\konec\AppData\Local\Microsoft\Windows\INetCache\IE\JUGSP2NS\writing-diary[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192614" y="1600200"/>
            <a:ext cx="6758771" cy="4525963"/>
          </a:xfrm>
          <a:prstGeom prst="rect">
            <a:avLst/>
          </a:prstGeom>
          <a:noFill/>
        </p:spPr>
      </p:pic>
      <p:sp>
        <p:nvSpPr>
          <p:cNvPr id="5" name="TextBox 4"/>
          <p:cNvSpPr txBox="1"/>
          <p:nvPr/>
        </p:nvSpPr>
        <p:spPr>
          <a:xfrm>
            <a:off x="4038600" y="533400"/>
            <a:ext cx="3810000" cy="584775"/>
          </a:xfrm>
          <a:prstGeom prst="rect">
            <a:avLst/>
          </a:prstGeom>
          <a:noFill/>
        </p:spPr>
        <p:txBody>
          <a:bodyPr wrap="square" rtlCol="0">
            <a:spAutoFit/>
          </a:bodyPr>
          <a:lstStyle/>
          <a:p>
            <a:r>
              <a:rPr lang="en-US" sz="1400" b="1" dirty="0" smtClean="0">
                <a:hlinkClick r:id="rId4"/>
              </a:rPr>
              <a:t>Could Writing Improve Seniors' Health</a:t>
            </a:r>
            <a:endParaRPr lang="en-US" sz="1400" b="1" dirty="0" smtClean="0"/>
          </a:p>
          <a:p>
            <a:r>
              <a:rPr lang="en-US" sz="900" b="1" dirty="0" smtClean="0"/>
              <a:t>https://www.interimhealthcare.com/education-center/news-media/news-desk/could-writing-about-life-improve-seniors-health/</a:t>
            </a:r>
            <a:endParaRPr lang="en-US" sz="9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a Book</a:t>
            </a:r>
            <a:endParaRPr lang="en-US" dirty="0"/>
          </a:p>
        </p:txBody>
      </p:sp>
      <p:pic>
        <p:nvPicPr>
          <p:cNvPr id="5" name="Content Placeholder 4" descr="printeresting:&#10;“make a zine.&#10;”"/>
          <p:cNvPicPr>
            <a:picLocks noGrp="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1905000" y="1447800"/>
            <a:ext cx="558858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39762"/>
          </a:xfrm>
        </p:spPr>
        <p:txBody>
          <a:bodyPr>
            <a:normAutofit fontScale="90000"/>
          </a:bodyPr>
          <a:lstStyle/>
          <a:p>
            <a:r>
              <a:rPr lang="en-US" b="1" dirty="0" smtClean="0"/>
              <a:t>LEARNING OBJECTIVES/OUTCOMES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a:buNone/>
            </a:pPr>
            <a:r>
              <a:rPr lang="en-US" dirty="0" smtClean="0"/>
              <a:t>Upon completion of this workshop attendees will be able to:</a:t>
            </a:r>
          </a:p>
          <a:p>
            <a:pPr lvl="0"/>
            <a:r>
              <a:rPr lang="en-US" dirty="0" smtClean="0">
                <a:solidFill>
                  <a:srgbClr val="FF0000"/>
                </a:solidFill>
              </a:rPr>
              <a:t>Describe the role creativity has in supporting a quality of life in older adults.</a:t>
            </a:r>
          </a:p>
          <a:p>
            <a:pPr lvl="0"/>
            <a:r>
              <a:rPr lang="en-US" dirty="0" smtClean="0">
                <a:solidFill>
                  <a:srgbClr val="FF0000"/>
                </a:solidFill>
              </a:rPr>
              <a:t>Identify health and social benefits of creative activities for older adults.</a:t>
            </a:r>
          </a:p>
          <a:p>
            <a:pPr lvl="0"/>
            <a:r>
              <a:rPr lang="en-US" dirty="0" smtClean="0">
                <a:solidFill>
                  <a:srgbClr val="FF0000"/>
                </a:solidFill>
              </a:rPr>
              <a:t>Carry out possible creative activities with older adults.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Write and Illustrate Your Story</a:t>
            </a:r>
            <a:endParaRPr lang="en-US"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09600" y="914400"/>
            <a:ext cx="4205748" cy="5668617"/>
          </a:xfrm>
          <a:prstGeom prst="rect">
            <a:avLst/>
          </a:prstGeom>
          <a:noFill/>
          <a:ln w="9525">
            <a:noFill/>
            <a:miter lim="800000"/>
            <a:headEnd/>
            <a:tailEnd/>
          </a:ln>
        </p:spPr>
      </p:pic>
      <p:sp>
        <p:nvSpPr>
          <p:cNvPr id="13318"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19" name="Rectangle 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0" name="Rectangle 8"/>
          <p:cNvSpPr>
            <a:spLocks noChangeArrowheads="1"/>
          </p:cNvSpPr>
          <p:nvPr/>
        </p:nvSpPr>
        <p:spPr bwMode="auto">
          <a:xfrm>
            <a:off x="0" y="2028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2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30" name="Rectangle 1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331" name="Rectangle 19"/>
          <p:cNvSpPr>
            <a:spLocks noChangeArrowheads="1"/>
          </p:cNvSpPr>
          <p:nvPr/>
        </p:nvSpPr>
        <p:spPr bwMode="auto">
          <a:xfrm>
            <a:off x="0" y="2028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3347" name="Picture 3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0752" y="914400"/>
            <a:ext cx="4024648" cy="5715000"/>
          </a:xfrm>
          <a:prstGeom prst="rect">
            <a:avLst/>
          </a:prstGeom>
          <a:noFill/>
          <a:ln w="9525">
            <a:noFill/>
            <a:miter lim="800000"/>
            <a:headEnd/>
            <a:tailEnd/>
          </a:ln>
        </p:spPr>
      </p:pic>
      <p:pic>
        <p:nvPicPr>
          <p:cNvPr id="13348" name="Picture 36" descr="C:\Users\konec\AppData\Local\Microsoft\Windows\INetCache\IE\JUGSP2NS\golden-anniversary-banner-eps-252876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5943600"/>
            <a:ext cx="703385" cy="533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47"/>
                                        </p:tgtEl>
                                        <p:attrNameLst>
                                          <p:attrName>style.visibility</p:attrName>
                                        </p:attrNameLst>
                                      </p:cBhvr>
                                      <p:to>
                                        <p:strVal val="visible"/>
                                      </p:to>
                                    </p:set>
                                    <p:animEffect transition="in" filter="fade">
                                      <p:cBhvr>
                                        <p:cTn id="12" dur="2000"/>
                                        <p:tgtEl>
                                          <p:spTgt spid="133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48"/>
                                        </p:tgtEl>
                                        <p:attrNameLst>
                                          <p:attrName>style.visibility</p:attrName>
                                        </p:attrNameLst>
                                      </p:cBhvr>
                                      <p:to>
                                        <p:strVal val="visible"/>
                                      </p:to>
                                    </p:set>
                                    <p:animEffect transition="in" filter="fade">
                                      <p:cBhvr>
                                        <p:cTn id="17" dur="2000"/>
                                        <p:tgtEl>
                                          <p:spTgt spid="13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4724400" cy="944562"/>
          </a:xfrm>
        </p:spPr>
        <p:txBody>
          <a:bodyPr>
            <a:normAutofit fontScale="90000"/>
          </a:bodyPr>
          <a:lstStyle/>
          <a:p>
            <a:r>
              <a:rPr lang="en-US" dirty="0" smtClean="0"/>
              <a:t>Write a Guided Poem</a:t>
            </a:r>
            <a:endParaRPr lang="en-US" dirty="0"/>
          </a:p>
        </p:txBody>
      </p:sp>
      <p:sp>
        <p:nvSpPr>
          <p:cNvPr id="5" name="Content Placeholder 4"/>
          <p:cNvSpPr>
            <a:spLocks noGrp="1"/>
          </p:cNvSpPr>
          <p:nvPr>
            <p:ph sz="half" idx="1"/>
          </p:nvPr>
        </p:nvSpPr>
        <p:spPr>
          <a:xfrm>
            <a:off x="457200" y="1447800"/>
            <a:ext cx="4038600" cy="5334000"/>
          </a:xfrm>
        </p:spPr>
        <p:txBody>
          <a:bodyPr>
            <a:normAutofit fontScale="40000" lnSpcReduction="20000"/>
          </a:bodyPr>
          <a:lstStyle/>
          <a:p>
            <a:pPr>
              <a:buNone/>
            </a:pPr>
            <a:r>
              <a:rPr lang="en-US" sz="4200" dirty="0" smtClean="0"/>
              <a:t>On your paper, please write words that come to your mind in the following in order.</a:t>
            </a:r>
          </a:p>
          <a:p>
            <a:pPr>
              <a:buNone/>
            </a:pPr>
            <a:endParaRPr lang="en-US" sz="4200" dirty="0" smtClean="0"/>
          </a:p>
          <a:p>
            <a:pPr>
              <a:buNone/>
            </a:pPr>
            <a:r>
              <a:rPr lang="en-US" sz="4200" dirty="0" smtClean="0"/>
              <a:t>Line 1</a:t>
            </a:r>
          </a:p>
          <a:p>
            <a:r>
              <a:rPr lang="en-US" sz="4200" dirty="0" smtClean="0"/>
              <a:t>Emotion of childhood</a:t>
            </a:r>
          </a:p>
          <a:p>
            <a:r>
              <a:rPr lang="en-US" sz="4200" dirty="0" smtClean="0"/>
              <a:t>Activity of childhood</a:t>
            </a:r>
          </a:p>
          <a:p>
            <a:pPr>
              <a:buNone/>
            </a:pPr>
            <a:r>
              <a:rPr lang="en-US" sz="4200" dirty="0" smtClean="0"/>
              <a:t>Line 2</a:t>
            </a:r>
          </a:p>
          <a:p>
            <a:r>
              <a:rPr lang="en-US" sz="4200" dirty="0" smtClean="0"/>
              <a:t>Emotion of teen years</a:t>
            </a:r>
          </a:p>
          <a:p>
            <a:r>
              <a:rPr lang="en-US" sz="4200" dirty="0" smtClean="0"/>
              <a:t>Descriptive Adjective </a:t>
            </a:r>
          </a:p>
          <a:p>
            <a:r>
              <a:rPr lang="en-US" sz="4200" dirty="0" smtClean="0"/>
              <a:t>Activity of teen years</a:t>
            </a:r>
          </a:p>
          <a:p>
            <a:pPr>
              <a:buNone/>
            </a:pPr>
            <a:r>
              <a:rPr lang="en-US" sz="4200" dirty="0" smtClean="0"/>
              <a:t>Line 3</a:t>
            </a:r>
          </a:p>
          <a:p>
            <a:r>
              <a:rPr lang="en-US" sz="4200" dirty="0" smtClean="0"/>
              <a:t>Emotion of early adulthood</a:t>
            </a:r>
          </a:p>
          <a:p>
            <a:r>
              <a:rPr lang="en-US" sz="4200" dirty="0" smtClean="0"/>
              <a:t>Event of early adulthood</a:t>
            </a:r>
          </a:p>
          <a:p>
            <a:pPr>
              <a:buNone/>
            </a:pPr>
            <a:r>
              <a:rPr lang="en-US" sz="4200" dirty="0" smtClean="0"/>
              <a:t>Line 4</a:t>
            </a:r>
          </a:p>
          <a:p>
            <a:r>
              <a:rPr lang="en-US" sz="4200" dirty="0" smtClean="0"/>
              <a:t>Description of your existence</a:t>
            </a:r>
          </a:p>
          <a:p>
            <a:pPr>
              <a:buNone/>
            </a:pPr>
            <a:r>
              <a:rPr lang="en-US" dirty="0" smtClean="0"/>
              <a:t> </a:t>
            </a:r>
          </a:p>
          <a:p>
            <a:endParaRPr lang="en-US" dirty="0"/>
          </a:p>
        </p:txBody>
      </p:sp>
      <p:sp>
        <p:nvSpPr>
          <p:cNvPr id="6" name="Content Placeholder 5"/>
          <p:cNvSpPr>
            <a:spLocks noGrp="1"/>
          </p:cNvSpPr>
          <p:nvPr>
            <p:ph sz="half" idx="2"/>
          </p:nvPr>
        </p:nvSpPr>
        <p:spPr>
          <a:xfrm>
            <a:off x="4800600" y="1752600"/>
            <a:ext cx="3733800" cy="4373563"/>
          </a:xfrm>
        </p:spPr>
        <p:txBody>
          <a:bodyPr>
            <a:normAutofit fontScale="40000" lnSpcReduction="20000"/>
          </a:bodyPr>
          <a:lstStyle/>
          <a:p>
            <a:pPr>
              <a:buNone/>
            </a:pPr>
            <a:r>
              <a:rPr lang="en-US" sz="6700" dirty="0" smtClean="0"/>
              <a:t>         MY LIFE</a:t>
            </a:r>
          </a:p>
          <a:p>
            <a:pPr>
              <a:buNone/>
            </a:pPr>
            <a:endParaRPr lang="en-US" sz="6700" dirty="0" smtClean="0"/>
          </a:p>
          <a:p>
            <a:pPr>
              <a:buNone/>
            </a:pPr>
            <a:r>
              <a:rPr lang="en-US" sz="6700" i="1" dirty="0" smtClean="0"/>
              <a:t>Happy swinging,</a:t>
            </a:r>
          </a:p>
          <a:p>
            <a:pPr>
              <a:buNone/>
            </a:pPr>
            <a:endParaRPr lang="en-US" sz="6700" dirty="0" smtClean="0"/>
          </a:p>
          <a:p>
            <a:pPr>
              <a:buNone/>
            </a:pPr>
            <a:r>
              <a:rPr lang="en-US" sz="6700" i="1" dirty="0" smtClean="0"/>
              <a:t>Lonely friendly dating,</a:t>
            </a:r>
          </a:p>
          <a:p>
            <a:pPr>
              <a:buNone/>
            </a:pPr>
            <a:endParaRPr lang="en-US" sz="6700" dirty="0" smtClean="0"/>
          </a:p>
          <a:p>
            <a:pPr>
              <a:buNone/>
            </a:pPr>
            <a:r>
              <a:rPr lang="en-US" sz="6700" i="1" dirty="0" smtClean="0"/>
              <a:t>Satisfying work,</a:t>
            </a:r>
          </a:p>
          <a:p>
            <a:pPr>
              <a:buNone/>
            </a:pPr>
            <a:endParaRPr lang="en-US" sz="6700" dirty="0" smtClean="0"/>
          </a:p>
          <a:p>
            <a:pPr>
              <a:buNone/>
            </a:pPr>
            <a:r>
              <a:rPr lang="en-US" sz="6700" i="1" dirty="0" smtClean="0"/>
              <a:t>Together, on my own.</a:t>
            </a:r>
            <a:endParaRPr lang="en-US" sz="6700" dirty="0" smtClean="0"/>
          </a:p>
          <a:p>
            <a:pPr>
              <a:buNone/>
            </a:pPr>
            <a:endParaRPr lang="en-US" sz="3600" dirty="0"/>
          </a:p>
        </p:txBody>
      </p:sp>
      <p:pic>
        <p:nvPicPr>
          <p:cNvPr id="11266" name="Picture 2" descr="Image result for video on writing for senior citize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0" y="304800"/>
            <a:ext cx="2209800" cy="1244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2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20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20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20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2000"/>
                                        <p:tgtEl>
                                          <p:spTgt spid="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Effect transition="in" filter="fade">
                                      <p:cBhvr>
                                        <p:cTn id="67" dur="2000"/>
                                        <p:tgtEl>
                                          <p:spTgt spid="5">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4" end="14"/>
                                            </p:txEl>
                                          </p:spTgt>
                                        </p:tgtEl>
                                        <p:attrNameLst>
                                          <p:attrName>style.visibility</p:attrName>
                                        </p:attrNameLst>
                                      </p:cBhvr>
                                      <p:to>
                                        <p:strVal val="visible"/>
                                      </p:to>
                                    </p:set>
                                    <p:animEffect transition="in" filter="fade">
                                      <p:cBhvr>
                                        <p:cTn id="72" dur="2000"/>
                                        <p:tgtEl>
                                          <p:spTgt spid="5">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animEffect transition="in" filter="fade">
                                      <p:cBhvr>
                                        <p:cTn id="77" dur="2000"/>
                                        <p:tgtEl>
                                          <p:spTgt spid="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2" end="2"/>
                                            </p:txEl>
                                          </p:spTgt>
                                        </p:tgtEl>
                                        <p:attrNameLst>
                                          <p:attrName>style.visibility</p:attrName>
                                        </p:attrNameLst>
                                      </p:cBhvr>
                                      <p:to>
                                        <p:strVal val="visible"/>
                                      </p:to>
                                    </p:set>
                                    <p:animEffect transition="in" filter="fade">
                                      <p:cBhvr>
                                        <p:cTn id="82" dur="2000"/>
                                        <p:tgtEl>
                                          <p:spTgt spid="6">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xEl>
                                              <p:pRg st="4" end="4"/>
                                            </p:txEl>
                                          </p:spTgt>
                                        </p:tgtEl>
                                        <p:attrNameLst>
                                          <p:attrName>style.visibility</p:attrName>
                                        </p:attrNameLst>
                                      </p:cBhvr>
                                      <p:to>
                                        <p:strVal val="visible"/>
                                      </p:to>
                                    </p:set>
                                    <p:animEffect transition="in" filter="fade">
                                      <p:cBhvr>
                                        <p:cTn id="87" dur="2000"/>
                                        <p:tgtEl>
                                          <p:spTgt spid="6">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fade">
                                      <p:cBhvr>
                                        <p:cTn id="92" dur="20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
                                            <p:txEl>
                                              <p:pRg st="8" end="8"/>
                                            </p:txEl>
                                          </p:spTgt>
                                        </p:tgtEl>
                                        <p:attrNameLst>
                                          <p:attrName>style.visibility</p:attrName>
                                        </p:attrNameLst>
                                      </p:cBhvr>
                                      <p:to>
                                        <p:strVal val="visible"/>
                                      </p:to>
                                    </p:set>
                                    <p:animEffect transition="in" filter="fade">
                                      <p:cBhvr>
                                        <p:cTn id="9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77200" cy="639762"/>
          </a:xfrm>
        </p:spPr>
        <p:txBody>
          <a:bodyPr>
            <a:normAutofit fontScale="90000"/>
          </a:bodyPr>
          <a:lstStyle/>
          <a:p>
            <a:r>
              <a:rPr lang="en-US" dirty="0" smtClean="0"/>
              <a:t>Write the Next Paragraph in My Novel</a:t>
            </a:r>
            <a:endParaRPr lang="en-US" dirty="0"/>
          </a:p>
        </p:txBody>
      </p:sp>
      <p:sp>
        <p:nvSpPr>
          <p:cNvPr id="3" name="Content Placeholder 2"/>
          <p:cNvSpPr>
            <a:spLocks noGrp="1"/>
          </p:cNvSpPr>
          <p:nvPr>
            <p:ph sz="half" idx="1"/>
          </p:nvPr>
        </p:nvSpPr>
        <p:spPr>
          <a:xfrm>
            <a:off x="0" y="685800"/>
            <a:ext cx="4495800" cy="2438400"/>
          </a:xfrm>
        </p:spPr>
        <p:txBody>
          <a:bodyPr>
            <a:noAutofit/>
          </a:bodyPr>
          <a:lstStyle/>
          <a:p>
            <a:pPr>
              <a:buNone/>
            </a:pPr>
            <a:r>
              <a:rPr lang="en-US" sz="1600" dirty="0" smtClean="0">
                <a:latin typeface="Times New Roman" pitchFamily="18" charset="0"/>
                <a:cs typeface="Times New Roman" pitchFamily="18" charset="0"/>
              </a:rPr>
              <a:t>       It has been a horrendous few months. Leo, my husband of nearly 32 years, died of colon cancer on Easter morning after a long and difficult year. It was expected. He could not have chosen a worse day to die. I had plans for Easter and Leo knew it. So, after calling the funeral home, I continued with my plans for church and dinner at the club. After all, he was dead. What could I do but carry on?</a:t>
            </a:r>
          </a:p>
          <a:p>
            <a:pPr>
              <a:buNone/>
            </a:pPr>
            <a:r>
              <a:rPr lang="en-US" sz="900" dirty="0" smtClean="0"/>
              <a:t>	Kaye, L. (2017). </a:t>
            </a:r>
            <a:r>
              <a:rPr lang="en-US" sz="900" i="1" dirty="0" smtClean="0"/>
              <a:t>Flowers for Laurel</a:t>
            </a:r>
          </a:p>
          <a:p>
            <a:pPr>
              <a:buNone/>
            </a:pPr>
            <a:endParaRPr lang="en-US" sz="1600" dirty="0" smtClean="0"/>
          </a:p>
        </p:txBody>
      </p:sp>
      <p:sp>
        <p:nvSpPr>
          <p:cNvPr id="4" name="Content Placeholder 3"/>
          <p:cNvSpPr>
            <a:spLocks noGrp="1"/>
          </p:cNvSpPr>
          <p:nvPr>
            <p:ph sz="half" idx="2"/>
          </p:nvPr>
        </p:nvSpPr>
        <p:spPr>
          <a:xfrm>
            <a:off x="4495800" y="685800"/>
            <a:ext cx="4419600" cy="2438400"/>
          </a:xfrm>
        </p:spPr>
        <p:txBody>
          <a:bodyPr>
            <a:normAutofit/>
          </a:bodyPr>
          <a:lstStyle/>
          <a:p>
            <a:pPr>
              <a:buNone/>
            </a:pPr>
            <a:r>
              <a:rPr lang="en-US" sz="1600" dirty="0" smtClean="0">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Stop! DON'T SHOOT!</a:t>
            </a:r>
          </a:p>
          <a:p>
            <a:pPr>
              <a:buNone/>
            </a:pPr>
            <a:r>
              <a:rPr lang="en-US" sz="1600" dirty="0" smtClean="0">
                <a:solidFill>
                  <a:srgbClr val="FF0000"/>
                </a:solidFill>
                <a:latin typeface="Times New Roman" pitchFamily="18" charset="0"/>
                <a:cs typeface="Times New Roman" pitchFamily="18" charset="0"/>
              </a:rPr>
              <a:t>        I woke myself up with my screams and labored breathing.  My dream had me running through the woods with a woman I didn't recognize. Men were chasing us. They were yelling, ‘Give it to us.’ I don't know what they wanted. I woke as shots were fired.</a:t>
            </a:r>
          </a:p>
          <a:p>
            <a:pPr>
              <a:buNone/>
            </a:pPr>
            <a:r>
              <a:rPr lang="en-US" sz="900" dirty="0" smtClean="0">
                <a:solidFill>
                  <a:srgbClr val="FF0000"/>
                </a:solidFill>
              </a:rPr>
              <a:t>	Kaye, L. (2019). </a:t>
            </a:r>
            <a:r>
              <a:rPr lang="en-US" sz="900" i="1" dirty="0" smtClean="0">
                <a:solidFill>
                  <a:srgbClr val="FF0000"/>
                </a:solidFill>
              </a:rPr>
              <a:t>Making a Difference</a:t>
            </a:r>
            <a:endParaRPr lang="en-US" sz="1600" i="1" dirty="0">
              <a:solidFill>
                <a:srgbClr val="FF0000"/>
              </a:solidFill>
            </a:endParaRPr>
          </a:p>
        </p:txBody>
      </p:sp>
      <p:sp>
        <p:nvSpPr>
          <p:cNvPr id="5" name="TextBox 4"/>
          <p:cNvSpPr txBox="1"/>
          <p:nvPr/>
        </p:nvSpPr>
        <p:spPr>
          <a:xfrm>
            <a:off x="4800600" y="4114800"/>
            <a:ext cx="3886200" cy="2200602"/>
          </a:xfrm>
          <a:prstGeom prst="rect">
            <a:avLst/>
          </a:prstGeom>
          <a:noFill/>
        </p:spPr>
        <p:txBody>
          <a:bodyPr wrap="square" rtlCol="0">
            <a:spAutoFit/>
          </a:bodyPr>
          <a:lstStyle/>
          <a:p>
            <a:r>
              <a:rPr lang="en-US" sz="1600" dirty="0" smtClean="0">
                <a:solidFill>
                  <a:srgbClr val="7030A0"/>
                </a:solidFill>
                <a:latin typeface="Times New Roman" pitchFamily="18" charset="0"/>
                <a:cs typeface="Times New Roman" pitchFamily="18" charset="0"/>
              </a:rPr>
              <a:t>I was more excited than usual about going to church with Joe Fiske and his parents. I couldn’t wait to tell my parents what a fantastic time Joe and I had at the country music concert in Lansing the night before. I was supposed to meet my parents at church and they would take me back to our farm from there.</a:t>
            </a:r>
          </a:p>
          <a:p>
            <a:r>
              <a:rPr lang="en-US" sz="900" dirty="0" smtClean="0">
                <a:solidFill>
                  <a:srgbClr val="7030A0"/>
                </a:solidFill>
              </a:rPr>
              <a:t>Kaye, L. (2018). </a:t>
            </a:r>
            <a:r>
              <a:rPr lang="en-US" sz="900" i="1" dirty="0" smtClean="0">
                <a:solidFill>
                  <a:srgbClr val="7030A0"/>
                </a:solidFill>
              </a:rPr>
              <a:t>Finding Jean</a:t>
            </a:r>
            <a:endParaRPr lang="en-US" sz="900" i="1" dirty="0">
              <a:solidFill>
                <a:srgbClr val="7030A0"/>
              </a:solidFill>
            </a:endParaRPr>
          </a:p>
        </p:txBody>
      </p:sp>
      <p:sp>
        <p:nvSpPr>
          <p:cNvPr id="12" name="TextBox 11"/>
          <p:cNvSpPr txBox="1"/>
          <p:nvPr/>
        </p:nvSpPr>
        <p:spPr>
          <a:xfrm>
            <a:off x="381000" y="3886200"/>
            <a:ext cx="4114800" cy="2539157"/>
          </a:xfrm>
          <a:prstGeom prst="rect">
            <a:avLst/>
          </a:prstGeom>
          <a:noFill/>
        </p:spPr>
        <p:txBody>
          <a:bodyPr wrap="square" rtlCol="0">
            <a:spAutoFit/>
          </a:bodyPr>
          <a:lstStyle/>
          <a:p>
            <a:r>
              <a:rPr lang="en-US" sz="1500" dirty="0" smtClean="0">
                <a:solidFill>
                  <a:srgbClr val="00B050"/>
                </a:solidFill>
                <a:latin typeface="Times New Roman" pitchFamily="18" charset="0"/>
                <a:cs typeface="Times New Roman" pitchFamily="18" charset="0"/>
              </a:rPr>
              <a:t>“Thomas, remember when Oko had his biology professor come over to the bar to meet me? Well, he’s been coming almost every day. We talk about brewing beer and making wine. It reminds me about all of the conversations I had with Dad George before I took over from him and became the manager and brew master here at the High Brow Brews and Music--Ann Arbor. I must admit that I enjoy our conversations while I’m behind the bar and Gary sits opposite me to keep me company. </a:t>
            </a:r>
          </a:p>
          <a:p>
            <a:r>
              <a:rPr lang="en-US" sz="900" dirty="0" smtClean="0">
                <a:solidFill>
                  <a:srgbClr val="00B050"/>
                </a:solidFill>
              </a:rPr>
              <a:t>Kaye, L. (2018). </a:t>
            </a:r>
            <a:r>
              <a:rPr lang="en-US" sz="900" i="1" dirty="0" smtClean="0">
                <a:solidFill>
                  <a:srgbClr val="00B050"/>
                </a:solidFill>
              </a:rPr>
              <a:t>Carrie</a:t>
            </a:r>
            <a:endParaRPr lang="en-US" sz="900" i="1" dirty="0">
              <a:solidFill>
                <a:srgbClr val="00B050"/>
              </a:solidFill>
            </a:endParaRPr>
          </a:p>
        </p:txBody>
      </p:sp>
      <p:sp>
        <p:nvSpPr>
          <p:cNvPr id="11266" name="Rectangle 2"/>
          <p:cNvSpPr>
            <a:spLocks noChangeArrowheads="1"/>
          </p:cNvSpPr>
          <p:nvPr/>
        </p:nvSpPr>
        <p:spPr bwMode="auto">
          <a:xfrm>
            <a:off x="4800600" y="2667000"/>
            <a:ext cx="3886200" cy="14619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Mom, guess what. Mike asked me out on a date tomorrow night before he flies back to Stanford and I go to U. of M. I don</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think it</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one of those friend things or hang out things. I think it</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 real date.</a:t>
            </a:r>
            <a:endParaRPr lang="en-US" sz="1600" dirty="0" smtClean="0">
              <a:latin typeface="Arial" pitchFamily="34" charset="0"/>
              <a:cs typeface="Arial" pitchFamily="34" charset="0"/>
            </a:endParaRPr>
          </a:p>
          <a:p>
            <a:pPr marR="0" lvl="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Kaye,</a:t>
            </a:r>
            <a:r>
              <a:rPr kumimoji="0" lang="en-US" sz="900" b="0" i="0" u="none" strike="noStrike" cap="none" normalizeH="0" dirty="0" smtClean="0">
                <a:ln>
                  <a:noFill/>
                </a:ln>
                <a:solidFill>
                  <a:schemeClr val="tx1"/>
                </a:solidFill>
                <a:effectLst/>
                <a:latin typeface="Arial" pitchFamily="34" charset="0"/>
                <a:ea typeface="Calibri" pitchFamily="34" charset="0"/>
                <a:cs typeface="Arial" pitchFamily="34" charset="0"/>
              </a:rPr>
              <a:t> L. (2018). </a:t>
            </a:r>
            <a:r>
              <a:rPr kumimoji="0" lang="en-US" sz="900" b="0" i="1" u="none" strike="noStrike" cap="none" normalizeH="0" dirty="0" smtClean="0">
                <a:ln>
                  <a:noFill/>
                </a:ln>
                <a:solidFill>
                  <a:schemeClr val="tx1"/>
                </a:solidFill>
                <a:effectLst/>
                <a:latin typeface="Arial" pitchFamily="34" charset="0"/>
                <a:ea typeface="Calibri" pitchFamily="34" charset="0"/>
                <a:cs typeface="Arial" pitchFamily="34" charset="0"/>
              </a:rPr>
              <a:t>Priscilla and Thomas.</a:t>
            </a:r>
            <a:endParaRPr kumimoji="0" lang="en-US" sz="9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11268" name="Rectangle 4"/>
          <p:cNvSpPr>
            <a:spLocks noChangeArrowheads="1"/>
          </p:cNvSpPr>
          <p:nvPr/>
        </p:nvSpPr>
        <p:spPr bwMode="auto">
          <a:xfrm>
            <a:off x="381000" y="3124200"/>
            <a:ext cx="4038600"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I woke up to light flickering in my eyes. Where was I? This wasn’t my bed.</a:t>
            </a:r>
          </a:p>
          <a:p>
            <a:pPr marR="0" lvl="0" algn="l" defTabSz="914400" rtl="0" eaLnBrk="1" fontAlgn="base" latinLnBrk="0" hangingPunct="1">
              <a:lnSpc>
                <a:spcPct val="100000"/>
              </a:lnSpc>
              <a:spcBef>
                <a:spcPct val="0"/>
              </a:spcBef>
              <a:spcAft>
                <a:spcPct val="0"/>
              </a:spcAft>
              <a:buClrTx/>
              <a:buSzTx/>
              <a:buFontTx/>
              <a:buNone/>
              <a:tabLst/>
            </a:pPr>
            <a:r>
              <a:rPr lang="en-US" sz="900" dirty="0" smtClean="0">
                <a:solidFill>
                  <a:srgbClr val="C00000"/>
                </a:solidFill>
                <a:latin typeface="Times New Roman" pitchFamily="18" charset="0"/>
                <a:cs typeface="Times New Roman" pitchFamily="18" charset="0"/>
              </a:rPr>
              <a:t>Kaye, L. (2018). </a:t>
            </a:r>
            <a:r>
              <a:rPr lang="en-US" sz="900" i="1" dirty="0" smtClean="0">
                <a:solidFill>
                  <a:srgbClr val="C00000"/>
                </a:solidFill>
                <a:latin typeface="Times New Roman" pitchFamily="18" charset="0"/>
                <a:cs typeface="Times New Roman" pitchFamily="18" charset="0"/>
              </a:rPr>
              <a:t>Wait and See. </a:t>
            </a:r>
            <a:endParaRPr kumimoji="0" lang="en-US" sz="900" b="0" i="0" u="none" strike="noStrike" cap="none" normalizeH="0" baseline="0" dirty="0" smtClean="0">
              <a:ln>
                <a:noFill/>
              </a:ln>
              <a:solidFill>
                <a:srgbClr val="C00000"/>
              </a:solidFill>
              <a:effectLst/>
              <a:latin typeface="Times New Roman" pitchFamily="18" charset="0"/>
              <a:cs typeface="Times New Roman" pitchFamily="18" charset="0"/>
            </a:endParaRPr>
          </a:p>
        </p:txBody>
      </p:sp>
      <p:sp>
        <p:nvSpPr>
          <p:cNvPr id="9" name="TextBox 8"/>
          <p:cNvSpPr txBox="1"/>
          <p:nvPr/>
        </p:nvSpPr>
        <p:spPr>
          <a:xfrm>
            <a:off x="381000" y="6400800"/>
            <a:ext cx="8534400" cy="369332"/>
          </a:xfrm>
          <a:prstGeom prst="rect">
            <a:avLst/>
          </a:prstGeom>
          <a:noFill/>
        </p:spPr>
        <p:txBody>
          <a:bodyPr wrap="square" rtlCol="0">
            <a:spAutoFit/>
          </a:bodyPr>
          <a:lstStyle/>
          <a:p>
            <a:r>
              <a:rPr lang="en-US" dirty="0" smtClean="0"/>
              <a:t>If you want to read one of my novels, send me your email and I’ll send you a PDF.</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noAutofit/>
          </a:bodyPr>
          <a:lstStyle/>
          <a:p>
            <a:r>
              <a:rPr lang="en-US" sz="7200" dirty="0" smtClean="0"/>
              <a:t>DANCE</a:t>
            </a:r>
            <a:endParaRPr lang="en-US" sz="7200" dirty="0"/>
          </a:p>
        </p:txBody>
      </p:sp>
      <p:pic>
        <p:nvPicPr>
          <p:cNvPr id="44035" name="Picture 3" descr="C:\Users\konec\AppData\Local\Microsoft\Windows\INetCache\IE\JUGSP2NS\dancing_couple[1].gif"/>
          <p:cNvPicPr>
            <a:picLocks noChangeAspect="1" noChangeArrowheads="1"/>
          </p:cNvPicPr>
          <p:nvPr/>
        </p:nvPicPr>
        <p:blipFill>
          <a:blip r:embed="rId2" cstate="print"/>
          <a:srcRect/>
          <a:stretch>
            <a:fillRect/>
          </a:stretch>
        </p:blipFill>
        <p:spPr bwMode="auto">
          <a:xfrm>
            <a:off x="533400" y="1676400"/>
            <a:ext cx="1714500" cy="2286000"/>
          </a:xfrm>
          <a:prstGeom prst="rect">
            <a:avLst/>
          </a:prstGeom>
          <a:noFill/>
        </p:spPr>
      </p:pic>
      <p:pic>
        <p:nvPicPr>
          <p:cNvPr id="44036" name="Picture 4" descr="C:\Users\konec\AppData\Local\Microsoft\Windows\INetCache\IE\LECKMX9W\line-dancing[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4600" y="3581400"/>
            <a:ext cx="4572000" cy="2743200"/>
          </a:xfrm>
          <a:prstGeom prst="rect">
            <a:avLst/>
          </a:prstGeom>
          <a:noFill/>
        </p:spPr>
      </p:pic>
      <p:pic>
        <p:nvPicPr>
          <p:cNvPr id="44038" name="Picture 6" descr="C:\Users\konec\AppData\Local\Microsoft\Windows\INetCache\IE\JUGSP2NS\ballet-dance-silhouette-clip-art[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1600200"/>
            <a:ext cx="1018309" cy="2208727"/>
          </a:xfrm>
          <a:prstGeom prst="rect">
            <a:avLst/>
          </a:prstGeom>
          <a:noFill/>
        </p:spPr>
      </p:pic>
      <p:pic>
        <p:nvPicPr>
          <p:cNvPr id="44040" name="Picture 8" descr="C:\Users\konec\AppData\Local\Microsoft\Windows\INetCache\IE\JUGSP2NS\people_dancing[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52800" y="228600"/>
            <a:ext cx="2590800" cy="2362200"/>
          </a:xfrm>
          <a:prstGeom prst="rect">
            <a:avLst/>
          </a:prstGeom>
          <a:noFill/>
        </p:spPr>
      </p:pic>
      <p:sp>
        <p:nvSpPr>
          <p:cNvPr id="7" name="TextBox 6"/>
          <p:cNvSpPr txBox="1"/>
          <p:nvPr/>
        </p:nvSpPr>
        <p:spPr>
          <a:xfrm>
            <a:off x="533400" y="4419600"/>
            <a:ext cx="1600200" cy="1569660"/>
          </a:xfrm>
          <a:prstGeom prst="rect">
            <a:avLst/>
          </a:prstGeom>
          <a:noFill/>
        </p:spPr>
        <p:txBody>
          <a:bodyPr wrap="square" rtlCol="0">
            <a:spAutoFit/>
          </a:bodyPr>
          <a:lstStyle/>
          <a:p>
            <a:r>
              <a:rPr lang="en-US" sz="1600" b="1" dirty="0" smtClean="0">
                <a:hlinkClick r:id="rId6"/>
              </a:rPr>
              <a:t>Everyday Waltzes for Active Aging in Sparks! Arts for Wellness Toolkit, Singapore</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and Individual </a:t>
            </a:r>
            <a:r>
              <a:rPr lang="en-US" b="1" dirty="0" smtClean="0"/>
              <a:t>Dance</a:t>
            </a:r>
            <a:r>
              <a:rPr lang="en-US" dirty="0" smtClean="0"/>
              <a:t> Activities that Promote Creative Involvement</a:t>
            </a:r>
            <a:endParaRPr lang="en-US" dirty="0"/>
          </a:p>
        </p:txBody>
      </p:sp>
      <p:sp>
        <p:nvSpPr>
          <p:cNvPr id="3" name="Content Placeholder 2"/>
          <p:cNvSpPr>
            <a:spLocks noGrp="1"/>
          </p:cNvSpPr>
          <p:nvPr>
            <p:ph idx="1"/>
          </p:nvPr>
        </p:nvSpPr>
        <p:spPr>
          <a:xfrm>
            <a:off x="457200" y="1600200"/>
            <a:ext cx="6705600" cy="4525963"/>
          </a:xfrm>
        </p:spPr>
        <p:txBody>
          <a:bodyPr>
            <a:normAutofit/>
          </a:bodyPr>
          <a:lstStyle/>
          <a:p>
            <a:r>
              <a:rPr lang="en-US" dirty="0" smtClean="0"/>
              <a:t>Dance Classes</a:t>
            </a:r>
          </a:p>
          <a:p>
            <a:r>
              <a:rPr lang="en-US" dirty="0" smtClean="0"/>
              <a:t>Participating in Dances</a:t>
            </a:r>
          </a:p>
          <a:p>
            <a:r>
              <a:rPr lang="en-US" dirty="0" smtClean="0"/>
              <a:t>Exercise should start with a warm up </a:t>
            </a:r>
            <a:r>
              <a:rPr lang="en-US" sz="1300" dirty="0" smtClean="0">
                <a:hlinkClick r:id="rId2"/>
              </a:rPr>
              <a:t>Warm Up Before Dancing</a:t>
            </a:r>
            <a:endParaRPr lang="en-US" sz="1300" dirty="0"/>
          </a:p>
          <a:p>
            <a:r>
              <a:rPr lang="en-US" dirty="0" smtClean="0"/>
              <a:t>Attending Concerts</a:t>
            </a:r>
          </a:p>
          <a:p>
            <a:pPr lvl="1"/>
            <a:r>
              <a:rPr lang="en-US" dirty="0" smtClean="0"/>
              <a:t>Ballet</a:t>
            </a:r>
          </a:p>
          <a:p>
            <a:pPr lvl="1"/>
            <a:r>
              <a:rPr lang="en-US" dirty="0" smtClean="0"/>
              <a:t>Modern Dance</a:t>
            </a:r>
          </a:p>
          <a:p>
            <a:pPr lvl="1"/>
            <a:r>
              <a:rPr lang="en-US" dirty="0" smtClean="0"/>
              <a:t>Ballroom Dance</a:t>
            </a:r>
          </a:p>
          <a:p>
            <a:endParaRPr lang="en-US" dirty="0"/>
          </a:p>
        </p:txBody>
      </p:sp>
      <p:pic>
        <p:nvPicPr>
          <p:cNvPr id="10242" name="Picture 2" descr="C:\Users\konec\AppData\Local\Microsoft\Windows\INetCache\IE\VZ7YIHWS\stock-vector-illustration-of-an-elderly-couple-dancing-at-a-party-30438920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371600"/>
            <a:ext cx="1608666" cy="1524000"/>
          </a:xfrm>
          <a:prstGeom prst="rect">
            <a:avLst/>
          </a:prstGeom>
          <a:noFill/>
        </p:spPr>
      </p:pic>
      <p:pic>
        <p:nvPicPr>
          <p:cNvPr id="10245" name="Picture 5" descr="C:\Users\konec\AppData\Local\Microsoft\Windows\INetCache\IE\07SHMMMI\boston-ballet-serenade-081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3800" y="4114800"/>
            <a:ext cx="2493819" cy="2286000"/>
          </a:xfrm>
          <a:prstGeom prst="rect">
            <a:avLst/>
          </a:prstGeom>
          <a:noFill/>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48400" y="3276600"/>
            <a:ext cx="2209800" cy="1968103"/>
          </a:xfrm>
          <a:prstGeom prst="rect">
            <a:avLst/>
          </a:prstGeom>
          <a:noFill/>
          <a:ln w="9525">
            <a:noFill/>
            <a:miter lim="800000"/>
            <a:headEnd/>
            <a:tailEnd/>
          </a:ln>
        </p:spPr>
      </p:pic>
      <p:sp>
        <p:nvSpPr>
          <p:cNvPr id="8" name="TextBox 7"/>
          <p:cNvSpPr txBox="1"/>
          <p:nvPr/>
        </p:nvSpPr>
        <p:spPr>
          <a:xfrm>
            <a:off x="6400800" y="5334000"/>
            <a:ext cx="2057400" cy="646331"/>
          </a:xfrm>
          <a:prstGeom prst="rect">
            <a:avLst/>
          </a:prstGeom>
          <a:noFill/>
        </p:spPr>
        <p:txBody>
          <a:bodyPr wrap="square" rtlCol="0">
            <a:spAutoFit/>
          </a:bodyPr>
          <a:lstStyle/>
          <a:p>
            <a:r>
              <a:rPr lang="en-US" i="1" dirty="0" smtClean="0"/>
              <a:t>Journey </a:t>
            </a:r>
            <a:r>
              <a:rPr lang="en-US" dirty="0" smtClean="0"/>
              <a:t>by Dance Exchange dancers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5791200"/>
            <a:ext cx="5105400" cy="685800"/>
          </a:xfrm>
        </p:spPr>
        <p:txBody>
          <a:bodyPr>
            <a:noAutofit/>
          </a:bodyPr>
          <a:lstStyle/>
          <a:p>
            <a:r>
              <a:rPr lang="en-US" sz="1800" dirty="0" smtClean="0">
                <a:hlinkClick r:id="rId2"/>
              </a:rPr>
              <a:t>Priscilla Dancing</a:t>
            </a:r>
            <a:endParaRPr lang="en-US" sz="1800" dirty="0"/>
          </a:p>
        </p:txBody>
      </p:sp>
      <p:sp>
        <p:nvSpPr>
          <p:cNvPr id="3" name="Content Placeholder 2"/>
          <p:cNvSpPr>
            <a:spLocks noGrp="1"/>
          </p:cNvSpPr>
          <p:nvPr>
            <p:ph idx="1"/>
          </p:nvPr>
        </p:nvSpPr>
        <p:spPr>
          <a:xfrm>
            <a:off x="304800" y="5105400"/>
            <a:ext cx="3200400" cy="944563"/>
          </a:xfrm>
        </p:spPr>
        <p:txBody>
          <a:bodyPr>
            <a:normAutofit/>
          </a:bodyPr>
          <a:lstStyle/>
          <a:p>
            <a:pPr>
              <a:buNone/>
            </a:pPr>
            <a:r>
              <a:rPr lang="en-US" sz="1800" dirty="0" smtClean="0">
                <a:hlinkClick r:id="rId3"/>
              </a:rPr>
              <a:t>Dancing with Laura Armenta</a:t>
            </a:r>
            <a:endParaRPr lang="en-US" sz="1800" dirty="0"/>
          </a:p>
        </p:txBody>
      </p:sp>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381000"/>
            <a:ext cx="3429000" cy="4547152"/>
          </a:xfrm>
          <a:prstGeom prst="rect">
            <a:avLst/>
          </a:prstGeom>
          <a:noFill/>
          <a:ln w="9525">
            <a:noFill/>
            <a:miter lim="800000"/>
            <a:headEnd/>
            <a:tailEnd/>
          </a:ln>
        </p:spPr>
      </p:pic>
      <p:pic>
        <p:nvPicPr>
          <p:cNvPr id="51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81400" y="3810000"/>
            <a:ext cx="5340032" cy="1905000"/>
          </a:xfrm>
          <a:prstGeom prst="rect">
            <a:avLst/>
          </a:prstGeom>
          <a:noFill/>
          <a:ln w="9525">
            <a:noFill/>
            <a:miter lim="800000"/>
            <a:headEnd/>
            <a:tailEnd/>
          </a:ln>
        </p:spPr>
      </p:pic>
      <p:pic>
        <p:nvPicPr>
          <p:cNvPr id="512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29400" y="457200"/>
            <a:ext cx="2286000" cy="3270739"/>
          </a:xfrm>
          <a:prstGeom prst="rect">
            <a:avLst/>
          </a:prstGeom>
          <a:noFill/>
          <a:ln w="9525">
            <a:noFill/>
            <a:miter lim="800000"/>
            <a:headEnd/>
            <a:tailEnd/>
          </a:ln>
        </p:spPr>
      </p:pic>
      <p:sp>
        <p:nvSpPr>
          <p:cNvPr id="8" name="TextBox 7"/>
          <p:cNvSpPr txBox="1"/>
          <p:nvPr/>
        </p:nvSpPr>
        <p:spPr>
          <a:xfrm>
            <a:off x="3886200" y="381000"/>
            <a:ext cx="2667000" cy="3231654"/>
          </a:xfrm>
          <a:prstGeom prst="rect">
            <a:avLst/>
          </a:prstGeom>
          <a:noFill/>
        </p:spPr>
        <p:txBody>
          <a:bodyPr wrap="square" rtlCol="0">
            <a:spAutoFit/>
          </a:bodyPr>
          <a:lstStyle/>
          <a:p>
            <a:pPr algn="ctr"/>
            <a:r>
              <a:rPr lang="en-US" sz="2400" dirty="0" smtClean="0"/>
              <a:t>Intergenerational dancing is fun.</a:t>
            </a:r>
          </a:p>
          <a:p>
            <a:pPr algn="ctr"/>
            <a:r>
              <a:rPr lang="en-US" sz="2400" dirty="0" smtClean="0"/>
              <a:t>It provides you with exercise that can extend your health &amp; enjoyment of life. </a:t>
            </a:r>
          </a:p>
          <a:p>
            <a:pPr algn="ctr"/>
            <a:endParaRPr lang="en-US" sz="2400" dirty="0" smtClean="0"/>
          </a:p>
          <a:p>
            <a:pPr algn="ctr"/>
            <a:r>
              <a:rPr lang="en-US" dirty="0" smtClean="0"/>
              <a:t>Priscilla says she isn’t good but is enjoying it.</a:t>
            </a:r>
            <a:endParaRPr lang="en-US" dirty="0"/>
          </a:p>
        </p:txBody>
      </p:sp>
      <p:sp>
        <p:nvSpPr>
          <p:cNvPr id="9" name="TextBox 8"/>
          <p:cNvSpPr txBox="1"/>
          <p:nvPr/>
        </p:nvSpPr>
        <p:spPr>
          <a:xfrm>
            <a:off x="457200" y="5791200"/>
            <a:ext cx="4572000" cy="523220"/>
          </a:xfrm>
          <a:prstGeom prst="rect">
            <a:avLst/>
          </a:prstGeom>
          <a:noFill/>
        </p:spPr>
        <p:txBody>
          <a:bodyPr wrap="square" rtlCol="0">
            <a:spAutoFit/>
          </a:bodyPr>
          <a:lstStyle/>
          <a:p>
            <a:r>
              <a:rPr lang="en-US" sz="1400" dirty="0" smtClean="0">
                <a:hlinkClick r:id="rId7"/>
              </a:rPr>
              <a:t>Year Old on Britton's Got Talent</a:t>
            </a:r>
            <a:endParaRPr lang="en-US" sz="1400" dirty="0" smtClean="0"/>
          </a:p>
          <a:p>
            <a:endParaRPr lang="en-US" sz="1400" dirty="0"/>
          </a:p>
        </p:txBody>
      </p:sp>
      <p:sp>
        <p:nvSpPr>
          <p:cNvPr id="10" name="Rectangle 9"/>
          <p:cNvSpPr/>
          <p:nvPr/>
        </p:nvSpPr>
        <p:spPr>
          <a:xfrm>
            <a:off x="457200" y="6096000"/>
            <a:ext cx="2667000" cy="230832"/>
          </a:xfrm>
          <a:prstGeom prst="rect">
            <a:avLst/>
          </a:prstGeom>
        </p:spPr>
        <p:txBody>
          <a:bodyPr wrap="square">
            <a:spAutoFit/>
          </a:bodyPr>
          <a:lstStyle/>
          <a:p>
            <a:r>
              <a:rPr lang="en-US" sz="900" dirty="0" smtClean="0"/>
              <a:t>https://www.youtube.com/watch?v=WU58NrR16nU</a:t>
            </a:r>
            <a:endParaRPr lang="en-US" sz="9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371600"/>
            <a:ext cx="2209800" cy="1143000"/>
          </a:xfrm>
        </p:spPr>
        <p:txBody>
          <a:bodyPr/>
          <a:lstStyle/>
          <a:p>
            <a:r>
              <a:rPr lang="en-US" dirty="0" smtClean="0"/>
              <a:t>MUSIC</a:t>
            </a:r>
            <a:endParaRPr lang="en-US" dirty="0"/>
          </a:p>
        </p:txBody>
      </p:sp>
      <p:pic>
        <p:nvPicPr>
          <p:cNvPr id="45064" name="Picture 8" descr="C:\Users\konec\AppData\Local\Microsoft\Windows\INetCache\IE\07SHMMMI\MITO_Orchestra_Sinfonica_RAI[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00" y="3581400"/>
            <a:ext cx="5048411" cy="2895600"/>
          </a:xfrm>
          <a:prstGeom prst="rect">
            <a:avLst/>
          </a:prstGeom>
          <a:noFill/>
        </p:spPr>
      </p:pic>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743200"/>
            <a:ext cx="3429000" cy="3840480"/>
          </a:xfrm>
          <a:prstGeom prst="rect">
            <a:avLst/>
          </a:prstGeom>
          <a:noFill/>
          <a:ln w="9525">
            <a:noFill/>
            <a:miter lim="800000"/>
            <a:headEnd/>
            <a:tailEnd/>
          </a:ln>
        </p:spPr>
      </p:pic>
      <p:pic>
        <p:nvPicPr>
          <p:cNvPr id="7174"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52400"/>
            <a:ext cx="3352800" cy="2514600"/>
          </a:xfrm>
          <a:prstGeom prst="rect">
            <a:avLst/>
          </a:prstGeom>
          <a:noFill/>
          <a:ln w="9525">
            <a:noFill/>
            <a:miter lim="800000"/>
            <a:headEnd/>
            <a:tailEnd/>
          </a:ln>
        </p:spPr>
      </p:pic>
      <p:pic>
        <p:nvPicPr>
          <p:cNvPr id="6146" name="Picture 2" descr="Image result for seniors singing group">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51907" y="304800"/>
            <a:ext cx="3620741" cy="2895600"/>
          </a:xfrm>
          <a:prstGeom prst="rect">
            <a:avLst/>
          </a:prstGeom>
          <a:noFill/>
        </p:spPr>
      </p:pic>
      <p:sp>
        <p:nvSpPr>
          <p:cNvPr id="7" name="Rectangle 6"/>
          <p:cNvSpPr/>
          <p:nvPr/>
        </p:nvSpPr>
        <p:spPr>
          <a:xfrm>
            <a:off x="2895600" y="152400"/>
            <a:ext cx="3581400" cy="369332"/>
          </a:xfrm>
          <a:prstGeom prst="rect">
            <a:avLst/>
          </a:prstGeom>
        </p:spPr>
        <p:txBody>
          <a:bodyPr wrap="square">
            <a:spAutoFit/>
          </a:bodyPr>
          <a:lstStyle/>
          <a:p>
            <a:r>
              <a:rPr lang="en-US" dirty="0" smtClean="0">
                <a:hlinkClick r:id="rId7"/>
              </a:rPr>
              <a:t>Senior Citizens Choir in New Zealand</a:t>
            </a:r>
            <a:endParaRPr lang="en-US" dirty="0"/>
          </a:p>
        </p:txBody>
      </p:sp>
      <p:sp>
        <p:nvSpPr>
          <p:cNvPr id="8" name="TextBox 7"/>
          <p:cNvSpPr txBox="1"/>
          <p:nvPr/>
        </p:nvSpPr>
        <p:spPr>
          <a:xfrm>
            <a:off x="5943600" y="2209800"/>
            <a:ext cx="2209800" cy="369332"/>
          </a:xfrm>
          <a:prstGeom prst="rect">
            <a:avLst/>
          </a:prstGeom>
          <a:noFill/>
        </p:spPr>
        <p:txBody>
          <a:bodyPr wrap="square" rtlCol="0">
            <a:spAutoFit/>
          </a:bodyPr>
          <a:lstStyle/>
          <a:p>
            <a:r>
              <a:rPr lang="en-US" dirty="0" smtClean="0">
                <a:solidFill>
                  <a:schemeClr val="bg1"/>
                </a:solidFill>
              </a:rPr>
              <a:t>Singing for the Brain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and Individual </a:t>
            </a:r>
            <a:r>
              <a:rPr lang="en-US" b="1" dirty="0" smtClean="0"/>
              <a:t>Music</a:t>
            </a:r>
            <a:r>
              <a:rPr lang="en-US" dirty="0" smtClean="0"/>
              <a:t> Activities that Promote Creative Involvement</a:t>
            </a:r>
            <a:endParaRPr lang="en-US" dirty="0"/>
          </a:p>
        </p:txBody>
      </p:sp>
      <p:pic>
        <p:nvPicPr>
          <p:cNvPr id="8194" name="Picture 2" descr="C:\Users\konec\AppData\Local\Microsoft\Windows\INetCache\IE\07SHMMMI\music_notes[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352800" y="2057400"/>
            <a:ext cx="1981200" cy="1851660"/>
          </a:xfrm>
          <a:prstGeom prst="rect">
            <a:avLst/>
          </a:prstGeom>
          <a:noFill/>
        </p:spPr>
      </p:pic>
      <p:sp>
        <p:nvSpPr>
          <p:cNvPr id="5" name="TextBox 4"/>
          <p:cNvSpPr txBox="1"/>
          <p:nvPr/>
        </p:nvSpPr>
        <p:spPr>
          <a:xfrm>
            <a:off x="381000" y="2819400"/>
            <a:ext cx="3276600" cy="3139321"/>
          </a:xfrm>
          <a:prstGeom prst="rect">
            <a:avLst/>
          </a:prstGeom>
          <a:noFill/>
        </p:spPr>
        <p:txBody>
          <a:bodyPr wrap="square" rtlCol="0">
            <a:spAutoFit/>
          </a:bodyPr>
          <a:lstStyle/>
          <a:p>
            <a:r>
              <a:rPr lang="en-US" dirty="0" smtClean="0"/>
              <a:t>Singing in Choirs or Groups</a:t>
            </a:r>
          </a:p>
          <a:p>
            <a:r>
              <a:rPr lang="en-US" dirty="0" smtClean="0"/>
              <a:t>Playing in Bands, Orchestras, or small groups</a:t>
            </a:r>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Attending Concerts</a:t>
            </a:r>
          </a:p>
          <a:p>
            <a:r>
              <a:rPr lang="en-US" dirty="0" smtClean="0"/>
              <a:t>Listening to Music</a:t>
            </a:r>
          </a:p>
        </p:txBody>
      </p:sp>
      <p:sp>
        <p:nvSpPr>
          <p:cNvPr id="6" name="TextBox 5"/>
          <p:cNvSpPr txBox="1"/>
          <p:nvPr/>
        </p:nvSpPr>
        <p:spPr>
          <a:xfrm>
            <a:off x="5638800" y="2590800"/>
            <a:ext cx="3124200" cy="2031325"/>
          </a:xfrm>
          <a:prstGeom prst="rect">
            <a:avLst/>
          </a:prstGeom>
          <a:noFill/>
        </p:spPr>
        <p:txBody>
          <a:bodyPr wrap="square" rtlCol="0">
            <a:spAutoFit/>
          </a:bodyPr>
          <a:lstStyle/>
          <a:p>
            <a:r>
              <a:rPr lang="en-US" dirty="0" smtClean="0"/>
              <a:t>Learning new songs</a:t>
            </a:r>
          </a:p>
          <a:p>
            <a:r>
              <a:rPr lang="en-US" dirty="0" smtClean="0"/>
              <a:t>Practicing songs</a:t>
            </a:r>
          </a:p>
          <a:p>
            <a:r>
              <a:rPr lang="en-US" dirty="0" smtClean="0"/>
              <a:t>Singing in the shower </a:t>
            </a:r>
          </a:p>
          <a:p>
            <a:r>
              <a:rPr lang="en-US" dirty="0" smtClean="0"/>
              <a:t>Learning to play an instrument</a:t>
            </a:r>
          </a:p>
          <a:p>
            <a:r>
              <a:rPr lang="en-US" dirty="0" smtClean="0"/>
              <a:t>Practicing instruments</a:t>
            </a:r>
          </a:p>
          <a:p>
            <a:r>
              <a:rPr lang="en-US" dirty="0" smtClean="0"/>
              <a:t>Learning how to write music</a:t>
            </a:r>
          </a:p>
          <a:p>
            <a:r>
              <a:rPr lang="en-US" dirty="0" smtClean="0"/>
              <a:t>Writing songs or music</a:t>
            </a:r>
            <a:endParaRPr lang="en-US" dirty="0"/>
          </a:p>
        </p:txBody>
      </p:sp>
      <p:pic>
        <p:nvPicPr>
          <p:cNvPr id="8195" name="Picture 3" descr="C:\Users\konec\AppData\Local\Microsoft\Windows\INetCache\IE\JUGSP2NS\cantar[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447800"/>
            <a:ext cx="2057400" cy="1447800"/>
          </a:xfrm>
          <a:prstGeom prst="rect">
            <a:avLst/>
          </a:prstGeom>
          <a:noFill/>
        </p:spPr>
      </p:pic>
      <p:pic>
        <p:nvPicPr>
          <p:cNvPr id="8196" name="Picture 4" descr="C:\Users\konec\AppData\Local\Microsoft\Windows\INetCache\IE\VZ7YIHWS\95781,1191116456,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3733800"/>
            <a:ext cx="2743200" cy="1626664"/>
          </a:xfrm>
          <a:prstGeom prst="rect">
            <a:avLst/>
          </a:prstGeom>
          <a:noFill/>
        </p:spPr>
      </p:pic>
      <p:pic>
        <p:nvPicPr>
          <p:cNvPr id="8197" name="Picture 5" descr="C:\Users\konec\AppData\Local\Microsoft\Windows\INetCache\IE\07SHMMMI\426730_467741986593168_1271696494_n[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0" y="4648199"/>
            <a:ext cx="2743200" cy="1672467"/>
          </a:xfrm>
          <a:prstGeom prst="rect">
            <a:avLst/>
          </a:prstGeom>
          <a:noFill/>
        </p:spPr>
      </p:pic>
      <p:pic>
        <p:nvPicPr>
          <p:cNvPr id="8199" name="Picture 7" descr="C:\Users\konec\AppData\Local\Microsoft\Windows\INetCache\IE\JUGSP2NS\keyboard-white[1].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1371600"/>
            <a:ext cx="2819400" cy="1264183"/>
          </a:xfrm>
          <a:prstGeom prst="rect">
            <a:avLst/>
          </a:prstGeom>
          <a:noFill/>
        </p:spPr>
      </p:pic>
      <p:sp>
        <p:nvSpPr>
          <p:cNvPr id="12" name="TextBox 11"/>
          <p:cNvSpPr txBox="1"/>
          <p:nvPr/>
        </p:nvSpPr>
        <p:spPr>
          <a:xfrm>
            <a:off x="3276600" y="3657600"/>
            <a:ext cx="2438400" cy="2862322"/>
          </a:xfrm>
          <a:prstGeom prst="rect">
            <a:avLst/>
          </a:prstGeom>
          <a:noFill/>
        </p:spPr>
        <p:txBody>
          <a:bodyPr wrap="square" rtlCol="0">
            <a:spAutoFit/>
          </a:bodyPr>
          <a:lstStyle/>
          <a:p>
            <a:r>
              <a:rPr lang="en-US" b="1" dirty="0" smtClean="0"/>
              <a:t>Music Opportunities in Residential Settings:</a:t>
            </a:r>
          </a:p>
          <a:p>
            <a:r>
              <a:rPr lang="en-US" dirty="0" smtClean="0"/>
              <a:t>Musical performances</a:t>
            </a:r>
          </a:p>
          <a:p>
            <a:r>
              <a:rPr lang="en-US" dirty="0" smtClean="0"/>
              <a:t>Sing </a:t>
            </a:r>
            <a:r>
              <a:rPr lang="en-US" dirty="0" err="1" smtClean="0"/>
              <a:t>alongs</a:t>
            </a:r>
            <a:endParaRPr lang="en-US" dirty="0" smtClean="0"/>
          </a:p>
          <a:p>
            <a:r>
              <a:rPr lang="en-US" dirty="0" smtClean="0">
                <a:hlinkClick r:id="rId7"/>
              </a:rPr>
              <a:t>Sing </a:t>
            </a:r>
            <a:r>
              <a:rPr lang="en-US" dirty="0" err="1" smtClean="0">
                <a:hlinkClick r:id="rId7"/>
              </a:rPr>
              <a:t>alongs</a:t>
            </a:r>
            <a:r>
              <a:rPr lang="en-US" dirty="0" smtClean="0">
                <a:hlinkClick r:id="rId7"/>
              </a:rPr>
              <a:t> for dementia clients</a:t>
            </a:r>
            <a:endParaRPr lang="en-US" dirty="0" smtClean="0"/>
          </a:p>
          <a:p>
            <a:r>
              <a:rPr lang="en-US" dirty="0" smtClean="0"/>
              <a:t>Resident </a:t>
            </a:r>
            <a:r>
              <a:rPr lang="en-US" dirty="0"/>
              <a:t>c</a:t>
            </a:r>
            <a:r>
              <a:rPr lang="en-US" dirty="0" smtClean="0"/>
              <a:t>hoirs or     concerts</a:t>
            </a:r>
          </a:p>
          <a:p>
            <a:r>
              <a:rPr lang="en-US" dirty="0" smtClean="0"/>
              <a:t>Places to practice music</a:t>
            </a:r>
          </a:p>
          <a:p>
            <a:r>
              <a:rPr lang="en-US" dirty="0" smtClean="0"/>
              <a:t>Music instruction</a:t>
            </a:r>
            <a:endParaRPr lang="en-US" dirty="0"/>
          </a:p>
        </p:txBody>
      </p:sp>
      <p:sp>
        <p:nvSpPr>
          <p:cNvPr id="11" name="TextBox 10"/>
          <p:cNvSpPr txBox="1"/>
          <p:nvPr/>
        </p:nvSpPr>
        <p:spPr>
          <a:xfrm>
            <a:off x="152400" y="5943600"/>
            <a:ext cx="3048000" cy="584775"/>
          </a:xfrm>
          <a:prstGeom prst="rect">
            <a:avLst/>
          </a:prstGeom>
          <a:noFill/>
        </p:spPr>
        <p:txBody>
          <a:bodyPr wrap="square" rtlCol="0">
            <a:spAutoFit/>
          </a:bodyPr>
          <a:lstStyle/>
          <a:p>
            <a:r>
              <a:rPr lang="en-US" sz="1600" dirty="0" smtClean="0">
                <a:hlinkClick r:id="rId8"/>
              </a:rPr>
              <a:t>Be Your Own Music Therapist: Create a Personal Power Playlist </a:t>
            </a:r>
            <a:endParaRPr lang="en-US" sz="1600" dirty="0"/>
          </a:p>
        </p:txBody>
      </p:sp>
      <p:sp>
        <p:nvSpPr>
          <p:cNvPr id="13" name="TextBox 12"/>
          <p:cNvSpPr txBox="1"/>
          <p:nvPr/>
        </p:nvSpPr>
        <p:spPr>
          <a:xfrm>
            <a:off x="3657600" y="1676400"/>
            <a:ext cx="1524000" cy="369332"/>
          </a:xfrm>
          <a:prstGeom prst="rect">
            <a:avLst/>
          </a:prstGeom>
          <a:noFill/>
        </p:spPr>
        <p:txBody>
          <a:bodyPr wrap="square" rtlCol="0">
            <a:spAutoFit/>
          </a:bodyPr>
          <a:lstStyle/>
          <a:p>
            <a:r>
              <a:rPr lang="en-US" i="1" dirty="0" smtClean="0">
                <a:hlinkClick r:id="rId9"/>
              </a:rPr>
              <a:t>Sing: Fix You</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5638800"/>
            <a:ext cx="3886200" cy="533400"/>
          </a:xfrm>
        </p:spPr>
        <p:txBody>
          <a:bodyPr>
            <a:normAutofit/>
          </a:bodyPr>
          <a:lstStyle/>
          <a:p>
            <a:r>
              <a:rPr lang="en-US" sz="1600" dirty="0" smtClean="0">
                <a:hlinkClick r:id="rId2"/>
              </a:rPr>
              <a:t>Clark Lip Dub</a:t>
            </a:r>
            <a:endParaRPr lang="en-US" sz="1600" dirty="0"/>
          </a:p>
        </p:txBody>
      </p:sp>
      <p:pic>
        <p:nvPicPr>
          <p:cNvPr id="717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349016" cy="2996852"/>
          </a:xfrm>
          <a:prstGeom prst="rect">
            <a:avLst/>
          </a:prstGeom>
          <a:noFill/>
          <a:ln w="9525">
            <a:noFill/>
            <a:miter lim="800000"/>
            <a:headEnd/>
            <a:tailEnd/>
          </a:ln>
        </p:spPr>
      </p:pic>
      <p:sp>
        <p:nvSpPr>
          <p:cNvPr id="5" name="TextBox 4"/>
          <p:cNvSpPr txBox="1"/>
          <p:nvPr/>
        </p:nvSpPr>
        <p:spPr>
          <a:xfrm>
            <a:off x="4800600" y="228600"/>
            <a:ext cx="4114800" cy="2062103"/>
          </a:xfrm>
          <a:prstGeom prst="rect">
            <a:avLst/>
          </a:prstGeom>
          <a:noFill/>
        </p:spPr>
        <p:txBody>
          <a:bodyPr wrap="square" rtlCol="0">
            <a:spAutoFit/>
          </a:bodyPr>
          <a:lstStyle/>
          <a:p>
            <a:r>
              <a:rPr lang="en-US" sz="3200" b="1" dirty="0" smtClean="0"/>
              <a:t>GVSU Lip Dub with Clark Home Residents in Grand Rapids</a:t>
            </a:r>
          </a:p>
          <a:p>
            <a:r>
              <a:rPr lang="en-US" sz="3200" i="1" dirty="0" smtClean="0"/>
              <a:t>Can You Do It?</a:t>
            </a:r>
            <a:endParaRPr lang="en-US" sz="3200" i="1" dirty="0"/>
          </a:p>
        </p:txBody>
      </p:sp>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609600"/>
            <a:ext cx="4232366" cy="2743200"/>
          </a:xfrm>
          <a:prstGeom prst="rect">
            <a:avLst/>
          </a:prstGeom>
          <a:noFill/>
          <a:ln w="9525">
            <a:noFill/>
            <a:miter lim="800000"/>
            <a:headEnd/>
            <a:tailEnd/>
          </a:ln>
        </p:spPr>
      </p:pic>
      <p:pic>
        <p:nvPicPr>
          <p:cNvPr id="717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3657600"/>
            <a:ext cx="4294864" cy="25541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t>How can you promote cultural and creative activities?</a:t>
            </a:r>
            <a:endParaRPr lang="en-US" dirty="0"/>
          </a:p>
        </p:txBody>
      </p:sp>
      <p:sp>
        <p:nvSpPr>
          <p:cNvPr id="3" name="Content Placeholder 2"/>
          <p:cNvSpPr>
            <a:spLocks noGrp="1"/>
          </p:cNvSpPr>
          <p:nvPr>
            <p:ph idx="1"/>
          </p:nvPr>
        </p:nvSpPr>
        <p:spPr>
          <a:xfrm>
            <a:off x="457200" y="1600201"/>
            <a:ext cx="8229600" cy="2286000"/>
          </a:xfrm>
        </p:spPr>
        <p:txBody>
          <a:bodyPr>
            <a:normAutofit/>
          </a:bodyPr>
          <a:lstStyle/>
          <a:p>
            <a:r>
              <a:rPr lang="en-US" b="1" dirty="0" smtClean="0"/>
              <a:t>Think</a:t>
            </a:r>
            <a:r>
              <a:rPr lang="en-US" dirty="0" smtClean="0"/>
              <a:t>—about creative activities can you foster      with your clients or yourself?</a:t>
            </a:r>
          </a:p>
          <a:p>
            <a:r>
              <a:rPr lang="en-US" b="1" dirty="0" smtClean="0"/>
              <a:t>Pair</a:t>
            </a:r>
            <a:r>
              <a:rPr lang="en-US" dirty="0" smtClean="0"/>
              <a:t>—with a person nearby</a:t>
            </a:r>
          </a:p>
          <a:p>
            <a:r>
              <a:rPr lang="en-US" b="1" dirty="0" smtClean="0"/>
              <a:t>Share</a:t>
            </a:r>
            <a:r>
              <a:rPr lang="en-US" dirty="0" smtClean="0"/>
              <a:t>—your ideas with each other</a:t>
            </a:r>
          </a:p>
          <a:p>
            <a:pPr>
              <a:buNone/>
            </a:pPr>
            <a:endParaRPr lang="en-US" dirty="0"/>
          </a:p>
        </p:txBody>
      </p:sp>
      <p:pic>
        <p:nvPicPr>
          <p:cNvPr id="7169" name="Picture 1" descr="C:\Users\konec\AppData\Local\Microsoft\Windows\INetCache\IE\LECKMX9W\kagan[1].gif"/>
          <p:cNvPicPr>
            <a:picLocks noChangeAspect="1" noChangeArrowheads="1"/>
          </p:cNvPicPr>
          <p:nvPr/>
        </p:nvPicPr>
        <p:blipFill>
          <a:blip r:embed="rId2" cstate="print"/>
          <a:srcRect/>
          <a:stretch>
            <a:fillRect/>
          </a:stretch>
        </p:blipFill>
        <p:spPr bwMode="auto">
          <a:xfrm>
            <a:off x="2362200" y="3962400"/>
            <a:ext cx="4131664" cy="2667000"/>
          </a:xfrm>
          <a:prstGeom prst="rect">
            <a:avLst/>
          </a:prstGeom>
          <a:noFill/>
        </p:spPr>
      </p:pic>
      <p:sp>
        <p:nvSpPr>
          <p:cNvPr id="5" name="TextBox 4"/>
          <p:cNvSpPr txBox="1"/>
          <p:nvPr/>
        </p:nvSpPr>
        <p:spPr>
          <a:xfrm>
            <a:off x="7086600" y="5181600"/>
            <a:ext cx="1371600" cy="369332"/>
          </a:xfrm>
          <a:prstGeom prst="rect">
            <a:avLst/>
          </a:prstGeom>
          <a:noFill/>
        </p:spPr>
        <p:txBody>
          <a:bodyPr wrap="square" rtlCol="0">
            <a:spAutoFit/>
          </a:bodyPr>
          <a:lstStyle/>
          <a:p>
            <a:r>
              <a:rPr lang="en-US" dirty="0" smtClean="0"/>
              <a:t>Thank you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additive="base">
                                        <p:cTn id="2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r>
              <a:rPr lang="en-US" b="1" dirty="0" smtClean="0"/>
              <a:t>ABSTRACT</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a:t>
            </a:r>
            <a:r>
              <a:rPr lang="en-US" dirty="0" smtClean="0">
                <a:solidFill>
                  <a:srgbClr val="FF0000"/>
                </a:solidFill>
              </a:rPr>
              <a:t>Participating in creative activities </a:t>
            </a:r>
            <a:r>
              <a:rPr lang="en-US" dirty="0" smtClean="0"/>
              <a:t>such as drawing, painting, crocheting, writing poetry, writing life stories or novels, dancing, and making things </a:t>
            </a:r>
            <a:r>
              <a:rPr lang="en-US" dirty="0" smtClean="0">
                <a:solidFill>
                  <a:srgbClr val="FF0000"/>
                </a:solidFill>
              </a:rPr>
              <a:t>have been found to promote higher levels of cognitive functioning, lower rates of limitations to daily physical functioning, and lower rates of hypertension. </a:t>
            </a:r>
          </a:p>
          <a:p>
            <a:pPr>
              <a:buNone/>
            </a:pPr>
            <a:endParaRPr lang="en-US" dirty="0" smtClean="0"/>
          </a:p>
          <a:p>
            <a:pPr>
              <a:buNone/>
            </a:pPr>
            <a:r>
              <a:rPr lang="en-US" dirty="0" smtClean="0"/>
              <a:t>          This session will provide participants with an opportunity to do a few creative activities, as well as, hear a personal story of how creative activities have aided one retiree to maintain a positive quality of life.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Research Bibliography…</a:t>
            </a:r>
            <a:r>
              <a:rPr lang="en-US" sz="2400" dirty="0" smtClean="0"/>
              <a:t>a beginning</a:t>
            </a:r>
            <a:endParaRPr lang="en-US" sz="2400" dirty="0"/>
          </a:p>
        </p:txBody>
      </p:sp>
      <p:sp>
        <p:nvSpPr>
          <p:cNvPr id="3" name="Content Placeholder 2"/>
          <p:cNvSpPr>
            <a:spLocks noGrp="1"/>
          </p:cNvSpPr>
          <p:nvPr>
            <p:ph idx="1"/>
          </p:nvPr>
        </p:nvSpPr>
        <p:spPr>
          <a:xfrm>
            <a:off x="457200" y="1066800"/>
            <a:ext cx="8229600" cy="5486400"/>
          </a:xfrm>
        </p:spPr>
        <p:txBody>
          <a:bodyPr>
            <a:normAutofit fontScale="40000" lnSpcReduction="20000"/>
          </a:bodyPr>
          <a:lstStyle/>
          <a:p>
            <a:r>
              <a:rPr lang="en-US" dirty="0" smtClean="0"/>
              <a:t>Antonini ,  F. M. &amp; Magnolfi, S., (2013) Creativity and aging. Institute of Gerontology and Geriatrics, University of Florence, Italy, Opening Lecture. Online: 28 December 2013</a:t>
            </a:r>
          </a:p>
          <a:p>
            <a:pPr lvl="0"/>
            <a:r>
              <a:rPr lang="en-US" dirty="0" smtClean="0"/>
              <a:t>Cohen, G. D. (2006). Research on creativity and aging: The positive impact of the arts on health and illness, </a:t>
            </a:r>
            <a:r>
              <a:rPr lang="en-US" i="1" dirty="0" smtClean="0"/>
              <a:t>Generations</a:t>
            </a:r>
            <a:r>
              <a:rPr lang="en-US" dirty="0" smtClean="0"/>
              <a:t>, 30, 7-15.</a:t>
            </a:r>
          </a:p>
          <a:p>
            <a:r>
              <a:rPr lang="en-US" dirty="0" smtClean="0"/>
              <a:t>Cohen, G. D. &amp; The Center on Aging, Health &amp; Humanities, The George Washington University, (2006). The Creativity and Aging Study: The Impact of Professionally Conducted Cultural Programs on Older Adults. Retrieved from </a:t>
            </a:r>
            <a:r>
              <a:rPr lang="en-US" u="sng" dirty="0" smtClean="0"/>
              <a:t>https://hsre.himmefarb.gwu.edu/son_neafactpugs/2</a:t>
            </a:r>
          </a:p>
          <a:p>
            <a:r>
              <a:rPr lang="en-US" dirty="0" smtClean="0"/>
              <a:t>Cohen, G. (2009) New theories and research findings on the positive influence of music and art on health with ageing, </a:t>
            </a:r>
            <a:r>
              <a:rPr lang="en-US" i="1" dirty="0" smtClean="0"/>
              <a:t>Arts &amp; Health</a:t>
            </a:r>
            <a:r>
              <a:rPr lang="en-US" dirty="0" smtClean="0"/>
              <a:t>, 1:1, 48-62.</a:t>
            </a:r>
            <a:endParaRPr lang="en-US" u="sng" dirty="0" smtClean="0"/>
          </a:p>
          <a:p>
            <a:pPr lvl="0"/>
            <a:r>
              <a:rPr lang="en-US" dirty="0" smtClean="0"/>
              <a:t>Fraser, K.D., O'Rourke, H.M., Wiens, H., Lai, J., Howell, C., &amp; Brett-MacLean, P .(2015). A scoping review of research on the arts, aging, and quality of life, </a:t>
            </a:r>
            <a:r>
              <a:rPr lang="en-US" i="1" dirty="0" smtClean="0"/>
              <a:t>The Gerontologist</a:t>
            </a:r>
            <a:r>
              <a:rPr lang="en-US" dirty="0" smtClean="0"/>
              <a:t>, 55(4), 719-729.</a:t>
            </a:r>
          </a:p>
          <a:p>
            <a:pPr lvl="0"/>
            <a:r>
              <a:rPr lang="en-US" dirty="0" smtClean="0"/>
              <a:t>Hanna, G.P., Noelker, L.S., &amp; Bienvenu, B. (2015). The arts, health, and aging in America: 2005-2015, </a:t>
            </a:r>
            <a:r>
              <a:rPr lang="en-US" i="1" dirty="0" smtClean="0"/>
              <a:t>The Gerontologist</a:t>
            </a:r>
            <a:r>
              <a:rPr lang="en-US" dirty="0" smtClean="0"/>
              <a:t>, 55 (2), 271-277.</a:t>
            </a:r>
          </a:p>
          <a:p>
            <a:pPr lvl="0"/>
            <a:r>
              <a:rPr lang="en-US" dirty="0" smtClean="0"/>
              <a:t>Hanna, G. &amp; Perlstein, S. (2008). </a:t>
            </a:r>
            <a:r>
              <a:rPr lang="en-US" i="1" dirty="0" smtClean="0"/>
              <a:t>Creativity matters: Arts and aging in America</a:t>
            </a:r>
            <a:r>
              <a:rPr lang="en-US" dirty="0" smtClean="0"/>
              <a:t>. monograph, Americans for the Arts.</a:t>
            </a:r>
          </a:p>
          <a:p>
            <a:pPr lvl="0"/>
            <a:r>
              <a:rPr lang="en-US" dirty="0" smtClean="0"/>
              <a:t>Jeffri, J. (2015). Art cart: Saving the legacy. </a:t>
            </a:r>
            <a:r>
              <a:rPr lang="en-US" i="1" dirty="0" smtClean="0"/>
              <a:t>Organizing. Culture. Change, </a:t>
            </a:r>
            <a:r>
              <a:rPr lang="en-US" dirty="0" smtClean="0"/>
              <a:t>3(1).</a:t>
            </a:r>
          </a:p>
          <a:p>
            <a:r>
              <a:rPr lang="en-US" dirty="0" smtClean="0"/>
              <a:t>Lindauer, M. S. (2009) Creativity in aging artists: Contributions from the humanities to the psychology of old age. Published online: 02 Nov 2009,  211-231 </a:t>
            </a:r>
          </a:p>
          <a:p>
            <a:r>
              <a:rPr lang="en-US" dirty="0" smtClean="0"/>
              <a:t>Mundell, K. (2015). Creativity and Aging. </a:t>
            </a:r>
            <a:r>
              <a:rPr lang="en-US" i="1" dirty="0" smtClean="0"/>
              <a:t>Maine Policy Review</a:t>
            </a:r>
            <a:r>
              <a:rPr lang="en-US" dirty="0" smtClean="0"/>
              <a:t> , 24(2),76 -79, https://digitalcommons.library.umaine.edu/mpr/vol24/iss2/18. </a:t>
            </a:r>
          </a:p>
          <a:p>
            <a:r>
              <a:rPr lang="en-US" dirty="0" smtClean="0"/>
              <a:t>National Endowment for the Arts (2013). </a:t>
            </a:r>
            <a:r>
              <a:rPr lang="en-US" i="1" dirty="0" smtClean="0"/>
              <a:t>The Arts and Aging - Building the Science. </a:t>
            </a:r>
            <a:r>
              <a:rPr lang="en-US" dirty="0" smtClean="0"/>
              <a:t>https://www.arts.gov/publications/arts-and-aging-building-science.</a:t>
            </a:r>
          </a:p>
          <a:p>
            <a:r>
              <a:rPr lang="en-US" dirty="0" smtClean="0"/>
              <a:t>National Endowment for the Arts. (2015). </a:t>
            </a:r>
            <a:r>
              <a:rPr lang="en-US" i="1" dirty="0" smtClean="0"/>
              <a:t>The Summit on Creativity and Aging In America</a:t>
            </a:r>
            <a:r>
              <a:rPr lang="en-US" dirty="0" smtClean="0"/>
              <a:t>. A report from The Summit on Creativity and Aging in America in collaboration with the 2015 White House Conference on Aging held May 18th 2015 at the National Endowment for the Arts </a:t>
            </a:r>
          </a:p>
          <a:p>
            <a:pPr lvl="0"/>
            <a:r>
              <a:rPr lang="en-US" dirty="0" smtClean="0"/>
              <a:t>Rajan, K. B., &amp; Rajan, R. S. (2017). </a:t>
            </a:r>
            <a:r>
              <a:rPr lang="en-US" i="1" dirty="0" smtClean="0"/>
              <a:t>Staying engaged: Health patterns of older Americans who participate in the arts</a:t>
            </a:r>
            <a:r>
              <a:rPr lang="en-US" dirty="0" smtClean="0"/>
              <a:t>. National Endowment for the Arts.</a:t>
            </a:r>
          </a:p>
          <a:p>
            <a:r>
              <a:rPr lang="en-US" dirty="0" smtClean="0"/>
              <a:t>Sierpina, M. &amp; Cole, T. R. (2004). Stimulating Creativity in All Elders: A Continuum of Interventions. </a:t>
            </a:r>
            <a:r>
              <a:rPr lang="en-US" i="1" dirty="0" smtClean="0"/>
              <a:t>Care Management Journals</a:t>
            </a:r>
            <a:r>
              <a:rPr lang="en-US" dirty="0" smtClean="0"/>
              <a:t>, 5 (3}, 175.</a:t>
            </a:r>
          </a:p>
          <a:p>
            <a:r>
              <a:rPr lang="en-US" dirty="0" smtClean="0"/>
              <a:t>The </a:t>
            </a:r>
            <a:r>
              <a:rPr lang="en-US" i="1" dirty="0" smtClean="0"/>
              <a:t>Sparks! Art for Wellness Toolkit, </a:t>
            </a:r>
            <a:r>
              <a:rPr lang="en-US" dirty="0" smtClean="0"/>
              <a:t>(2018). Agency for Integrated Care and the National Arts Council.  Singapore.</a:t>
            </a:r>
          </a:p>
          <a:p>
            <a:endParaRPr lang="en-US" dirty="0" smtClean="0"/>
          </a:p>
          <a:p>
            <a:endParaRPr lang="en-US" dirty="0" smtClean="0"/>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15200" cy="1143000"/>
          </a:xfrm>
        </p:spPr>
        <p:txBody>
          <a:bodyPr/>
          <a:lstStyle/>
          <a:p>
            <a:r>
              <a:rPr lang="en-US" dirty="0" smtClean="0"/>
              <a:t>    </a:t>
            </a:r>
            <a:r>
              <a:rPr lang="en-US" b="1" dirty="0" smtClean="0"/>
              <a:t>Retirement Considerations</a:t>
            </a:r>
            <a:endParaRPr lang="en-US" b="1" dirty="0"/>
          </a:p>
        </p:txBody>
      </p:sp>
      <p:sp>
        <p:nvSpPr>
          <p:cNvPr id="3" name="Content Placeholder 2"/>
          <p:cNvSpPr>
            <a:spLocks noGrp="1"/>
          </p:cNvSpPr>
          <p:nvPr>
            <p:ph idx="1"/>
          </p:nvPr>
        </p:nvSpPr>
        <p:spPr>
          <a:xfrm>
            <a:off x="228600" y="1828800"/>
            <a:ext cx="8686800" cy="4449763"/>
          </a:xfrm>
        </p:spPr>
        <p:txBody>
          <a:bodyPr>
            <a:normAutofit fontScale="92500" lnSpcReduction="10000"/>
          </a:bodyPr>
          <a:lstStyle/>
          <a:p>
            <a:r>
              <a:rPr lang="en-US" sz="3000" dirty="0" smtClean="0"/>
              <a:t>Finances—Will I have sufficient money in retirement?</a:t>
            </a:r>
          </a:p>
          <a:p>
            <a:r>
              <a:rPr lang="en-US" dirty="0" smtClean="0"/>
              <a:t>Housing—</a:t>
            </a:r>
            <a:r>
              <a:rPr lang="en-US" sz="3000" dirty="0" smtClean="0"/>
              <a:t>Where will I live in retirement?</a:t>
            </a:r>
          </a:p>
          <a:p>
            <a:r>
              <a:rPr lang="en-US" dirty="0" smtClean="0"/>
              <a:t>Health—</a:t>
            </a:r>
            <a:r>
              <a:rPr lang="en-US" sz="3000" dirty="0" smtClean="0"/>
              <a:t>Will I be able to meet my medical needs?</a:t>
            </a:r>
          </a:p>
          <a:p>
            <a:r>
              <a:rPr lang="en-US" dirty="0" smtClean="0"/>
              <a:t>Social—W</a:t>
            </a:r>
            <a:r>
              <a:rPr lang="en-US" sz="3000" dirty="0" smtClean="0"/>
              <a:t>ill I interact with family and friends?</a:t>
            </a:r>
          </a:p>
          <a:p>
            <a:r>
              <a:rPr lang="en-US" dirty="0" smtClean="0"/>
              <a:t>Emotional—</a:t>
            </a:r>
            <a:r>
              <a:rPr lang="en-US" sz="3000" dirty="0" smtClean="0"/>
              <a:t>Will I have a support network?</a:t>
            </a:r>
          </a:p>
          <a:p>
            <a:r>
              <a:rPr lang="en-US" dirty="0" smtClean="0"/>
              <a:t>Giving—Can I make a difference?</a:t>
            </a:r>
          </a:p>
          <a:p>
            <a:r>
              <a:rPr lang="en-US" dirty="0" smtClean="0">
                <a:solidFill>
                  <a:srgbClr val="FF0000"/>
                </a:solidFill>
              </a:rPr>
              <a:t>Creative—Will I enjoy and participate in cultural and creative activities?</a:t>
            </a:r>
          </a:p>
          <a:p>
            <a:r>
              <a:rPr lang="en-US" dirty="0" smtClean="0">
                <a:solidFill>
                  <a:srgbClr val="FF0000"/>
                </a:solidFill>
              </a:rPr>
              <a:t>Life--Will I have a reason to get up in the morning?</a:t>
            </a:r>
            <a:endParaRPr lang="en-US" dirty="0">
              <a:solidFill>
                <a:srgbClr val="FF0000"/>
              </a:solidFill>
            </a:endParaRPr>
          </a:p>
        </p:txBody>
      </p:sp>
      <p:pic>
        <p:nvPicPr>
          <p:cNvPr id="2050" name="Picture 2" descr="C:\Users\konec\AppData\Local\Microsoft\Windows\INetCache\IE\07SHMMMI\thinking-clip-art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99" y="228600"/>
            <a:ext cx="1411705" cy="1676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4648200" cy="1981200"/>
          </a:xfrm>
        </p:spPr>
        <p:txBody>
          <a:bodyPr>
            <a:normAutofit fontScale="90000"/>
          </a:bodyPr>
          <a:lstStyle/>
          <a:p>
            <a:r>
              <a:rPr lang="en-US" dirty="0" smtClean="0"/>
              <a:t>Why Cultural and </a:t>
            </a:r>
            <a:br>
              <a:rPr lang="en-US" dirty="0" smtClean="0"/>
            </a:br>
            <a:r>
              <a:rPr lang="en-US" dirty="0" smtClean="0"/>
              <a:t>Creative Activities for Elders?</a:t>
            </a:r>
            <a:endParaRPr lang="en-US" dirty="0"/>
          </a:p>
        </p:txBody>
      </p:sp>
      <p:sp>
        <p:nvSpPr>
          <p:cNvPr id="3" name="Content Placeholder 2"/>
          <p:cNvSpPr>
            <a:spLocks noGrp="1"/>
          </p:cNvSpPr>
          <p:nvPr>
            <p:ph idx="1"/>
          </p:nvPr>
        </p:nvSpPr>
        <p:spPr>
          <a:xfrm>
            <a:off x="457200" y="2590800"/>
            <a:ext cx="8305800" cy="3962400"/>
          </a:xfrm>
        </p:spPr>
        <p:txBody>
          <a:bodyPr>
            <a:normAutofit fontScale="92500"/>
          </a:bodyPr>
          <a:lstStyle/>
          <a:p>
            <a:r>
              <a:rPr lang="en-US" dirty="0" smtClean="0"/>
              <a:t>“Evidence suggests that </a:t>
            </a:r>
            <a:r>
              <a:rPr lang="en-US" dirty="0" smtClean="0">
                <a:solidFill>
                  <a:srgbClr val="FF0000"/>
                </a:solidFill>
              </a:rPr>
              <a:t>stimulating creativity </a:t>
            </a:r>
            <a:r>
              <a:rPr lang="en-US" dirty="0" smtClean="0"/>
              <a:t>in elders at all levels of functioning </a:t>
            </a:r>
            <a:r>
              <a:rPr lang="en-US" dirty="0" smtClean="0">
                <a:solidFill>
                  <a:srgbClr val="FF0000"/>
                </a:solidFill>
              </a:rPr>
              <a:t>improves health outcomes</a:t>
            </a:r>
            <a:r>
              <a:rPr lang="en-US" dirty="0" smtClean="0"/>
              <a:t>…Fostering creative expression through cognitive exercise and imagination among those in later years may </a:t>
            </a:r>
            <a:r>
              <a:rPr lang="en-US" dirty="0" smtClean="0">
                <a:solidFill>
                  <a:srgbClr val="FF0000"/>
                </a:solidFill>
              </a:rPr>
              <a:t>forestall dementias, improve quality of life for elders and their caregivers, and meet unmet personal and societal needs</a:t>
            </a:r>
            <a:r>
              <a:rPr lang="en-US" dirty="0" smtClean="0"/>
              <a:t>.” </a:t>
            </a:r>
          </a:p>
          <a:p>
            <a:pPr>
              <a:buNone/>
            </a:pPr>
            <a:r>
              <a:rPr lang="en-US" dirty="0"/>
              <a:t>	</a:t>
            </a:r>
            <a:r>
              <a:rPr lang="en-US" sz="1000" dirty="0" smtClean="0"/>
              <a:t>Sierpina M. and Cole TR. Stimulating creativity in all elders: A continuum of interventions. </a:t>
            </a:r>
            <a:r>
              <a:rPr lang="en-US" sz="1000" i="1" dirty="0" smtClean="0"/>
              <a:t>Care Management Journals</a:t>
            </a:r>
            <a:r>
              <a:rPr lang="en-US" sz="1000" dirty="0" smtClean="0"/>
              <a:t>. 2004 Sep;5(3):175-181.</a:t>
            </a:r>
          </a:p>
          <a:p>
            <a:endParaRPr lang="en-US" dirty="0"/>
          </a:p>
        </p:txBody>
      </p:sp>
      <p:pic>
        <p:nvPicPr>
          <p:cNvPr id="4101" name="Picture 5" descr="C:\Users\konec\AppData\Local\Microsoft\Windows\INetCache\IE\VZ7YIHWS\unleash-creativity[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799" y="304800"/>
            <a:ext cx="2362201" cy="2209800"/>
          </a:xfrm>
          <a:prstGeom prst="rect">
            <a:avLst/>
          </a:prstGeom>
          <a:noFill/>
        </p:spPr>
      </p:pic>
      <p:pic>
        <p:nvPicPr>
          <p:cNvPr id="1045" name="Picture 21" descr="C:\Users\konec\AppData\Local\Microsoft\Windows\INetCache\IE\VZ7YIHWS\elder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533400"/>
            <a:ext cx="1524000" cy="116162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2209800"/>
          </a:xfrm>
        </p:spPr>
        <p:txBody>
          <a:bodyPr>
            <a:normAutofit/>
          </a:bodyPr>
          <a:lstStyle/>
          <a:p>
            <a:pPr algn="l"/>
            <a:r>
              <a:rPr lang="en-US" sz="2800" dirty="0" smtClean="0"/>
              <a:t>                    </a:t>
            </a:r>
            <a:r>
              <a:rPr lang="en-US" sz="2400" dirty="0" smtClean="0"/>
              <a:t>2005 White House Conference on Aging : </a:t>
            </a:r>
            <a:r>
              <a:rPr lang="en-US" sz="3100" b="1" dirty="0" smtClean="0"/>
              <a:t>Increase </a:t>
            </a:r>
            <a:r>
              <a:rPr lang="en-US" sz="3100" b="1" dirty="0"/>
              <a:t>awareness of </a:t>
            </a:r>
            <a:r>
              <a:rPr lang="en-US" sz="3100" b="1" dirty="0" smtClean="0"/>
              <a:t>the </a:t>
            </a:r>
            <a:r>
              <a:rPr lang="en-US" sz="3100" b="1" dirty="0"/>
              <a:t>positive physical and psychological </a:t>
            </a:r>
            <a:r>
              <a:rPr lang="en-US" sz="3100" b="1" dirty="0" smtClean="0"/>
              <a:t>impact </a:t>
            </a:r>
            <a:r>
              <a:rPr lang="en-US" sz="3100" b="1" dirty="0"/>
              <a:t>that arts participation can have </a:t>
            </a:r>
            <a:r>
              <a:rPr lang="en-US" sz="3100" b="1" dirty="0" smtClean="0"/>
              <a:t>on </a:t>
            </a:r>
            <a:r>
              <a:rPr lang="en-US" sz="3100" b="1" dirty="0"/>
              <a:t>older Americans</a:t>
            </a:r>
            <a:r>
              <a:rPr lang="en-US" sz="3100" b="1" dirty="0" smtClean="0"/>
              <a:t>.</a:t>
            </a:r>
            <a:endParaRPr lang="en-US" b="1" dirty="0"/>
          </a:p>
        </p:txBody>
      </p:sp>
      <p:sp>
        <p:nvSpPr>
          <p:cNvPr id="3" name="Content Placeholder 2"/>
          <p:cNvSpPr>
            <a:spLocks noGrp="1"/>
          </p:cNvSpPr>
          <p:nvPr>
            <p:ph idx="1"/>
          </p:nvPr>
        </p:nvSpPr>
        <p:spPr>
          <a:xfrm>
            <a:off x="457200" y="2514600"/>
            <a:ext cx="8229600" cy="3992563"/>
          </a:xfrm>
        </p:spPr>
        <p:txBody>
          <a:bodyPr>
            <a:normAutofit fontScale="85000" lnSpcReduction="10000"/>
          </a:bodyPr>
          <a:lstStyle/>
          <a:p>
            <a:r>
              <a:rPr lang="en-US" dirty="0"/>
              <a:t>Research suggests that </a:t>
            </a:r>
            <a:r>
              <a:rPr lang="en-US" dirty="0">
                <a:solidFill>
                  <a:srgbClr val="FF0000"/>
                </a:solidFill>
              </a:rPr>
              <a:t>active </a:t>
            </a:r>
            <a:r>
              <a:rPr lang="en-US" dirty="0" smtClean="0">
                <a:solidFill>
                  <a:srgbClr val="FF0000"/>
                </a:solidFill>
              </a:rPr>
              <a:t>participation </a:t>
            </a:r>
            <a:r>
              <a:rPr lang="en-US" dirty="0">
                <a:solidFill>
                  <a:srgbClr val="FF0000"/>
                </a:solidFill>
              </a:rPr>
              <a:t>in the arts and learning </a:t>
            </a:r>
            <a:r>
              <a:rPr lang="en-US" dirty="0" smtClean="0">
                <a:solidFill>
                  <a:srgbClr val="FF0000"/>
                </a:solidFill>
              </a:rPr>
              <a:t>promotes physical </a:t>
            </a:r>
            <a:r>
              <a:rPr lang="en-US" dirty="0">
                <a:solidFill>
                  <a:srgbClr val="FF0000"/>
                </a:solidFill>
              </a:rPr>
              <a:t>health, enhances a sense of well </a:t>
            </a:r>
            <a:r>
              <a:rPr lang="en-US" dirty="0" smtClean="0">
                <a:solidFill>
                  <a:srgbClr val="FF0000"/>
                </a:solidFill>
              </a:rPr>
              <a:t>being</a:t>
            </a:r>
            <a:r>
              <a:rPr lang="en-US" dirty="0" smtClean="0"/>
              <a:t> </a:t>
            </a:r>
            <a:r>
              <a:rPr lang="en-US" dirty="0"/>
              <a:t>among older Americans, </a:t>
            </a:r>
            <a:r>
              <a:rPr lang="en-US" dirty="0">
                <a:solidFill>
                  <a:srgbClr val="FF0000"/>
                </a:solidFill>
              </a:rPr>
              <a:t>improves </a:t>
            </a:r>
            <a:r>
              <a:rPr lang="en-US" dirty="0" smtClean="0">
                <a:solidFill>
                  <a:srgbClr val="FF0000"/>
                </a:solidFill>
              </a:rPr>
              <a:t>quality </a:t>
            </a:r>
            <a:r>
              <a:rPr lang="en-US" dirty="0">
                <a:solidFill>
                  <a:srgbClr val="FF0000"/>
                </a:solidFill>
              </a:rPr>
              <a:t>of life</a:t>
            </a:r>
            <a:r>
              <a:rPr lang="en-US" dirty="0"/>
              <a:t> for those who are ill, </a:t>
            </a:r>
            <a:r>
              <a:rPr lang="en-US" dirty="0">
                <a:solidFill>
                  <a:srgbClr val="FF0000"/>
                </a:solidFill>
              </a:rPr>
              <a:t>and </a:t>
            </a:r>
            <a:r>
              <a:rPr lang="en-US" dirty="0" smtClean="0">
                <a:solidFill>
                  <a:srgbClr val="FF0000"/>
                </a:solidFill>
              </a:rPr>
              <a:t>reduces </a:t>
            </a:r>
            <a:r>
              <a:rPr lang="en-US" dirty="0">
                <a:solidFill>
                  <a:srgbClr val="FF0000"/>
                </a:solidFill>
              </a:rPr>
              <a:t>the risk factors that lead to the </a:t>
            </a:r>
            <a:r>
              <a:rPr lang="en-US" dirty="0" smtClean="0">
                <a:solidFill>
                  <a:srgbClr val="FF0000"/>
                </a:solidFill>
              </a:rPr>
              <a:t>need </a:t>
            </a:r>
            <a:r>
              <a:rPr lang="en-US" dirty="0">
                <a:solidFill>
                  <a:srgbClr val="FF0000"/>
                </a:solidFill>
              </a:rPr>
              <a:t>for long-term care</a:t>
            </a:r>
            <a:r>
              <a:rPr lang="en-US" dirty="0"/>
              <a:t>. </a:t>
            </a:r>
            <a:endParaRPr lang="en-US" dirty="0" smtClean="0"/>
          </a:p>
          <a:p>
            <a:r>
              <a:rPr lang="en-US" dirty="0" smtClean="0"/>
              <a:t>Even </a:t>
            </a:r>
            <a:r>
              <a:rPr lang="en-US" dirty="0"/>
              <a:t>though </a:t>
            </a:r>
            <a:r>
              <a:rPr lang="en-US" dirty="0" smtClean="0"/>
              <a:t>there </a:t>
            </a:r>
            <a:r>
              <a:rPr lang="en-US" dirty="0"/>
              <a:t>is an interest and </a:t>
            </a:r>
            <a:r>
              <a:rPr lang="en-US" dirty="0" smtClean="0"/>
              <a:t>participation in </a:t>
            </a:r>
            <a:r>
              <a:rPr lang="en-US" dirty="0"/>
              <a:t>the arts by many older Americans, </a:t>
            </a:r>
            <a:r>
              <a:rPr lang="en-US" dirty="0" smtClean="0">
                <a:solidFill>
                  <a:srgbClr val="FF0000"/>
                </a:solidFill>
              </a:rPr>
              <a:t>there </a:t>
            </a:r>
            <a:r>
              <a:rPr lang="en-US" dirty="0">
                <a:solidFill>
                  <a:srgbClr val="FF0000"/>
                </a:solidFill>
              </a:rPr>
              <a:t>is a general lack of awareness</a:t>
            </a:r>
            <a:r>
              <a:rPr lang="en-US" dirty="0"/>
              <a:t> in </a:t>
            </a:r>
            <a:r>
              <a:rPr lang="en-US" dirty="0" smtClean="0"/>
              <a:t>the </a:t>
            </a:r>
            <a:r>
              <a:rPr lang="en-US" dirty="0"/>
              <a:t>public, healthcare, and social services </a:t>
            </a:r>
            <a:r>
              <a:rPr lang="en-US" dirty="0" smtClean="0"/>
              <a:t>communities </a:t>
            </a:r>
            <a:r>
              <a:rPr lang="en-US" dirty="0">
                <a:solidFill>
                  <a:srgbClr val="FF0000"/>
                </a:solidFill>
              </a:rPr>
              <a:t>about the positive physical </a:t>
            </a:r>
            <a:r>
              <a:rPr lang="en-US" dirty="0" smtClean="0">
                <a:solidFill>
                  <a:srgbClr val="FF0000"/>
                </a:solidFill>
              </a:rPr>
              <a:t>and </a:t>
            </a:r>
            <a:r>
              <a:rPr lang="en-US" dirty="0">
                <a:solidFill>
                  <a:srgbClr val="FF0000"/>
                </a:solidFill>
              </a:rPr>
              <a:t>psychological impacts of arts </a:t>
            </a:r>
            <a:r>
              <a:rPr lang="en-US" dirty="0" smtClean="0">
                <a:solidFill>
                  <a:srgbClr val="FF0000"/>
                </a:solidFill>
              </a:rPr>
              <a:t>participation</a:t>
            </a:r>
            <a:r>
              <a:rPr lang="en-US" dirty="0"/>
              <a:t>. </a:t>
            </a:r>
          </a:p>
          <a:p>
            <a:endParaRPr lang="en-US" dirty="0"/>
          </a:p>
        </p:txBody>
      </p:sp>
      <p:pic>
        <p:nvPicPr>
          <p:cNvPr id="5122" name="Picture 2" descr="C:\Users\konec\AppData\Local\Microsoft\Windows\INetCache\IE\07SHMMMI\White_House_Washington[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1981200" cy="85092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5750" y="838200"/>
            <a:ext cx="8629650" cy="5029200"/>
          </a:xfrm>
          <a:prstGeom prst="rect">
            <a:avLst/>
          </a:prstGeom>
          <a:noFill/>
          <a:ln w="9525">
            <a:noFill/>
            <a:miter lim="800000"/>
            <a:headEnd/>
            <a:tailEnd/>
          </a:ln>
        </p:spPr>
      </p:pic>
      <p:sp>
        <p:nvSpPr>
          <p:cNvPr id="5" name="Rectangle 4"/>
          <p:cNvSpPr/>
          <p:nvPr/>
        </p:nvSpPr>
        <p:spPr>
          <a:xfrm>
            <a:off x="381000" y="5943600"/>
            <a:ext cx="8229600" cy="369332"/>
          </a:xfrm>
          <a:prstGeom prst="rect">
            <a:avLst/>
          </a:prstGeom>
        </p:spPr>
        <p:txBody>
          <a:bodyPr wrap="square">
            <a:spAutoFit/>
          </a:bodyPr>
          <a:lstStyle/>
          <a:p>
            <a:r>
              <a:rPr lang="en-US" sz="900" dirty="0" smtClean="0"/>
              <a:t>National Endowment for the Arts. (2015). </a:t>
            </a:r>
            <a:r>
              <a:rPr lang="en-US" sz="900" i="1" dirty="0" smtClean="0"/>
              <a:t>The Summit on Creativity and Aging In America</a:t>
            </a:r>
            <a:r>
              <a:rPr lang="en-US" sz="900" dirty="0" smtClean="0"/>
              <a:t>. A report from The Summit on Creativity and Aging in America in collaboration with the 2015 White House Conference on Aging held May 18th 2015 at the National Endowment for the Arts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6248400" cy="639762"/>
          </a:xfrm>
        </p:spPr>
        <p:txBody>
          <a:bodyPr>
            <a:normAutofit fontScale="90000"/>
          </a:bodyPr>
          <a:lstStyle/>
          <a:p>
            <a:r>
              <a:rPr lang="en-US" dirty="0" smtClean="0"/>
              <a:t>Research      </a:t>
            </a:r>
            <a:r>
              <a:rPr lang="en-US" sz="1300" dirty="0" err="1" smtClean="0">
                <a:hlinkClick r:id="rId2"/>
              </a:rPr>
              <a:t>Research</a:t>
            </a:r>
            <a:r>
              <a:rPr lang="en-US" sz="1300" dirty="0" smtClean="0">
                <a:hlinkClick r:id="rId2"/>
              </a:rPr>
              <a:t> Video</a:t>
            </a:r>
            <a:r>
              <a:rPr lang="en-US" sz="1300" dirty="0" smtClean="0"/>
              <a:t> Resultshttps://www.youtube.com/watch?v=inTDrDax9pQ</a:t>
            </a:r>
            <a:endParaRPr lang="en-US" sz="1300" dirty="0"/>
          </a:p>
        </p:txBody>
      </p:sp>
      <p:sp>
        <p:nvSpPr>
          <p:cNvPr id="3" name="Content Placeholder 2"/>
          <p:cNvSpPr>
            <a:spLocks noGrp="1"/>
          </p:cNvSpPr>
          <p:nvPr>
            <p:ph idx="1"/>
          </p:nvPr>
        </p:nvSpPr>
        <p:spPr>
          <a:xfrm>
            <a:off x="457200" y="1066800"/>
            <a:ext cx="8229600" cy="5334000"/>
          </a:xfrm>
        </p:spPr>
        <p:txBody>
          <a:bodyPr>
            <a:normAutofit fontScale="55000" lnSpcReduction="20000"/>
          </a:bodyPr>
          <a:lstStyle/>
          <a:p>
            <a:r>
              <a:rPr lang="en-US" dirty="0" smtClean="0"/>
              <a:t>“…</a:t>
            </a:r>
            <a:r>
              <a:rPr lang="en-US" dirty="0" smtClean="0">
                <a:solidFill>
                  <a:srgbClr val="FF0000"/>
                </a:solidFill>
              </a:rPr>
              <a:t>those who participate </a:t>
            </a:r>
            <a:r>
              <a:rPr lang="en-US" dirty="0" smtClean="0"/>
              <a:t>in such [creative] programs </a:t>
            </a:r>
            <a:r>
              <a:rPr lang="en-US" dirty="0" smtClean="0">
                <a:solidFill>
                  <a:srgbClr val="FF0000"/>
                </a:solidFill>
              </a:rPr>
              <a:t>experience better overall health and quality of life</a:t>
            </a:r>
            <a:r>
              <a:rPr lang="en-US" dirty="0" smtClean="0"/>
              <a:t>.”</a:t>
            </a:r>
          </a:p>
          <a:p>
            <a:pPr lvl="0">
              <a:buNone/>
            </a:pPr>
            <a:r>
              <a:rPr lang="en-US" dirty="0"/>
              <a:t>	</a:t>
            </a:r>
            <a:r>
              <a:rPr lang="en-US" sz="1800" dirty="0" smtClean="0"/>
              <a:t>Cohen, G. D. (2006). Research on creativity and aging: The positive impact of the arts on health and illness, </a:t>
            </a:r>
            <a:r>
              <a:rPr lang="en-US" sz="1800" i="1" dirty="0" smtClean="0"/>
              <a:t>Generations</a:t>
            </a:r>
            <a:r>
              <a:rPr lang="en-US" sz="1800" dirty="0" smtClean="0"/>
              <a:t>, 30, 7-15.</a:t>
            </a:r>
          </a:p>
          <a:p>
            <a:pPr>
              <a:buNone/>
            </a:pPr>
            <a:endParaRPr lang="en-US" sz="1900" dirty="0" smtClean="0"/>
          </a:p>
          <a:p>
            <a:r>
              <a:rPr lang="en-US" dirty="0" smtClean="0"/>
              <a:t>“…results point to powerful positive intervention effects of these community-based are programs run by professional artists. They point to </a:t>
            </a:r>
            <a:r>
              <a:rPr lang="en-US" dirty="0" smtClean="0">
                <a:solidFill>
                  <a:srgbClr val="FF0000"/>
                </a:solidFill>
              </a:rPr>
              <a:t>true health promotion and disease prevention effects</a:t>
            </a:r>
            <a:r>
              <a:rPr lang="en-US" dirty="0" smtClean="0"/>
              <a:t>. In that they also show stabilization and actual increase in community-based activities in general among those in the cultural programs, they </a:t>
            </a:r>
            <a:r>
              <a:rPr lang="en-US" dirty="0" smtClean="0">
                <a:solidFill>
                  <a:srgbClr val="FF0000"/>
                </a:solidFill>
              </a:rPr>
              <a:t>reveal a positive impact on maintaining independence and on reducing dependency</a:t>
            </a:r>
            <a:r>
              <a:rPr lang="en-US" dirty="0" smtClean="0"/>
              <a:t>. This latter point demonstrates that these community based cultural programs for older adults appear to be </a:t>
            </a:r>
            <a:r>
              <a:rPr lang="en-US" dirty="0" smtClean="0">
                <a:solidFill>
                  <a:srgbClr val="FF0000"/>
                </a:solidFill>
              </a:rPr>
              <a:t>reducing risk factors that drive the need for long-term care</a:t>
            </a:r>
            <a:r>
              <a:rPr lang="en-US" dirty="0" smtClean="0"/>
              <a:t>.”</a:t>
            </a:r>
          </a:p>
          <a:p>
            <a:pPr>
              <a:buNone/>
            </a:pPr>
            <a:r>
              <a:rPr lang="en-US" sz="3300" dirty="0" smtClean="0"/>
              <a:t>	</a:t>
            </a:r>
            <a:r>
              <a:rPr lang="en-US" sz="1600" dirty="0" smtClean="0"/>
              <a:t>Cohen, G. D. &amp; The Center on Aging, Health &amp; Humanities, The George Washington University, (2006</a:t>
            </a:r>
            <a:r>
              <a:rPr lang="en-US" sz="1600" i="1" dirty="0" smtClean="0"/>
              <a:t>). The Creativity and Aging Study: The Impact of Professionally Conducted Cultural Programs on Older Adults</a:t>
            </a:r>
            <a:r>
              <a:rPr lang="en-US" sz="1600" dirty="0" smtClean="0"/>
              <a:t>. Retrieved from </a:t>
            </a:r>
            <a:r>
              <a:rPr lang="en-US" sz="1600" u="sng" dirty="0" smtClean="0"/>
              <a:t>https://hsre.himmefarb.gwu.edu/son_neafactpugs/2</a:t>
            </a:r>
          </a:p>
          <a:p>
            <a:pPr>
              <a:buNone/>
            </a:pPr>
            <a:endParaRPr lang="en-US" sz="1800" dirty="0"/>
          </a:p>
          <a:p>
            <a:r>
              <a:rPr lang="en-US" dirty="0" smtClean="0"/>
              <a:t>Statistically significant findings regarding arts participants:</a:t>
            </a:r>
          </a:p>
          <a:p>
            <a:pPr lvl="1"/>
            <a:r>
              <a:rPr lang="en-US" sz="3200" dirty="0" smtClean="0">
                <a:solidFill>
                  <a:srgbClr val="FF0000"/>
                </a:solidFill>
              </a:rPr>
              <a:t>Better health</a:t>
            </a:r>
          </a:p>
          <a:p>
            <a:pPr lvl="1"/>
            <a:r>
              <a:rPr lang="en-US" sz="3200" dirty="0" smtClean="0">
                <a:solidFill>
                  <a:srgbClr val="FF0000"/>
                </a:solidFill>
              </a:rPr>
              <a:t>Fewer doctor visits</a:t>
            </a:r>
          </a:p>
          <a:p>
            <a:pPr lvl="1"/>
            <a:r>
              <a:rPr lang="en-US" sz="3200" dirty="0" smtClean="0">
                <a:solidFill>
                  <a:srgbClr val="FF0000"/>
                </a:solidFill>
              </a:rPr>
              <a:t>Less medication usage</a:t>
            </a:r>
          </a:p>
          <a:p>
            <a:pPr lvl="1"/>
            <a:r>
              <a:rPr lang="en-US" sz="3200" dirty="0" smtClean="0">
                <a:solidFill>
                  <a:srgbClr val="FF0000"/>
                </a:solidFill>
              </a:rPr>
              <a:t>Increased activities and social engagement </a:t>
            </a:r>
          </a:p>
          <a:p>
            <a:pPr lvl="1">
              <a:buNone/>
            </a:pPr>
            <a:endParaRPr lang="en-US" sz="3200" dirty="0" smtClean="0">
              <a:solidFill>
                <a:srgbClr val="FF0000"/>
              </a:solidFill>
            </a:endParaRPr>
          </a:p>
          <a:p>
            <a:pPr lvl="1">
              <a:buNone/>
            </a:pPr>
            <a:r>
              <a:rPr lang="en-US" sz="1600" dirty="0" smtClean="0"/>
              <a:t>Hanna, G., &amp; Perlstein, S. (2008). </a:t>
            </a:r>
            <a:r>
              <a:rPr lang="en-US" sz="1600" i="1" dirty="0" smtClean="0"/>
              <a:t>Creativity matters: Arts and aging in America</a:t>
            </a:r>
            <a:r>
              <a:rPr lang="en-US" sz="1600" dirty="0" smtClean="0"/>
              <a:t>. monograph, Americans for the Arts.</a:t>
            </a:r>
          </a:p>
          <a:p>
            <a:pPr lvl="1">
              <a:buNone/>
            </a:pPr>
            <a:endParaRPr lang="en-US" sz="1800" dirty="0"/>
          </a:p>
        </p:txBody>
      </p:sp>
      <p:pic>
        <p:nvPicPr>
          <p:cNvPr id="3074" name="Picture 2" descr="C:\Users\konec\AppData\Local\Microsoft\Windows\INetCache\IE\LECKMX9W\investigacion[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76200"/>
            <a:ext cx="1904999" cy="990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Creativity may help maintain Brain Health</a:t>
            </a:r>
            <a:endParaRPr lang="en-US" sz="1800"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28599" y="1295400"/>
            <a:ext cx="8483971" cy="5105399"/>
          </a:xfrm>
          <a:prstGeom prst="rect">
            <a:avLst/>
          </a:prstGeom>
          <a:noFill/>
          <a:ln w="9525">
            <a:noFill/>
            <a:miter lim="800000"/>
            <a:headEnd/>
            <a:tailEnd/>
          </a:ln>
        </p:spPr>
      </p:pic>
      <p:sp>
        <p:nvSpPr>
          <p:cNvPr id="4" name="TextBox 3"/>
          <p:cNvSpPr txBox="1"/>
          <p:nvPr/>
        </p:nvSpPr>
        <p:spPr>
          <a:xfrm>
            <a:off x="609600" y="5715000"/>
            <a:ext cx="3200400" cy="369332"/>
          </a:xfrm>
          <a:prstGeom prst="rect">
            <a:avLst/>
          </a:prstGeom>
          <a:noFill/>
        </p:spPr>
        <p:txBody>
          <a:bodyPr wrap="square" rtlCol="0">
            <a:spAutoFit/>
          </a:bodyPr>
          <a:lstStyle/>
          <a:p>
            <a:r>
              <a:rPr lang="en-US" dirty="0" smtClean="0"/>
              <a:t>https://brainhealth.nia.nih.gov</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TotalTime>
  <Words>2825</Words>
  <Application>Microsoft Office PowerPoint</Application>
  <PresentationFormat>On-screen Show (4:3)</PresentationFormat>
  <Paragraphs>276</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Paint, Write, Dance and  for your Life</vt:lpstr>
      <vt:lpstr>LEARNING OBJECTIVES/OUTCOMES</vt:lpstr>
      <vt:lpstr>ABSTRACT</vt:lpstr>
      <vt:lpstr>    Retirement Considerations</vt:lpstr>
      <vt:lpstr>Why Cultural and  Creative Activities for Elders?</vt:lpstr>
      <vt:lpstr>                    2005 White House Conference on Aging : Increase awareness of the positive physical and psychological impact that arts participation can have on older Americans.</vt:lpstr>
      <vt:lpstr>PowerPoint Presentation</vt:lpstr>
      <vt:lpstr>Research      Research Video Resultshttps://www.youtube.com/watch?v=inTDrDax9pQ</vt:lpstr>
      <vt:lpstr>Creativity may help maintain Brain Health</vt:lpstr>
      <vt:lpstr>PowerPoint Presentation</vt:lpstr>
      <vt:lpstr>Programs that Promote Creativity</vt:lpstr>
      <vt:lpstr>Be Open to Creative Pursuits Creative Time Is Not Wasted Time </vt:lpstr>
      <vt:lpstr>Creative Activities Can Reduce Stress and Help Your Brain</vt:lpstr>
      <vt:lpstr>Group and Individual Art Activities Can Promote Creative Involvement</vt:lpstr>
      <vt:lpstr>Let’s Start a Guided Painting of Tulips Instructions for Painting a Tulip</vt:lpstr>
      <vt:lpstr>Some of My Arts and Craft Activities Elders Enjoy Participating in Art Too </vt:lpstr>
      <vt:lpstr>Paint &amp; Write</vt:lpstr>
      <vt:lpstr>WRITE</vt:lpstr>
      <vt:lpstr>Let’s Make a Book</vt:lpstr>
      <vt:lpstr>Write and Illustrate Your Story</vt:lpstr>
      <vt:lpstr>Write a Guided Poem</vt:lpstr>
      <vt:lpstr>Write the Next Paragraph in My Novel</vt:lpstr>
      <vt:lpstr>DANCE</vt:lpstr>
      <vt:lpstr>Group and Individual Dance Activities that Promote Creative Involvement</vt:lpstr>
      <vt:lpstr>Priscilla Dancing</vt:lpstr>
      <vt:lpstr>MUSIC</vt:lpstr>
      <vt:lpstr>Group and Individual Music Activities that Promote Creative Involvement</vt:lpstr>
      <vt:lpstr>Clark Lip Dub</vt:lpstr>
      <vt:lpstr>How can you promote cultural and creative activities?</vt:lpstr>
      <vt:lpstr>Research Bibliography…a beginning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Paint, Write &amp; Dance for your Life</dc:title>
  <dc:creator>koneckil@hotmail.com</dc:creator>
  <cp:lastModifiedBy>Rutendo Goto</cp:lastModifiedBy>
  <cp:revision>151</cp:revision>
  <cp:lastPrinted>2019-02-14T18:25:40Z</cp:lastPrinted>
  <dcterms:created xsi:type="dcterms:W3CDTF">2019-01-09T17:58:46Z</dcterms:created>
  <dcterms:modified xsi:type="dcterms:W3CDTF">2019-02-25T16:16:45Z</dcterms:modified>
</cp:coreProperties>
</file>