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Lst>
  <p:notesMasterIdLst>
    <p:notesMasterId r:id="rId3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63"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1"/>
            <a:ext cx="3170247" cy="480221"/>
          </a:xfrm>
          <a:prstGeom prst="rect">
            <a:avLst/>
          </a:prstGeom>
          <a:noFill/>
          <a:ln>
            <a:noFill/>
          </a:ln>
        </p:spPr>
        <p:txBody>
          <a:bodyPr lIns="94067" tIns="94067" rIns="94067" bIns="94067" anchor="t" anchorCtr="0"/>
          <a:lstStyle>
            <a:lvl1pPr marL="0" marR="0" indent="0" algn="l" rtl="0">
              <a:lnSpc>
                <a:spcPct val="100000"/>
              </a:lnSpc>
              <a:spcBef>
                <a:spcPts val="0"/>
              </a:spcBef>
              <a:spcAft>
                <a:spcPts val="0"/>
              </a:spcAft>
              <a:defRPr/>
            </a:lvl1pPr>
            <a:lvl2pPr marL="470413" marR="0" indent="0" algn="l" rtl="0">
              <a:lnSpc>
                <a:spcPct val="100000"/>
              </a:lnSpc>
              <a:spcBef>
                <a:spcPts val="0"/>
              </a:spcBef>
              <a:spcAft>
                <a:spcPts val="0"/>
              </a:spcAft>
              <a:defRPr/>
            </a:lvl2pPr>
            <a:lvl3pPr marL="940826" marR="0" indent="0" algn="l" rtl="0">
              <a:lnSpc>
                <a:spcPct val="100000"/>
              </a:lnSpc>
              <a:spcBef>
                <a:spcPts val="0"/>
              </a:spcBef>
              <a:spcAft>
                <a:spcPts val="0"/>
              </a:spcAft>
              <a:defRPr/>
            </a:lvl3pPr>
            <a:lvl4pPr marL="1411239" marR="0" indent="0" algn="l" rtl="0">
              <a:lnSpc>
                <a:spcPct val="100000"/>
              </a:lnSpc>
              <a:spcBef>
                <a:spcPts val="0"/>
              </a:spcBef>
              <a:spcAft>
                <a:spcPts val="0"/>
              </a:spcAft>
              <a:defRPr/>
            </a:lvl4pPr>
            <a:lvl5pPr marL="1881652" marR="0" indent="0" algn="l" rtl="0">
              <a:lnSpc>
                <a:spcPct val="100000"/>
              </a:lnSpc>
              <a:spcBef>
                <a:spcPts val="0"/>
              </a:spcBef>
              <a:spcAft>
                <a:spcPts val="0"/>
              </a:spcAft>
              <a:defRPr/>
            </a:lvl5pPr>
            <a:lvl6pPr marL="2352065" marR="0" indent="0" algn="l" rtl="0">
              <a:lnSpc>
                <a:spcPct val="100000"/>
              </a:lnSpc>
              <a:spcBef>
                <a:spcPts val="0"/>
              </a:spcBef>
              <a:spcAft>
                <a:spcPts val="0"/>
              </a:spcAft>
              <a:defRPr/>
            </a:lvl6pPr>
            <a:lvl7pPr marL="3292892" marR="0" indent="0" algn="l" rtl="0">
              <a:lnSpc>
                <a:spcPct val="100000"/>
              </a:lnSpc>
              <a:spcBef>
                <a:spcPts val="0"/>
              </a:spcBef>
              <a:spcAft>
                <a:spcPts val="0"/>
              </a:spcAft>
              <a:defRPr/>
            </a:lvl7pPr>
            <a:lvl8pPr marL="4704131" marR="0" indent="0" algn="l" rtl="0">
              <a:lnSpc>
                <a:spcPct val="100000"/>
              </a:lnSpc>
              <a:spcBef>
                <a:spcPts val="0"/>
              </a:spcBef>
              <a:spcAft>
                <a:spcPts val="0"/>
              </a:spcAft>
              <a:defRPr/>
            </a:lvl8pPr>
            <a:lvl9pPr marL="6585783"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4143311" y="1"/>
            <a:ext cx="3170247" cy="480221"/>
          </a:xfrm>
          <a:prstGeom prst="rect">
            <a:avLst/>
          </a:prstGeom>
          <a:noFill/>
          <a:ln>
            <a:noFill/>
          </a:ln>
        </p:spPr>
        <p:txBody>
          <a:bodyPr lIns="94067" tIns="94067" rIns="94067" bIns="94067" anchor="t" anchorCtr="0"/>
          <a:lstStyle>
            <a:lvl1pPr marL="0" marR="0" indent="0" algn="r" rtl="0">
              <a:lnSpc>
                <a:spcPct val="100000"/>
              </a:lnSpc>
              <a:spcBef>
                <a:spcPts val="0"/>
              </a:spcBef>
              <a:spcAft>
                <a:spcPts val="0"/>
              </a:spcAft>
              <a:defRPr/>
            </a:lvl1pPr>
            <a:lvl2pPr marL="470413" marR="0" indent="0" algn="l" rtl="0">
              <a:lnSpc>
                <a:spcPct val="100000"/>
              </a:lnSpc>
              <a:spcBef>
                <a:spcPts val="0"/>
              </a:spcBef>
              <a:spcAft>
                <a:spcPts val="0"/>
              </a:spcAft>
              <a:defRPr/>
            </a:lvl2pPr>
            <a:lvl3pPr marL="940826" marR="0" indent="0" algn="l" rtl="0">
              <a:lnSpc>
                <a:spcPct val="100000"/>
              </a:lnSpc>
              <a:spcBef>
                <a:spcPts val="0"/>
              </a:spcBef>
              <a:spcAft>
                <a:spcPts val="0"/>
              </a:spcAft>
              <a:defRPr/>
            </a:lvl3pPr>
            <a:lvl4pPr marL="1411239" marR="0" indent="0" algn="l" rtl="0">
              <a:lnSpc>
                <a:spcPct val="100000"/>
              </a:lnSpc>
              <a:spcBef>
                <a:spcPts val="0"/>
              </a:spcBef>
              <a:spcAft>
                <a:spcPts val="0"/>
              </a:spcAft>
              <a:defRPr/>
            </a:lvl4pPr>
            <a:lvl5pPr marL="1881652" marR="0" indent="0" algn="l" rtl="0">
              <a:lnSpc>
                <a:spcPct val="100000"/>
              </a:lnSpc>
              <a:spcBef>
                <a:spcPts val="0"/>
              </a:spcBef>
              <a:spcAft>
                <a:spcPts val="0"/>
              </a:spcAft>
              <a:defRPr/>
            </a:lvl5pPr>
            <a:lvl6pPr marL="2352065" marR="0" indent="0" algn="l" rtl="0">
              <a:lnSpc>
                <a:spcPct val="100000"/>
              </a:lnSpc>
              <a:spcBef>
                <a:spcPts val="0"/>
              </a:spcBef>
              <a:spcAft>
                <a:spcPts val="0"/>
              </a:spcAft>
              <a:defRPr/>
            </a:lvl6pPr>
            <a:lvl7pPr marL="3292892" marR="0" indent="0" algn="l" rtl="0">
              <a:lnSpc>
                <a:spcPct val="100000"/>
              </a:lnSpc>
              <a:spcBef>
                <a:spcPts val="0"/>
              </a:spcBef>
              <a:spcAft>
                <a:spcPts val="0"/>
              </a:spcAft>
              <a:defRPr/>
            </a:lvl7pPr>
            <a:lvl8pPr marL="4704131" marR="0" indent="0" algn="l" rtl="0">
              <a:lnSpc>
                <a:spcPct val="100000"/>
              </a:lnSpc>
              <a:spcBef>
                <a:spcPts val="0"/>
              </a:spcBef>
              <a:spcAft>
                <a:spcPts val="0"/>
              </a:spcAft>
              <a:defRPr/>
            </a:lvl8pPr>
            <a:lvl9pPr marL="6585783"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731848" y="4561303"/>
            <a:ext cx="5851503" cy="4320377"/>
          </a:xfrm>
          <a:prstGeom prst="rect">
            <a:avLst/>
          </a:prstGeom>
          <a:noFill/>
          <a:ln>
            <a:noFill/>
          </a:ln>
        </p:spPr>
        <p:txBody>
          <a:bodyPr lIns="94067" tIns="94067" rIns="94067" bIns="94067"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9119350"/>
            <a:ext cx="3170247" cy="480221"/>
          </a:xfrm>
          <a:prstGeom prst="rect">
            <a:avLst/>
          </a:prstGeom>
          <a:noFill/>
          <a:ln>
            <a:noFill/>
          </a:ln>
        </p:spPr>
        <p:txBody>
          <a:bodyPr lIns="94067" tIns="94067" rIns="94067" bIns="94067" anchor="b" anchorCtr="0"/>
          <a:lstStyle>
            <a:lvl1pPr marL="0" marR="0" indent="0" algn="l" rtl="0">
              <a:lnSpc>
                <a:spcPct val="100000"/>
              </a:lnSpc>
              <a:spcBef>
                <a:spcPts val="0"/>
              </a:spcBef>
              <a:spcAft>
                <a:spcPts val="0"/>
              </a:spcAft>
              <a:defRPr/>
            </a:lvl1pPr>
            <a:lvl2pPr marL="470413" marR="0" indent="0" algn="l" rtl="0">
              <a:lnSpc>
                <a:spcPct val="100000"/>
              </a:lnSpc>
              <a:spcBef>
                <a:spcPts val="0"/>
              </a:spcBef>
              <a:spcAft>
                <a:spcPts val="0"/>
              </a:spcAft>
              <a:defRPr/>
            </a:lvl2pPr>
            <a:lvl3pPr marL="940826" marR="0" indent="0" algn="l" rtl="0">
              <a:lnSpc>
                <a:spcPct val="100000"/>
              </a:lnSpc>
              <a:spcBef>
                <a:spcPts val="0"/>
              </a:spcBef>
              <a:spcAft>
                <a:spcPts val="0"/>
              </a:spcAft>
              <a:defRPr/>
            </a:lvl3pPr>
            <a:lvl4pPr marL="1411239" marR="0" indent="0" algn="l" rtl="0">
              <a:lnSpc>
                <a:spcPct val="100000"/>
              </a:lnSpc>
              <a:spcBef>
                <a:spcPts val="0"/>
              </a:spcBef>
              <a:spcAft>
                <a:spcPts val="0"/>
              </a:spcAft>
              <a:defRPr/>
            </a:lvl4pPr>
            <a:lvl5pPr marL="1881652" marR="0" indent="0" algn="l" rtl="0">
              <a:lnSpc>
                <a:spcPct val="100000"/>
              </a:lnSpc>
              <a:spcBef>
                <a:spcPts val="0"/>
              </a:spcBef>
              <a:spcAft>
                <a:spcPts val="0"/>
              </a:spcAft>
              <a:defRPr/>
            </a:lvl5pPr>
            <a:lvl6pPr marL="2352065" marR="0" indent="0" algn="l" rtl="0">
              <a:lnSpc>
                <a:spcPct val="100000"/>
              </a:lnSpc>
              <a:spcBef>
                <a:spcPts val="0"/>
              </a:spcBef>
              <a:spcAft>
                <a:spcPts val="0"/>
              </a:spcAft>
              <a:defRPr/>
            </a:lvl6pPr>
            <a:lvl7pPr marL="3292892" marR="0" indent="0" algn="l" rtl="0">
              <a:lnSpc>
                <a:spcPct val="100000"/>
              </a:lnSpc>
              <a:spcBef>
                <a:spcPts val="0"/>
              </a:spcBef>
              <a:spcAft>
                <a:spcPts val="0"/>
              </a:spcAft>
              <a:defRPr/>
            </a:lvl7pPr>
            <a:lvl8pPr marL="4704131" marR="0" indent="0" algn="l" rtl="0">
              <a:lnSpc>
                <a:spcPct val="100000"/>
              </a:lnSpc>
              <a:spcBef>
                <a:spcPts val="0"/>
              </a:spcBef>
              <a:spcAft>
                <a:spcPts val="0"/>
              </a:spcAft>
              <a:defRPr/>
            </a:lvl8pPr>
            <a:lvl9pPr marL="6585783"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4143311" y="9119350"/>
            <a:ext cx="3170247" cy="480221"/>
          </a:xfrm>
          <a:prstGeom prst="rect">
            <a:avLst/>
          </a:prstGeom>
          <a:noFill/>
          <a:ln>
            <a:noFill/>
          </a:ln>
        </p:spPr>
        <p:txBody>
          <a:bodyPr lIns="96639" tIns="48307" rIns="96639" bIns="48307"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a:buClr>
                <a:srgbClr val="000000"/>
              </a:buClr>
              <a:buSzPct val="25000"/>
            </a:pPr>
            <a:fld id="{00000000-1234-1234-1234-123412341234}" type="slidenum">
              <a:rPr lang="en-US" smtClean="0"/>
              <a:pPr>
                <a:buClr>
                  <a:srgbClr val="000000"/>
                </a:buClr>
                <a:buSzPct val="25000"/>
              </a:pPr>
              <a:t>‹#›</a:t>
            </a:fld>
            <a:endParaRPr lang="en-US"/>
          </a:p>
        </p:txBody>
      </p:sp>
    </p:spTree>
    <p:extLst>
      <p:ext uri="{BB962C8B-B14F-4D97-AF65-F5344CB8AC3E}">
        <p14:creationId xmlns:p14="http://schemas.microsoft.com/office/powerpoint/2010/main" val="10504346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9" name="Shape 139"/>
          <p:cNvSpPr txBox="1">
            <a:spLocks noGrp="1"/>
          </p:cNvSpPr>
          <p:nvPr>
            <p:ph type="body" idx="1"/>
          </p:nvPr>
        </p:nvSpPr>
        <p:spPr>
          <a:xfrm>
            <a:off x="731848" y="4561303"/>
            <a:ext cx="5851503" cy="4886876"/>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Marenta’s Introduction – I graduated twice from GVSU - once with a bachelors in sociology/aging and adult life, and then again with a masters in health administration with a LTC focus. My background has been primarily in aging, long term care. Experience as an ombudsman in 25 local nursing homes. This allowed me to see both those who had ‘lived well’ and those who for one reason or another, had not. It was a stark contrast between the two. This experience has influenced my interest in successful aging research and what it means to live well – at ANY age! Serve on several aging related committees, including one with Lisa, which has only furthered my interest in the topic.</a:t>
            </a:r>
          </a:p>
          <a:p>
            <a:endParaRPr sz="1900"/>
          </a:p>
          <a:p>
            <a:pPr>
              <a:buSzPct val="25000"/>
            </a:pPr>
            <a:r>
              <a:rPr lang="en-US" sz="1900"/>
              <a:t>(Lisa’s introduction.)</a:t>
            </a:r>
          </a:p>
          <a:p>
            <a:endParaRPr sz="1900"/>
          </a:p>
          <a:p>
            <a:pPr>
              <a:buSzPct val="25000"/>
            </a:pPr>
            <a:r>
              <a:rPr lang="en-US" sz="1900"/>
              <a:t>We’re not here to personally tell you how to age successfully. This presentation is completely research base</a:t>
            </a:r>
          </a:p>
          <a:p>
            <a:endParaRPr sz="1900"/>
          </a:p>
          <a:p>
            <a:pPr>
              <a:buSzPct val="25000"/>
            </a:pPr>
            <a:r>
              <a:rPr lang="en-US" sz="1900"/>
              <a:t>What we CAN do, it present/provide some of the research, tools, and resources such as these books here that we utilize that have helped to shape the culture of our community to one in which people WANT to live well and can succeed in doing so.</a:t>
            </a:r>
          </a:p>
          <a:p>
            <a:endParaRPr sz="1900"/>
          </a:p>
          <a:p>
            <a:pPr>
              <a:buSzPct val="25000"/>
            </a:pPr>
            <a:r>
              <a:rPr lang="en-US" sz="1900"/>
              <a:t>So what does this look like? What does it mean to live well?</a:t>
            </a:r>
          </a:p>
          <a:p>
            <a:endParaRPr sz="1900"/>
          </a:p>
          <a:p>
            <a:endParaRPr sz="1900"/>
          </a:p>
        </p:txBody>
      </p:sp>
    </p:spTree>
    <p:extLst>
      <p:ext uri="{BB962C8B-B14F-4D97-AF65-F5344CB8AC3E}">
        <p14:creationId xmlns:p14="http://schemas.microsoft.com/office/powerpoint/2010/main" val="277762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9" name="Shape 209"/>
          <p:cNvSpPr txBox="1">
            <a:spLocks noGrp="1"/>
          </p:cNvSpPr>
          <p:nvPr>
            <p:ph type="body" idx="1"/>
          </p:nvPr>
        </p:nvSpPr>
        <p:spPr>
          <a:xfrm>
            <a:off x="731848" y="4561303"/>
            <a:ext cx="5851503" cy="4886876"/>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What they found through a year 10 study, culminated in the book Successful Aging, is there is a better way to age and that secret is lifestyle. </a:t>
            </a:r>
          </a:p>
          <a:p>
            <a:endParaRPr sz="1900"/>
          </a:p>
          <a:p>
            <a:pPr>
              <a:buSzPct val="25000"/>
            </a:pPr>
            <a:r>
              <a:rPr lang="en-US" sz="1900"/>
              <a:t>Quiz time: What percentage of the way we age is due to lifestyle style? Yes, 70%! We have the power to impact our successful aging journey.</a:t>
            </a:r>
          </a:p>
          <a:p>
            <a:pPr>
              <a:buSzPct val="25000"/>
            </a:pPr>
            <a:r>
              <a:rPr lang="en-US" sz="1900"/>
              <a:t>Describe the GRAPH.</a:t>
            </a:r>
          </a:p>
          <a:p>
            <a:endParaRPr sz="1900"/>
          </a:p>
          <a:p>
            <a:pPr>
              <a:buSzPct val="25000"/>
            </a:pPr>
            <a:r>
              <a:rPr lang="en-US" sz="1900"/>
              <a:t>That decade long research study was all well and good on the pages of that book, but how could it be brought to the greater community? How could it be shared with others and be brought to life?</a:t>
            </a:r>
          </a:p>
        </p:txBody>
      </p:sp>
      <p:sp>
        <p:nvSpPr>
          <p:cNvPr id="210" name="Shape 210"/>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10</a:t>
            </a:fld>
            <a:endParaRPr lang="en-US" sz="1200"/>
          </a:p>
        </p:txBody>
      </p:sp>
    </p:spTree>
    <p:extLst>
      <p:ext uri="{BB962C8B-B14F-4D97-AF65-F5344CB8AC3E}">
        <p14:creationId xmlns:p14="http://schemas.microsoft.com/office/powerpoint/2010/main" val="313351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95400" y="304800"/>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7" name="Shape 217"/>
          <p:cNvSpPr txBox="1">
            <a:spLocks noGrp="1"/>
          </p:cNvSpPr>
          <p:nvPr>
            <p:ph type="body" idx="1"/>
          </p:nvPr>
        </p:nvSpPr>
        <p:spPr>
          <a:xfrm>
            <a:off x="457815" y="4038755"/>
            <a:ext cx="6476691"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b="1"/>
              <a:t>3 MAJOR OUTCOMES: </a:t>
            </a:r>
          </a:p>
          <a:p>
            <a:pPr>
              <a:buSzPct val="25000"/>
            </a:pPr>
            <a:r>
              <a:rPr lang="en-US" sz="1900"/>
              <a:t>1. For so long we blamed our parents, our genes, for the way we were aging. These findings showed that genes don’t play as big of a part as we once thought. It’s our </a:t>
            </a:r>
            <a:r>
              <a:rPr lang="en-US" sz="1900" b="1"/>
              <a:t>LIFESTYLE</a:t>
            </a:r>
            <a:r>
              <a:rPr lang="en-US" sz="1900"/>
              <a:t>.</a:t>
            </a:r>
          </a:p>
          <a:p>
            <a:pPr>
              <a:buSzPct val="25000"/>
            </a:pPr>
            <a:r>
              <a:rPr lang="en-US" sz="1900"/>
              <a:t>2. Whether you took the high road to aging (the dotted line) or the stereotypical aging path, was determined by your lifestyle – NOT by genes. 70% of the way we age is due to our lifestyle, the choices we make everyday. CHOICE comes into play.</a:t>
            </a:r>
          </a:p>
          <a:p>
            <a:pPr>
              <a:buSzPct val="25000"/>
            </a:pPr>
            <a:r>
              <a:rPr lang="en-US" sz="1900"/>
              <a:t>3. Never too late to make a significant difference. You could even be down the path a way and start to make some minor lifestyle choices to… It’s never too late to improve your functional capacity.</a:t>
            </a:r>
          </a:p>
          <a:p>
            <a:endParaRPr sz="1900"/>
          </a:p>
          <a:p>
            <a:pPr>
              <a:buSzPct val="25000"/>
            </a:pPr>
            <a:r>
              <a:rPr lang="en-US" sz="1100"/>
              <a:t>Also 3 things in common with those that took the ‘higher road’. These characteristics define successful aging. </a:t>
            </a:r>
          </a:p>
          <a:p>
            <a:pPr>
              <a:buClr>
                <a:srgbClr val="000000"/>
              </a:buClr>
              <a:buSzPct val="100000"/>
              <a:buFont typeface="Arial"/>
              <a:buAutoNum type="arabicPeriod"/>
            </a:pPr>
            <a:r>
              <a:rPr lang="en-US" sz="1100"/>
              <a:t>Maintain their physical and cognitive function:</a:t>
            </a:r>
          </a:p>
          <a:p>
            <a:pPr>
              <a:buSzPct val="25000"/>
            </a:pPr>
            <a:r>
              <a:rPr lang="en-US" sz="1100"/>
              <a:t>They refuse to rust out. These older adults challenged themselves physically and intellectually as a matter of lifestyle. Rather than buy into the stereotype of aging as decline, these successful agers believe that by using their faculties they can at least maintain, and possibly expand, these abilities.</a:t>
            </a:r>
          </a:p>
          <a:p>
            <a:pPr>
              <a:buClr>
                <a:srgbClr val="000000"/>
              </a:buClr>
              <a:buSzPct val="100000"/>
              <a:buFont typeface="Arial"/>
              <a:buAutoNum type="arabicPeriod" startAt="2"/>
            </a:pPr>
            <a:r>
              <a:rPr lang="en-US" sz="1100"/>
              <a:t>Minimize their risk of disease and disability:</a:t>
            </a:r>
          </a:p>
          <a:p>
            <a:pPr>
              <a:buSzPct val="25000"/>
            </a:pPr>
            <a:r>
              <a:rPr lang="en-US" sz="1100"/>
              <a:t>They refuse to be victims, making great efforts to identify their risks for impairment, loss of independence, and even death and then doing all they can do to lower those risks. Reading, researching, and working with their physicians, they become educated seekers. Take Wayne for example. He has refused to let P’s define him or made that his identity. Has chosen to use P’s to make him a BETTER person!</a:t>
            </a:r>
          </a:p>
          <a:p>
            <a:pPr>
              <a:buSzPct val="25000"/>
            </a:pPr>
            <a:r>
              <a:rPr lang="en-US" sz="1100"/>
              <a:t>3. Continued Engagement with Life:</a:t>
            </a:r>
          </a:p>
          <a:p>
            <a:pPr>
              <a:buSzPct val="25000"/>
            </a:pPr>
            <a:r>
              <a:rPr lang="en-US" sz="1100"/>
              <a:t>These people were engaged. They refused to be placed on the bleachers of life. Traditionally, we have pasteurized our older adults. (like we do with horses!) Society meant well and believed this was a humane and caring thing. “Thanks for all you have done, now go retire.” The MA Foundation research shouted out that older adults must resist the isolation that is a destructive companion of growing old by remaining engaged! They had networks of friends and had meaning and purpose through something in their lives. </a:t>
            </a:r>
          </a:p>
          <a:p>
            <a:pPr>
              <a:buSzPct val="25000"/>
            </a:pPr>
            <a:r>
              <a:rPr lang="en-US" sz="1100"/>
              <a:t>	THIS is the formula for aging in a better way.</a:t>
            </a:r>
          </a:p>
          <a:p>
            <a:pPr>
              <a:buSzPct val="25000"/>
            </a:pPr>
            <a:r>
              <a:rPr lang="en-US" sz="1100"/>
              <a:t>	The path you take is up to you – it’s your choice!</a:t>
            </a:r>
          </a:p>
          <a:p>
            <a:endParaRPr sz="1100"/>
          </a:p>
        </p:txBody>
      </p:sp>
      <p:sp>
        <p:nvSpPr>
          <p:cNvPr id="218" name="Shape 218"/>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11</a:t>
            </a:fld>
            <a:endParaRPr lang="en-US" sz="1200"/>
          </a:p>
        </p:txBody>
      </p:sp>
    </p:spTree>
    <p:extLst>
      <p:ext uri="{BB962C8B-B14F-4D97-AF65-F5344CB8AC3E}">
        <p14:creationId xmlns:p14="http://schemas.microsoft.com/office/powerpoint/2010/main" val="199756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5" name="Shape 225"/>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This is the book that helps us put the research into practice – the practical version</a:t>
            </a:r>
          </a:p>
          <a:p>
            <a:endParaRPr sz="1900"/>
          </a:p>
          <a:p>
            <a:pPr>
              <a:buSzPct val="25000"/>
            </a:pPr>
            <a:r>
              <a:rPr lang="en-US" sz="1900"/>
              <a:t>Dr. Roger’s aging like leaves metaphor (ended up inspiring the cover of this book): If Dr. Roger was going to write a prescription for aging in America, he might scribble, be </a:t>
            </a:r>
            <a:r>
              <a:rPr lang="en-US" sz="1900" i="1"/>
              <a:t>leaflike</a:t>
            </a:r>
            <a:r>
              <a:rPr lang="en-US" sz="1900"/>
              <a:t>. The directions, he says, go like this: “become more colorful with age, make more beauty than you can alone, and when your time comes, drop off the tree.” (seniorplanet.org article)</a:t>
            </a:r>
          </a:p>
          <a:p>
            <a:endParaRPr sz="1900"/>
          </a:p>
          <a:p>
            <a:pPr>
              <a:buSzPct val="25000"/>
            </a:pPr>
            <a:r>
              <a:rPr lang="en-US" sz="1900"/>
              <a:t>Dr. Roger spends a good portion of the first part of the book going through our human ancestry. We were once a society of hunter’s and gatherer’ although none of us were around to experience this </a:t>
            </a:r>
            <a:r>
              <a:rPr lang="en-US" sz="1900">
                <a:latin typeface="Noto Symbol"/>
                <a:ea typeface="Noto Symbol"/>
                <a:cs typeface="Noto Symbol"/>
                <a:sym typeface="Noto Symbol"/>
              </a:rPr>
              <a:t>☺</a:t>
            </a:r>
          </a:p>
          <a:p>
            <a:endParaRPr sz="1900"/>
          </a:p>
          <a:p>
            <a:endParaRPr sz="1900"/>
          </a:p>
        </p:txBody>
      </p:sp>
      <p:sp>
        <p:nvSpPr>
          <p:cNvPr id="226" name="Shape 226"/>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12</a:t>
            </a:fld>
            <a:endParaRPr lang="en-US" sz="1200"/>
          </a:p>
        </p:txBody>
      </p:sp>
    </p:spTree>
    <p:extLst>
      <p:ext uri="{BB962C8B-B14F-4D97-AF65-F5344CB8AC3E}">
        <p14:creationId xmlns:p14="http://schemas.microsoft.com/office/powerpoint/2010/main" val="190378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3" name="Shape 233"/>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These come from the second half of LLDS.</a:t>
            </a:r>
          </a:p>
          <a:p>
            <a:endParaRPr sz="1900"/>
          </a:p>
          <a:p>
            <a:pPr>
              <a:buSzPct val="25000"/>
            </a:pPr>
            <a:r>
              <a:rPr lang="en-US" sz="1900"/>
              <a:t>There are MANY lists  like this out there (Billie Jean King recently published one as well), but they still boil down to being very similar.</a:t>
            </a:r>
          </a:p>
          <a:p>
            <a:endParaRPr sz="1900"/>
          </a:p>
          <a:p>
            <a:pPr>
              <a:buSzPct val="25000"/>
            </a:pPr>
            <a:r>
              <a:rPr lang="en-US" sz="1900" u="sng"/>
              <a:t>Living as Hunter/Gatherer’s</a:t>
            </a:r>
            <a:r>
              <a:rPr lang="en-US" sz="1900"/>
              <a:t> (even though our society has gone straight up, our human physiology is still quite the same. It has not advanced at the rate or level that society has):</a:t>
            </a:r>
          </a:p>
          <a:p>
            <a:pPr>
              <a:buSzPct val="25000"/>
            </a:pPr>
            <a:r>
              <a:rPr lang="en-US" sz="1900"/>
              <a:t>The same characteristics that our ancestors who lived as hunter gatherer’s displayed are the same ones that our body’s crave today. Those are:</a:t>
            </a:r>
          </a:p>
          <a:p>
            <a:pPr>
              <a:buSzPct val="25000"/>
            </a:pPr>
            <a:r>
              <a:rPr lang="en-US" sz="1900"/>
              <a:t>-Movement!!</a:t>
            </a:r>
          </a:p>
          <a:p>
            <a:pPr>
              <a:buSzPct val="25000"/>
            </a:pPr>
            <a:r>
              <a:rPr lang="en-US" sz="1900"/>
              <a:t>-Quick Learning</a:t>
            </a:r>
          </a:p>
          <a:p>
            <a:pPr>
              <a:buSzPct val="25000"/>
            </a:pPr>
            <a:r>
              <a:rPr lang="en-US" sz="1900"/>
              <a:t>-Strong social network</a:t>
            </a:r>
          </a:p>
          <a:p>
            <a:pPr>
              <a:buSzPct val="25000"/>
            </a:pPr>
            <a:r>
              <a:rPr lang="en-US" sz="1900"/>
              <a:t>-All with a role</a:t>
            </a:r>
          </a:p>
          <a:p>
            <a:pPr>
              <a:buSzPct val="25000"/>
            </a:pPr>
            <a:r>
              <a:rPr lang="en-US" sz="1900"/>
              <a:t>-Higher purpose</a:t>
            </a:r>
          </a:p>
          <a:p>
            <a:pPr>
              <a:buSzPct val="25000"/>
            </a:pPr>
            <a:r>
              <a:rPr lang="en-US" sz="1900"/>
              <a:t>-Social compact</a:t>
            </a:r>
          </a:p>
          <a:p>
            <a:pPr>
              <a:buSzPct val="25000"/>
            </a:pPr>
            <a:r>
              <a:rPr lang="en-US" sz="1900"/>
              <a:t>-Slower pace</a:t>
            </a:r>
          </a:p>
          <a:p>
            <a:pPr>
              <a:buSzPct val="25000"/>
            </a:pPr>
            <a:r>
              <a:rPr lang="en-US" sz="1900"/>
              <a:t>-Food/Eating</a:t>
            </a:r>
          </a:p>
          <a:p>
            <a:pPr>
              <a:buSzPct val="25000"/>
            </a:pPr>
            <a:r>
              <a:rPr lang="en-US" sz="1900"/>
              <a:t>-Close to nature</a:t>
            </a:r>
          </a:p>
          <a:p>
            <a:endParaRPr sz="1900"/>
          </a:p>
        </p:txBody>
      </p:sp>
      <p:sp>
        <p:nvSpPr>
          <p:cNvPr id="234" name="Shape 234"/>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13</a:t>
            </a:fld>
            <a:endParaRPr lang="en-US" sz="1200"/>
          </a:p>
        </p:txBody>
      </p:sp>
    </p:spTree>
    <p:extLst>
      <p:ext uri="{BB962C8B-B14F-4D97-AF65-F5344CB8AC3E}">
        <p14:creationId xmlns:p14="http://schemas.microsoft.com/office/powerpoint/2010/main" val="84685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0" name="Shape 240"/>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We sit to eat. We sit in our cars and drive to work. Many of us sit at work, peering into computer screens or talking on telephones. We spend long hours looking at screens: computers, iphones, televisions, GPS devices, games… </a:t>
            </a:r>
          </a:p>
          <a:p>
            <a:endParaRPr sz="1900"/>
          </a:p>
          <a:p>
            <a:pPr>
              <a:buSzPct val="25000"/>
            </a:pPr>
            <a:r>
              <a:rPr lang="en-US" sz="1900"/>
              <a:t>This applies to our physical bodies and our brains and we’re really not using either one.</a:t>
            </a:r>
          </a:p>
          <a:p>
            <a:endParaRPr sz="1900"/>
          </a:p>
          <a:p>
            <a:pPr>
              <a:buSzPct val="25000"/>
            </a:pPr>
            <a:r>
              <a:rPr lang="en-US" sz="1900"/>
              <a:t>Physical Bodies – remember the Apollo astronauts when they would come back from being in space? It was the first time astronauts went into space for any length of time. It happened at least twice where they would come back and have to be carried out on a stretcher. What was going on? This was the best of the best!</a:t>
            </a:r>
          </a:p>
          <a:p>
            <a:pPr>
              <a:buSzPct val="25000"/>
            </a:pPr>
            <a:r>
              <a:rPr lang="en-US" sz="1900"/>
              <a:t>We know in space there is weightlessness. A flick of the finger would bring them across the room.The body doesn’t have to work at all. Muscle mass is lost, the bones lose calcium. The heart is a muscle – but in space, it takes a vacation.</a:t>
            </a:r>
          </a:p>
          <a:p>
            <a:endParaRPr sz="1900"/>
          </a:p>
          <a:p>
            <a:pPr>
              <a:buSzPct val="25000"/>
            </a:pPr>
            <a:r>
              <a:rPr lang="en-US" sz="1900"/>
              <a:t>On earth, we don’t have weightlessness, but we have created something VERY similar. And you are all doing it right now. Sitting. The body is at rest. Our muscles, our heart. They’re taking a break! This may be a cat in the picture, but it’s still very symbolic of our society today.</a:t>
            </a:r>
          </a:p>
          <a:p>
            <a:endParaRPr sz="1900"/>
          </a:p>
          <a:p>
            <a:pPr>
              <a:buSzPct val="25000"/>
            </a:pPr>
            <a:r>
              <a:rPr lang="en-US" sz="1900"/>
              <a:t>We can’t expect to use something if we don’t CONTINUE to use it and keep it up… it’s movement!!</a:t>
            </a:r>
          </a:p>
          <a:p>
            <a:endParaRPr sz="1900"/>
          </a:p>
        </p:txBody>
      </p:sp>
      <p:sp>
        <p:nvSpPr>
          <p:cNvPr id="241" name="Shape 241"/>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14</a:t>
            </a:fld>
            <a:endParaRPr lang="en-US" sz="1200"/>
          </a:p>
        </p:txBody>
      </p:sp>
    </p:spTree>
    <p:extLst>
      <p:ext uri="{BB962C8B-B14F-4D97-AF65-F5344CB8AC3E}">
        <p14:creationId xmlns:p14="http://schemas.microsoft.com/office/powerpoint/2010/main" val="287837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7" name="Shape 247"/>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Our ancestors moved, when you were kids, you moved. Constantly. And you didn’t go to a gym to do it. Moving was their lifestyle.</a:t>
            </a:r>
          </a:p>
          <a:p>
            <a:endParaRPr sz="1900"/>
          </a:p>
          <a:p>
            <a:pPr>
              <a:buSzPct val="25000"/>
            </a:pPr>
            <a:r>
              <a:rPr lang="en-US" sz="1900"/>
              <a:t>You don’t have to be an Olympian to move. I absolutely hate running. Unfortunately. But that doesn’t mean that I shouldn’t be making an intentional effort to MOVE on a daily basis.</a:t>
            </a:r>
          </a:p>
          <a:p>
            <a:endParaRPr sz="1900"/>
          </a:p>
          <a:p>
            <a:pPr>
              <a:buSzPct val="25000"/>
            </a:pPr>
            <a:r>
              <a:rPr lang="en-US" sz="1900"/>
              <a:t>Dr. Landry writes in his book that movement is like Miracle-Gro for our brains.</a:t>
            </a:r>
          </a:p>
          <a:p>
            <a:pPr>
              <a:buSzPct val="25000"/>
            </a:pPr>
            <a:r>
              <a:rPr lang="en-US" sz="1900"/>
              <a:t>Our sedentary lifestyle is killing us. The lifestyle choices we make to not move can be modified. Those choices, for the most part, are modifiable behaviors. </a:t>
            </a:r>
          </a:p>
          <a:p>
            <a:endParaRPr sz="1900"/>
          </a:p>
          <a:p>
            <a:pPr>
              <a:buSzPct val="25000"/>
            </a:pPr>
            <a:r>
              <a:rPr lang="en-US" sz="1900"/>
              <a:t>What if I told you you could decrease your likelihood of being afflicted with heart disease, dementia. Decrease your risk of developing cancer, diabetes, stroke. Decrease the likelihood of a fall, and if you did fall, a lower likelihood that you would break a bone. </a:t>
            </a:r>
          </a:p>
          <a:p>
            <a:pPr>
              <a:buSzPct val="25000"/>
            </a:pPr>
            <a:r>
              <a:rPr lang="en-US" sz="1900"/>
              <a:t>What if I told you you could feel better, look better, have more energy to enjoy life. Sound good? What’s the catch right?</a:t>
            </a:r>
          </a:p>
          <a:p>
            <a:endParaRPr sz="1900"/>
          </a:p>
          <a:p>
            <a:pPr>
              <a:buSzPct val="25000"/>
            </a:pPr>
            <a:r>
              <a:rPr lang="en-US" sz="1900"/>
              <a:t>It’s movement. Simple as that.  30-45 minutes a day. That’s not a lot.</a:t>
            </a:r>
          </a:p>
          <a:p>
            <a:endParaRPr sz="1900"/>
          </a:p>
          <a:p>
            <a:pPr>
              <a:buSzPct val="25000"/>
            </a:pPr>
            <a:r>
              <a:rPr lang="en-US" sz="1900"/>
              <a:t>Keep moving! Just like our ancestors did. The risk of physical inactivity are so great. Incorporate movement into your lifestyle in order to live well.</a:t>
            </a:r>
          </a:p>
        </p:txBody>
      </p:sp>
      <p:sp>
        <p:nvSpPr>
          <p:cNvPr id="248" name="Shape 248"/>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15</a:t>
            </a:fld>
            <a:endParaRPr lang="en-US" sz="1200"/>
          </a:p>
        </p:txBody>
      </p:sp>
    </p:spTree>
    <p:extLst>
      <p:ext uri="{BB962C8B-B14F-4D97-AF65-F5344CB8AC3E}">
        <p14:creationId xmlns:p14="http://schemas.microsoft.com/office/powerpoint/2010/main" val="300177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6" name="Shape 256"/>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Now Nola here knows that to the extent that you challenge the brain, it will respond!</a:t>
            </a:r>
          </a:p>
          <a:p>
            <a:endParaRPr sz="1900"/>
          </a:p>
          <a:p>
            <a:pPr>
              <a:buSzPct val="25000"/>
            </a:pPr>
            <a:r>
              <a:rPr lang="en-US" sz="1900"/>
              <a:t>She was the oldest person to get her bachelors degree at 95. If you can’t read it there it says I am not considering a master’s degree.</a:t>
            </a:r>
          </a:p>
        </p:txBody>
      </p:sp>
      <p:sp>
        <p:nvSpPr>
          <p:cNvPr id="257" name="Shape 257"/>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16</a:t>
            </a:fld>
            <a:endParaRPr lang="en-US" sz="1200"/>
          </a:p>
        </p:txBody>
      </p:sp>
    </p:spTree>
    <p:extLst>
      <p:ext uri="{BB962C8B-B14F-4D97-AF65-F5344CB8AC3E}">
        <p14:creationId xmlns:p14="http://schemas.microsoft.com/office/powerpoint/2010/main" val="117991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3" name="Shape 263"/>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And she got it. At age 98!</a:t>
            </a:r>
          </a:p>
          <a:p>
            <a:endParaRPr sz="1900"/>
          </a:p>
          <a:p>
            <a:pPr>
              <a:buSzPct val="25000"/>
            </a:pPr>
            <a:r>
              <a:rPr lang="en-US" sz="1900"/>
              <a:t>We are the architects of our brains.</a:t>
            </a:r>
          </a:p>
          <a:p>
            <a:endParaRPr sz="1900"/>
          </a:p>
          <a:p>
            <a:pPr>
              <a:buSzPct val="25000"/>
            </a:pPr>
            <a:r>
              <a:rPr lang="en-US" sz="1900"/>
              <a:t>We know now that our brains can continue to build new connections! Learning a new language, instrument. Even small things: eating with the opposite hand, putting pants on the opposite foot first (sit down), shaving – not with the opposite hand – start in a new place, put make up on, start somewhere else first! Healthy, getting out of your comfort zone, trying new things and learning new things.</a:t>
            </a:r>
          </a:p>
          <a:p>
            <a:endParaRPr sz="1900"/>
          </a:p>
          <a:p>
            <a:pPr>
              <a:buSzPct val="25000"/>
            </a:pPr>
            <a:r>
              <a:rPr lang="en-US" sz="1900"/>
              <a:t>Nun Study – had Alz brains in autopsy. But NO symptoms! Researchers were perplexed. Research shows that to the extent that we are physically active, blood to the brain challenging the brain by learning new things, we can – even if we have a gen predisposition to develop Alz. – can push the onset off! To later, and later, and later. To where these nuns it never showed up. did that. They died first!</a:t>
            </a:r>
          </a:p>
          <a:p>
            <a:endParaRPr sz="1900"/>
          </a:p>
          <a:p>
            <a:pPr>
              <a:buSzPct val="25000"/>
            </a:pPr>
            <a:r>
              <a:rPr lang="en-US" sz="1900"/>
              <a:t>A long-term study in Minnesota tracked the lifestyles and mental decline in a group of nuns. When they died, autopsies revealed some had Alzheimer’s brains – tangles of neurons, and the plaque of beta amyloid material surrounding these neurons. Yet, these nuns experienced no signs of Alzheimer’s. The investigators concluded that a lifestyle of regular physical and mental activity protected these nuns from the onset of the symptoms of dementia, even when the disease was anatomically present. What that tells is that cognitive stimulation improves memory and brain health and minimizes the progression of dementia.</a:t>
            </a:r>
          </a:p>
          <a:p>
            <a:endParaRPr sz="1900"/>
          </a:p>
          <a:p>
            <a:endParaRPr sz="1900"/>
          </a:p>
          <a:p>
            <a:pPr>
              <a:buSzPct val="25000"/>
            </a:pPr>
            <a:r>
              <a:rPr lang="en-US" sz="1900"/>
              <a:t>What’s going on? These new connections develop ‘other roads’ in our brains. Those new pathways don’t stop developing just because we get older!</a:t>
            </a:r>
          </a:p>
        </p:txBody>
      </p:sp>
      <p:sp>
        <p:nvSpPr>
          <p:cNvPr id="264" name="Shape 264"/>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17</a:t>
            </a:fld>
            <a:endParaRPr lang="en-US" sz="1200"/>
          </a:p>
        </p:txBody>
      </p:sp>
    </p:spTree>
    <p:extLst>
      <p:ext uri="{BB962C8B-B14F-4D97-AF65-F5344CB8AC3E}">
        <p14:creationId xmlns:p14="http://schemas.microsoft.com/office/powerpoint/2010/main" val="416586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220788" y="457200"/>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0" name="Shape 270"/>
          <p:cNvSpPr txBox="1">
            <a:spLocks noGrp="1"/>
          </p:cNvSpPr>
          <p:nvPr>
            <p:ph type="body" idx="1"/>
          </p:nvPr>
        </p:nvSpPr>
        <p:spPr>
          <a:xfrm>
            <a:off x="380693" y="4266657"/>
            <a:ext cx="6476691" cy="4322005"/>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We know this is a good thing and made us feel good, but little did we know how good it was for our health.</a:t>
            </a:r>
          </a:p>
          <a:p>
            <a:endParaRPr sz="1900"/>
          </a:p>
          <a:p>
            <a:pPr>
              <a:buSzPct val="25000"/>
            </a:pPr>
            <a:r>
              <a:rPr lang="en-US" sz="1900"/>
              <a:t>LT studies: Those who are well connected are 2-5 times less likely to be heart disease, dementia, and cancer – all the big players. Studied in Scandinavia and Japan – same results. Being connected is a major stimulus to the immune system. And our immune system protects us from not only infectious disease, but these big players as well.</a:t>
            </a:r>
          </a:p>
          <a:p>
            <a:endParaRPr sz="1900"/>
          </a:p>
          <a:p>
            <a:pPr>
              <a:buSzPct val="25000"/>
            </a:pPr>
            <a:r>
              <a:rPr lang="en-US" sz="1900"/>
              <a:t>In Live Long Die Short, Dr. Landry states that social isolation </a:t>
            </a:r>
            <a:r>
              <a:rPr lang="en-US" sz="1900">
                <a:solidFill>
                  <a:srgbClr val="000000"/>
                </a:solidFill>
              </a:rPr>
              <a:t>has the </a:t>
            </a:r>
            <a:r>
              <a:rPr lang="en-US" sz="1900" u="sng">
                <a:solidFill>
                  <a:srgbClr val="000000"/>
                </a:solidFill>
              </a:rPr>
              <a:t>risk equivalent of smoking a pack of cigarettes a day for your entire life</a:t>
            </a:r>
            <a:r>
              <a:rPr lang="en-US" sz="1900" u="sng"/>
              <a:t>.</a:t>
            </a:r>
          </a:p>
          <a:p>
            <a:endParaRPr sz="1900" u="sng"/>
          </a:p>
          <a:p>
            <a:pPr>
              <a:buSzPct val="25000"/>
            </a:pPr>
            <a:r>
              <a:rPr lang="en-US" sz="1900"/>
              <a:t>This trend to become less connected as we age is a BIG threat. Especially with Facebook and Skype. While they are wonderful tools, nothing can replace the benefits of touch and face to face interaction. Stay connected!! Look how we evolved as humans! We were connected, had a role, had a purpose, be connected with people for a higher purpose – volunteering. Facilitate the interaction of older adults and children!</a:t>
            </a:r>
          </a:p>
          <a:p>
            <a:pPr>
              <a:buSzPct val="25000"/>
            </a:pPr>
            <a:r>
              <a:rPr lang="en-US" sz="1900"/>
              <a:t>We have tens, even hundreds, of friends, but rarely touch their hands, or look into their eyes, or sit peacefully hearing their stories.</a:t>
            </a:r>
          </a:p>
          <a:p>
            <a:endParaRPr sz="1900"/>
          </a:p>
          <a:p>
            <a:pPr>
              <a:buSzPct val="25000"/>
            </a:pPr>
            <a:r>
              <a:rPr lang="en-US" sz="1900"/>
              <a:t>Dan Buettner, author of the Blue Zones, says “I also thing the trend toward isolation is a mistake. Drive down any American street at 9pm and you can see the greenish glow of the television or the computer in people’s window. We’ve become an increasingly isolated society. Fifteen years ago, the average American had three good friends. Now it’s down to two. </a:t>
            </a:r>
            <a:r>
              <a:rPr lang="en-US" sz="1900" b="1"/>
              <a:t>We know that isolation shaves good years off of your life.” </a:t>
            </a:r>
            <a:r>
              <a:rPr lang="en-US" sz="1900"/>
              <a:t>Don’t let that happen to you. Stay connected.</a:t>
            </a:r>
          </a:p>
        </p:txBody>
      </p:sp>
      <p:sp>
        <p:nvSpPr>
          <p:cNvPr id="271" name="Shape 271"/>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18</a:t>
            </a:fld>
            <a:endParaRPr lang="en-US" sz="1200"/>
          </a:p>
        </p:txBody>
      </p:sp>
    </p:spTree>
    <p:extLst>
      <p:ext uri="{BB962C8B-B14F-4D97-AF65-F5344CB8AC3E}">
        <p14:creationId xmlns:p14="http://schemas.microsoft.com/office/powerpoint/2010/main" val="1870548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8" name="Shape 278"/>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My risk for skin cancer (obviously): matter of identifying them, work with your dr., know them, know what you can do to prevent.</a:t>
            </a:r>
          </a:p>
          <a:p>
            <a:endParaRPr sz="1900"/>
          </a:p>
          <a:p>
            <a:pPr>
              <a:buSzPct val="25000"/>
            </a:pPr>
            <a:r>
              <a:rPr lang="en-US" sz="1900"/>
              <a:t>Don’t take the ostrich approach – don’t stick your head in the sand.</a:t>
            </a:r>
          </a:p>
          <a:p>
            <a:endParaRPr sz="1900"/>
          </a:p>
          <a:p>
            <a:pPr>
              <a:buSzPct val="25000"/>
            </a:pPr>
            <a:r>
              <a:rPr lang="en-US" sz="1900"/>
              <a:t>Buzzard effect – Dr. Landry says when we’re younger, those buzzards circle way up high, get older they get lower, start to pick at you. They are there! We can pretend they’re not and they’re not going to bother us, but they will!</a:t>
            </a:r>
          </a:p>
          <a:p>
            <a:pPr>
              <a:buSzPct val="25000"/>
            </a:pPr>
            <a:r>
              <a:rPr lang="en-US" sz="1900"/>
              <a:t>Where are you going to be? What does your lifestyle look like?</a:t>
            </a:r>
          </a:p>
          <a:p>
            <a:pPr>
              <a:buSzPct val="25000"/>
            </a:pPr>
            <a:r>
              <a:rPr lang="en-US" sz="1900"/>
              <a:t>Are you living the lifestyle that gives you the max resistance to take those hits? Those curve balls?</a:t>
            </a:r>
          </a:p>
          <a:p>
            <a:endParaRPr sz="1900"/>
          </a:p>
          <a:p>
            <a:pPr>
              <a:buSzPct val="25000"/>
            </a:pPr>
            <a:r>
              <a:rPr lang="en-US" sz="1900"/>
              <a:t>Doesn’t mean we have to stop eating chocolate and pie and all the things that make life worth living – but stay on track! It’s not all or none. Stay focused. Nutrition – giving the body the fuel it needs. Do you worry about what color your car is, what’s in the trunk? No! It’s about giving your car the right fuel so it runs!</a:t>
            </a:r>
          </a:p>
          <a:p>
            <a:pPr>
              <a:buSzPct val="25000"/>
            </a:pPr>
            <a:r>
              <a:rPr lang="en-US" sz="1900"/>
              <a:t>***change picture***</a:t>
            </a:r>
          </a:p>
          <a:p>
            <a:pPr>
              <a:buSzPct val="25000"/>
            </a:pPr>
            <a:r>
              <a:rPr lang="en-US" sz="1900"/>
              <a:t>There are other risks – don’t put yourself in this situation, but don’t let OTHERS put you at risk either!</a:t>
            </a:r>
          </a:p>
          <a:p>
            <a:pPr>
              <a:buSzPct val="25000"/>
            </a:pPr>
            <a:r>
              <a:rPr lang="en-US" sz="1900"/>
              <a:t>Living with your children – in trying to eliminate all risks from your life, they actually put you at risk!</a:t>
            </a:r>
          </a:p>
          <a:p>
            <a:pPr>
              <a:buSzPct val="25000"/>
            </a:pPr>
            <a:r>
              <a:rPr lang="en-US" sz="1900"/>
              <a:t>They expect your going to behave like the parent you always were. This phase in life – they will hold you back.</a:t>
            </a:r>
          </a:p>
        </p:txBody>
      </p:sp>
      <p:sp>
        <p:nvSpPr>
          <p:cNvPr id="279" name="Shape 279"/>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19</a:t>
            </a:fld>
            <a:endParaRPr lang="en-US" sz="1200"/>
          </a:p>
        </p:txBody>
      </p:sp>
    </p:spTree>
    <p:extLst>
      <p:ext uri="{BB962C8B-B14F-4D97-AF65-F5344CB8AC3E}">
        <p14:creationId xmlns:p14="http://schemas.microsoft.com/office/powerpoint/2010/main" val="19968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4" name="Shape 144"/>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How many of you want to age successfully? Kind of a dumb question, right?</a:t>
            </a:r>
          </a:p>
          <a:p>
            <a:endParaRPr sz="1900"/>
          </a:p>
          <a:p>
            <a:pPr>
              <a:buSzPct val="25000"/>
            </a:pPr>
            <a:r>
              <a:rPr lang="en-US" sz="1900"/>
              <a:t>So if we all want to age successfully – we know exercise is good for us, we know getting enough sleep is good for us, we hear it on TV, read the articles in the paper… so why aren’t we doing them? Making them a part of our lifestyles and routines? We join the gym…</a:t>
            </a:r>
          </a:p>
          <a:p>
            <a:endParaRPr sz="1900"/>
          </a:p>
          <a:p>
            <a:pPr>
              <a:buSzPct val="25000"/>
            </a:pPr>
            <a:r>
              <a:rPr lang="en-US" sz="1900"/>
              <a:t>What does mindful (successful) aging look like to you?</a:t>
            </a:r>
          </a:p>
          <a:p>
            <a:endParaRPr sz="1900"/>
          </a:p>
          <a:p>
            <a:pPr>
              <a:buSzPct val="25000"/>
            </a:pPr>
            <a:r>
              <a:rPr lang="en-US" sz="1900"/>
              <a:t>Part of the World Health Organization defines Active Aging as “allows people to realize their </a:t>
            </a:r>
            <a:r>
              <a:rPr lang="en-US" sz="1900" b="1"/>
              <a:t>potential</a:t>
            </a:r>
            <a:r>
              <a:rPr lang="en-US" sz="1900"/>
              <a:t> for physical, social and mental well-being throughout the life course and to participate in society, while providing them with adequate protection, security and care when they need it… </a:t>
            </a:r>
          </a:p>
          <a:p>
            <a:endParaRPr sz="1900"/>
          </a:p>
          <a:p>
            <a:pPr>
              <a:buSzPct val="25000"/>
            </a:pPr>
            <a:r>
              <a:rPr lang="en-US" sz="1900"/>
              <a:t>Dictionary.com has all those numbered definitions and if you read long enough to get to number 13, it actually says aging = to grow!</a:t>
            </a:r>
          </a:p>
          <a:p>
            <a:endParaRPr sz="1900"/>
          </a:p>
          <a:p>
            <a:pPr>
              <a:buSzPct val="25000"/>
            </a:pPr>
            <a:r>
              <a:rPr lang="en-US" sz="1900"/>
              <a:t>being engaged in life, to the fullest extent possible</a:t>
            </a:r>
          </a:p>
          <a:p>
            <a:pPr>
              <a:buSzPct val="25000"/>
            </a:pPr>
            <a:r>
              <a:rPr lang="en-US" sz="1900"/>
              <a:t>-potential</a:t>
            </a:r>
          </a:p>
          <a:p>
            <a:pPr>
              <a:buSzPct val="25000"/>
            </a:pPr>
            <a:r>
              <a:rPr lang="en-US" sz="1900"/>
              <a:t>-growth</a:t>
            </a:r>
          </a:p>
          <a:p>
            <a:pPr>
              <a:buSzPct val="25000"/>
            </a:pPr>
            <a:r>
              <a:rPr lang="en-US" sz="1900"/>
              <a:t>-active</a:t>
            </a:r>
          </a:p>
          <a:p>
            <a:pPr>
              <a:buSzPct val="25000"/>
            </a:pPr>
            <a:r>
              <a:rPr lang="en-US" sz="1900"/>
              <a:t>-engaged</a:t>
            </a:r>
          </a:p>
          <a:p>
            <a:endParaRPr sz="1900"/>
          </a:p>
          <a:p>
            <a:pPr>
              <a:buSzPct val="25000"/>
            </a:pPr>
            <a:r>
              <a:rPr lang="en-US" sz="1900"/>
              <a:t>Now these are all words that could be used to describe a high school student as well. We are NEVER done growing, fulfilling our goals. As C.S. Lewis says there on the screen…</a:t>
            </a:r>
          </a:p>
          <a:p>
            <a:endParaRPr sz="1900"/>
          </a:p>
          <a:p>
            <a:endParaRPr sz="1900"/>
          </a:p>
          <a:p>
            <a:endParaRPr sz="1900"/>
          </a:p>
        </p:txBody>
      </p:sp>
      <p:sp>
        <p:nvSpPr>
          <p:cNvPr id="145" name="Shape 145"/>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a:t>
            </a:fld>
            <a:endParaRPr lang="en-US" sz="1200"/>
          </a:p>
        </p:txBody>
      </p:sp>
    </p:spTree>
    <p:extLst>
      <p:ext uri="{BB962C8B-B14F-4D97-AF65-F5344CB8AC3E}">
        <p14:creationId xmlns:p14="http://schemas.microsoft.com/office/powerpoint/2010/main" val="507942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86" name="Shape 286"/>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Don’t consider that. This is why.</a:t>
            </a:r>
          </a:p>
          <a:p>
            <a:endParaRPr sz="1900"/>
          </a:p>
          <a:p>
            <a:pPr>
              <a:buSzPct val="25000"/>
            </a:pPr>
            <a:r>
              <a:rPr lang="en-US" sz="1900"/>
              <a:t>To act your age is to accept the still prevailing society’s stereotypical view on aging as decline only that we discussed. Age is just a number. It’s about what’s here and here. If we lower our expectations and anticipate less and accept this negative decline only story, there’s a good chance that this is exactly what you’re going to experience. We hear that aging is about attitude – and it is! You’re only as old as you feel!</a:t>
            </a:r>
          </a:p>
          <a:p>
            <a:endParaRPr sz="1900"/>
          </a:p>
          <a:p>
            <a:pPr>
              <a:buSzPct val="25000"/>
            </a:pPr>
            <a:r>
              <a:rPr lang="en-US" sz="1900"/>
              <a:t>Chuck Yeager (record setting test pilot) breaking the sound barrier 55, 60, 65 years old.</a:t>
            </a:r>
          </a:p>
          <a:p>
            <a:pPr>
              <a:buSzPct val="25000"/>
            </a:pPr>
            <a:r>
              <a:rPr lang="en-US" sz="1900"/>
              <a:t>Grandma Moses – 78 when she started her painting career.</a:t>
            </a:r>
          </a:p>
          <a:p>
            <a:pPr>
              <a:buSzPct val="25000"/>
            </a:pPr>
            <a:r>
              <a:rPr lang="en-US" sz="1900"/>
              <a:t>George Bush Sr. jumping out of a plane on his 90</a:t>
            </a:r>
            <a:r>
              <a:rPr lang="en-US" sz="1900" baseline="30000"/>
              <a:t>th</a:t>
            </a:r>
            <a:r>
              <a:rPr lang="en-US" sz="1900"/>
              <a:t> birthday this year.</a:t>
            </a:r>
          </a:p>
          <a:p>
            <a:endParaRPr sz="1900"/>
          </a:p>
          <a:p>
            <a:pPr>
              <a:buSzPct val="25000"/>
            </a:pPr>
            <a:r>
              <a:rPr lang="en-US" sz="1900"/>
              <a:t>If you constantly act how you are ‘supposed to’ you’re cutting yourself short of your potential.</a:t>
            </a:r>
          </a:p>
          <a:p>
            <a:pPr>
              <a:buSzPct val="25000"/>
            </a:pPr>
            <a:r>
              <a:rPr lang="en-US" sz="1900"/>
              <a:t>“Grandma’s” portrayal in children’s book – white hair, big glasses. That’s not your typical grandma today. Don’t act like that.</a:t>
            </a:r>
          </a:p>
          <a:p>
            <a:endParaRPr sz="1900"/>
          </a:p>
          <a:p>
            <a:pPr>
              <a:buSzPct val="25000"/>
            </a:pPr>
            <a:r>
              <a:rPr lang="en-US" sz="1900"/>
              <a:t>Live your life so your children ASK you to act your age! Get our of your comfort zone. (just don’t tell them I told you to do it). Anticipate More. Anticipating less is dangerous.</a:t>
            </a:r>
          </a:p>
        </p:txBody>
      </p:sp>
    </p:spTree>
    <p:extLst>
      <p:ext uri="{BB962C8B-B14F-4D97-AF65-F5344CB8AC3E}">
        <p14:creationId xmlns:p14="http://schemas.microsoft.com/office/powerpoint/2010/main" val="647827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295400" y="304800"/>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2" name="Shape 292"/>
          <p:cNvSpPr txBox="1">
            <a:spLocks noGrp="1"/>
          </p:cNvSpPr>
          <p:nvPr>
            <p:ph type="body" idx="1"/>
          </p:nvPr>
        </p:nvSpPr>
        <p:spPr>
          <a:xfrm>
            <a:off x="533297" y="4115266"/>
            <a:ext cx="6248604"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Stress – inherited from our ancestors as a way to survive – flight or fight.</a:t>
            </a:r>
          </a:p>
          <a:p>
            <a:pPr>
              <a:buSzPct val="25000"/>
            </a:pPr>
            <a:r>
              <a:rPr lang="en-US" sz="1900"/>
              <a:t>Stress multiplies our risk.</a:t>
            </a:r>
          </a:p>
          <a:p>
            <a:pPr>
              <a:buSzPct val="25000"/>
            </a:pPr>
            <a:r>
              <a:rPr lang="en-US" sz="1900"/>
              <a:t>We still have that today. The problem is, it’s meant to be short term – it’s a huge stimulus to our body, all hands on deck, shuts down a lot of the other functions in our body that we need for everyday.</a:t>
            </a:r>
          </a:p>
          <a:p>
            <a:endParaRPr sz="1900"/>
          </a:p>
          <a:p>
            <a:pPr>
              <a:buSzPct val="25000"/>
            </a:pPr>
            <a:r>
              <a:rPr lang="en-US" sz="1900"/>
              <a:t>We have the unique capability of being the only species that can stimulate this stress response with our thoughts.</a:t>
            </a:r>
          </a:p>
          <a:p>
            <a:endParaRPr sz="1900"/>
          </a:p>
          <a:p>
            <a:pPr>
              <a:buSzPct val="25000"/>
            </a:pPr>
            <a:r>
              <a:rPr lang="en-US" sz="1900"/>
              <a:t>As you sit here, I know what’s happening. If we had a microphone that could listen to your thoughts, what would we hear? I’m getting hungry, when’s she going to be done, I hope this is worth it, our chattering minds – we rip ourselves out of this moment, where is life is meant to be lived.</a:t>
            </a:r>
          </a:p>
          <a:p>
            <a:pPr>
              <a:buClr>
                <a:srgbClr val="000000"/>
              </a:buClr>
              <a:buSzPct val="100000"/>
              <a:buFont typeface="Arial"/>
              <a:buChar char="-"/>
            </a:pPr>
            <a:r>
              <a:rPr lang="en-US" sz="1900"/>
              <a:t>Go out to eat and see everyone sitting on their phones at the same table, not talking.</a:t>
            </a:r>
          </a:p>
          <a:p>
            <a:pPr>
              <a:buClr>
                <a:srgbClr val="000000"/>
              </a:buClr>
              <a:buSzPct val="100000"/>
              <a:buFont typeface="Arial"/>
              <a:buChar char="-"/>
            </a:pPr>
            <a:r>
              <a:rPr lang="en-US" sz="1900"/>
              <a:t>Parents who are so busy video taping everything they miss the actual event.</a:t>
            </a:r>
          </a:p>
          <a:p>
            <a:pPr>
              <a:buSzPct val="25000"/>
            </a:pPr>
            <a:r>
              <a:rPr lang="en-US" sz="1900"/>
              <a:t>Artists – painting, what happens to time when you’re doing something you loved. You cannot be stressed if there is no element of time. Our ancestors – no element of time. Calm, joyful. Being in the present moment, stopping the chattering mind. Focused on the task at hand without the chattering mind. It’s attention w/o judgment, awareness without thought. Where is yours? Nature, walking? Running? Children? Craft? Music? We must find it! We must shut down that chattering mind. Break the moment even for a moment – mediation, prayer, focus on something – awareness w/out thought.</a:t>
            </a:r>
          </a:p>
          <a:p>
            <a:endParaRPr sz="1900"/>
          </a:p>
          <a:p>
            <a:pPr>
              <a:buSzPct val="25000"/>
            </a:pPr>
            <a:r>
              <a:rPr lang="en-US" sz="1900"/>
              <a:t>Stress starts early! Life may not be the party we hoped for, but while we’re here we may as well dance.</a:t>
            </a:r>
          </a:p>
        </p:txBody>
      </p:sp>
      <p:sp>
        <p:nvSpPr>
          <p:cNvPr id="293" name="Shape 293"/>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21</a:t>
            </a:fld>
            <a:endParaRPr lang="en-US" sz="1200"/>
          </a:p>
        </p:txBody>
      </p:sp>
    </p:spTree>
    <p:extLst>
      <p:ext uri="{BB962C8B-B14F-4D97-AF65-F5344CB8AC3E}">
        <p14:creationId xmlns:p14="http://schemas.microsoft.com/office/powerpoint/2010/main" val="52352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295400" y="304800"/>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2" name="Shape 302"/>
          <p:cNvSpPr txBox="1">
            <a:spLocks noGrp="1"/>
          </p:cNvSpPr>
          <p:nvPr>
            <p:ph type="body" idx="1"/>
          </p:nvPr>
        </p:nvSpPr>
        <p:spPr>
          <a:xfrm>
            <a:off x="228086" y="4038755"/>
            <a:ext cx="6859026"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“Tell me what it is you plan to do with your one wild and precious life” – Mary Oliver, The Summer day</a:t>
            </a:r>
          </a:p>
          <a:p>
            <a:pPr>
              <a:buSzPct val="25000"/>
            </a:pPr>
            <a:r>
              <a:rPr lang="en-US" sz="1900"/>
              <a:t>We NEED purpose. That’s who we are. Purpose usually involves other living things: people, plants, animals…</a:t>
            </a:r>
          </a:p>
          <a:p>
            <a:endParaRPr sz="1900"/>
          </a:p>
          <a:p>
            <a:pPr>
              <a:buSzPct val="25000"/>
            </a:pPr>
            <a:r>
              <a:rPr lang="en-US" sz="1900"/>
              <a:t>I don’t want to miss what good things are going on in other cultures around the world. The Blue Zones was a book written by Dan Buettner, a National Geographic Explorer, about the areas of the world where people live the longest. </a:t>
            </a:r>
          </a:p>
          <a:p>
            <a:pPr>
              <a:buSzPct val="25000"/>
            </a:pPr>
            <a:r>
              <a:rPr lang="en-US" sz="1900"/>
              <a:t>(Ikaria, Greece; Sardinia, Italy; Okinawa, Japan; Nicoya, Costa Rica; Loma Linda, CA)</a:t>
            </a:r>
          </a:p>
          <a:p>
            <a:endParaRPr sz="1900"/>
          </a:p>
          <a:p>
            <a:pPr>
              <a:buSzPct val="25000"/>
            </a:pPr>
            <a:r>
              <a:rPr lang="en-US" sz="1900"/>
              <a:t>A significant part of the Okinawan culture is their strong role in their community and their deep understanding of their purpose and value. In fact, they have a word, that we cannot translate directly, because we don’t have a word for it in English – Ikigai refers to the reason for waking up in the morning. What gets you out of bed in the morning? How is that related to your meaning/purpose? </a:t>
            </a:r>
          </a:p>
          <a:p>
            <a:endParaRPr sz="1900"/>
          </a:p>
          <a:p>
            <a:pPr>
              <a:buSzPct val="25000"/>
            </a:pPr>
            <a:r>
              <a:rPr lang="en-US" sz="1900"/>
              <a:t>We hope to help transform the United States into a place where each and every older adult can wake up with a strong sense of their ikigai…. </a:t>
            </a:r>
          </a:p>
          <a:p>
            <a:endParaRPr sz="1900"/>
          </a:p>
          <a:p>
            <a:pPr>
              <a:buSzPct val="25000"/>
            </a:pPr>
            <a:r>
              <a:rPr lang="en-US" sz="1900"/>
              <a:t>Ee-kee-guy</a:t>
            </a:r>
          </a:p>
          <a:p>
            <a:pPr>
              <a:buSzPct val="25000"/>
            </a:pPr>
            <a:r>
              <a:rPr lang="en-US" sz="1900"/>
              <a:t>Roles are very important in Okinawa.  (page 87 of Blue Zones). A sudden loss of a person’s traditional role can have a measurable effect on mortality. It is seen especially among teachers and policemen who die very soon after they quit working. Police and teachers have very clear senses of purpose and relatively high status. Once they retire, the lose both of those qualities and they tend to decline rapidly. Conversely, those who feel needed remain functioning longer. </a:t>
            </a:r>
          </a:p>
          <a:p>
            <a:endParaRPr sz="1900"/>
          </a:p>
          <a:p>
            <a:pPr>
              <a:buSzPct val="25000"/>
            </a:pPr>
            <a:r>
              <a:rPr lang="en-US" sz="1900"/>
              <a:t>Identifying what’s possible and what’s happening around the world, gives us great hope for the future of aging in America…</a:t>
            </a:r>
          </a:p>
          <a:p>
            <a:pPr>
              <a:buSzPct val="25000"/>
            </a:pPr>
            <a:r>
              <a:rPr lang="en-US" sz="1900"/>
              <a:t>(A Piedmont Gardens resident told me that the literal translation is Iki = live; gai = worth.)</a:t>
            </a:r>
          </a:p>
          <a:p>
            <a:endParaRPr sz="1900"/>
          </a:p>
        </p:txBody>
      </p:sp>
      <p:sp>
        <p:nvSpPr>
          <p:cNvPr id="303" name="Shape 303"/>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22</a:t>
            </a:fld>
            <a:endParaRPr lang="en-US" sz="1200"/>
          </a:p>
        </p:txBody>
      </p:sp>
    </p:spTree>
    <p:extLst>
      <p:ext uri="{BB962C8B-B14F-4D97-AF65-F5344CB8AC3E}">
        <p14:creationId xmlns:p14="http://schemas.microsoft.com/office/powerpoint/2010/main" val="3381661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9" name="Shape 309"/>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Need purpose, need children in our lives.</a:t>
            </a:r>
          </a:p>
          <a:p>
            <a:pPr>
              <a:buSzPct val="25000"/>
            </a:pPr>
            <a:r>
              <a:rPr lang="en-US" sz="1900"/>
              <a:t>As the grandchildren go away, we loose that contact. Disengaged from children.</a:t>
            </a:r>
          </a:p>
          <a:p>
            <a:endParaRPr sz="1900"/>
          </a:p>
          <a:p>
            <a:pPr>
              <a:buSzPct val="25000"/>
            </a:pPr>
            <a:r>
              <a:rPr lang="en-US" sz="1900"/>
              <a:t>We know this is a problem, at HH and similar places, so we facilitate intergenerational events. We as a society have to initiate that. </a:t>
            </a:r>
          </a:p>
          <a:p>
            <a:endParaRPr sz="1900"/>
          </a:p>
          <a:p>
            <a:pPr>
              <a:buSzPct val="25000"/>
            </a:pPr>
            <a:r>
              <a:rPr lang="en-US" sz="1900"/>
              <a:t>SA is not getting just your AARP card.</a:t>
            </a:r>
          </a:p>
          <a:p>
            <a:pPr>
              <a:buSzPct val="25000"/>
            </a:pPr>
            <a:r>
              <a:rPr lang="en-US" sz="1900"/>
              <a:t>It’s more than that. The interaction with kids makes it come full circle, it’s just as important for them as it is for you. We’re all in it together.</a:t>
            </a:r>
          </a:p>
        </p:txBody>
      </p:sp>
      <p:sp>
        <p:nvSpPr>
          <p:cNvPr id="310" name="Shape 310"/>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23</a:t>
            </a:fld>
            <a:endParaRPr lang="en-US" sz="1200"/>
          </a:p>
        </p:txBody>
      </p:sp>
    </p:spTree>
    <p:extLst>
      <p:ext uri="{BB962C8B-B14F-4D97-AF65-F5344CB8AC3E}">
        <p14:creationId xmlns:p14="http://schemas.microsoft.com/office/powerpoint/2010/main" val="120662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16" name="Shape 316"/>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And Laugh. </a:t>
            </a:r>
          </a:p>
          <a:p>
            <a:endParaRPr sz="1900"/>
          </a:p>
          <a:p>
            <a:pPr>
              <a:buSzPct val="25000"/>
            </a:pPr>
            <a:r>
              <a:rPr lang="en-US" sz="1900"/>
              <a:t>We HAVE to laugh.</a:t>
            </a:r>
          </a:p>
          <a:p>
            <a:endParaRPr sz="1900"/>
          </a:p>
          <a:p>
            <a:pPr>
              <a:buSzPct val="25000"/>
            </a:pPr>
            <a:r>
              <a:rPr lang="en-US" sz="1900"/>
              <a:t>Have you heard the story of Norman Cousins? Wrote a book: Anatomy of an Illness, he was diagnosed with a terminal disease – he was feeling badly. He checked himself out of the hospital, rented a movie projector, this was back in the 70s, some candid camera episodes, Marks brothers movies, brought it back to the hospital and laughed and laughed. He laughed himself into remission for 30 years! And he died of another condition!</a:t>
            </a:r>
          </a:p>
          <a:p>
            <a:endParaRPr sz="1900"/>
          </a:p>
          <a:p>
            <a:pPr>
              <a:buSzPct val="25000"/>
            </a:pPr>
            <a:r>
              <a:rPr lang="en-US" sz="1900"/>
              <a:t>We didn’t know what was going on then, but we know now that laughter, much like social connections is a huge stimulus to the immune system. We can measure the immune system now so we know so much more. Protects you and draws ppl to you so that connection is there – so the immune system is just bursting with social connection AND laughter.</a:t>
            </a:r>
          </a:p>
          <a:p>
            <a:endParaRPr sz="1900"/>
          </a:p>
          <a:p>
            <a:pPr>
              <a:buSzPct val="25000"/>
            </a:pPr>
            <a:r>
              <a:rPr lang="en-US" sz="1900"/>
              <a:t>Most of you think right now you have a nice very neutral expression on your face. What I see is this. Remember gravity? This a not a welcome to people. This is grouchy. This does not say, come! I want to know you! We LOOK grouchy most of the time! Pay attention to that! Laugh and smile. I just want to make sure there are no barriers to being all that you can be.</a:t>
            </a:r>
          </a:p>
          <a:p>
            <a:endParaRPr sz="1900"/>
          </a:p>
          <a:p>
            <a:pPr>
              <a:buSzPct val="25000"/>
            </a:pPr>
            <a:r>
              <a:rPr lang="en-US" sz="1900"/>
              <a:t>So those are the 10 tips. </a:t>
            </a:r>
          </a:p>
        </p:txBody>
      </p:sp>
      <p:sp>
        <p:nvSpPr>
          <p:cNvPr id="317" name="Shape 317"/>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24</a:t>
            </a:fld>
            <a:endParaRPr lang="en-US" sz="1200"/>
          </a:p>
        </p:txBody>
      </p:sp>
    </p:spTree>
    <p:extLst>
      <p:ext uri="{BB962C8B-B14F-4D97-AF65-F5344CB8AC3E}">
        <p14:creationId xmlns:p14="http://schemas.microsoft.com/office/powerpoint/2010/main" val="3733761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23" name="Shape 323"/>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Don’t be on the fence!</a:t>
            </a:r>
          </a:p>
          <a:p>
            <a:endParaRPr sz="1900"/>
          </a:p>
          <a:p>
            <a:pPr>
              <a:buSzPct val="25000"/>
            </a:pPr>
            <a:r>
              <a:rPr lang="en-US" sz="1900"/>
              <a:t>I’ve told you that most of the way we age is due to lifestyle.</a:t>
            </a:r>
          </a:p>
          <a:p>
            <a:pPr>
              <a:buSzPct val="25000"/>
            </a:pPr>
            <a:r>
              <a:rPr lang="en-US" sz="1900"/>
              <a:t>I’ve told you were that lifestyle comes from</a:t>
            </a:r>
          </a:p>
          <a:p>
            <a:pPr>
              <a:buSzPct val="25000"/>
            </a:pPr>
            <a:r>
              <a:rPr lang="en-US" sz="1900"/>
              <a:t>I’ve told you ten different ways in which that lifestyle can look like.</a:t>
            </a:r>
          </a:p>
          <a:p>
            <a:endParaRPr sz="1900"/>
          </a:p>
          <a:p>
            <a:pPr>
              <a:buSzPct val="25000"/>
            </a:pPr>
            <a:r>
              <a:rPr lang="en-US" sz="1900"/>
              <a:t>Please don’t be on the fence!</a:t>
            </a:r>
          </a:p>
          <a:p>
            <a:endParaRPr sz="1900"/>
          </a:p>
        </p:txBody>
      </p:sp>
      <p:sp>
        <p:nvSpPr>
          <p:cNvPr id="324" name="Shape 324"/>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25</a:t>
            </a:fld>
            <a:endParaRPr lang="en-US" sz="1200"/>
          </a:p>
        </p:txBody>
      </p:sp>
    </p:spTree>
    <p:extLst>
      <p:ext uri="{BB962C8B-B14F-4D97-AF65-F5344CB8AC3E}">
        <p14:creationId xmlns:p14="http://schemas.microsoft.com/office/powerpoint/2010/main" val="3897713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1" name="Shape 331"/>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Begin NOW. Be thinking about what you can be doing to age in a better way. To live well.</a:t>
            </a:r>
          </a:p>
          <a:p>
            <a:endParaRPr sz="1900"/>
          </a:p>
          <a:p>
            <a:pPr>
              <a:buSzPct val="25000"/>
            </a:pPr>
            <a:r>
              <a:rPr lang="en-US" sz="1900"/>
              <a:t>Because it IS your choice. Which path you take is your choice. Please don’t let anyone else write your story. No stereotypes, no diminished expectations, no expecting less.</a:t>
            </a:r>
          </a:p>
          <a:p>
            <a:endParaRPr sz="1900"/>
          </a:p>
          <a:p>
            <a:endParaRPr sz="1900"/>
          </a:p>
        </p:txBody>
      </p:sp>
      <p:sp>
        <p:nvSpPr>
          <p:cNvPr id="332" name="Shape 332"/>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26</a:t>
            </a:fld>
            <a:endParaRPr lang="en-US" sz="1200"/>
          </a:p>
        </p:txBody>
      </p:sp>
    </p:spTree>
    <p:extLst>
      <p:ext uri="{BB962C8B-B14F-4D97-AF65-F5344CB8AC3E}">
        <p14:creationId xmlns:p14="http://schemas.microsoft.com/office/powerpoint/2010/main" val="1178142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8" name="Shape 338"/>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George Eliot, MAE, had it right:</a:t>
            </a:r>
          </a:p>
          <a:p>
            <a:endParaRPr sz="1900"/>
          </a:p>
          <a:p>
            <a:pPr>
              <a:buSzPct val="25000"/>
            </a:pPr>
            <a:r>
              <a:rPr lang="en-US" sz="1900"/>
              <a:t>Never too late.</a:t>
            </a:r>
          </a:p>
          <a:p>
            <a:endParaRPr sz="1900"/>
          </a:p>
          <a:p>
            <a:pPr>
              <a:buSzPct val="25000"/>
            </a:pPr>
            <a:r>
              <a:rPr lang="en-US" sz="1900"/>
              <a:t>You’re never going to win the lottery if you don’t buy a ticket. It requires you to do something. It is, by definition, lifestyle. YOUR lifestyle. Not someone else's. As we age, becoming connected, active, fulfilled is less common. Be around people and places that help you to continue to GROW.</a:t>
            </a:r>
          </a:p>
          <a:p>
            <a:endParaRPr sz="1900"/>
          </a:p>
          <a:p>
            <a:pPr>
              <a:buSzPct val="25000"/>
            </a:pPr>
            <a:r>
              <a:rPr lang="en-US" sz="1900"/>
              <a:t>What did you learn today? What are your take aways? What are you going to do differently as a result of what you learned today?</a:t>
            </a:r>
          </a:p>
          <a:p>
            <a:endParaRPr sz="1900"/>
          </a:p>
          <a:p>
            <a:pPr>
              <a:buSzPct val="25000"/>
            </a:pPr>
            <a:r>
              <a:rPr lang="en-US" sz="1900"/>
              <a:t>Living well can happen at ANY age. Remember one of the biggest findings from the research in SA: that it’s never too late to start making positive changes!</a:t>
            </a:r>
          </a:p>
          <a:p>
            <a:endParaRPr sz="1900"/>
          </a:p>
          <a:p>
            <a:pPr>
              <a:buSzPct val="25000"/>
            </a:pPr>
            <a:r>
              <a:rPr lang="en-US" sz="1900"/>
              <a:t>I wish you great success in your lifes continuing adventures as you work to age well!</a:t>
            </a:r>
          </a:p>
        </p:txBody>
      </p:sp>
      <p:sp>
        <p:nvSpPr>
          <p:cNvPr id="339" name="Shape 339"/>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27</a:t>
            </a:fld>
            <a:endParaRPr lang="en-US" sz="1200"/>
          </a:p>
        </p:txBody>
      </p:sp>
    </p:spTree>
    <p:extLst>
      <p:ext uri="{BB962C8B-B14F-4D97-AF65-F5344CB8AC3E}">
        <p14:creationId xmlns:p14="http://schemas.microsoft.com/office/powerpoint/2010/main" val="94084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We have a lot to cover today – </a:t>
            </a:r>
          </a:p>
          <a:p>
            <a:endParaRPr sz="1900"/>
          </a:p>
          <a:p>
            <a:pPr>
              <a:buSzPct val="25000"/>
            </a:pPr>
            <a:r>
              <a:rPr lang="en-US" sz="1900"/>
              <a:t>The research story – how that research came to be</a:t>
            </a:r>
          </a:p>
          <a:p>
            <a:pPr>
              <a:buSzPct val="25000"/>
            </a:pPr>
            <a:r>
              <a:rPr lang="en-US" sz="1900"/>
              <a:t>Putting research into action – bringing that research to life</a:t>
            </a:r>
          </a:p>
          <a:p>
            <a:endParaRPr sz="1900"/>
          </a:p>
          <a:p>
            <a:pPr>
              <a:buSzPct val="25000"/>
            </a:pPr>
            <a:r>
              <a:rPr lang="en-US" sz="1900"/>
              <a:t>Today, we’re going to share some of the resources (such as these books and others)</a:t>
            </a:r>
          </a:p>
          <a:p>
            <a:pPr>
              <a:buSzPct val="25000"/>
            </a:pPr>
            <a:r>
              <a:rPr lang="en-US" sz="1900"/>
              <a:t>we’re going to look at the research done on successful aging</a:t>
            </a:r>
          </a:p>
          <a:p>
            <a:pPr>
              <a:buSzPct val="25000"/>
            </a:pPr>
            <a:r>
              <a:rPr lang="en-US" sz="1900"/>
              <a:t>the findings that came out of that research</a:t>
            </a:r>
          </a:p>
          <a:p>
            <a:pPr>
              <a:buSzPct val="25000"/>
            </a:pPr>
            <a:r>
              <a:rPr lang="en-US" sz="1900"/>
              <a:t>and ultimately how we can apply that research to our lives in order to live well = ten tips to age successfully which come out of LLDS.</a:t>
            </a:r>
          </a:p>
          <a:p>
            <a:endParaRPr sz="1900"/>
          </a:p>
        </p:txBody>
      </p:sp>
      <p:sp>
        <p:nvSpPr>
          <p:cNvPr id="152" name="Shape 152"/>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3</a:t>
            </a:fld>
            <a:endParaRPr lang="en-US" sz="1200"/>
          </a:p>
        </p:txBody>
      </p:sp>
    </p:spTree>
    <p:extLst>
      <p:ext uri="{BB962C8B-B14F-4D97-AF65-F5344CB8AC3E}">
        <p14:creationId xmlns:p14="http://schemas.microsoft.com/office/powerpoint/2010/main" val="143137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8" name="Shape 158"/>
          <p:cNvSpPr txBox="1">
            <a:spLocks noGrp="1"/>
          </p:cNvSpPr>
          <p:nvPr>
            <p:ph type="body" idx="1"/>
          </p:nvPr>
        </p:nvSpPr>
        <p:spPr>
          <a:xfrm>
            <a:off x="731848" y="4419678"/>
            <a:ext cx="5897448" cy="4877109"/>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This isn’t new information for you. We know this. But it sets the foundation for the research that has been on successful aging - </a:t>
            </a:r>
          </a:p>
          <a:p>
            <a:pPr>
              <a:buSzPct val="25000"/>
            </a:pPr>
            <a:r>
              <a:rPr lang="en-US" sz="1900"/>
              <a:t>Taking a step back to the late 1800’s, aging was not a pretty picture in the US. Aging was a new “problem” with a life-expectancy of 49 years old. People just didn’t live long. They weren’t equipped to do so.</a:t>
            </a:r>
          </a:p>
          <a:p>
            <a:endParaRPr sz="1900"/>
          </a:p>
          <a:p>
            <a:pPr>
              <a:buSzPct val="25000"/>
            </a:pPr>
            <a:r>
              <a:rPr lang="en-US" sz="1900"/>
              <a:t>Life expectancy at the end of the nineteenth century in the United States was still approximately age 49, but these discoveries, which provided safe water, infection-reduced surgery and childbirth, vaccines, and eventually, in 1928, penicillin, began to increase longevity dramatically. In fact, in the twentieth century alone, lifespan increased more than it had since the Bronze Age – it increased by 30 years!</a:t>
            </a:r>
          </a:p>
          <a:p>
            <a:endParaRPr sz="1900"/>
          </a:p>
          <a:p>
            <a:pPr>
              <a:buSzPct val="25000"/>
            </a:pPr>
            <a:r>
              <a:rPr lang="en-US" sz="1900"/>
              <a:t>As you can see…</a:t>
            </a:r>
          </a:p>
          <a:p>
            <a:pPr>
              <a:buSzPct val="25000"/>
            </a:pPr>
            <a:r>
              <a:rPr lang="en-US" sz="1900"/>
              <a:t>Americans are living longer and healthier lives. According to the U.S. Census Bureau, a child born today can expect to live 78 years; by 2050 life expectancy at birth is projected to be 83; some estimate the number will be even higher. MF takes different factors into account, which you will hear about in the research findings.</a:t>
            </a:r>
          </a:p>
          <a:p>
            <a:endParaRPr sz="1900"/>
          </a:p>
          <a:p>
            <a:pPr>
              <a:buSzPct val="25000"/>
            </a:pPr>
            <a:r>
              <a:rPr lang="en-US" sz="1900"/>
              <a:t> At the same time that people are living longer, they are also enjoying lower rates of disability and poverty than previous generations.</a:t>
            </a:r>
          </a:p>
          <a:p>
            <a:endParaRPr sz="1900"/>
          </a:p>
          <a:p>
            <a:pPr>
              <a:buSzPct val="25000"/>
            </a:pPr>
            <a:r>
              <a:rPr lang="en-US" sz="1900"/>
              <a:t>Today, we live longer than our ancestors of any era. We’re able to travel anywhere on the globe and even into space! We produce and transport any commodity needed: food, cars, electronics, and clothes. We rarely die of infectious disease, and can replace hearts, kidneys, shoulders, knees, and hips. Yes, we have come a long way from our humble roots as a species. </a:t>
            </a:r>
          </a:p>
        </p:txBody>
      </p:sp>
      <p:sp>
        <p:nvSpPr>
          <p:cNvPr id="159" name="Shape 159"/>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4</a:t>
            </a:fld>
            <a:endParaRPr lang="en-US" sz="1200"/>
          </a:p>
        </p:txBody>
      </p:sp>
    </p:spTree>
    <p:extLst>
      <p:ext uri="{BB962C8B-B14F-4D97-AF65-F5344CB8AC3E}">
        <p14:creationId xmlns:p14="http://schemas.microsoft.com/office/powerpoint/2010/main" val="133942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1" name="Shape 171"/>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I’m sure many of you are familiar with this societal view of aging - the steady growth and increased potential until about age 30-35 and then a slow steady decline and death...</a:t>
            </a:r>
          </a:p>
          <a:p>
            <a:endParaRPr sz="1900"/>
          </a:p>
          <a:p>
            <a:pPr>
              <a:buSzPct val="25000"/>
            </a:pPr>
            <a:r>
              <a:rPr lang="en-US" sz="1900"/>
              <a:t>Traditionally, this is how we have viewed the aging process.</a:t>
            </a:r>
          </a:p>
          <a:p>
            <a:endParaRPr sz="1900"/>
          </a:p>
          <a:p>
            <a:pPr>
              <a:buSzPct val="25000"/>
            </a:pPr>
            <a:r>
              <a:rPr lang="en-US" sz="1900"/>
              <a:t>You all JUST said that you wished to age in a good way… so there has to be a better way than a slide with a painful ending… we will get to this in a moment.</a:t>
            </a:r>
          </a:p>
        </p:txBody>
      </p:sp>
      <p:sp>
        <p:nvSpPr>
          <p:cNvPr id="172" name="Shape 172"/>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5</a:t>
            </a:fld>
            <a:endParaRPr lang="en-US" sz="1200"/>
          </a:p>
        </p:txBody>
      </p:sp>
    </p:spTree>
    <p:extLst>
      <p:ext uri="{BB962C8B-B14F-4D97-AF65-F5344CB8AC3E}">
        <p14:creationId xmlns:p14="http://schemas.microsoft.com/office/powerpoint/2010/main" val="223679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8" name="Shape 178"/>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p:txBody>
      </p:sp>
      <p:sp>
        <p:nvSpPr>
          <p:cNvPr id="179" name="Shape 179"/>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6</a:t>
            </a:fld>
            <a:endParaRPr lang="en-US" sz="1200"/>
          </a:p>
        </p:txBody>
      </p:sp>
    </p:spTree>
    <p:extLst>
      <p:ext uri="{BB962C8B-B14F-4D97-AF65-F5344CB8AC3E}">
        <p14:creationId xmlns:p14="http://schemas.microsoft.com/office/powerpoint/2010/main" val="375250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5" name="Shape 185"/>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a:p>
            <a:pPr>
              <a:buSzPct val="25000"/>
            </a:pPr>
            <a:r>
              <a:rPr lang="en-US" sz="1900"/>
              <a:t>We are a society obsessed with youth. We think of older adults as broken versions of younger adults and attempt to lump them all together.</a:t>
            </a:r>
          </a:p>
          <a:p>
            <a:pPr>
              <a:buSzPct val="25000"/>
            </a:pPr>
            <a:r>
              <a:rPr lang="en-US" sz="1900"/>
              <a:t>But it’s no wonder we have held these stereotypes of aging for so long with a society and culture that have for so long focused on youth.</a:t>
            </a:r>
          </a:p>
          <a:p>
            <a:endParaRPr sz="1900"/>
          </a:p>
          <a:p>
            <a:pPr>
              <a:buSzPct val="25000"/>
            </a:pPr>
            <a:r>
              <a:rPr lang="en-US" sz="1900"/>
              <a:t>GRAPH: Anti aging industry is expected to rise…</a:t>
            </a:r>
          </a:p>
          <a:p>
            <a:endParaRPr sz="1900"/>
          </a:p>
          <a:p>
            <a:pPr>
              <a:buSzPct val="25000"/>
            </a:pPr>
            <a:r>
              <a:rPr lang="en-US" sz="1900"/>
              <a:t>Unfortunately, despite what the research tells us, this is still the view of aging (as evidenced by the global sales #s). Growth and potential and then slow and steady decline. We are a productivity based culture and therefore equate being retired as not being valuable.</a:t>
            </a:r>
          </a:p>
          <a:p>
            <a:endParaRPr sz="1900"/>
          </a:p>
          <a:p>
            <a:pPr>
              <a:buSzPct val="25000"/>
            </a:pPr>
            <a:r>
              <a:rPr lang="en-US" sz="1900"/>
              <a:t>The AAI wanting to take away your wrinkles is  like stripping away your experiences.</a:t>
            </a:r>
          </a:p>
          <a:p>
            <a:pPr>
              <a:buSzPct val="25000"/>
            </a:pPr>
            <a:r>
              <a:rPr lang="en-US" sz="1900"/>
              <a:t>How do you experience/are you experiencing the aging process? How do you feel the culture responds to you as you age?</a:t>
            </a:r>
          </a:p>
          <a:p>
            <a:endParaRPr sz="1900"/>
          </a:p>
          <a:p>
            <a:pPr>
              <a:buSzPct val="25000"/>
            </a:pPr>
            <a:r>
              <a:rPr lang="en-US" sz="1900"/>
              <a:t>“Aging is not ‘lost youth,’ but a new stage of opportunity and strength. It’s a different stage of life, and if you are going to pretend it’s youth, you are going to miss it. You are going to miss the surprises, the possibilities, and the evolution that we are just beginning to know about because there are no role models, no guideposts, and no signs.”</a:t>
            </a:r>
          </a:p>
          <a:p>
            <a:pPr>
              <a:buSzPct val="25000"/>
            </a:pPr>
            <a:r>
              <a:rPr lang="en-US" sz="1900"/>
              <a:t>~ Betty Friedan (writer, American activist)</a:t>
            </a:r>
          </a:p>
          <a:p>
            <a:endParaRPr sz="1900"/>
          </a:p>
          <a:p>
            <a:pPr>
              <a:buSzPct val="25000"/>
            </a:pPr>
            <a:r>
              <a:rPr lang="en-US" sz="1900"/>
              <a:t>So while our society still buys into this perception, we have to choose not to. Why have we chosen to only focus on the decline?? Sounds like a pretty sad story so far, doesn’t it?</a:t>
            </a:r>
          </a:p>
        </p:txBody>
      </p:sp>
      <p:sp>
        <p:nvSpPr>
          <p:cNvPr id="186" name="Shape 186"/>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7</a:t>
            </a:fld>
            <a:endParaRPr lang="en-US" sz="1200"/>
          </a:p>
        </p:txBody>
      </p:sp>
    </p:spTree>
    <p:extLst>
      <p:ext uri="{BB962C8B-B14F-4D97-AF65-F5344CB8AC3E}">
        <p14:creationId xmlns:p14="http://schemas.microsoft.com/office/powerpoint/2010/main" val="242054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2" name="Shape 192"/>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LISA:</a:t>
            </a:r>
          </a:p>
        </p:txBody>
      </p:sp>
      <p:sp>
        <p:nvSpPr>
          <p:cNvPr id="193" name="Shape 193"/>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8</a:t>
            </a:fld>
            <a:endParaRPr lang="en-US" sz="1200"/>
          </a:p>
        </p:txBody>
      </p:sp>
    </p:spTree>
    <p:extLst>
      <p:ext uri="{BB962C8B-B14F-4D97-AF65-F5344CB8AC3E}">
        <p14:creationId xmlns:p14="http://schemas.microsoft.com/office/powerpoint/2010/main" val="148705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0" name="Shape 200"/>
          <p:cNvSpPr txBox="1">
            <a:spLocks noGrp="1"/>
          </p:cNvSpPr>
          <p:nvPr>
            <p:ph type="body" idx="1"/>
          </p:nvPr>
        </p:nvSpPr>
        <p:spPr>
          <a:xfrm>
            <a:off x="731848" y="4561303"/>
            <a:ext cx="5851503" cy="4320377"/>
          </a:xfrm>
          <a:prstGeom prst="rect">
            <a:avLst/>
          </a:prstGeom>
          <a:noFill/>
          <a:ln>
            <a:noFill/>
          </a:ln>
        </p:spPr>
        <p:txBody>
          <a:bodyPr lIns="96639" tIns="48307" rIns="96639" bIns="48307" anchor="t" anchorCtr="0">
            <a:noAutofit/>
          </a:bodyPr>
          <a:lstStyle/>
          <a:p>
            <a:pPr>
              <a:buSzPct val="25000"/>
            </a:pPr>
            <a:r>
              <a:rPr lang="en-US" sz="1900"/>
              <a:t>MARENTA:</a:t>
            </a:r>
          </a:p>
          <a:p>
            <a:pPr>
              <a:buSzPct val="25000"/>
            </a:pPr>
            <a:r>
              <a:rPr lang="en-US" sz="1900"/>
              <a:t>Why haven’t we studied what can go RIGHT with aging? </a:t>
            </a:r>
          </a:p>
          <a:p>
            <a:endParaRPr sz="1900"/>
          </a:p>
          <a:p>
            <a:pPr>
              <a:buSzPct val="25000"/>
            </a:pPr>
            <a:r>
              <a:rPr lang="en-US" sz="1900"/>
              <a:t>We’ve talked about how so much focus has been given to the stereotypical aging process, the decline, and all the negative things associated with it.</a:t>
            </a:r>
          </a:p>
          <a:p>
            <a:endParaRPr sz="1900"/>
          </a:p>
          <a:p>
            <a:pPr>
              <a:buSzPct val="25000"/>
            </a:pPr>
            <a:r>
              <a:rPr lang="en-US" sz="1900"/>
              <a:t>Thankfully, Jonas Salk, the discoverer of the polio vaccine, had an important question that challenged this view. He recognized that there were people who aged in a better way. Research up into the 80’s focused solely on all the things that can ‘go wrong’ with aging, but as a member of the MacArthur Foundation board, he challenged them to ask a new question: What can go RIGHT with aging? </a:t>
            </a:r>
          </a:p>
          <a:p>
            <a:endParaRPr sz="1900"/>
          </a:p>
          <a:p>
            <a:pPr>
              <a:buSzPct val="25000"/>
            </a:pPr>
            <a:r>
              <a:rPr lang="en-US" sz="1900"/>
              <a:t>Under the direction of Dr.’s Rowe and Kahn, they began a decade long study on those who stayed at </a:t>
            </a:r>
            <a:r>
              <a:rPr lang="en-US" sz="1900" b="1"/>
              <a:t>high levels of performance for longer periods of time</a:t>
            </a:r>
            <a:r>
              <a:rPr lang="en-US" sz="1900"/>
              <a:t>. What do those who are aging in a better way have in common??</a:t>
            </a:r>
          </a:p>
          <a:p>
            <a:endParaRPr sz="1900"/>
          </a:p>
          <a:p>
            <a:pPr>
              <a:buSzPct val="25000"/>
            </a:pPr>
            <a:r>
              <a:rPr lang="en-US" sz="1900"/>
              <a:t>The results of this research smashed the stereotypes of aging – In fact, it has been cited over 3100 times in other research and it began the transition towards looking at aging from a more positive perspective.</a:t>
            </a:r>
          </a:p>
        </p:txBody>
      </p:sp>
      <p:sp>
        <p:nvSpPr>
          <p:cNvPr id="201" name="Shape 201"/>
          <p:cNvSpPr txBox="1"/>
          <p:nvPr/>
        </p:nvSpPr>
        <p:spPr>
          <a:xfrm>
            <a:off x="4143311" y="9119350"/>
            <a:ext cx="3170247" cy="480221"/>
          </a:xfrm>
          <a:prstGeom prst="rect">
            <a:avLst/>
          </a:prstGeom>
          <a:noFill/>
          <a:ln>
            <a:noFill/>
          </a:ln>
        </p:spPr>
        <p:txBody>
          <a:bodyPr lIns="96639" tIns="48307" rIns="96639" bIns="48307" anchor="b" anchorCtr="0">
            <a:noAutofit/>
          </a:bodyPr>
          <a:lstStyle/>
          <a:p>
            <a:pPr algn="r">
              <a:buClr>
                <a:srgbClr val="000000"/>
              </a:buClr>
              <a:buSzPct val="25000"/>
            </a:pPr>
            <a:fld id="{00000000-1234-1234-1234-123412341234}" type="slidenum">
              <a:rPr lang="en-US" sz="1200"/>
              <a:pPr algn="r">
                <a:buClr>
                  <a:srgbClr val="000000"/>
                </a:buClr>
                <a:buSzPct val="25000"/>
              </a:pPr>
              <a:t>9</a:t>
            </a:fld>
            <a:endParaRPr lang="en-US" sz="1200"/>
          </a:p>
        </p:txBody>
      </p:sp>
    </p:spTree>
    <p:extLst>
      <p:ext uri="{BB962C8B-B14F-4D97-AF65-F5344CB8AC3E}">
        <p14:creationId xmlns:p14="http://schemas.microsoft.com/office/powerpoint/2010/main" val="49746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40543" y="776287"/>
            <a:ext cx="8062911" cy="1470024"/>
          </a:xfrm>
          <a:prstGeom prst="rect">
            <a:avLst/>
          </a:prstGeom>
          <a:noFill/>
          <a:ln>
            <a:noFill/>
          </a:ln>
        </p:spPr>
        <p:txBody>
          <a:bodyPr lIns="91425" tIns="91425" rIns="91425" bIns="91425" anchor="b" anchorCtr="0"/>
          <a:lstStyle>
            <a:lvl1pPr marL="484188" marR="0" indent="-484188" algn="r"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20" name="Shape 20"/>
          <p:cNvSpPr txBox="1">
            <a:spLocks noGrp="1"/>
          </p:cNvSpPr>
          <p:nvPr>
            <p:ph type="subTitle" idx="1"/>
          </p:nvPr>
        </p:nvSpPr>
        <p:spPr>
          <a:xfrm>
            <a:off x="540543" y="2250280"/>
            <a:ext cx="8062911" cy="1752600"/>
          </a:xfrm>
          <a:prstGeom prst="rect">
            <a:avLst/>
          </a:prstGeom>
          <a:noFill/>
          <a:ln>
            <a:noFill/>
          </a:ln>
        </p:spPr>
        <p:txBody>
          <a:bodyPr lIns="91425" tIns="91425" rIns="91425" bIns="91425" anchor="t" anchorCtr="0"/>
          <a:lstStyle>
            <a:lvl1pPr marL="0" marR="36576" indent="0" algn="r" rtl="0">
              <a:spcBef>
                <a:spcPts val="0"/>
              </a:spcBef>
              <a:spcAft>
                <a:spcPts val="0"/>
              </a:spcAft>
              <a:buClr>
                <a:schemeClr val="accent1"/>
              </a:buClr>
              <a:buFont typeface="Noto Symbol"/>
              <a:buNone/>
              <a:defRPr/>
            </a:lvl1pPr>
            <a:lvl2pPr marL="457200" marR="0" indent="0" algn="ctr" rtl="0">
              <a:spcBef>
                <a:spcPts val="520"/>
              </a:spcBef>
              <a:spcAft>
                <a:spcPts val="0"/>
              </a:spcAft>
              <a:buClr>
                <a:schemeClr val="accent1"/>
              </a:buClr>
              <a:buFont typeface="Verdana"/>
              <a:buNone/>
              <a:defRPr/>
            </a:lvl2pPr>
            <a:lvl3pPr marL="914400" marR="0" indent="0" algn="ctr" rtl="0">
              <a:spcBef>
                <a:spcPts val="480"/>
              </a:spcBef>
              <a:spcAft>
                <a:spcPts val="0"/>
              </a:spcAft>
              <a:buClr>
                <a:schemeClr val="accent1"/>
              </a:buClr>
              <a:buFont typeface="Noto Symbol"/>
              <a:buNone/>
              <a:defRPr/>
            </a:lvl3pPr>
            <a:lvl4pPr marL="1371600" marR="0" indent="0" algn="ctr" rtl="0">
              <a:spcBef>
                <a:spcPts val="400"/>
              </a:spcBef>
              <a:spcAft>
                <a:spcPts val="0"/>
              </a:spcAft>
              <a:buClr>
                <a:schemeClr val="accent1"/>
              </a:buClr>
              <a:buFont typeface="Noto Symbol"/>
              <a:buNone/>
              <a:defRPr/>
            </a:lvl4pPr>
            <a:lvl5pPr marL="1828800" marR="0" indent="0" algn="ctr" rtl="0">
              <a:spcBef>
                <a:spcPts val="380"/>
              </a:spcBef>
              <a:spcAft>
                <a:spcPts val="0"/>
              </a:spcAft>
              <a:buClr>
                <a:srgbClr val="FF90B2"/>
              </a:buClr>
              <a:buFont typeface="Noto Symbol"/>
              <a:buNone/>
              <a:defRPr/>
            </a:lvl5pPr>
            <a:lvl6pPr marL="2286000" marR="0" indent="0" algn="ctr" rtl="0">
              <a:spcBef>
                <a:spcPts val="360"/>
              </a:spcBef>
              <a:buClr>
                <a:srgbClr val="FFA2C9"/>
              </a:buClr>
              <a:buFont typeface="Noto Symbol"/>
              <a:buNone/>
              <a:defRPr/>
            </a:lvl6pPr>
            <a:lvl7pPr marL="2743200" marR="0" indent="0" algn="ctr" rtl="0">
              <a:spcBef>
                <a:spcPts val="320"/>
              </a:spcBef>
              <a:buClr>
                <a:srgbClr val="FFA2C9"/>
              </a:buClr>
              <a:buFont typeface="Noto Symbol"/>
              <a:buNone/>
              <a:defRPr/>
            </a:lvl7pPr>
            <a:lvl8pPr marL="3200400" marR="0" indent="0" algn="ctr" rtl="0">
              <a:spcBef>
                <a:spcPts val="320"/>
              </a:spcBef>
              <a:buClr>
                <a:srgbClr val="FFA2C9"/>
              </a:buClr>
              <a:buFont typeface="Noto Symbol"/>
              <a:buNone/>
              <a:defRPr/>
            </a:lvl8pPr>
            <a:lvl9pPr marL="3657600" marR="0" indent="0" algn="ctr" rtl="0">
              <a:spcBef>
                <a:spcPts val="320"/>
              </a:spcBef>
              <a:buClr>
                <a:srgbClr val="FFA2C9"/>
              </a:buClr>
              <a:buFont typeface="Noto Symbol"/>
              <a:buNone/>
              <a:defRPr/>
            </a:lvl9pPr>
          </a:lstStyle>
          <a:p>
            <a:endParaRPr/>
          </a:p>
        </p:txBody>
      </p:sp>
      <p:sp>
        <p:nvSpPr>
          <p:cNvPr id="21" name="Shape 21"/>
          <p:cNvSpPr txBox="1">
            <a:spLocks noGrp="1"/>
          </p:cNvSpPr>
          <p:nvPr>
            <p:ph type="dt" idx="10"/>
          </p:nvPr>
        </p:nvSpPr>
        <p:spPr>
          <a:xfrm>
            <a:off x="1371600" y="6011862"/>
            <a:ext cx="57912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ftr" idx="11"/>
          </p:nvPr>
        </p:nvSpPr>
        <p:spPr>
          <a:xfrm>
            <a:off x="1371600" y="5649912"/>
            <a:ext cx="5791200"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sldNum" idx="12"/>
          </p:nvPr>
        </p:nvSpPr>
        <p:spPr>
          <a:xfrm>
            <a:off x="8391525" y="5753100"/>
            <a:ext cx="503236"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300" b="0" i="0" u="none" strike="noStrike" cap="none" baseline="0">
                <a:solidFill>
                  <a:srgbClr val="FFFFFF"/>
                </a:solidFill>
                <a:latin typeface="Arial"/>
                <a:ea typeface="Arial"/>
                <a:cs typeface="Arial"/>
                <a:sym typeface="Arial"/>
              </a:defRPr>
            </a:lvl1pPr>
          </a:lstStyle>
          <a:p>
            <a:pPr marL="0" lvl="0" indent="0">
              <a:spcBef>
                <a:spcPts val="0"/>
              </a:spcBef>
              <a:buClr>
                <a:srgbClr val="FFFFFF"/>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2295143" y="2882264"/>
            <a:ext cx="5943599" cy="914400"/>
          </a:xfrm>
          <a:prstGeom prst="rect">
            <a:avLst/>
          </a:prstGeom>
          <a:noFill/>
          <a:ln>
            <a:noFill/>
          </a:ln>
        </p:spPr>
        <p:txBody>
          <a:bodyPr lIns="91425" tIns="91425" rIns="91425" bIns="91425" anchor="b" anchorCtr="0"/>
          <a:lstStyle>
            <a:lvl1pPr marL="0" marR="18288"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1"/>
          </p:nvPr>
        </p:nvSpPr>
        <p:spPr>
          <a:xfrm>
            <a:off x="1135855" y="367663"/>
            <a:ext cx="2438399" cy="594359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2"/>
          </p:nvPr>
        </p:nvSpPr>
        <p:spPr>
          <a:xfrm>
            <a:off x="3651250" y="320039"/>
            <a:ext cx="5276087" cy="59893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txBox="1">
            <a:spLocks noGrp="1"/>
          </p:cNvSpPr>
          <p:nvPr>
            <p:ph type="dt" idx="10"/>
          </p:nvPr>
        </p:nvSpPr>
        <p:spPr>
          <a:xfrm>
            <a:off x="6278562" y="6556375"/>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ftr" idx="11"/>
          </p:nvPr>
        </p:nvSpPr>
        <p:spPr>
          <a:xfrm>
            <a:off x="1135062" y="6556375"/>
            <a:ext cx="51434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sldNum" idx="12"/>
          </p:nvPr>
        </p:nvSpPr>
        <p:spPr>
          <a:xfrm>
            <a:off x="8410575" y="6556375"/>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9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rot="-5400000">
            <a:off x="-2523743" y="2894096"/>
            <a:ext cx="6400799" cy="914400"/>
          </a:xfrm>
          <a:prstGeom prst="rect">
            <a:avLst/>
          </a:prstGeom>
          <a:noFill/>
          <a:ln>
            <a:noFill/>
          </a:ln>
        </p:spPr>
        <p:txBody>
          <a:bodyPr lIns="91425" tIns="91425" rIns="91425" bIns="91425" anchor="b" anchorCtr="0"/>
          <a:lstStyle>
            <a:lvl1pPr marL="0" algn="l"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a:spLocks noGrp="1"/>
          </p:cNvSpPr>
          <p:nvPr>
            <p:ph type="pic" idx="2"/>
          </p:nvPr>
        </p:nvSpPr>
        <p:spPr>
          <a:xfrm>
            <a:off x="1138237" y="373965"/>
            <a:ext cx="7333487" cy="5486399"/>
          </a:xfrm>
          <a:prstGeom prst="rect">
            <a:avLst/>
          </a:prstGeom>
          <a:solidFill>
            <a:srgbClr val="4A4A4A"/>
          </a:solidFill>
          <a:ln>
            <a:noFill/>
          </a:ln>
        </p:spPr>
      </p:sp>
      <p:sp>
        <p:nvSpPr>
          <p:cNvPr id="129" name="Shape 129"/>
          <p:cNvSpPr txBox="1">
            <a:spLocks noGrp="1"/>
          </p:cNvSpPr>
          <p:nvPr>
            <p:ph type="body" idx="1"/>
          </p:nvPr>
        </p:nvSpPr>
        <p:spPr>
          <a:xfrm>
            <a:off x="1143000" y="5867400"/>
            <a:ext cx="7333487" cy="685799"/>
          </a:xfrm>
          <a:prstGeom prst="rect">
            <a:avLst/>
          </a:prstGeom>
          <a:solidFill>
            <a:schemeClr val="accent1">
              <a:alpha val="14901"/>
            </a:schemeClr>
          </a:solidFill>
          <a:ln w="9525" cap="flat">
            <a:solidFill>
              <a:schemeClr val="accent1"/>
            </a:solidFill>
            <a:prstDash val="solid"/>
            <a:miter/>
            <a:headEnd type="none" w="med" len="med"/>
            <a:tailEnd type="none" w="med" len="med"/>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dt" idx="10"/>
          </p:nvPr>
        </p:nvSpPr>
        <p:spPr>
          <a:xfrm>
            <a:off x="6108700" y="6556375"/>
            <a:ext cx="210184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ftr" idx="11"/>
          </p:nvPr>
        </p:nvSpPr>
        <p:spPr>
          <a:xfrm>
            <a:off x="1169987" y="6557961"/>
            <a:ext cx="4948236"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2" name="Shape 132"/>
          <p:cNvSpPr txBox="1">
            <a:spLocks noGrp="1"/>
          </p:cNvSpPr>
          <p:nvPr>
            <p:ph type="sldNum" idx="12"/>
          </p:nvPr>
        </p:nvSpPr>
        <p:spPr>
          <a:xfrm>
            <a:off x="8216900" y="6556375"/>
            <a:ext cx="366711"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9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484188" indent="-484188" algn="l" rtl="0">
              <a:spcBef>
                <a:spcPts val="0"/>
              </a:spcBef>
              <a:spcAft>
                <a:spcPts val="0"/>
              </a:spcAft>
              <a:defRPr/>
            </a:lvl1pPr>
            <a:lvl2pPr marL="484188" indent="-484188" algn="l" rtl="0">
              <a:spcBef>
                <a:spcPts val="0"/>
              </a:spcBef>
              <a:spcAft>
                <a:spcPts val="0"/>
              </a:spcAft>
              <a:defRPr/>
            </a:lvl2pPr>
            <a:lvl3pPr marL="484188" indent="-484188" algn="l" rtl="0">
              <a:spcBef>
                <a:spcPts val="0"/>
              </a:spcBef>
              <a:spcAft>
                <a:spcPts val="0"/>
              </a:spcAft>
              <a:defRPr/>
            </a:lvl3pPr>
            <a:lvl4pPr marL="484188" indent="-484188" algn="l" rtl="0">
              <a:spcBef>
                <a:spcPts val="0"/>
              </a:spcBef>
              <a:spcAft>
                <a:spcPts val="0"/>
              </a:spcAft>
              <a:defRPr/>
            </a:lvl4pPr>
            <a:lvl5pPr marL="484188" indent="-484188" algn="l" rtl="0">
              <a:spcBef>
                <a:spcPts val="0"/>
              </a:spcBef>
              <a:spcAft>
                <a:spcPts val="0"/>
              </a:spcAft>
              <a:defRPr/>
            </a:lvl5pPr>
            <a:lvl6pPr marL="941388" indent="-484188" algn="l" rtl="0">
              <a:spcBef>
                <a:spcPts val="0"/>
              </a:spcBef>
              <a:spcAft>
                <a:spcPts val="0"/>
              </a:spcAft>
              <a:defRPr/>
            </a:lvl6pPr>
            <a:lvl7pPr marL="1398588" indent="-484188" algn="l" rtl="0">
              <a:spcBef>
                <a:spcPts val="0"/>
              </a:spcBef>
              <a:spcAft>
                <a:spcPts val="0"/>
              </a:spcAft>
              <a:defRPr/>
            </a:lvl7pPr>
            <a:lvl8pPr marL="1855788" indent="-484188" algn="l" rtl="0">
              <a:spcBef>
                <a:spcPts val="0"/>
              </a:spcBef>
              <a:spcAft>
                <a:spcPts val="0"/>
              </a:spcAft>
              <a:defRPr/>
            </a:lvl8pPr>
            <a:lvl9pPr marL="2312988" indent="-484188" algn="l" rtl="0">
              <a:spcBef>
                <a:spcPts val="0"/>
              </a:spcBef>
              <a:spcAft>
                <a:spcPts val="0"/>
              </a:spcAft>
              <a:defRPr/>
            </a:lvl9pPr>
          </a:lstStyle>
          <a:p>
            <a:endParaRPr/>
          </a:p>
        </p:txBody>
      </p:sp>
      <p:sp>
        <p:nvSpPr>
          <p:cNvPr id="35" name="Shape 35"/>
          <p:cNvSpPr txBox="1">
            <a:spLocks noGrp="1"/>
          </p:cNvSpPr>
          <p:nvPr>
            <p:ph type="body" idx="1"/>
          </p:nvPr>
        </p:nvSpPr>
        <p:spPr>
          <a:xfrm>
            <a:off x="457200" y="1882808"/>
            <a:ext cx="8229600" cy="4572000"/>
          </a:xfrm>
          <a:prstGeom prst="rect">
            <a:avLst/>
          </a:prstGeom>
          <a:noFill/>
          <a:ln>
            <a:noFill/>
          </a:ln>
        </p:spPr>
        <p:txBody>
          <a:bodyPr lIns="91425" tIns="91425" rIns="91425" bIns="91425" anchor="t" anchorCtr="0"/>
          <a:lstStyle>
            <a:lvl1pPr marL="447675" indent="-231775" algn="l" rtl="0">
              <a:spcBef>
                <a:spcPts val="600"/>
              </a:spcBef>
              <a:spcAft>
                <a:spcPts val="0"/>
              </a:spcAft>
              <a:buClr>
                <a:schemeClr val="accent1"/>
              </a:buClr>
              <a:buFont typeface="Noto Symbol"/>
              <a:buChar char="⦿"/>
              <a:defRPr/>
            </a:lvl1pPr>
            <a:lvl2pPr marL="822325" indent="-132080" algn="l" rtl="0">
              <a:spcBef>
                <a:spcPts val="520"/>
              </a:spcBef>
              <a:spcAft>
                <a:spcPts val="0"/>
              </a:spcAft>
              <a:buClr>
                <a:schemeClr val="accent1"/>
              </a:buClr>
              <a:buFont typeface="Verdana"/>
              <a:buChar char="›"/>
              <a:defRPr/>
            </a:lvl2pPr>
            <a:lvl3pPr marL="1104900" indent="-76200" algn="l" rtl="0">
              <a:spcBef>
                <a:spcPts val="480"/>
              </a:spcBef>
              <a:spcAft>
                <a:spcPts val="0"/>
              </a:spcAft>
              <a:buClr>
                <a:schemeClr val="accent1"/>
              </a:buClr>
              <a:buFont typeface="Noto Symbol"/>
              <a:buChar char="⚫"/>
              <a:defRPr/>
            </a:lvl3pPr>
            <a:lvl4pPr marL="1371600" indent="-88900" algn="l" rtl="0">
              <a:spcBef>
                <a:spcPts val="400"/>
              </a:spcBef>
              <a:spcAft>
                <a:spcPts val="0"/>
              </a:spcAft>
              <a:buClr>
                <a:schemeClr val="accent1"/>
              </a:buClr>
              <a:buFont typeface="Noto Symbol"/>
              <a:buChar char="⚫"/>
              <a:defRPr/>
            </a:lvl4pPr>
            <a:lvl5pPr marL="1600200" indent="-95250" algn="l" rtl="0">
              <a:spcBef>
                <a:spcPts val="380"/>
              </a:spcBef>
              <a:spcAft>
                <a:spcPts val="0"/>
              </a:spcAft>
              <a:buClr>
                <a:srgbClr val="FF90B2"/>
              </a:buClr>
              <a:buFont typeface="Noto Symbol"/>
              <a:buChar char="⚫"/>
              <a:defRPr/>
            </a:lvl5pPr>
            <a:lvl6pPr marL="1828800" indent="-101600" algn="l" rtl="0">
              <a:spcBef>
                <a:spcPts val="360"/>
              </a:spcBef>
              <a:buClr>
                <a:srgbClr val="FFA2C9"/>
              </a:buClr>
              <a:buFont typeface="Noto Symbol"/>
              <a:buChar char="⚫"/>
              <a:defRPr/>
            </a:lvl6pPr>
            <a:lvl7pPr marL="2084832" indent="-116332" algn="l" rtl="0">
              <a:spcBef>
                <a:spcPts val="320"/>
              </a:spcBef>
              <a:buClr>
                <a:srgbClr val="FFA2C9"/>
              </a:buClr>
              <a:buFont typeface="Noto Symbol"/>
              <a:buChar char="⚫"/>
              <a:defRPr/>
            </a:lvl7pPr>
            <a:lvl8pPr marL="2286000" indent="-88900" algn="l" rtl="0">
              <a:spcBef>
                <a:spcPts val="320"/>
              </a:spcBef>
              <a:buClr>
                <a:srgbClr val="FFA2C9"/>
              </a:buClr>
              <a:buFont typeface="Noto Symbol"/>
              <a:buChar char="⚫"/>
              <a:defRPr/>
            </a:lvl8pPr>
            <a:lvl9pPr marL="2514600" indent="-88900" algn="l" rtl="0">
              <a:spcBef>
                <a:spcPts val="320"/>
              </a:spcBef>
              <a:buClr>
                <a:srgbClr val="FFA2C9"/>
              </a:buClr>
              <a:buFont typeface="Noto Symbol"/>
              <a:buChar char="⚫"/>
              <a:defRPr/>
            </a:lvl9pPr>
          </a:lstStyle>
          <a:p>
            <a:endParaRPr/>
          </a:p>
        </p:txBody>
      </p:sp>
      <p:sp>
        <p:nvSpPr>
          <p:cNvPr id="36" name="Shape 36"/>
          <p:cNvSpPr txBox="1">
            <a:spLocks noGrp="1"/>
          </p:cNvSpPr>
          <p:nvPr>
            <p:ph type="dt" idx="10"/>
          </p:nvPr>
        </p:nvSpPr>
        <p:spPr>
          <a:xfrm>
            <a:off x="4791075" y="6480175"/>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457200" y="6481762"/>
            <a:ext cx="4259262" cy="30003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991100" y="2171699"/>
            <a:ext cx="5486399" cy="1904999"/>
          </a:xfrm>
          <a:prstGeom prst="rect">
            <a:avLst/>
          </a:prstGeom>
          <a:noFill/>
          <a:ln>
            <a:noFill/>
          </a:ln>
        </p:spPr>
        <p:txBody>
          <a:bodyPr lIns="91425" tIns="91425" rIns="91425" bIns="91425" anchor="ctr" anchorCtr="0"/>
          <a:lstStyle>
            <a:lvl1pPr marL="484188" indent="-484188" algn="l" rtl="0">
              <a:spcBef>
                <a:spcPts val="0"/>
              </a:spcBef>
              <a:spcAft>
                <a:spcPts val="0"/>
              </a:spcAft>
              <a:defRPr/>
            </a:lvl1pPr>
            <a:lvl2pPr marL="484188" indent="-484188" algn="l" rtl="0">
              <a:spcBef>
                <a:spcPts val="0"/>
              </a:spcBef>
              <a:spcAft>
                <a:spcPts val="0"/>
              </a:spcAft>
              <a:defRPr/>
            </a:lvl2pPr>
            <a:lvl3pPr marL="484188" indent="-484188" algn="l" rtl="0">
              <a:spcBef>
                <a:spcPts val="0"/>
              </a:spcBef>
              <a:spcAft>
                <a:spcPts val="0"/>
              </a:spcAft>
              <a:defRPr/>
            </a:lvl3pPr>
            <a:lvl4pPr marL="484188" indent="-484188" algn="l" rtl="0">
              <a:spcBef>
                <a:spcPts val="0"/>
              </a:spcBef>
              <a:spcAft>
                <a:spcPts val="0"/>
              </a:spcAft>
              <a:defRPr/>
            </a:lvl4pPr>
            <a:lvl5pPr marL="484188" indent="-484188" algn="l" rtl="0">
              <a:spcBef>
                <a:spcPts val="0"/>
              </a:spcBef>
              <a:spcAft>
                <a:spcPts val="0"/>
              </a:spcAft>
              <a:defRPr/>
            </a:lvl5pPr>
            <a:lvl6pPr marL="941388" indent="-484188" algn="l" rtl="0">
              <a:spcBef>
                <a:spcPts val="0"/>
              </a:spcBef>
              <a:spcAft>
                <a:spcPts val="0"/>
              </a:spcAft>
              <a:defRPr/>
            </a:lvl6pPr>
            <a:lvl7pPr marL="1398588" indent="-484188" algn="l" rtl="0">
              <a:spcBef>
                <a:spcPts val="0"/>
              </a:spcBef>
              <a:spcAft>
                <a:spcPts val="0"/>
              </a:spcAft>
              <a:defRPr/>
            </a:lvl7pPr>
            <a:lvl8pPr marL="1855788" indent="-484188" algn="l" rtl="0">
              <a:spcBef>
                <a:spcPts val="0"/>
              </a:spcBef>
              <a:spcAft>
                <a:spcPts val="0"/>
              </a:spcAft>
              <a:defRPr/>
            </a:lvl8pPr>
            <a:lvl9pPr marL="2312988" indent="-484188" algn="l" rtl="0">
              <a:spcBef>
                <a:spcPts val="0"/>
              </a:spcBef>
              <a:spcAft>
                <a:spcPts val="0"/>
              </a:spcAft>
              <a:defRPr/>
            </a:lvl9pPr>
          </a:lstStyle>
          <a:p>
            <a:endParaRPr/>
          </a:p>
        </p:txBody>
      </p:sp>
      <p:sp>
        <p:nvSpPr>
          <p:cNvPr id="50" name="Shape 50"/>
          <p:cNvSpPr txBox="1">
            <a:spLocks noGrp="1"/>
          </p:cNvSpPr>
          <p:nvPr>
            <p:ph type="body" idx="1"/>
          </p:nvPr>
        </p:nvSpPr>
        <p:spPr>
          <a:xfrm rot="5400000">
            <a:off x="838200" y="0"/>
            <a:ext cx="5486399" cy="6248399"/>
          </a:xfrm>
          <a:prstGeom prst="rect">
            <a:avLst/>
          </a:prstGeom>
          <a:noFill/>
          <a:ln>
            <a:noFill/>
          </a:ln>
        </p:spPr>
        <p:txBody>
          <a:bodyPr lIns="91425" tIns="91425" rIns="91425" bIns="91425" anchor="t" anchorCtr="0"/>
          <a:lstStyle>
            <a:lvl1pPr marL="447675" indent="-231775" algn="l" rtl="0">
              <a:spcBef>
                <a:spcPts val="600"/>
              </a:spcBef>
              <a:spcAft>
                <a:spcPts val="0"/>
              </a:spcAft>
              <a:buClr>
                <a:schemeClr val="accent1"/>
              </a:buClr>
              <a:buFont typeface="Noto Symbol"/>
              <a:buChar char="⦿"/>
              <a:defRPr/>
            </a:lvl1pPr>
            <a:lvl2pPr marL="822325" indent="-132080" algn="l" rtl="0">
              <a:spcBef>
                <a:spcPts val="520"/>
              </a:spcBef>
              <a:spcAft>
                <a:spcPts val="0"/>
              </a:spcAft>
              <a:buClr>
                <a:schemeClr val="accent1"/>
              </a:buClr>
              <a:buFont typeface="Verdana"/>
              <a:buChar char="›"/>
              <a:defRPr/>
            </a:lvl2pPr>
            <a:lvl3pPr marL="1104900" indent="-76200" algn="l" rtl="0">
              <a:spcBef>
                <a:spcPts val="480"/>
              </a:spcBef>
              <a:spcAft>
                <a:spcPts val="0"/>
              </a:spcAft>
              <a:buClr>
                <a:schemeClr val="accent1"/>
              </a:buClr>
              <a:buFont typeface="Noto Symbol"/>
              <a:buChar char="⚫"/>
              <a:defRPr/>
            </a:lvl3pPr>
            <a:lvl4pPr marL="1371600" indent="-88900" algn="l" rtl="0">
              <a:spcBef>
                <a:spcPts val="400"/>
              </a:spcBef>
              <a:spcAft>
                <a:spcPts val="0"/>
              </a:spcAft>
              <a:buClr>
                <a:schemeClr val="accent1"/>
              </a:buClr>
              <a:buFont typeface="Noto Symbol"/>
              <a:buChar char="⚫"/>
              <a:defRPr/>
            </a:lvl4pPr>
            <a:lvl5pPr marL="1600200" indent="-95250" algn="l" rtl="0">
              <a:spcBef>
                <a:spcPts val="380"/>
              </a:spcBef>
              <a:spcAft>
                <a:spcPts val="0"/>
              </a:spcAft>
              <a:buClr>
                <a:srgbClr val="FF90B2"/>
              </a:buClr>
              <a:buFont typeface="Noto Symbol"/>
              <a:buChar char="⚫"/>
              <a:defRPr/>
            </a:lvl5pPr>
            <a:lvl6pPr marL="1828800" indent="-101600" algn="l" rtl="0">
              <a:spcBef>
                <a:spcPts val="360"/>
              </a:spcBef>
              <a:buClr>
                <a:srgbClr val="FFA2C9"/>
              </a:buClr>
              <a:buFont typeface="Noto Symbol"/>
              <a:buChar char="⚫"/>
              <a:defRPr/>
            </a:lvl6pPr>
            <a:lvl7pPr marL="2084832" indent="-116332" algn="l" rtl="0">
              <a:spcBef>
                <a:spcPts val="320"/>
              </a:spcBef>
              <a:buClr>
                <a:srgbClr val="FFA2C9"/>
              </a:buClr>
              <a:buFont typeface="Noto Symbol"/>
              <a:buChar char="⚫"/>
              <a:defRPr/>
            </a:lvl7pPr>
            <a:lvl8pPr marL="2286000" indent="-88900" algn="l" rtl="0">
              <a:spcBef>
                <a:spcPts val="320"/>
              </a:spcBef>
              <a:buClr>
                <a:srgbClr val="FFA2C9"/>
              </a:buClr>
              <a:buFont typeface="Noto Symbol"/>
              <a:buChar char="⚫"/>
              <a:defRPr/>
            </a:lvl8pPr>
            <a:lvl9pPr marL="2514600" indent="-88900" algn="l" rtl="0">
              <a:spcBef>
                <a:spcPts val="320"/>
              </a:spcBef>
              <a:buClr>
                <a:srgbClr val="FFA2C9"/>
              </a:buClr>
              <a:buFont typeface="Noto Symbol"/>
              <a:buChar char="⚫"/>
              <a:defRPr/>
            </a:lvl9pPr>
          </a:lstStyle>
          <a:p>
            <a:endParaRPr/>
          </a:p>
        </p:txBody>
      </p:sp>
      <p:sp>
        <p:nvSpPr>
          <p:cNvPr id="51" name="Shape 51"/>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indent="-484188" algn="l" rtl="0">
              <a:spcBef>
                <a:spcPts val="0"/>
              </a:spcBef>
              <a:spcAft>
                <a:spcPts val="0"/>
              </a:spcAft>
              <a:defRPr/>
            </a:lvl1pPr>
            <a:lvl2pPr marL="484188" indent="-484188" algn="l" rtl="0">
              <a:spcBef>
                <a:spcPts val="0"/>
              </a:spcBef>
              <a:spcAft>
                <a:spcPts val="0"/>
              </a:spcAft>
              <a:defRPr/>
            </a:lvl2pPr>
            <a:lvl3pPr marL="484188" indent="-484188" algn="l" rtl="0">
              <a:spcBef>
                <a:spcPts val="0"/>
              </a:spcBef>
              <a:spcAft>
                <a:spcPts val="0"/>
              </a:spcAft>
              <a:defRPr/>
            </a:lvl3pPr>
            <a:lvl4pPr marL="484188" indent="-484188" algn="l" rtl="0">
              <a:spcBef>
                <a:spcPts val="0"/>
              </a:spcBef>
              <a:spcAft>
                <a:spcPts val="0"/>
              </a:spcAft>
              <a:defRPr/>
            </a:lvl4pPr>
            <a:lvl5pPr marL="484188" indent="-484188" algn="l" rtl="0">
              <a:spcBef>
                <a:spcPts val="0"/>
              </a:spcBef>
              <a:spcAft>
                <a:spcPts val="0"/>
              </a:spcAft>
              <a:defRPr/>
            </a:lvl5pPr>
            <a:lvl6pPr marL="941388" indent="-484188" algn="l" rtl="0">
              <a:spcBef>
                <a:spcPts val="0"/>
              </a:spcBef>
              <a:spcAft>
                <a:spcPts val="0"/>
              </a:spcAft>
              <a:defRPr/>
            </a:lvl6pPr>
            <a:lvl7pPr marL="1398588" indent="-484188" algn="l" rtl="0">
              <a:spcBef>
                <a:spcPts val="0"/>
              </a:spcBef>
              <a:spcAft>
                <a:spcPts val="0"/>
              </a:spcAft>
              <a:defRPr/>
            </a:lvl7pPr>
            <a:lvl8pPr marL="1855788" indent="-484188" algn="l" rtl="0">
              <a:spcBef>
                <a:spcPts val="0"/>
              </a:spcBef>
              <a:spcAft>
                <a:spcPts val="0"/>
              </a:spcAft>
              <a:defRPr/>
            </a:lvl8pPr>
            <a:lvl9pPr marL="2312988" indent="-484188" algn="l" rtl="0">
              <a:spcBef>
                <a:spcPts val="0"/>
              </a:spcBef>
              <a:spcAft>
                <a:spcPts val="0"/>
              </a:spcAft>
              <a:defRPr/>
            </a:lvl9pPr>
          </a:lstStyle>
          <a:p>
            <a:endParaRPr/>
          </a:p>
        </p:txBody>
      </p:sp>
      <p:sp>
        <p:nvSpPr>
          <p:cNvPr id="56" name="Shape 56"/>
          <p:cNvSpPr txBox="1">
            <a:spLocks noGrp="1"/>
          </p:cNvSpPr>
          <p:nvPr>
            <p:ph type="body" idx="1"/>
          </p:nvPr>
        </p:nvSpPr>
        <p:spPr>
          <a:xfrm rot="5400000">
            <a:off x="2285999" y="53974"/>
            <a:ext cx="4572000" cy="8229600"/>
          </a:xfrm>
          <a:prstGeom prst="rect">
            <a:avLst/>
          </a:prstGeom>
          <a:noFill/>
          <a:ln>
            <a:noFill/>
          </a:ln>
        </p:spPr>
        <p:txBody>
          <a:bodyPr lIns="91425" tIns="91425" rIns="91425" bIns="91425" anchor="t" anchorCtr="0"/>
          <a:lstStyle>
            <a:lvl1pPr marL="447675" indent="-231775" algn="l" rtl="0">
              <a:spcBef>
                <a:spcPts val="600"/>
              </a:spcBef>
              <a:spcAft>
                <a:spcPts val="0"/>
              </a:spcAft>
              <a:buClr>
                <a:schemeClr val="accent1"/>
              </a:buClr>
              <a:buFont typeface="Noto Symbol"/>
              <a:buChar char="⦿"/>
              <a:defRPr/>
            </a:lvl1pPr>
            <a:lvl2pPr marL="822325" indent="-132080" algn="l" rtl="0">
              <a:spcBef>
                <a:spcPts val="520"/>
              </a:spcBef>
              <a:spcAft>
                <a:spcPts val="0"/>
              </a:spcAft>
              <a:buClr>
                <a:schemeClr val="accent1"/>
              </a:buClr>
              <a:buFont typeface="Verdana"/>
              <a:buChar char="›"/>
              <a:defRPr/>
            </a:lvl2pPr>
            <a:lvl3pPr marL="1104900" indent="-76200" algn="l" rtl="0">
              <a:spcBef>
                <a:spcPts val="480"/>
              </a:spcBef>
              <a:spcAft>
                <a:spcPts val="0"/>
              </a:spcAft>
              <a:buClr>
                <a:schemeClr val="accent1"/>
              </a:buClr>
              <a:buFont typeface="Noto Symbol"/>
              <a:buChar char="⚫"/>
              <a:defRPr/>
            </a:lvl3pPr>
            <a:lvl4pPr marL="1371600" indent="-88900" algn="l" rtl="0">
              <a:spcBef>
                <a:spcPts val="400"/>
              </a:spcBef>
              <a:spcAft>
                <a:spcPts val="0"/>
              </a:spcAft>
              <a:buClr>
                <a:schemeClr val="accent1"/>
              </a:buClr>
              <a:buFont typeface="Noto Symbol"/>
              <a:buChar char="⚫"/>
              <a:defRPr/>
            </a:lvl4pPr>
            <a:lvl5pPr marL="1600200" indent="-95250" algn="l" rtl="0">
              <a:spcBef>
                <a:spcPts val="380"/>
              </a:spcBef>
              <a:spcAft>
                <a:spcPts val="0"/>
              </a:spcAft>
              <a:buClr>
                <a:srgbClr val="FF90B2"/>
              </a:buClr>
              <a:buFont typeface="Noto Symbol"/>
              <a:buChar char="⚫"/>
              <a:defRPr/>
            </a:lvl5pPr>
            <a:lvl6pPr marL="1828800" indent="-101600" algn="l" rtl="0">
              <a:spcBef>
                <a:spcPts val="360"/>
              </a:spcBef>
              <a:buClr>
                <a:srgbClr val="FFA2C9"/>
              </a:buClr>
              <a:buFont typeface="Noto Symbol"/>
              <a:buChar char="⚫"/>
              <a:defRPr/>
            </a:lvl6pPr>
            <a:lvl7pPr marL="2084832" indent="-116332" algn="l" rtl="0">
              <a:spcBef>
                <a:spcPts val="320"/>
              </a:spcBef>
              <a:buClr>
                <a:srgbClr val="FFA2C9"/>
              </a:buClr>
              <a:buFont typeface="Noto Symbol"/>
              <a:buChar char="⚫"/>
              <a:defRPr/>
            </a:lvl7pPr>
            <a:lvl8pPr marL="2286000" indent="-88900" algn="l" rtl="0">
              <a:spcBef>
                <a:spcPts val="320"/>
              </a:spcBef>
              <a:buClr>
                <a:srgbClr val="FFA2C9"/>
              </a:buClr>
              <a:buFont typeface="Noto Symbol"/>
              <a:buChar char="⚫"/>
              <a:defRPr/>
            </a:lvl8pPr>
            <a:lvl9pPr marL="2514600" indent="-88900" algn="l" rtl="0">
              <a:spcBef>
                <a:spcPts val="320"/>
              </a:spcBef>
              <a:buClr>
                <a:srgbClr val="FFA2C9"/>
              </a:buClr>
              <a:buFont typeface="Noto Symbol"/>
              <a:buChar char="⚫"/>
              <a:defRPr/>
            </a:lvl9pPr>
          </a:lstStyle>
          <a:p>
            <a:endParaRPr/>
          </a:p>
        </p:txBody>
      </p:sp>
      <p:sp>
        <p:nvSpPr>
          <p:cNvPr id="57" name="Shape 57"/>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457200" y="1722436"/>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2"/>
          </p:nvPr>
        </p:nvSpPr>
        <p:spPr>
          <a:xfrm>
            <a:off x="4648200" y="1722436"/>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81000" y="271463"/>
            <a:ext cx="7239000" cy="1362075"/>
          </a:xfrm>
          <a:prstGeom prst="rect">
            <a:avLst/>
          </a:prstGeom>
          <a:noFill/>
          <a:ln>
            <a:noFill/>
          </a:ln>
        </p:spPr>
        <p:txBody>
          <a:bodyPr lIns="91425" tIns="91425" rIns="91425" bIns="91425" anchor="ctr" anchorCtr="0"/>
          <a:lstStyle>
            <a:lvl1pPr marL="0" algn="l"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381000" y="1633536"/>
            <a:ext cx="3886200" cy="2286000"/>
          </a:xfrm>
          <a:prstGeom prst="rect">
            <a:avLst/>
          </a:prstGeom>
          <a:noFill/>
          <a:ln>
            <a:noFill/>
          </a:ln>
        </p:spPr>
        <p:txBody>
          <a:bodyPr lIns="91425" tIns="91425" rIns="91425" bIns="91425" anchor="t" anchorCtr="0"/>
          <a:lstStyle>
            <a:lvl1pPr marL="54864" indent="-4064" algn="l" rtl="0">
              <a:spcBef>
                <a:spcPts val="0"/>
              </a:spcBef>
              <a:buClr>
                <a:schemeClr val="lt1"/>
              </a:buClr>
              <a:buFont typeface="Questrial"/>
              <a:buNone/>
              <a:defRPr/>
            </a:lvl1pPr>
            <a:lvl2pPr rtl="0">
              <a:spcBef>
                <a:spcPts val="0"/>
              </a:spcBef>
              <a:buClr>
                <a:schemeClr val="lt1"/>
              </a:buClr>
              <a:buFont typeface="Questrial"/>
              <a:buNone/>
              <a:defRPr/>
            </a:lvl2pPr>
            <a:lvl3pPr rtl="0">
              <a:spcBef>
                <a:spcPts val="0"/>
              </a:spcBef>
              <a:buClr>
                <a:schemeClr val="lt1"/>
              </a:buClr>
              <a:buFont typeface="Questrial"/>
              <a:buNone/>
              <a:defRPr/>
            </a:lvl3pPr>
            <a:lvl4pPr rtl="0">
              <a:spcBef>
                <a:spcPts val="0"/>
              </a:spcBef>
              <a:buClr>
                <a:schemeClr val="lt1"/>
              </a:buClr>
              <a:buFont typeface="Questrial"/>
              <a:buNone/>
              <a:defRPr/>
            </a:lvl4pPr>
            <a:lvl5pPr rtl="0">
              <a:spcBef>
                <a:spcPts val="0"/>
              </a:spcBef>
              <a:buClr>
                <a:schemeClr val="lt1"/>
              </a:buClr>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dt" idx="10"/>
          </p:nvPr>
        </p:nvSpPr>
        <p:spPr>
          <a:xfrm>
            <a:off x="6956425" y="6477000"/>
            <a:ext cx="2133599" cy="3047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2619375" y="6481762"/>
            <a:ext cx="4260849" cy="30003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8450261" y="809625"/>
            <a:ext cx="503236" cy="300036"/>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2295358" y="2834287"/>
            <a:ext cx="6153912" cy="1066799"/>
          </a:xfrm>
          <a:prstGeom prst="rect">
            <a:avLst/>
          </a:prstGeom>
          <a:noFill/>
          <a:ln>
            <a:noFill/>
          </a:ln>
        </p:spPr>
        <p:txBody>
          <a:bodyPr lIns="91425" tIns="91425" rIns="91425" bIns="91425" anchor="b" anchorCtr="0"/>
          <a:lstStyle>
            <a:lvl1pPr marL="0"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rot="-5400000">
            <a:off x="146758" y="1508980"/>
            <a:ext cx="3017519" cy="581024"/>
          </a:xfrm>
          <a:prstGeom prst="rect">
            <a:avLst/>
          </a:prstGeom>
          <a:solidFill>
            <a:schemeClr val="dk1"/>
          </a:solid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rot="-5400000">
            <a:off x="146758" y="4645372"/>
            <a:ext cx="3017519" cy="581024"/>
          </a:xfrm>
          <a:prstGeom prst="rect">
            <a:avLst/>
          </a:prstGeom>
          <a:solidFill>
            <a:schemeClr val="dk1"/>
          </a:solid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buFont typeface="Questrial"/>
              <a:buNone/>
              <a:defRPr/>
            </a:lvl2pPr>
            <a:lvl3pPr rtl="0">
              <a:spcBef>
                <a:spcPts val="0"/>
              </a:spcBef>
              <a:buFont typeface="Questrial"/>
              <a:buNone/>
              <a:defRPr/>
            </a:lvl3pPr>
            <a:lvl4pPr rtl="0">
              <a:spcBef>
                <a:spcPts val="0"/>
              </a:spcBef>
              <a:buFont typeface="Questrial"/>
              <a:buNone/>
              <a:defRPr/>
            </a:lvl4pPr>
            <a:lvl5pPr rtl="0">
              <a:spcBef>
                <a:spcPts val="0"/>
              </a:spcBef>
              <a:buFont typeface="Quest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2022230" y="290732"/>
            <a:ext cx="6858000" cy="3017519"/>
          </a:xfrm>
          <a:prstGeom prst="rect">
            <a:avLst/>
          </a:prstGeom>
          <a:noFill/>
          <a:ln>
            <a:noFill/>
          </a:ln>
        </p:spPr>
        <p:txBody>
          <a:bodyPr lIns="91425" tIns="91425" rIns="91425" bIns="91425" anchor="t" anchorCtr="0"/>
          <a:lstStyle>
            <a:lvl1pPr algn="l" rtl="0">
              <a:spcBef>
                <a:spcPts val="0"/>
              </a:spcBef>
              <a:defRPr/>
            </a:lvl1pPr>
            <a:lvl2pPr algn="l" rtl="0">
              <a:spcBef>
                <a:spcPts val="0"/>
              </a:spcBef>
              <a:defRPr/>
            </a:lvl2pPr>
            <a:lvl3pPr algn="l" rtl="0">
              <a:spcBef>
                <a:spcPts val="0"/>
              </a:spcBef>
              <a:defRPr/>
            </a:lvl3pPr>
            <a:lvl4pPr algn="l" rtl="0">
              <a:spcBef>
                <a:spcPts val="0"/>
              </a:spcBef>
              <a:defRPr/>
            </a:lvl4pPr>
            <a:lvl5pPr algn="l"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4"/>
          </p:nvPr>
        </p:nvSpPr>
        <p:spPr>
          <a:xfrm>
            <a:off x="2022230" y="3427123"/>
            <a:ext cx="6858000" cy="301751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dt" idx="10"/>
          </p:nvPr>
        </p:nvSpPr>
        <p:spPr>
          <a:xfrm>
            <a:off x="4791075" y="6481762"/>
            <a:ext cx="2130424"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ftr" idx="11"/>
          </p:nvPr>
        </p:nvSpPr>
        <p:spPr>
          <a:xfrm>
            <a:off x="457200" y="6481762"/>
            <a:ext cx="426084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sldNum" idx="12"/>
          </p:nvPr>
        </p:nvSpPr>
        <p:spPr>
          <a:xfrm>
            <a:off x="7589836" y="6483350"/>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47"/>
            </a:gs>
            <a:gs pos="60000">
              <a:srgbClr val="626262"/>
            </a:gs>
            <a:gs pos="100000">
              <a:srgbClr val="8C8C8C"/>
            </a:gs>
          </a:gsLst>
          <a:lin ang="5400000" scaled="0"/>
        </a:gradFill>
        <a:effectLst/>
      </p:bgPr>
    </p:bg>
    <p:spTree>
      <p:nvGrpSpPr>
        <p:cNvPr id="1" name="Shape 8"/>
        <p:cNvGrpSpPr/>
        <p:nvPr/>
      </p:nvGrpSpPr>
      <p:grpSpPr>
        <a:xfrm>
          <a:off x="0" y="0"/>
          <a:ext cx="0" cy="0"/>
          <a:chOff x="0" y="0"/>
          <a:chExt cx="0" cy="0"/>
        </a:xfrm>
      </p:grpSpPr>
      <p:sp>
        <p:nvSpPr>
          <p:cNvPr id="9" name="Shape 9"/>
          <p:cNvSpPr/>
          <p:nvPr/>
        </p:nvSpPr>
        <p:spPr>
          <a:xfrm>
            <a:off x="6350" y="14286"/>
            <a:ext cx="9131300" cy="6837362"/>
          </a:xfrm>
          <a:prstGeom prst="rtTriangle">
            <a:avLst/>
          </a:prstGeom>
          <a:gradFill>
            <a:gsLst>
              <a:gs pos="0">
                <a:srgbClr val="D2D2D2"/>
              </a:gs>
              <a:gs pos="69999">
                <a:srgbClr val="D2D2D2"/>
              </a:gs>
              <a:gs pos="100000">
                <a:srgbClr val="D2D2D2"/>
              </a:gs>
            </a:gsLst>
            <a:lin ang="79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10" name="Shape 10"/>
          <p:cNvCxnSpPr/>
          <p:nvPr/>
        </p:nvCxnSpPr>
        <p:spPr>
          <a:xfrm>
            <a:off x="0" y="6350"/>
            <a:ext cx="9137650" cy="6845299"/>
          </a:xfrm>
          <a:prstGeom prst="straightConnector1">
            <a:avLst/>
          </a:prstGeom>
          <a:noFill/>
          <a:ln w="9525" cap="rnd">
            <a:solidFill>
              <a:srgbClr val="BFBFBF">
                <a:alpha val="34509"/>
              </a:srgbClr>
            </a:solidFill>
            <a:prstDash val="solid"/>
            <a:miter/>
            <a:headEnd type="none" w="med" len="med"/>
            <a:tailEnd type="none" w="med" len="med"/>
          </a:ln>
        </p:spPr>
      </p:cxnSp>
      <p:cxnSp>
        <p:nvCxnSpPr>
          <p:cNvPr id="11" name="Shape 11"/>
          <p:cNvCxnSpPr/>
          <p:nvPr/>
        </p:nvCxnSpPr>
        <p:spPr>
          <a:xfrm flipH="1">
            <a:off x="6469061" y="4948237"/>
            <a:ext cx="2673350" cy="1900237"/>
          </a:xfrm>
          <a:prstGeom prst="straightConnector1">
            <a:avLst/>
          </a:prstGeom>
          <a:noFill/>
          <a:ln w="9525" cap="rnd">
            <a:solidFill>
              <a:srgbClr val="C6C6C6">
                <a:alpha val="44705"/>
              </a:srgbClr>
            </a:solidFill>
            <a:prstDash val="solid"/>
            <a:miter/>
            <a:headEnd type="none" w="med" len="med"/>
            <a:tailEnd type="none" w="med" len="med"/>
          </a:ln>
        </p:spPr>
      </p:cxnSp>
      <p:sp>
        <p:nvSpPr>
          <p:cNvPr id="12" name="Shape 12"/>
          <p:cNvSpPr/>
          <p:nvPr/>
        </p:nvSpPr>
        <p:spPr>
          <a:xfrm rot="-5400000">
            <a:off x="7553324" y="5254624"/>
            <a:ext cx="1893887" cy="1293811"/>
          </a:xfrm>
          <a:prstGeom prst="triangle">
            <a:avLst>
              <a:gd name="adj" fmla="val 11086"/>
            </a:avLst>
          </a:prstGeom>
          <a:gradFill>
            <a:gsLst>
              <a:gs pos="0">
                <a:srgbClr val="B6004A"/>
              </a:gs>
              <a:gs pos="60000">
                <a:srgbClr val="FF0083"/>
              </a:gs>
              <a:gs pos="100000">
                <a:srgbClr val="FF69A4"/>
              </a:gs>
            </a:gsLst>
            <a:lin ang="154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3" name="Shape 13"/>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14" name="Shape 14"/>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15" name="Shape 15"/>
          <p:cNvSpPr txBox="1">
            <a:spLocks noGrp="1"/>
          </p:cNvSpPr>
          <p:nvPr>
            <p:ph type="dt" idx="10"/>
          </p:nvPr>
        </p:nvSpPr>
        <p:spPr>
          <a:xfrm>
            <a:off x="1371600" y="6011862"/>
            <a:ext cx="57912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ftr" idx="11"/>
          </p:nvPr>
        </p:nvSpPr>
        <p:spPr>
          <a:xfrm>
            <a:off x="1371600" y="5649912"/>
            <a:ext cx="5791200"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8391525" y="5753100"/>
            <a:ext cx="503236"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300" b="0" i="0" u="none" strike="noStrike" cap="none" baseline="0">
                <a:solidFill>
                  <a:srgbClr val="FFFFFF"/>
                </a:solidFill>
                <a:latin typeface="Arial"/>
                <a:ea typeface="Arial"/>
                <a:cs typeface="Arial"/>
                <a:sym typeface="Arial"/>
              </a:defRPr>
            </a:lvl1pPr>
          </a:lstStyle>
          <a:p>
            <a:pPr marL="0" lvl="0" indent="0">
              <a:spcBef>
                <a:spcPts val="0"/>
              </a:spcBef>
              <a:buClr>
                <a:srgbClr val="FFFFFF"/>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74747"/>
            </a:gs>
            <a:gs pos="60000">
              <a:srgbClr val="626262"/>
            </a:gs>
            <a:gs pos="100000">
              <a:srgbClr val="8C8C8C"/>
            </a:gs>
          </a:gsLst>
          <a:lin ang="5400000" scaled="0"/>
        </a:gradFill>
        <a:effectLst/>
      </p:bgPr>
    </p:bg>
    <p:spTree>
      <p:nvGrpSpPr>
        <p:cNvPr id="1" name="Shape 24"/>
        <p:cNvGrpSpPr/>
        <p:nvPr/>
      </p:nvGrpSpPr>
      <p:grpSpPr>
        <a:xfrm>
          <a:off x="0" y="0"/>
          <a:ext cx="0" cy="0"/>
          <a:chOff x="0" y="0"/>
          <a:chExt cx="0" cy="0"/>
        </a:xfrm>
      </p:grpSpPr>
      <p:sp>
        <p:nvSpPr>
          <p:cNvPr id="25" name="Shape 25"/>
          <p:cNvSpPr/>
          <p:nvPr/>
        </p:nvSpPr>
        <p:spPr>
          <a:xfrm>
            <a:off x="6350" y="14286"/>
            <a:ext cx="9131300" cy="6837362"/>
          </a:xfrm>
          <a:prstGeom prst="rtTriangle">
            <a:avLst/>
          </a:prstGeom>
          <a:gradFill>
            <a:gsLst>
              <a:gs pos="0">
                <a:srgbClr val="D2D2D2"/>
              </a:gs>
              <a:gs pos="69999">
                <a:srgbClr val="D2D2D2"/>
              </a:gs>
              <a:gs pos="100000">
                <a:srgbClr val="D2D2D2"/>
              </a:gs>
            </a:gsLst>
            <a:lin ang="79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26" name="Shape 26"/>
          <p:cNvCxnSpPr/>
          <p:nvPr/>
        </p:nvCxnSpPr>
        <p:spPr>
          <a:xfrm>
            <a:off x="0" y="6350"/>
            <a:ext cx="9137650" cy="6845299"/>
          </a:xfrm>
          <a:prstGeom prst="straightConnector1">
            <a:avLst/>
          </a:prstGeom>
          <a:noFill/>
          <a:ln w="9525" cap="rnd">
            <a:solidFill>
              <a:srgbClr val="BFBFBF">
                <a:alpha val="34509"/>
              </a:srgbClr>
            </a:solidFill>
            <a:prstDash val="solid"/>
            <a:miter/>
            <a:headEnd type="none" w="med" len="med"/>
            <a:tailEnd type="none" w="med" len="med"/>
          </a:ln>
        </p:spPr>
      </p:cxnSp>
      <p:cxnSp>
        <p:nvCxnSpPr>
          <p:cNvPr id="27" name="Shape 27"/>
          <p:cNvCxnSpPr/>
          <p:nvPr/>
        </p:nvCxnSpPr>
        <p:spPr>
          <a:xfrm flipH="1">
            <a:off x="6469061" y="4948237"/>
            <a:ext cx="2673350" cy="1900237"/>
          </a:xfrm>
          <a:prstGeom prst="straightConnector1">
            <a:avLst/>
          </a:prstGeom>
          <a:noFill/>
          <a:ln w="9525" cap="rnd">
            <a:solidFill>
              <a:srgbClr val="C6C6C6">
                <a:alpha val="44705"/>
              </a:srgbClr>
            </a:solidFill>
            <a:prstDash val="solid"/>
            <a:miter/>
            <a:headEnd type="none" w="med" len="med"/>
            <a:tailEnd type="none" w="med" len="med"/>
          </a:ln>
        </p:spPr>
      </p:cxnSp>
      <p:sp>
        <p:nvSpPr>
          <p:cNvPr id="28" name="Shape 28"/>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29" name="Shape 29"/>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30" name="Shape 30"/>
          <p:cNvSpPr txBox="1">
            <a:spLocks noGrp="1"/>
          </p:cNvSpPr>
          <p:nvPr>
            <p:ph type="dt" idx="10"/>
          </p:nvPr>
        </p:nvSpPr>
        <p:spPr>
          <a:xfrm>
            <a:off x="4791075" y="6480175"/>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ftr" idx="11"/>
          </p:nvPr>
        </p:nvSpPr>
        <p:spPr>
          <a:xfrm>
            <a:off x="457200" y="6481762"/>
            <a:ext cx="4259262" cy="30003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474747"/>
            </a:gs>
            <a:gs pos="60000">
              <a:srgbClr val="626262"/>
            </a:gs>
            <a:gs pos="100000">
              <a:srgbClr val="8C8C8C"/>
            </a:gs>
          </a:gsLst>
          <a:lin ang="5400000" scaled="0"/>
        </a:gradFill>
        <a:effectLst/>
      </p:bgPr>
    </p:bg>
    <p:spTree>
      <p:nvGrpSpPr>
        <p:cNvPr id="1" name="Shape 39"/>
        <p:cNvGrpSpPr/>
        <p:nvPr/>
      </p:nvGrpSpPr>
      <p:grpSpPr>
        <a:xfrm>
          <a:off x="0" y="0"/>
          <a:ext cx="0" cy="0"/>
          <a:chOff x="0" y="0"/>
          <a:chExt cx="0" cy="0"/>
        </a:xfrm>
      </p:grpSpPr>
      <p:sp>
        <p:nvSpPr>
          <p:cNvPr id="40" name="Shape 40"/>
          <p:cNvSpPr/>
          <p:nvPr/>
        </p:nvSpPr>
        <p:spPr>
          <a:xfrm>
            <a:off x="6350" y="14286"/>
            <a:ext cx="9131300" cy="6837362"/>
          </a:xfrm>
          <a:prstGeom prst="rtTriangle">
            <a:avLst/>
          </a:prstGeom>
          <a:gradFill>
            <a:gsLst>
              <a:gs pos="0">
                <a:srgbClr val="D2D2D2"/>
              </a:gs>
              <a:gs pos="69999">
                <a:srgbClr val="D2D2D2"/>
              </a:gs>
              <a:gs pos="100000">
                <a:srgbClr val="D2D2D2"/>
              </a:gs>
            </a:gsLst>
            <a:lin ang="79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41" name="Shape 41"/>
          <p:cNvCxnSpPr/>
          <p:nvPr/>
        </p:nvCxnSpPr>
        <p:spPr>
          <a:xfrm>
            <a:off x="0" y="6350"/>
            <a:ext cx="9137650" cy="6845299"/>
          </a:xfrm>
          <a:prstGeom prst="straightConnector1">
            <a:avLst/>
          </a:prstGeom>
          <a:noFill/>
          <a:ln w="9525" cap="rnd">
            <a:solidFill>
              <a:srgbClr val="BFBFBF">
                <a:alpha val="34509"/>
              </a:srgbClr>
            </a:solidFill>
            <a:prstDash val="solid"/>
            <a:miter/>
            <a:headEnd type="none" w="med" len="med"/>
            <a:tailEnd type="none" w="med" len="med"/>
          </a:ln>
        </p:spPr>
      </p:cxnSp>
      <p:cxnSp>
        <p:nvCxnSpPr>
          <p:cNvPr id="42" name="Shape 42"/>
          <p:cNvCxnSpPr/>
          <p:nvPr/>
        </p:nvCxnSpPr>
        <p:spPr>
          <a:xfrm flipH="1">
            <a:off x="6469061" y="4948237"/>
            <a:ext cx="2673350" cy="1900237"/>
          </a:xfrm>
          <a:prstGeom prst="straightConnector1">
            <a:avLst/>
          </a:prstGeom>
          <a:noFill/>
          <a:ln w="9525" cap="rnd">
            <a:solidFill>
              <a:srgbClr val="C6C6C6">
                <a:alpha val="44705"/>
              </a:srgbClr>
            </a:solidFill>
            <a:prstDash val="solid"/>
            <a:miter/>
            <a:headEnd type="none" w="med" len="med"/>
            <a:tailEnd type="none" w="med" len="med"/>
          </a:ln>
        </p:spPr>
      </p:cxnSp>
      <p:sp>
        <p:nvSpPr>
          <p:cNvPr id="43" name="Shape 43"/>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44" name="Shape 44"/>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45" name="Shape 45"/>
          <p:cNvSpPr txBox="1">
            <a:spLocks noGrp="1"/>
          </p:cNvSpPr>
          <p:nvPr>
            <p:ph type="dt" idx="10"/>
          </p:nvPr>
        </p:nvSpPr>
        <p:spPr>
          <a:xfrm>
            <a:off x="4791075" y="6481762"/>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57200" y="6481762"/>
            <a:ext cx="4259262"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7589836" y="6481762"/>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000000"/>
            </a:gs>
            <a:gs pos="60000">
              <a:srgbClr val="000000"/>
            </a:gs>
            <a:gs pos="100000">
              <a:srgbClr val="6C6C6C"/>
            </a:gs>
          </a:gsLst>
          <a:lin ang="5400000" scaled="0"/>
        </a:gradFill>
        <a:effectLst/>
      </p:bgPr>
    </p:bg>
    <p:spTree>
      <p:nvGrpSpPr>
        <p:cNvPr id="1" name="Shape 76"/>
        <p:cNvGrpSpPr/>
        <p:nvPr/>
      </p:nvGrpSpPr>
      <p:grpSpPr>
        <a:xfrm>
          <a:off x="0" y="0"/>
          <a:ext cx="0" cy="0"/>
          <a:chOff x="0" y="0"/>
          <a:chExt cx="0" cy="0"/>
        </a:xfrm>
      </p:grpSpPr>
      <p:sp>
        <p:nvSpPr>
          <p:cNvPr id="77" name="Shape 77"/>
          <p:cNvSpPr/>
          <p:nvPr/>
        </p:nvSpPr>
        <p:spPr>
          <a:xfrm rot="10800000" flipH="1">
            <a:off x="6350" y="6349"/>
            <a:ext cx="9131300" cy="6837362"/>
          </a:xfrm>
          <a:prstGeom prst="rtTriangle">
            <a:avLst/>
          </a:prstGeom>
          <a:gradFill>
            <a:gsLst>
              <a:gs pos="0">
                <a:srgbClr val="D2D2D2"/>
              </a:gs>
              <a:gs pos="69999">
                <a:srgbClr val="D2D2D2"/>
              </a:gs>
              <a:gs pos="100000">
                <a:srgbClr val="D2D2D2"/>
              </a:gs>
            </a:gsLst>
            <a:lin ang="79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78" name="Shape 78"/>
          <p:cNvSpPr/>
          <p:nvPr/>
        </p:nvSpPr>
        <p:spPr>
          <a:xfrm rot="-5400000" flipH="1">
            <a:off x="7553324" y="309562"/>
            <a:ext cx="1893887" cy="1293811"/>
          </a:xfrm>
          <a:prstGeom prst="triangle">
            <a:avLst>
              <a:gd name="adj" fmla="val 11086"/>
            </a:avLst>
          </a:prstGeom>
          <a:gradFill>
            <a:gsLst>
              <a:gs pos="0">
                <a:srgbClr val="B6004A"/>
              </a:gs>
              <a:gs pos="60000">
                <a:srgbClr val="FF0083"/>
              </a:gs>
              <a:gs pos="100000">
                <a:srgbClr val="FF69A4"/>
              </a:gs>
            </a:gsLst>
            <a:lin ang="15479999"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cxnSp>
        <p:nvCxnSpPr>
          <p:cNvPr id="79" name="Shape 79"/>
          <p:cNvCxnSpPr/>
          <p:nvPr/>
        </p:nvCxnSpPr>
        <p:spPr>
          <a:xfrm rot="10800000">
            <a:off x="6469061" y="9524"/>
            <a:ext cx="2673350" cy="1900237"/>
          </a:xfrm>
          <a:prstGeom prst="straightConnector1">
            <a:avLst/>
          </a:prstGeom>
          <a:noFill/>
          <a:ln w="9525" cap="rnd">
            <a:solidFill>
              <a:srgbClr val="C6C6C6">
                <a:alpha val="44705"/>
              </a:srgbClr>
            </a:solidFill>
            <a:prstDash val="solid"/>
            <a:miter/>
            <a:headEnd type="none" w="med" len="med"/>
            <a:tailEnd type="none" w="med" len="med"/>
          </a:ln>
        </p:spPr>
      </p:cxnSp>
      <p:cxnSp>
        <p:nvCxnSpPr>
          <p:cNvPr id="80" name="Shape 80"/>
          <p:cNvCxnSpPr/>
          <p:nvPr/>
        </p:nvCxnSpPr>
        <p:spPr>
          <a:xfrm rot="10800000" flipH="1">
            <a:off x="0" y="6350"/>
            <a:ext cx="9137650" cy="6845299"/>
          </a:xfrm>
          <a:prstGeom prst="straightConnector1">
            <a:avLst/>
          </a:prstGeom>
          <a:noFill/>
          <a:ln w="9525" cap="rnd">
            <a:solidFill>
              <a:srgbClr val="BFBFBF">
                <a:alpha val="34509"/>
              </a:srgbClr>
            </a:solidFill>
            <a:prstDash val="solid"/>
            <a:miter/>
            <a:headEnd type="none" w="med" len="med"/>
            <a:tailEnd type="none" w="med" len="med"/>
          </a:ln>
        </p:spPr>
      </p:cxnSp>
      <p:sp>
        <p:nvSpPr>
          <p:cNvPr id="81" name="Shape 81"/>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82" name="Shape 82"/>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83" name="Shape 83"/>
          <p:cNvSpPr txBox="1">
            <a:spLocks noGrp="1"/>
          </p:cNvSpPr>
          <p:nvPr>
            <p:ph type="dt" idx="10"/>
          </p:nvPr>
        </p:nvSpPr>
        <p:spPr>
          <a:xfrm>
            <a:off x="6956425" y="6477000"/>
            <a:ext cx="2133599" cy="3047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2619375" y="6481762"/>
            <a:ext cx="4260849" cy="30003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8450261" y="809625"/>
            <a:ext cx="503236" cy="300036"/>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474747"/>
            </a:gs>
            <a:gs pos="60000">
              <a:srgbClr val="626262"/>
            </a:gs>
            <a:gs pos="100000">
              <a:srgbClr val="8C8C8C"/>
            </a:gs>
          </a:gsLst>
          <a:lin ang="5400000" scaled="0"/>
        </a:gra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94" name="Shape 94"/>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95" name="Shape 95"/>
          <p:cNvSpPr txBox="1">
            <a:spLocks noGrp="1"/>
          </p:cNvSpPr>
          <p:nvPr>
            <p:ph type="dt" idx="10"/>
          </p:nvPr>
        </p:nvSpPr>
        <p:spPr>
          <a:xfrm>
            <a:off x="4791075" y="6481762"/>
            <a:ext cx="2130424"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457200" y="6481762"/>
            <a:ext cx="426084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7589836" y="6483350"/>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12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474747"/>
            </a:gs>
            <a:gs pos="60000">
              <a:srgbClr val="626262"/>
            </a:gs>
            <a:gs pos="100000">
              <a:srgbClr val="8C8C8C"/>
            </a:gs>
          </a:gsLst>
          <a:lin ang="5400000" scaled="0"/>
        </a:gra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109" name="Shape 109"/>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110" name="Shape 110"/>
          <p:cNvSpPr txBox="1">
            <a:spLocks noGrp="1"/>
          </p:cNvSpPr>
          <p:nvPr>
            <p:ph type="dt" idx="10"/>
          </p:nvPr>
        </p:nvSpPr>
        <p:spPr>
          <a:xfrm>
            <a:off x="6278562" y="6556375"/>
            <a:ext cx="21335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ftr" idx="11"/>
          </p:nvPr>
        </p:nvSpPr>
        <p:spPr>
          <a:xfrm>
            <a:off x="1135062" y="6556375"/>
            <a:ext cx="514349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sldNum" idx="12"/>
          </p:nvPr>
        </p:nvSpPr>
        <p:spPr>
          <a:xfrm>
            <a:off x="8410575" y="6556375"/>
            <a:ext cx="503236"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9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000000"/>
            </a:gs>
            <a:gs pos="60000">
              <a:srgbClr val="000000"/>
            </a:gs>
            <a:gs pos="100000">
              <a:srgbClr val="6C6C6C"/>
            </a:gs>
          </a:gsLst>
          <a:lin ang="5400000" scaled="0"/>
        </a:gra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68287"/>
            <a:ext cx="8229600" cy="1398587"/>
          </a:xfrm>
          <a:prstGeom prst="rect">
            <a:avLst/>
          </a:prstGeom>
          <a:noFill/>
          <a:ln>
            <a:noFill/>
          </a:ln>
        </p:spPr>
        <p:txBody>
          <a:bodyPr lIns="91425" tIns="91425" rIns="91425" bIns="91425" anchor="ctr" anchorCtr="0"/>
          <a:lstStyle>
            <a:lvl1pPr marL="484188" marR="0" indent="-484188" algn="l" rtl="0">
              <a:spcBef>
                <a:spcPts val="0"/>
              </a:spcBef>
              <a:spcAft>
                <a:spcPts val="0"/>
              </a:spcAft>
              <a:defRPr/>
            </a:lvl1pPr>
            <a:lvl2pPr marL="484188" marR="0" indent="-484188" algn="l" rtl="0">
              <a:spcBef>
                <a:spcPts val="0"/>
              </a:spcBef>
              <a:spcAft>
                <a:spcPts val="0"/>
              </a:spcAft>
              <a:defRPr/>
            </a:lvl2pPr>
            <a:lvl3pPr marL="484188" marR="0" indent="-484188" algn="l" rtl="0">
              <a:spcBef>
                <a:spcPts val="0"/>
              </a:spcBef>
              <a:spcAft>
                <a:spcPts val="0"/>
              </a:spcAft>
              <a:defRPr/>
            </a:lvl3pPr>
            <a:lvl4pPr marL="484188" marR="0" indent="-484188" algn="l" rtl="0">
              <a:spcBef>
                <a:spcPts val="0"/>
              </a:spcBef>
              <a:spcAft>
                <a:spcPts val="0"/>
              </a:spcAft>
              <a:defRPr/>
            </a:lvl4pPr>
            <a:lvl5pPr marL="484188" marR="0" indent="-484188" algn="l" rtl="0">
              <a:spcBef>
                <a:spcPts val="0"/>
              </a:spcBef>
              <a:spcAft>
                <a:spcPts val="0"/>
              </a:spcAft>
              <a:defRPr/>
            </a:lvl5pPr>
            <a:lvl6pPr marL="941388" marR="0" indent="-484188" algn="l" rtl="0">
              <a:spcBef>
                <a:spcPts val="0"/>
              </a:spcBef>
              <a:spcAft>
                <a:spcPts val="0"/>
              </a:spcAft>
              <a:defRPr/>
            </a:lvl6pPr>
            <a:lvl7pPr marL="1398588" marR="0" indent="-484188" algn="l" rtl="0">
              <a:spcBef>
                <a:spcPts val="0"/>
              </a:spcBef>
              <a:spcAft>
                <a:spcPts val="0"/>
              </a:spcAft>
              <a:defRPr/>
            </a:lvl7pPr>
            <a:lvl8pPr marL="1855788" marR="0" indent="-484188" algn="l" rtl="0">
              <a:spcBef>
                <a:spcPts val="0"/>
              </a:spcBef>
              <a:spcAft>
                <a:spcPts val="0"/>
              </a:spcAft>
              <a:defRPr/>
            </a:lvl8pPr>
            <a:lvl9pPr marL="2312988" marR="0" indent="-484188" algn="l" rtl="0">
              <a:spcBef>
                <a:spcPts val="0"/>
              </a:spcBef>
              <a:spcAft>
                <a:spcPts val="0"/>
              </a:spcAft>
              <a:defRPr/>
            </a:lvl9pPr>
          </a:lstStyle>
          <a:p>
            <a:endParaRPr/>
          </a:p>
        </p:txBody>
      </p:sp>
      <p:sp>
        <p:nvSpPr>
          <p:cNvPr id="122" name="Shape 122"/>
          <p:cNvSpPr txBox="1">
            <a:spLocks noGrp="1"/>
          </p:cNvSpPr>
          <p:nvPr>
            <p:ph type="body" idx="1"/>
          </p:nvPr>
        </p:nvSpPr>
        <p:spPr>
          <a:xfrm>
            <a:off x="457200" y="1882775"/>
            <a:ext cx="8229600" cy="4572000"/>
          </a:xfrm>
          <a:prstGeom prst="rect">
            <a:avLst/>
          </a:prstGeom>
          <a:noFill/>
          <a:ln>
            <a:noFill/>
          </a:ln>
        </p:spPr>
        <p:txBody>
          <a:bodyPr lIns="91425" tIns="91425" rIns="91425" bIns="91425" anchor="t" anchorCtr="0"/>
          <a:lstStyle>
            <a:lvl1pPr marL="447675" marR="0" indent="-231775" algn="l" rtl="0">
              <a:spcBef>
                <a:spcPts val="600"/>
              </a:spcBef>
              <a:spcAft>
                <a:spcPts val="0"/>
              </a:spcAft>
              <a:buClr>
                <a:schemeClr val="accent1"/>
              </a:buClr>
              <a:buFont typeface="Noto Symbol"/>
              <a:buChar char="⦿"/>
              <a:defRPr/>
            </a:lvl1pPr>
            <a:lvl2pPr marL="822325" marR="0" indent="-132080" algn="l" rtl="0">
              <a:spcBef>
                <a:spcPts val="520"/>
              </a:spcBef>
              <a:spcAft>
                <a:spcPts val="0"/>
              </a:spcAft>
              <a:buClr>
                <a:schemeClr val="accent1"/>
              </a:buClr>
              <a:buFont typeface="Verdana"/>
              <a:buChar char="›"/>
              <a:defRPr/>
            </a:lvl2pPr>
            <a:lvl3pPr marL="1104900" marR="0" indent="-76200" algn="l" rtl="0">
              <a:spcBef>
                <a:spcPts val="480"/>
              </a:spcBef>
              <a:spcAft>
                <a:spcPts val="0"/>
              </a:spcAft>
              <a:buClr>
                <a:schemeClr val="accent1"/>
              </a:buClr>
              <a:buFont typeface="Noto Symbol"/>
              <a:buChar char="⚫"/>
              <a:defRPr/>
            </a:lvl3pPr>
            <a:lvl4pPr marL="1371600" marR="0" indent="-88900" algn="l" rtl="0">
              <a:spcBef>
                <a:spcPts val="400"/>
              </a:spcBef>
              <a:spcAft>
                <a:spcPts val="0"/>
              </a:spcAft>
              <a:buClr>
                <a:schemeClr val="accent1"/>
              </a:buClr>
              <a:buFont typeface="Noto Symbol"/>
              <a:buChar char="⚫"/>
              <a:defRPr/>
            </a:lvl4pPr>
            <a:lvl5pPr marL="1600200" marR="0" indent="-95250" algn="l" rtl="0">
              <a:spcBef>
                <a:spcPts val="380"/>
              </a:spcBef>
              <a:spcAft>
                <a:spcPts val="0"/>
              </a:spcAft>
              <a:buClr>
                <a:srgbClr val="FF90B2"/>
              </a:buClr>
              <a:buFont typeface="Noto Symbol"/>
              <a:buChar char="⚫"/>
              <a:defRPr/>
            </a:lvl5pPr>
            <a:lvl6pPr marL="1828800" marR="0" indent="-101600" algn="l" rtl="0">
              <a:spcBef>
                <a:spcPts val="360"/>
              </a:spcBef>
              <a:buClr>
                <a:srgbClr val="FFA2C9"/>
              </a:buClr>
              <a:buFont typeface="Noto Symbol"/>
              <a:buChar char="⚫"/>
              <a:defRPr/>
            </a:lvl6pPr>
            <a:lvl7pPr marL="2084832" marR="0" indent="-116332" algn="l" rtl="0">
              <a:spcBef>
                <a:spcPts val="320"/>
              </a:spcBef>
              <a:buClr>
                <a:srgbClr val="FFA2C9"/>
              </a:buClr>
              <a:buFont typeface="Noto Symbol"/>
              <a:buChar char="⚫"/>
              <a:defRPr/>
            </a:lvl7pPr>
            <a:lvl8pPr marL="2286000" marR="0" indent="-88900" algn="l" rtl="0">
              <a:spcBef>
                <a:spcPts val="320"/>
              </a:spcBef>
              <a:buClr>
                <a:srgbClr val="FFA2C9"/>
              </a:buClr>
              <a:buFont typeface="Noto Symbol"/>
              <a:buChar char="⚫"/>
              <a:defRPr/>
            </a:lvl8pPr>
            <a:lvl9pPr marL="2514600" marR="0" indent="-88900" algn="l" rtl="0">
              <a:spcBef>
                <a:spcPts val="320"/>
              </a:spcBef>
              <a:buClr>
                <a:srgbClr val="FFA2C9"/>
              </a:buClr>
              <a:buFont typeface="Noto Symbol"/>
              <a:buChar char="⚫"/>
              <a:defRPr/>
            </a:lvl9pPr>
          </a:lstStyle>
          <a:p>
            <a:endParaRPr/>
          </a:p>
        </p:txBody>
      </p:sp>
      <p:sp>
        <p:nvSpPr>
          <p:cNvPr id="123" name="Shape 123"/>
          <p:cNvSpPr txBox="1">
            <a:spLocks noGrp="1"/>
          </p:cNvSpPr>
          <p:nvPr>
            <p:ph type="dt" idx="10"/>
          </p:nvPr>
        </p:nvSpPr>
        <p:spPr>
          <a:xfrm>
            <a:off x="6108700" y="6556375"/>
            <a:ext cx="2101849"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1169987" y="6557961"/>
            <a:ext cx="4948236" cy="301624"/>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8216900" y="6556375"/>
            <a:ext cx="366711" cy="301624"/>
          </a:xfrm>
          <a:prstGeom prst="rect">
            <a:avLst/>
          </a:prstGeom>
          <a:noFill/>
          <a:ln>
            <a:noFill/>
          </a:ln>
        </p:spPr>
        <p:txBody>
          <a:bodyPr lIns="91425" tIns="45700" rIns="91425" bIns="45700" anchor="b" anchorCtr="0">
            <a:noAutofit/>
          </a:bodyPr>
          <a:lstStyle>
            <a:lvl1pPr marL="0" marR="0" indent="0" algn="ctr" rtl="0">
              <a:lnSpc>
                <a:spcPct val="100000"/>
              </a:lnSpc>
              <a:spcBef>
                <a:spcPts val="0"/>
              </a:spcBef>
              <a:spcAft>
                <a:spcPts val="0"/>
              </a:spcAft>
              <a:buNone/>
              <a:defRPr sz="900" b="0" i="0" u="none" strike="noStrike" cap="none" baseline="0">
                <a:solidFill>
                  <a:schemeClr val="lt1"/>
                </a:solidFill>
                <a:latin typeface="Arial"/>
                <a:ea typeface="Arial"/>
                <a:cs typeface="Arial"/>
                <a:sym typeface="Arial"/>
              </a:defRPr>
            </a:lvl1pPr>
          </a:lstStyle>
          <a:p>
            <a:pPr marL="0" lvl="0" indent="0">
              <a:spcBef>
                <a:spcPts val="0"/>
              </a:spcBef>
              <a:buClr>
                <a:schemeClr val="lt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bQlpDiXPZH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VKzOqSPdKP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a:picLocks noGrp="1"/>
          </p:cNvPicPr>
          <p:nvPr>
            <p:ph type="ctrTitle"/>
          </p:nvPr>
        </p:nvPicPr>
        <p:blipFill rotWithShape="1">
          <a:blip r:embed="rId3">
            <a:alphaModFix/>
          </a:blip>
          <a:srcRect/>
          <a:stretch/>
        </p:blipFill>
        <p:spPr>
          <a:xfrm>
            <a:off x="384175" y="481012"/>
            <a:ext cx="8448675" cy="2090737"/>
          </a:xfrm>
          <a:prstGeom prst="rect">
            <a:avLst/>
          </a:prstGeom>
          <a:noFill/>
          <a:ln>
            <a:noFill/>
          </a:ln>
        </p:spPr>
      </p:pic>
      <p:sp>
        <p:nvSpPr>
          <p:cNvPr id="135" name="Shape 135"/>
          <p:cNvSpPr txBox="1">
            <a:spLocks noGrp="1"/>
          </p:cNvSpPr>
          <p:nvPr>
            <p:ph type="subTitle" idx="1"/>
          </p:nvPr>
        </p:nvSpPr>
        <p:spPr>
          <a:xfrm>
            <a:off x="609600" y="4724400"/>
            <a:ext cx="7924799" cy="1752600"/>
          </a:xfrm>
          <a:prstGeom prst="rect">
            <a:avLst/>
          </a:prstGeom>
          <a:noFill/>
          <a:ln>
            <a:noFill/>
          </a:ln>
        </p:spPr>
        <p:txBody>
          <a:bodyPr lIns="91425" tIns="45700" rIns="91425" bIns="45700" anchor="t" anchorCtr="0">
            <a:noAutofit/>
          </a:bodyPr>
          <a:lstStyle/>
          <a:p>
            <a:pPr marL="0" marR="36576" lvl="0" indent="0" algn="ctr" rtl="0">
              <a:lnSpc>
                <a:spcPct val="100000"/>
              </a:lnSpc>
              <a:spcBef>
                <a:spcPts val="0"/>
              </a:spcBef>
              <a:spcAft>
                <a:spcPts val="0"/>
              </a:spcAft>
              <a:buClr>
                <a:schemeClr val="accent1"/>
              </a:buClr>
              <a:buSzPct val="25000"/>
              <a:buFont typeface="Noto Symbol"/>
              <a:buNone/>
            </a:pPr>
            <a:r>
              <a:rPr lang="en-US" sz="3000" b="1" i="0" u="none" strike="noStrike" cap="none" baseline="0">
                <a:solidFill>
                  <a:srgbClr val="FFFFFF"/>
                </a:solidFill>
                <a:latin typeface="Questrial"/>
                <a:ea typeface="Questrial"/>
                <a:cs typeface="Questrial"/>
                <a:sym typeface="Questrial"/>
              </a:rPr>
              <a:t>Marenta Klinger</a:t>
            </a:r>
          </a:p>
          <a:p>
            <a:pPr marL="0" marR="36576" lvl="0" indent="0" algn="ctr" rtl="0">
              <a:lnSpc>
                <a:spcPct val="100000"/>
              </a:lnSpc>
              <a:spcBef>
                <a:spcPts val="0"/>
              </a:spcBef>
              <a:spcAft>
                <a:spcPts val="0"/>
              </a:spcAft>
              <a:buClr>
                <a:schemeClr val="accent1"/>
              </a:buClr>
              <a:buSzPct val="25000"/>
              <a:buFont typeface="Noto Symbol"/>
              <a:buNone/>
            </a:pPr>
            <a:r>
              <a:rPr lang="en-US" sz="3000" b="1" i="0" u="none" strike="noStrike" cap="none" baseline="0">
                <a:solidFill>
                  <a:srgbClr val="FFFFFF"/>
                </a:solidFill>
                <a:latin typeface="Questrial"/>
                <a:ea typeface="Questrial"/>
                <a:cs typeface="Questrial"/>
                <a:sym typeface="Questrial"/>
              </a:rPr>
              <a:t>Director of Masterpiece Living</a:t>
            </a:r>
          </a:p>
          <a:p>
            <a:pPr marL="0" marR="36576" lvl="0" indent="0" algn="ctr" rtl="0">
              <a:lnSpc>
                <a:spcPct val="100000"/>
              </a:lnSpc>
              <a:spcBef>
                <a:spcPts val="0"/>
              </a:spcBef>
              <a:spcAft>
                <a:spcPts val="0"/>
              </a:spcAft>
              <a:buClr>
                <a:schemeClr val="accent1"/>
              </a:buClr>
              <a:buSzPct val="25000"/>
              <a:buFont typeface="Noto Symbol"/>
              <a:buNone/>
            </a:pPr>
            <a:r>
              <a:rPr lang="en-US" sz="3000" b="1" i="0" u="none" strike="noStrike" cap="none" baseline="0">
                <a:solidFill>
                  <a:srgbClr val="FFFFFF"/>
                </a:solidFill>
                <a:latin typeface="Questrial"/>
                <a:ea typeface="Questrial"/>
                <a:cs typeface="Questrial"/>
                <a:sym typeface="Questrial"/>
              </a:rPr>
              <a:t>Holland Home</a:t>
            </a:r>
          </a:p>
        </p:txBody>
      </p:sp>
      <p:sp>
        <p:nvSpPr>
          <p:cNvPr id="136" name="Shape 136"/>
          <p:cNvSpPr txBox="1"/>
          <p:nvPr/>
        </p:nvSpPr>
        <p:spPr>
          <a:xfrm>
            <a:off x="228600" y="2590800"/>
            <a:ext cx="8534399" cy="1477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3000" b="1" i="0" u="none" strike="noStrike" cap="none" baseline="0">
                <a:solidFill>
                  <a:schemeClr val="lt1"/>
                </a:solidFill>
                <a:latin typeface="Questrial"/>
                <a:ea typeface="Questrial"/>
                <a:cs typeface="Questrial"/>
                <a:sym typeface="Questrial"/>
              </a:rPr>
              <a:t>Lisa Ellens</a:t>
            </a:r>
          </a:p>
          <a:p>
            <a:pPr marL="0" marR="0" lvl="0" indent="0" algn="ctr" rtl="0">
              <a:lnSpc>
                <a:spcPct val="100000"/>
              </a:lnSpc>
              <a:spcBef>
                <a:spcPts val="0"/>
              </a:spcBef>
              <a:spcAft>
                <a:spcPts val="0"/>
              </a:spcAft>
              <a:buClr>
                <a:schemeClr val="lt1"/>
              </a:buClr>
              <a:buSzPct val="25000"/>
              <a:buFont typeface="Questrial"/>
              <a:buNone/>
            </a:pPr>
            <a:r>
              <a:rPr lang="en-US" sz="3000" b="1" i="0" u="none" strike="noStrike" cap="none" baseline="0">
                <a:solidFill>
                  <a:schemeClr val="lt1"/>
                </a:solidFill>
                <a:latin typeface="Questrial"/>
                <a:ea typeface="Questrial"/>
                <a:cs typeface="Questrial"/>
                <a:sym typeface="Questrial"/>
              </a:rPr>
              <a:t>Advocacy Coordinator</a:t>
            </a:r>
          </a:p>
          <a:p>
            <a:pPr marL="0" marR="0" lvl="0" indent="0" algn="ctr" rtl="0">
              <a:lnSpc>
                <a:spcPct val="100000"/>
              </a:lnSpc>
              <a:spcBef>
                <a:spcPts val="0"/>
              </a:spcBef>
              <a:spcAft>
                <a:spcPts val="0"/>
              </a:spcAft>
              <a:buClr>
                <a:schemeClr val="lt1"/>
              </a:buClr>
              <a:buSzPct val="25000"/>
              <a:buFont typeface="Questrial"/>
              <a:buNone/>
            </a:pPr>
            <a:r>
              <a:rPr lang="en-US" sz="3000" b="1" i="0" u="none" strike="noStrike" cap="none" baseline="0">
                <a:solidFill>
                  <a:schemeClr val="lt1"/>
                </a:solidFill>
                <a:latin typeface="Questrial"/>
                <a:ea typeface="Questrial"/>
                <a:cs typeface="Questrial"/>
                <a:sym typeface="Questrial"/>
              </a:rPr>
              <a:t>Area Agency on Aging of Western Michigan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04800" y="228600"/>
            <a:ext cx="8637587" cy="1398587"/>
          </a:xfrm>
          <a:prstGeom prst="rect">
            <a:avLst/>
          </a:prstGeom>
          <a:noFill/>
          <a:ln>
            <a:noFill/>
          </a:ln>
        </p:spPr>
        <p:txBody>
          <a:bodyPr lIns="91425" tIns="45700" rIns="91425" bIns="45700" anchor="ctr" anchorCtr="0">
            <a:noAutofit/>
          </a:bodyPr>
          <a:lstStyle/>
          <a:p>
            <a:pPr marL="484187" marR="0" lvl="0" indent="-484187" algn="l" rtl="0">
              <a:lnSpc>
                <a:spcPct val="100000"/>
              </a:lnSpc>
              <a:spcBef>
                <a:spcPts val="0"/>
              </a:spcBef>
              <a:spcAft>
                <a:spcPts val="0"/>
              </a:spcAft>
              <a:buClr>
                <a:srgbClr val="FF5C9C"/>
              </a:buClr>
              <a:buSzPct val="25000"/>
              <a:buFont typeface="Questrial"/>
              <a:buNone/>
            </a:pPr>
            <a:r>
              <a:rPr lang="en-US" sz="4000" b="0" i="0" u="none" strike="noStrike" cap="none" baseline="0">
                <a:solidFill>
                  <a:srgbClr val="FF5C9C"/>
                </a:solidFill>
                <a:latin typeface="Questrial"/>
                <a:ea typeface="Questrial"/>
                <a:cs typeface="Questrial"/>
                <a:sym typeface="Questrial"/>
              </a:rPr>
              <a:t>Putting the research into action</a:t>
            </a:r>
          </a:p>
        </p:txBody>
      </p:sp>
      <p:pic>
        <p:nvPicPr>
          <p:cNvPr id="204" name="Shape 204"/>
          <p:cNvPicPr preferRelativeResize="0">
            <a:picLocks noGrp="1"/>
          </p:cNvPicPr>
          <p:nvPr>
            <p:ph type="body" idx="1"/>
          </p:nvPr>
        </p:nvPicPr>
        <p:blipFill rotWithShape="1">
          <a:blip r:embed="rId3">
            <a:alphaModFix/>
          </a:blip>
          <a:srcRect/>
          <a:stretch/>
        </p:blipFill>
        <p:spPr>
          <a:xfrm>
            <a:off x="152400" y="1752600"/>
            <a:ext cx="6467474" cy="4211637"/>
          </a:xfrm>
          <a:prstGeom prst="rect">
            <a:avLst/>
          </a:prstGeom>
          <a:noFill/>
          <a:ln>
            <a:noFill/>
          </a:ln>
        </p:spPr>
      </p:pic>
      <p:pic>
        <p:nvPicPr>
          <p:cNvPr id="205" name="Shape 205"/>
          <p:cNvPicPr preferRelativeResize="0"/>
          <p:nvPr/>
        </p:nvPicPr>
        <p:blipFill rotWithShape="1">
          <a:blip r:embed="rId4">
            <a:alphaModFix/>
          </a:blip>
          <a:srcRect/>
          <a:stretch/>
        </p:blipFill>
        <p:spPr>
          <a:xfrm>
            <a:off x="6705600" y="2133600"/>
            <a:ext cx="2236787" cy="2938462"/>
          </a:xfrm>
          <a:prstGeom prst="rect">
            <a:avLst/>
          </a:prstGeom>
          <a:noFill/>
          <a:ln>
            <a:noFill/>
          </a:ln>
        </p:spPr>
      </p:pic>
      <p:sp>
        <p:nvSpPr>
          <p:cNvPr id="206" name="Shape 206"/>
          <p:cNvSpPr txBox="1"/>
          <p:nvPr/>
        </p:nvSpPr>
        <p:spPr>
          <a:xfrm>
            <a:off x="2362200" y="4114800"/>
            <a:ext cx="28956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5400" b="0" i="0" u="none" strike="noStrike" cap="none" baseline="0">
                <a:solidFill>
                  <a:schemeClr val="folHlink"/>
                </a:solidFill>
                <a:latin typeface="Arial"/>
                <a:ea typeface="Arial"/>
                <a:cs typeface="Arial"/>
                <a:sym typeface="Arial"/>
              </a:rPr>
              <a:t>Lifestyle!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213" name="Shape 213"/>
          <p:cNvPicPr preferRelativeResize="0"/>
          <p:nvPr/>
        </p:nvPicPr>
        <p:blipFill rotWithShape="1">
          <a:blip r:embed="rId4">
            <a:alphaModFix/>
          </a:blip>
          <a:srcRect/>
          <a:stretch/>
        </p:blipFill>
        <p:spPr>
          <a:xfrm>
            <a:off x="1828800" y="1752600"/>
            <a:ext cx="5257799" cy="4464050"/>
          </a:xfrm>
          <a:prstGeom prst="rect">
            <a:avLst/>
          </a:prstGeom>
          <a:noFill/>
          <a:ln>
            <a:noFill/>
          </a:ln>
        </p:spPr>
      </p:pic>
      <p:pic>
        <p:nvPicPr>
          <p:cNvPr id="214" name="Shape 214"/>
          <p:cNvPicPr preferRelativeResize="0">
            <a:picLocks noGrp="1"/>
          </p:cNvPicPr>
          <p:nvPr>
            <p:ph type="body" idx="1"/>
          </p:nvPr>
        </p:nvPicPr>
        <p:blipFill rotWithShape="1">
          <a:blip r:embed="rId5">
            <a:alphaModFix/>
          </a:blip>
          <a:srcRect/>
          <a:stretch/>
        </p:blipFill>
        <p:spPr>
          <a:xfrm>
            <a:off x="838200" y="1752600"/>
            <a:ext cx="7239000" cy="44958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68287"/>
            <a:ext cx="8229600" cy="1398587"/>
          </a:xfrm>
          <a:prstGeom prst="rect">
            <a:avLst/>
          </a:prstGeom>
          <a:noFill/>
          <a:ln>
            <a:noFill/>
          </a:ln>
        </p:spPr>
        <p:txBody>
          <a:bodyPr lIns="91425" tIns="45700" rIns="91425" bIns="45700" anchor="ctr" anchorCtr="0">
            <a:noAutofit/>
          </a:bodyPr>
          <a:lstStyle/>
          <a:p>
            <a:pPr marL="484188" marR="0" lvl="0" indent="-484188" algn="l" rtl="0">
              <a:spcBef>
                <a:spcPts val="0"/>
              </a:spcBef>
              <a:spcAft>
                <a:spcPts val="0"/>
              </a:spcAft>
              <a:buNone/>
            </a:pPr>
            <a:endParaRPr sz="4200" b="0" i="0" u="none" strike="noStrike" cap="none" baseline="0">
              <a:solidFill>
                <a:srgbClr val="FF5C9C"/>
              </a:solidFill>
              <a:latin typeface="Questrial"/>
              <a:ea typeface="Questrial"/>
              <a:cs typeface="Questrial"/>
              <a:sym typeface="Questrial"/>
            </a:endParaRPr>
          </a:p>
        </p:txBody>
      </p:sp>
      <p:pic>
        <p:nvPicPr>
          <p:cNvPr id="221" name="Shape 221"/>
          <p:cNvPicPr preferRelativeResize="0">
            <a:picLocks noGrp="1"/>
          </p:cNvPicPr>
          <p:nvPr>
            <p:ph type="body" idx="1"/>
          </p:nvPr>
        </p:nvPicPr>
        <p:blipFill rotWithShape="1">
          <a:blip r:embed="rId3">
            <a:alphaModFix/>
          </a:blip>
          <a:srcRect l="1144" t="3166" r="45559"/>
          <a:stretch/>
        </p:blipFill>
        <p:spPr>
          <a:xfrm>
            <a:off x="4876800" y="1600200"/>
            <a:ext cx="2863849" cy="4190999"/>
          </a:xfrm>
          <a:prstGeom prst="rect">
            <a:avLst/>
          </a:prstGeom>
          <a:noFill/>
          <a:ln>
            <a:noFill/>
          </a:ln>
        </p:spPr>
      </p:pic>
      <p:pic>
        <p:nvPicPr>
          <p:cNvPr id="222" name="Shape 222"/>
          <p:cNvPicPr preferRelativeResize="0"/>
          <p:nvPr/>
        </p:nvPicPr>
        <p:blipFill rotWithShape="1">
          <a:blip r:embed="rId4">
            <a:alphaModFix/>
          </a:blip>
          <a:srcRect/>
          <a:stretch/>
        </p:blipFill>
        <p:spPr>
          <a:xfrm>
            <a:off x="1752600" y="2052636"/>
            <a:ext cx="2365375" cy="29813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a:picLocks noGrp="1"/>
          </p:cNvPicPr>
          <p:nvPr>
            <p:ph type="title"/>
          </p:nvPr>
        </p:nvPicPr>
        <p:blipFill rotWithShape="1">
          <a:blip r:embed="rId3">
            <a:alphaModFix/>
          </a:blip>
          <a:srcRect/>
          <a:stretch/>
        </p:blipFill>
        <p:spPr>
          <a:xfrm>
            <a:off x="457200" y="171450"/>
            <a:ext cx="8504236" cy="1712911"/>
          </a:xfrm>
          <a:prstGeom prst="rect">
            <a:avLst/>
          </a:prstGeom>
          <a:noFill/>
          <a:ln>
            <a:noFill/>
          </a:ln>
        </p:spPr>
      </p:pic>
      <p:sp>
        <p:nvSpPr>
          <p:cNvPr id="229" name="Shape 229"/>
          <p:cNvSpPr txBox="1">
            <a:spLocks noGrp="1"/>
          </p:cNvSpPr>
          <p:nvPr>
            <p:ph type="body" idx="1"/>
          </p:nvPr>
        </p:nvSpPr>
        <p:spPr>
          <a:xfrm>
            <a:off x="381000" y="1862136"/>
            <a:ext cx="4267199" cy="4572000"/>
          </a:xfrm>
          <a:prstGeom prst="rect">
            <a:avLst/>
          </a:prstGeom>
          <a:noFill/>
          <a:ln>
            <a:noFill/>
          </a:ln>
        </p:spPr>
        <p:txBody>
          <a:bodyPr lIns="91425" tIns="45700" rIns="91425" bIns="45700" anchor="t" anchorCtr="0">
            <a:noAutofit/>
          </a:bodyPr>
          <a:lstStyle/>
          <a:p>
            <a:pPr marL="447675" marR="0" lvl="0" indent="-384175" algn="l" rtl="0">
              <a:lnSpc>
                <a:spcPct val="100000"/>
              </a:lnSpc>
              <a:spcBef>
                <a:spcPts val="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Use it or Lose it</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Keep Moving</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Challenge Your Brain</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Stay Connected</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Lower your Risks</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Never “Act Your Age”</a:t>
            </a:r>
          </a:p>
          <a:p>
            <a:pPr marL="0" marR="0" lvl="0" indent="0" algn="l" rtl="0">
              <a:spcBef>
                <a:spcPts val="0"/>
              </a:spcBef>
              <a:buNone/>
            </a:pPr>
            <a:endParaRPr sz="3000" b="0" i="0" u="none" strike="noStrike" cap="none" baseline="0">
              <a:solidFill>
                <a:schemeClr val="lt1"/>
              </a:solidFill>
              <a:latin typeface="Questrial"/>
              <a:ea typeface="Questrial"/>
              <a:cs typeface="Questrial"/>
              <a:sym typeface="Questrial"/>
            </a:endParaRPr>
          </a:p>
        </p:txBody>
      </p:sp>
      <p:sp>
        <p:nvSpPr>
          <p:cNvPr id="230" name="Shape 230"/>
          <p:cNvSpPr txBox="1"/>
          <p:nvPr/>
        </p:nvSpPr>
        <p:spPr>
          <a:xfrm>
            <a:off x="4343400" y="1858961"/>
            <a:ext cx="4572000" cy="3140074"/>
          </a:xfrm>
          <a:prstGeom prst="rect">
            <a:avLst/>
          </a:prstGeom>
          <a:noFill/>
          <a:ln>
            <a:noFill/>
          </a:ln>
        </p:spPr>
        <p:txBody>
          <a:bodyPr lIns="91425" tIns="45700" rIns="91425" bIns="45700" anchor="t" anchorCtr="0">
            <a:noAutofit/>
          </a:bodyPr>
          <a:lstStyle/>
          <a:p>
            <a:pPr marL="447675" marR="0" lvl="0" indent="-384175" algn="l" rtl="0">
              <a:lnSpc>
                <a:spcPct val="100000"/>
              </a:lnSpc>
              <a:spcBef>
                <a:spcPts val="0"/>
              </a:spcBef>
              <a:spcAft>
                <a:spcPts val="0"/>
              </a:spcAft>
              <a:buClr>
                <a:srgbClr val="FF388C"/>
              </a:buClr>
              <a:buSzPct val="80000"/>
              <a:buFont typeface="Noto Symbol"/>
              <a:buChar char="⦿"/>
            </a:pPr>
            <a:r>
              <a:rPr lang="en-US" sz="3000" b="0" i="0" u="none" strike="noStrike" cap="none" baseline="0">
                <a:solidFill>
                  <a:srgbClr val="FFFFFF"/>
                </a:solidFill>
                <a:latin typeface="Questrial"/>
                <a:ea typeface="Questrial"/>
                <a:cs typeface="Questrial"/>
                <a:sym typeface="Questrial"/>
              </a:rPr>
              <a:t>Wherever You Are… Be There</a:t>
            </a:r>
          </a:p>
          <a:p>
            <a:pPr marL="447675" marR="0" lvl="0" indent="-384175" algn="l" rtl="0">
              <a:lnSpc>
                <a:spcPct val="100000"/>
              </a:lnSpc>
              <a:spcBef>
                <a:spcPts val="600"/>
              </a:spcBef>
              <a:spcAft>
                <a:spcPts val="0"/>
              </a:spcAft>
              <a:buClr>
                <a:srgbClr val="FF388C"/>
              </a:buClr>
              <a:buSzPct val="80000"/>
              <a:buFont typeface="Noto Symbol"/>
              <a:buChar char="⦿"/>
            </a:pPr>
            <a:r>
              <a:rPr lang="en-US" sz="3000" b="0" i="0" u="none" strike="noStrike" cap="none" baseline="0">
                <a:solidFill>
                  <a:srgbClr val="FFFFFF"/>
                </a:solidFill>
                <a:latin typeface="Questrial"/>
                <a:ea typeface="Questrial"/>
                <a:cs typeface="Questrial"/>
                <a:sym typeface="Questrial"/>
              </a:rPr>
              <a:t>Find Your Purpose</a:t>
            </a:r>
          </a:p>
          <a:p>
            <a:pPr marL="447675" marR="0" lvl="0" indent="-384175" algn="l" rtl="0">
              <a:lnSpc>
                <a:spcPct val="100000"/>
              </a:lnSpc>
              <a:spcBef>
                <a:spcPts val="600"/>
              </a:spcBef>
              <a:spcAft>
                <a:spcPts val="0"/>
              </a:spcAft>
              <a:buClr>
                <a:srgbClr val="FF388C"/>
              </a:buClr>
              <a:buSzPct val="80000"/>
              <a:buFont typeface="Noto Symbol"/>
              <a:buChar char="⦿"/>
            </a:pPr>
            <a:r>
              <a:rPr lang="en-US" sz="3000" b="0" i="0" u="none" strike="noStrike" cap="none" baseline="0">
                <a:solidFill>
                  <a:srgbClr val="FFFFFF"/>
                </a:solidFill>
                <a:latin typeface="Questrial"/>
                <a:ea typeface="Questrial"/>
                <a:cs typeface="Questrial"/>
                <a:sym typeface="Questrial"/>
              </a:rPr>
              <a:t>Have Children in Your Life</a:t>
            </a:r>
          </a:p>
          <a:p>
            <a:pPr marL="447675" marR="0" lvl="0" indent="-384175" algn="l" rtl="0">
              <a:lnSpc>
                <a:spcPct val="100000"/>
              </a:lnSpc>
              <a:spcBef>
                <a:spcPts val="600"/>
              </a:spcBef>
              <a:spcAft>
                <a:spcPts val="0"/>
              </a:spcAft>
              <a:buClr>
                <a:srgbClr val="FF388C"/>
              </a:buClr>
              <a:buSzPct val="80000"/>
              <a:buFont typeface="Noto Symbol"/>
              <a:buChar char="⦿"/>
            </a:pPr>
            <a:r>
              <a:rPr lang="en-US" sz="3000" b="0" i="0" u="none" strike="noStrike" cap="none" baseline="0">
                <a:solidFill>
                  <a:srgbClr val="FFFFFF"/>
                </a:solidFill>
                <a:latin typeface="Questrial"/>
                <a:ea typeface="Questrial"/>
                <a:cs typeface="Questrial"/>
                <a:sym typeface="Questrial"/>
              </a:rPr>
              <a:t>Laugh</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237" name="Shape 237"/>
          <p:cNvPicPr preferRelativeResize="0">
            <a:picLocks noGrp="1"/>
          </p:cNvPicPr>
          <p:nvPr>
            <p:ph type="body" idx="1"/>
          </p:nvPr>
        </p:nvPicPr>
        <p:blipFill rotWithShape="1">
          <a:blip r:embed="rId4">
            <a:alphaModFix/>
          </a:blip>
          <a:srcRect/>
          <a:stretch/>
        </p:blipFill>
        <p:spPr>
          <a:xfrm>
            <a:off x="1752600" y="1676400"/>
            <a:ext cx="6121400" cy="45910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244" name="Shape 244"/>
          <p:cNvPicPr preferRelativeResize="0"/>
          <p:nvPr/>
        </p:nvPicPr>
        <p:blipFill rotWithShape="1">
          <a:blip r:embed="rId4">
            <a:alphaModFix/>
          </a:blip>
          <a:srcRect/>
          <a:stretch/>
        </p:blipFill>
        <p:spPr>
          <a:xfrm>
            <a:off x="685800" y="1447800"/>
            <a:ext cx="7924799" cy="51053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251" name="Shape 251"/>
          <p:cNvPicPr preferRelativeResize="0">
            <a:picLocks noGrp="1"/>
          </p:cNvPicPr>
          <p:nvPr>
            <p:ph type="body" idx="1"/>
          </p:nvPr>
        </p:nvPicPr>
        <p:blipFill rotWithShape="1">
          <a:blip r:embed="rId4">
            <a:alphaModFix/>
          </a:blip>
          <a:srcRect/>
          <a:stretch/>
        </p:blipFill>
        <p:spPr>
          <a:xfrm>
            <a:off x="685800" y="1905000"/>
            <a:ext cx="3395661" cy="4459286"/>
          </a:xfrm>
          <a:prstGeom prst="rect">
            <a:avLst/>
          </a:prstGeom>
          <a:noFill/>
          <a:ln>
            <a:noFill/>
          </a:ln>
        </p:spPr>
      </p:pic>
      <p:pic>
        <p:nvPicPr>
          <p:cNvPr id="252" name="Shape 252"/>
          <p:cNvPicPr preferRelativeResize="0"/>
          <p:nvPr/>
        </p:nvPicPr>
        <p:blipFill rotWithShape="1">
          <a:blip r:embed="rId5">
            <a:alphaModFix/>
          </a:blip>
          <a:srcRect/>
          <a:stretch/>
        </p:blipFill>
        <p:spPr>
          <a:xfrm>
            <a:off x="4724400" y="1905000"/>
            <a:ext cx="3729036" cy="2652712"/>
          </a:xfrm>
          <a:prstGeom prst="rect">
            <a:avLst/>
          </a:prstGeom>
          <a:noFill/>
          <a:ln>
            <a:noFill/>
          </a:ln>
        </p:spPr>
      </p:pic>
      <p:sp>
        <p:nvSpPr>
          <p:cNvPr id="253" name="Shape 253"/>
          <p:cNvSpPr txBox="1"/>
          <p:nvPr/>
        </p:nvSpPr>
        <p:spPr>
          <a:xfrm>
            <a:off x="4648200" y="4876800"/>
            <a:ext cx="4141787" cy="12620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0" i="0" u="none" strike="noStrike" cap="none" baseline="0">
                <a:solidFill>
                  <a:schemeClr val="lt1"/>
                </a:solidFill>
                <a:latin typeface="Arial"/>
                <a:ea typeface="Arial"/>
                <a:cs typeface="Arial"/>
                <a:sym typeface="Arial"/>
              </a:rPr>
              <a:t>Nola Ochs, 95</a:t>
            </a:r>
          </a:p>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Oldest person to be awarded an undergraduate degree.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p:cNvPicPr preferRelativeResize="0">
            <a:picLocks noGrp="1"/>
          </p:cNvPicPr>
          <p:nvPr>
            <p:ph type="body" idx="1"/>
          </p:nvPr>
        </p:nvPicPr>
        <p:blipFill rotWithShape="1">
          <a:blip r:embed="rId3">
            <a:alphaModFix/>
          </a:blip>
          <a:srcRect/>
          <a:stretch/>
        </p:blipFill>
        <p:spPr>
          <a:xfrm>
            <a:off x="381000" y="1524000"/>
            <a:ext cx="5641975" cy="4132261"/>
          </a:xfrm>
          <a:prstGeom prst="rect">
            <a:avLst/>
          </a:prstGeom>
          <a:noFill/>
          <a:ln>
            <a:noFill/>
          </a:ln>
        </p:spPr>
      </p:pic>
      <p:sp>
        <p:nvSpPr>
          <p:cNvPr id="260" name="Shape 260"/>
          <p:cNvSpPr txBox="1"/>
          <p:nvPr/>
        </p:nvSpPr>
        <p:spPr>
          <a:xfrm>
            <a:off x="6172200" y="1981200"/>
            <a:ext cx="2666999" cy="20002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a:solidFill>
                  <a:schemeClr val="lt1"/>
                </a:solidFill>
                <a:latin typeface="Arial"/>
                <a:ea typeface="Arial"/>
                <a:cs typeface="Arial"/>
                <a:sym typeface="Arial"/>
              </a:rPr>
              <a:t>Nola Ochs, 98</a:t>
            </a:r>
          </a:p>
          <a:p>
            <a:pPr marL="0" marR="0" lvl="0" indent="0" algn="l" rtl="0">
              <a:lnSpc>
                <a:spcPct val="100000"/>
              </a:lnSpc>
              <a:spcBef>
                <a:spcPts val="0"/>
              </a:spcBef>
              <a:spcAft>
                <a:spcPts val="0"/>
              </a:spcAft>
              <a:buClr>
                <a:schemeClr val="lt1"/>
              </a:buClr>
              <a:buFont typeface="Arial"/>
              <a:buNone/>
            </a:pPr>
            <a:endParaRPr sz="2400" b="0" i="0" u="none" strike="noStrike" cap="none" baseline="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a:solidFill>
                  <a:schemeClr val="lt1"/>
                </a:solidFill>
                <a:latin typeface="Arial"/>
                <a:ea typeface="Arial"/>
                <a:cs typeface="Arial"/>
                <a:sym typeface="Arial"/>
              </a:rPr>
              <a:t>Oldest person to be awarded Masters Degree.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a:picLocks noGrp="1"/>
          </p:cNvPicPr>
          <p:nvPr>
            <p:ph type="title"/>
          </p:nvPr>
        </p:nvPicPr>
        <p:blipFill rotWithShape="1">
          <a:blip r:embed="rId3">
            <a:alphaModFix/>
          </a:blip>
          <a:srcRect/>
          <a:stretch/>
        </p:blipFill>
        <p:spPr>
          <a:xfrm>
            <a:off x="457200" y="268287"/>
            <a:ext cx="8229600" cy="1395411"/>
          </a:xfrm>
          <a:prstGeom prst="rect">
            <a:avLst/>
          </a:prstGeom>
          <a:noFill/>
          <a:ln>
            <a:noFill/>
          </a:ln>
        </p:spPr>
      </p:pic>
      <p:pic>
        <p:nvPicPr>
          <p:cNvPr id="267" name="Shape 267"/>
          <p:cNvPicPr preferRelativeResize="0"/>
          <p:nvPr/>
        </p:nvPicPr>
        <p:blipFill>
          <a:blip r:embed="rId4">
            <a:alphaModFix/>
          </a:blip>
          <a:stretch>
            <a:fillRect/>
          </a:stretch>
        </p:blipFill>
        <p:spPr>
          <a:xfrm>
            <a:off x="1486150" y="1746925"/>
            <a:ext cx="6300699" cy="47434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274" name="Shape 274"/>
          <p:cNvPicPr preferRelativeResize="0"/>
          <p:nvPr/>
        </p:nvPicPr>
        <p:blipFill rotWithShape="1">
          <a:blip r:embed="rId4">
            <a:alphaModFix/>
          </a:blip>
          <a:srcRect/>
          <a:stretch/>
        </p:blipFill>
        <p:spPr>
          <a:xfrm>
            <a:off x="836612" y="1524000"/>
            <a:ext cx="7619999" cy="4891087"/>
          </a:xfrm>
          <a:prstGeom prst="rect">
            <a:avLst/>
          </a:prstGeom>
          <a:noFill/>
          <a:ln>
            <a:noFill/>
          </a:ln>
        </p:spPr>
      </p:pic>
      <p:pic>
        <p:nvPicPr>
          <p:cNvPr id="275" name="Shape 275"/>
          <p:cNvPicPr preferRelativeResize="0">
            <a:picLocks noGrp="1"/>
          </p:cNvPicPr>
          <p:nvPr>
            <p:ph type="body" idx="1"/>
          </p:nvPr>
        </p:nvPicPr>
        <p:blipFill rotWithShape="1">
          <a:blip r:embed="rId5">
            <a:alphaModFix/>
          </a:blip>
          <a:srcRect/>
          <a:stretch/>
        </p:blipFill>
        <p:spPr>
          <a:xfrm>
            <a:off x="844550" y="1524000"/>
            <a:ext cx="7619999" cy="4876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a:picLocks noGrp="1"/>
          </p:cNvPicPr>
          <p:nvPr>
            <p:ph type="body" idx="1"/>
          </p:nvPr>
        </p:nvPicPr>
        <p:blipFill rotWithShape="1">
          <a:blip r:embed="rId3">
            <a:alphaModFix/>
          </a:blip>
          <a:srcRect/>
          <a:stretch/>
        </p:blipFill>
        <p:spPr>
          <a:xfrm>
            <a:off x="1676400" y="762000"/>
            <a:ext cx="6096000" cy="53149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712787" y="152400"/>
            <a:ext cx="8229600" cy="1398587"/>
          </a:xfrm>
          <a:prstGeom prst="rect">
            <a:avLst/>
          </a:prstGeom>
          <a:noFill/>
          <a:ln>
            <a:noFill/>
          </a:ln>
        </p:spPr>
        <p:txBody>
          <a:bodyPr lIns="91425" tIns="45700" rIns="91425" bIns="45700" anchor="ctr" anchorCtr="0">
            <a:noAutofit/>
          </a:bodyPr>
          <a:lstStyle/>
          <a:p>
            <a:pPr marL="484187" marR="0" lvl="0" indent="-484187" algn="l" rtl="0">
              <a:lnSpc>
                <a:spcPct val="100000"/>
              </a:lnSpc>
              <a:spcBef>
                <a:spcPts val="0"/>
              </a:spcBef>
              <a:spcAft>
                <a:spcPts val="0"/>
              </a:spcAft>
              <a:buClr>
                <a:srgbClr val="FF5C9C"/>
              </a:buClr>
              <a:buSzPct val="25000"/>
              <a:buFont typeface="Questrial"/>
              <a:buNone/>
            </a:pPr>
            <a:r>
              <a:rPr lang="en-US" sz="4200" b="0" i="0" u="none" strike="noStrike" cap="none" baseline="0">
                <a:solidFill>
                  <a:srgbClr val="FF5C9C"/>
                </a:solidFill>
                <a:latin typeface="Questrial"/>
                <a:ea typeface="Questrial"/>
                <a:cs typeface="Questrial"/>
                <a:sym typeface="Questrial"/>
              </a:rPr>
              <a:t>6. Never Act Your Age</a:t>
            </a:r>
          </a:p>
        </p:txBody>
      </p:sp>
      <p:pic>
        <p:nvPicPr>
          <p:cNvPr id="282" name="Shape 282"/>
          <p:cNvPicPr preferRelativeResize="0"/>
          <p:nvPr/>
        </p:nvPicPr>
        <p:blipFill rotWithShape="1">
          <a:blip r:embed="rId3">
            <a:alphaModFix/>
          </a:blip>
          <a:srcRect/>
          <a:stretch/>
        </p:blipFill>
        <p:spPr>
          <a:xfrm>
            <a:off x="838200" y="1447800"/>
            <a:ext cx="3395661" cy="5105399"/>
          </a:xfrm>
          <a:prstGeom prst="rect">
            <a:avLst/>
          </a:prstGeom>
          <a:noFill/>
          <a:ln>
            <a:noFill/>
          </a:ln>
        </p:spPr>
      </p:pic>
      <p:pic>
        <p:nvPicPr>
          <p:cNvPr id="283" name="Shape 283"/>
          <p:cNvPicPr preferRelativeResize="0"/>
          <p:nvPr/>
        </p:nvPicPr>
        <p:blipFill rotWithShape="1">
          <a:blip r:embed="rId4">
            <a:alphaModFix/>
          </a:blip>
          <a:srcRect/>
          <a:stretch/>
        </p:blipFill>
        <p:spPr>
          <a:xfrm>
            <a:off x="4527550" y="1712911"/>
            <a:ext cx="4400550" cy="346868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a:picLocks noGrp="1"/>
          </p:cNvPicPr>
          <p:nvPr>
            <p:ph type="title"/>
          </p:nvPr>
        </p:nvPicPr>
        <p:blipFill rotWithShape="1">
          <a:blip r:embed="rId3">
            <a:alphaModFix/>
          </a:blip>
          <a:srcRect/>
          <a:stretch/>
        </p:blipFill>
        <p:spPr>
          <a:xfrm>
            <a:off x="195261" y="268287"/>
            <a:ext cx="8783637" cy="1395411"/>
          </a:xfrm>
          <a:prstGeom prst="rect">
            <a:avLst/>
          </a:prstGeom>
          <a:noFill/>
          <a:ln>
            <a:noFill/>
          </a:ln>
        </p:spPr>
      </p:pic>
      <p:pic>
        <p:nvPicPr>
          <p:cNvPr id="289" name="Shape 289"/>
          <p:cNvPicPr preferRelativeResize="0">
            <a:picLocks noGrp="1"/>
          </p:cNvPicPr>
          <p:nvPr>
            <p:ph type="body" idx="1"/>
          </p:nvPr>
        </p:nvPicPr>
        <p:blipFill rotWithShape="1">
          <a:blip r:embed="rId4">
            <a:alphaModFix/>
          </a:blip>
          <a:srcRect/>
          <a:stretch/>
        </p:blipFill>
        <p:spPr>
          <a:xfrm>
            <a:off x="1600200" y="1882775"/>
            <a:ext cx="6400799" cy="4572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a:picLocks noGrp="1"/>
          </p:cNvPicPr>
          <p:nvPr>
            <p:ph type="title"/>
          </p:nvPr>
        </p:nvPicPr>
        <p:blipFill rotWithShape="1">
          <a:blip r:embed="rId3">
            <a:alphaModFix/>
          </a:blip>
          <a:srcRect/>
          <a:stretch/>
        </p:blipFill>
        <p:spPr>
          <a:xfrm>
            <a:off x="457200" y="268287"/>
            <a:ext cx="8229600" cy="1395411"/>
          </a:xfrm>
          <a:prstGeom prst="rect">
            <a:avLst/>
          </a:prstGeom>
          <a:noFill/>
          <a:ln>
            <a:noFill/>
          </a:ln>
        </p:spPr>
      </p:pic>
      <p:pic>
        <p:nvPicPr>
          <p:cNvPr id="296" name="Shape 296"/>
          <p:cNvPicPr preferRelativeResize="0">
            <a:picLocks noGrp="1"/>
          </p:cNvPicPr>
          <p:nvPr>
            <p:ph type="body" idx="1"/>
          </p:nvPr>
        </p:nvPicPr>
        <p:blipFill rotWithShape="1">
          <a:blip r:embed="rId4">
            <a:alphaModFix/>
          </a:blip>
          <a:srcRect l="14062" t="30728" r="56835" b="13541"/>
          <a:stretch/>
        </p:blipFill>
        <p:spPr>
          <a:xfrm>
            <a:off x="533400" y="1905000"/>
            <a:ext cx="2838450" cy="4076699"/>
          </a:xfrm>
          <a:prstGeom prst="rect">
            <a:avLst/>
          </a:prstGeom>
          <a:noFill/>
          <a:ln>
            <a:noFill/>
          </a:ln>
        </p:spPr>
      </p:pic>
      <p:pic>
        <p:nvPicPr>
          <p:cNvPr id="297" name="Shape 297"/>
          <p:cNvPicPr preferRelativeResize="0"/>
          <p:nvPr/>
        </p:nvPicPr>
        <p:blipFill rotWithShape="1">
          <a:blip r:embed="rId5">
            <a:alphaModFix/>
          </a:blip>
          <a:srcRect l="5078" t="36458" r="47265" b="20051"/>
          <a:stretch/>
        </p:blipFill>
        <p:spPr>
          <a:xfrm>
            <a:off x="4191000" y="3429000"/>
            <a:ext cx="4506911" cy="3084512"/>
          </a:xfrm>
          <a:prstGeom prst="rect">
            <a:avLst/>
          </a:prstGeom>
          <a:noFill/>
          <a:ln>
            <a:noFill/>
          </a:ln>
        </p:spPr>
      </p:pic>
      <p:sp>
        <p:nvSpPr>
          <p:cNvPr id="298" name="Shape 298"/>
          <p:cNvSpPr txBox="1"/>
          <p:nvPr/>
        </p:nvSpPr>
        <p:spPr>
          <a:xfrm>
            <a:off x="3962400" y="1524000"/>
            <a:ext cx="4572000" cy="1384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Questrial"/>
              <a:buNone/>
            </a:pPr>
            <a:r>
              <a:rPr lang="en-US" sz="2800" b="0" i="0" u="none" strike="noStrike" cap="none" baseline="0">
                <a:solidFill>
                  <a:srgbClr val="FFFFFF"/>
                </a:solidFill>
                <a:latin typeface="Questrial"/>
                <a:ea typeface="Questrial"/>
                <a:cs typeface="Questrial"/>
                <a:sym typeface="Questrial"/>
              </a:rPr>
              <a:t>In Okinawa, this is the reason for waking up in the morning.</a:t>
            </a:r>
          </a:p>
        </p:txBody>
      </p:sp>
      <p:pic>
        <p:nvPicPr>
          <p:cNvPr id="299" name="Shape 299"/>
          <p:cNvPicPr preferRelativeResize="0"/>
          <p:nvPr/>
        </p:nvPicPr>
        <p:blipFill rotWithShape="1">
          <a:blip r:embed="rId6">
            <a:alphaModFix/>
          </a:blip>
          <a:srcRect/>
          <a:stretch/>
        </p:blipFill>
        <p:spPr>
          <a:xfrm>
            <a:off x="457200" y="609600"/>
            <a:ext cx="8240711" cy="6024561"/>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Shape 305"/>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306" name="Shape 306"/>
          <p:cNvPicPr preferRelativeResize="0"/>
          <p:nvPr/>
        </p:nvPicPr>
        <p:blipFill>
          <a:blip r:embed="rId4">
            <a:alphaModFix/>
          </a:blip>
          <a:stretch>
            <a:fillRect/>
          </a:stretch>
        </p:blipFill>
        <p:spPr>
          <a:xfrm>
            <a:off x="952500" y="1793350"/>
            <a:ext cx="7239000" cy="48291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a:picLocks noGrp="1"/>
          </p:cNvPicPr>
          <p:nvPr>
            <p:ph type="title"/>
          </p:nvPr>
        </p:nvPicPr>
        <p:blipFill rotWithShape="1">
          <a:blip r:embed="rId3">
            <a:alphaModFix/>
          </a:blip>
          <a:srcRect/>
          <a:stretch/>
        </p:blipFill>
        <p:spPr>
          <a:xfrm>
            <a:off x="195261" y="268287"/>
            <a:ext cx="8491536" cy="1395411"/>
          </a:xfrm>
          <a:prstGeom prst="rect">
            <a:avLst/>
          </a:prstGeom>
          <a:noFill/>
          <a:ln>
            <a:noFill/>
          </a:ln>
        </p:spPr>
      </p:pic>
      <p:pic>
        <p:nvPicPr>
          <p:cNvPr id="313" name="Shape 313"/>
          <p:cNvPicPr preferRelativeResize="0">
            <a:picLocks noGrp="1"/>
          </p:cNvPicPr>
          <p:nvPr>
            <p:ph type="body" idx="1"/>
          </p:nvPr>
        </p:nvPicPr>
        <p:blipFill rotWithShape="1">
          <a:blip r:embed="rId4">
            <a:alphaModFix/>
          </a:blip>
          <a:srcRect/>
          <a:stretch/>
        </p:blipFill>
        <p:spPr>
          <a:xfrm>
            <a:off x="990600" y="1600200"/>
            <a:ext cx="7239000" cy="48545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457200" y="1882775"/>
            <a:ext cx="8229600" cy="4572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320" name="Shape 320"/>
          <p:cNvPicPr preferRelativeResize="0"/>
          <p:nvPr/>
        </p:nvPicPr>
        <p:blipFill rotWithShape="1">
          <a:blip r:embed="rId3">
            <a:alphaModFix/>
          </a:blip>
          <a:srcRect/>
          <a:stretch/>
        </p:blipFill>
        <p:spPr>
          <a:xfrm>
            <a:off x="719137" y="990600"/>
            <a:ext cx="7772400" cy="5151437"/>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p:cNvPicPr preferRelativeResize="0">
            <a:picLocks noGrp="1"/>
          </p:cNvPicPr>
          <p:nvPr>
            <p:ph type="title"/>
          </p:nvPr>
        </p:nvPicPr>
        <p:blipFill rotWithShape="1">
          <a:blip r:embed="rId3">
            <a:alphaModFix/>
          </a:blip>
          <a:srcRect/>
          <a:stretch/>
        </p:blipFill>
        <p:spPr>
          <a:xfrm>
            <a:off x="304800" y="5108575"/>
            <a:ext cx="8229600" cy="1395411"/>
          </a:xfrm>
          <a:prstGeom prst="rect">
            <a:avLst/>
          </a:prstGeom>
          <a:noFill/>
          <a:ln>
            <a:noFill/>
          </a:ln>
        </p:spPr>
      </p:pic>
      <p:pic>
        <p:nvPicPr>
          <p:cNvPr id="327" name="Shape 327"/>
          <p:cNvPicPr preferRelativeResize="0">
            <a:picLocks noGrp="1"/>
          </p:cNvPicPr>
          <p:nvPr>
            <p:ph type="body" idx="1"/>
          </p:nvPr>
        </p:nvPicPr>
        <p:blipFill rotWithShape="1">
          <a:blip r:embed="rId4">
            <a:alphaModFix/>
          </a:blip>
          <a:srcRect/>
          <a:stretch/>
        </p:blipFill>
        <p:spPr>
          <a:xfrm>
            <a:off x="1219200" y="533400"/>
            <a:ext cx="6696074" cy="4724400"/>
          </a:xfrm>
          <a:prstGeom prst="rect">
            <a:avLst/>
          </a:prstGeom>
          <a:noFill/>
          <a:ln>
            <a:noFill/>
          </a:ln>
        </p:spPr>
      </p:pic>
      <p:sp>
        <p:nvSpPr>
          <p:cNvPr id="328" name="Shape 328"/>
          <p:cNvSpPr txBox="1"/>
          <p:nvPr/>
        </p:nvSpPr>
        <p:spPr>
          <a:xfrm rot="-1799999">
            <a:off x="3898900" y="2233612"/>
            <a:ext cx="3200400" cy="1200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3600" b="0" i="0" u="none" strike="noStrike" cap="none" baseline="0">
                <a:solidFill>
                  <a:schemeClr val="accent1"/>
                </a:solidFill>
                <a:latin typeface="Arial"/>
                <a:ea typeface="Arial"/>
                <a:cs typeface="Arial"/>
                <a:sym typeface="Arial"/>
              </a:rPr>
              <a:t>YOUR CHOICE!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a:picLocks noGrp="1"/>
          </p:cNvPicPr>
          <p:nvPr>
            <p:ph type="title"/>
          </p:nvPr>
        </p:nvPicPr>
        <p:blipFill rotWithShape="1">
          <a:blip r:embed="rId3">
            <a:alphaModFix/>
          </a:blip>
          <a:srcRect/>
          <a:stretch/>
        </p:blipFill>
        <p:spPr>
          <a:xfrm>
            <a:off x="354012" y="195261"/>
            <a:ext cx="8674100" cy="1865312"/>
          </a:xfrm>
          <a:prstGeom prst="rect">
            <a:avLst/>
          </a:prstGeom>
          <a:noFill/>
          <a:ln>
            <a:noFill/>
          </a:ln>
        </p:spPr>
      </p:pic>
      <p:pic>
        <p:nvPicPr>
          <p:cNvPr id="335" name="Shape 335"/>
          <p:cNvPicPr preferRelativeResize="0">
            <a:picLocks noGrp="1"/>
          </p:cNvPicPr>
          <p:nvPr>
            <p:ph type="body" idx="1"/>
          </p:nvPr>
        </p:nvPicPr>
        <p:blipFill rotWithShape="1">
          <a:blip r:embed="rId4">
            <a:alphaModFix/>
          </a:blip>
          <a:srcRect/>
          <a:stretch/>
        </p:blipFill>
        <p:spPr>
          <a:xfrm>
            <a:off x="1120775" y="1882775"/>
            <a:ext cx="6902450" cy="4572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a:picLocks noGrp="1"/>
          </p:cNvPicPr>
          <p:nvPr>
            <p:ph type="title"/>
          </p:nvPr>
        </p:nvPicPr>
        <p:blipFill rotWithShape="1">
          <a:blip r:embed="rId3">
            <a:alphaModFix/>
          </a:blip>
          <a:srcRect/>
          <a:stretch/>
        </p:blipFill>
        <p:spPr>
          <a:xfrm>
            <a:off x="457200" y="268287"/>
            <a:ext cx="8229600" cy="1395411"/>
          </a:xfrm>
          <a:prstGeom prst="rect">
            <a:avLst/>
          </a:prstGeom>
          <a:noFill/>
          <a:ln>
            <a:noFill/>
          </a:ln>
        </p:spPr>
      </p:pic>
      <p:sp>
        <p:nvSpPr>
          <p:cNvPr id="148" name="Shape 148"/>
          <p:cNvSpPr txBox="1">
            <a:spLocks noGrp="1"/>
          </p:cNvSpPr>
          <p:nvPr>
            <p:ph type="body" idx="1"/>
          </p:nvPr>
        </p:nvSpPr>
        <p:spPr>
          <a:xfrm>
            <a:off x="457200" y="1882775"/>
            <a:ext cx="8229600" cy="4572000"/>
          </a:xfrm>
          <a:prstGeom prst="rect">
            <a:avLst/>
          </a:prstGeom>
          <a:noFill/>
          <a:ln>
            <a:noFill/>
          </a:ln>
        </p:spPr>
        <p:txBody>
          <a:bodyPr lIns="91425" tIns="45700" rIns="91425" bIns="45700" anchor="t" anchorCtr="0">
            <a:noAutofit/>
          </a:bodyPr>
          <a:lstStyle/>
          <a:p>
            <a:pPr marL="447675" marR="0" lvl="0" indent="-384175" algn="l" rtl="0">
              <a:lnSpc>
                <a:spcPct val="100000"/>
              </a:lnSpc>
              <a:spcBef>
                <a:spcPts val="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Increased Longevity</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Traditional Aging in America</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Culture of Youth + Ageism</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The Research Story</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Putting Research into Action</a:t>
            </a:r>
          </a:p>
          <a:p>
            <a:pPr marL="447675" marR="0" lvl="0" indent="-384175" algn="l" rtl="0">
              <a:lnSpc>
                <a:spcPct val="100000"/>
              </a:lnSpc>
              <a:spcBef>
                <a:spcPts val="600"/>
              </a:spcBef>
              <a:spcAft>
                <a:spcPts val="0"/>
              </a:spcAft>
              <a:buClr>
                <a:schemeClr val="accent1"/>
              </a:buClr>
              <a:buSzPct val="80000"/>
              <a:buFont typeface="Noto Symbol"/>
              <a:buChar char="⦿"/>
            </a:pPr>
            <a:r>
              <a:rPr lang="en-US" sz="3000" b="0" i="0" u="none" strike="noStrike" cap="none" baseline="0">
                <a:solidFill>
                  <a:schemeClr val="lt1"/>
                </a:solidFill>
                <a:latin typeface="Questrial"/>
                <a:ea typeface="Questrial"/>
                <a:cs typeface="Questrial"/>
                <a:sym typeface="Questrial"/>
              </a:rPr>
              <a:t>Ten Tips to Age Well</a:t>
            </a:r>
          </a:p>
          <a:p>
            <a:pPr marL="447675" marR="0" lvl="0" indent="-384175" algn="l" rtl="0">
              <a:lnSpc>
                <a:spcPct val="100000"/>
              </a:lnSpc>
              <a:spcBef>
                <a:spcPts val="600"/>
              </a:spcBef>
              <a:spcAft>
                <a:spcPts val="0"/>
              </a:spcAft>
              <a:buClr>
                <a:schemeClr val="lt1"/>
              </a:buClr>
              <a:buFont typeface="Questrial"/>
              <a:buNone/>
            </a:pPr>
            <a:endParaRPr sz="3000" b="0" i="0" u="none" strike="noStrike" cap="none" baseline="0">
              <a:solidFill>
                <a:schemeClr val="lt1"/>
              </a:solidFill>
              <a:latin typeface="Questrial"/>
              <a:ea typeface="Questrial"/>
              <a:cs typeface="Questrial"/>
              <a:sym typeface="Questrial"/>
            </a:endParaRPr>
          </a:p>
          <a:p>
            <a:pPr marL="0" marR="0" lvl="0" indent="0" algn="l" rtl="0">
              <a:spcBef>
                <a:spcPts val="0"/>
              </a:spcBef>
              <a:buNone/>
            </a:pPr>
            <a:endParaRPr sz="3000" b="0" i="0" u="none" strike="noStrike" cap="none" baseline="0">
              <a:solidFill>
                <a:schemeClr val="lt1"/>
              </a:solidFill>
              <a:latin typeface="Questrial"/>
              <a:ea typeface="Questrial"/>
              <a:cs typeface="Questrial"/>
              <a:sym typeface="Quest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a:picLocks noGrp="1"/>
          </p:cNvPicPr>
          <p:nvPr>
            <p:ph type="title"/>
          </p:nvPr>
        </p:nvPicPr>
        <p:blipFill rotWithShape="1">
          <a:blip r:embed="rId3">
            <a:alphaModFix/>
          </a:blip>
          <a:srcRect/>
          <a:stretch/>
        </p:blipFill>
        <p:spPr>
          <a:xfrm>
            <a:off x="457200" y="268287"/>
            <a:ext cx="8229600" cy="1395411"/>
          </a:xfrm>
          <a:prstGeom prst="rect">
            <a:avLst/>
          </a:prstGeom>
          <a:noFill/>
          <a:ln>
            <a:noFill/>
          </a:ln>
        </p:spPr>
      </p:pic>
      <p:pic>
        <p:nvPicPr>
          <p:cNvPr id="155" name="Shape 155"/>
          <p:cNvPicPr preferRelativeResize="0"/>
          <p:nvPr/>
        </p:nvPicPr>
        <p:blipFill rotWithShape="1">
          <a:blip r:embed="rId4">
            <a:alphaModFix/>
          </a:blip>
          <a:srcRect/>
          <a:stretch/>
        </p:blipFill>
        <p:spPr>
          <a:xfrm>
            <a:off x="1066800" y="1676400"/>
            <a:ext cx="7391399" cy="47910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a:picLocks noGrp="1"/>
          </p:cNvPicPr>
          <p:nvPr>
            <p:ph type="title"/>
          </p:nvPr>
        </p:nvPicPr>
        <p:blipFill rotWithShape="1">
          <a:blip r:embed="rId3">
            <a:alphaModFix/>
          </a:blip>
          <a:srcRect/>
          <a:stretch/>
        </p:blipFill>
        <p:spPr>
          <a:xfrm>
            <a:off x="457200" y="268287"/>
            <a:ext cx="8362950" cy="1395411"/>
          </a:xfrm>
          <a:prstGeom prst="rect">
            <a:avLst/>
          </a:prstGeom>
          <a:noFill/>
          <a:ln>
            <a:noFill/>
          </a:ln>
        </p:spPr>
      </p:pic>
      <p:grpSp>
        <p:nvGrpSpPr>
          <p:cNvPr id="162" name="Shape 162"/>
          <p:cNvGrpSpPr/>
          <p:nvPr/>
        </p:nvGrpSpPr>
        <p:grpSpPr>
          <a:xfrm>
            <a:off x="1371599" y="1904999"/>
            <a:ext cx="6367461" cy="4405311"/>
            <a:chOff x="0" y="0"/>
            <a:chExt cx="2147483647" cy="2147483647"/>
          </a:xfrm>
        </p:grpSpPr>
        <p:pic>
          <p:nvPicPr>
            <p:cNvPr id="163" name="Shape 163"/>
            <p:cNvPicPr preferRelativeResize="0"/>
            <p:nvPr/>
          </p:nvPicPr>
          <p:blipFill rotWithShape="1">
            <a:blip r:embed="rId4">
              <a:alphaModFix/>
            </a:blip>
            <a:srcRect l="5255" t="3367" b="7399"/>
            <a:stretch/>
          </p:blipFill>
          <p:spPr>
            <a:xfrm>
              <a:off x="0" y="0"/>
              <a:ext cx="2147483647" cy="2147483647"/>
            </a:xfrm>
            <a:prstGeom prst="rect">
              <a:avLst/>
            </a:prstGeom>
            <a:noFill/>
            <a:ln>
              <a:noFill/>
            </a:ln>
          </p:spPr>
        </p:pic>
        <p:sp>
          <p:nvSpPr>
            <p:cNvPr id="164" name="Shape 164"/>
            <p:cNvSpPr txBox="1"/>
            <p:nvPr/>
          </p:nvSpPr>
          <p:spPr>
            <a:xfrm>
              <a:off x="1240518737" y="297165309"/>
              <a:ext cx="689593458" cy="198110030"/>
            </a:xfrm>
            <a:prstGeom prst="rect">
              <a:avLst/>
            </a:prstGeom>
            <a:solidFill>
              <a:schemeClr val="lt1"/>
            </a:solidFill>
            <a:ln w="254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65" name="Shape 165"/>
            <p:cNvSpPr txBox="1"/>
            <p:nvPr/>
          </p:nvSpPr>
          <p:spPr>
            <a:xfrm>
              <a:off x="1837487770" y="363717774"/>
              <a:ext cx="161155228" cy="1320992969"/>
            </a:xfrm>
            <a:prstGeom prst="rect">
              <a:avLst/>
            </a:prstGeom>
            <a:solidFill>
              <a:schemeClr val="lt1"/>
            </a:solidFill>
            <a:ln w="254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66" name="Shape 166"/>
            <p:cNvSpPr/>
            <p:nvPr/>
          </p:nvSpPr>
          <p:spPr>
            <a:xfrm rot="10800000">
              <a:off x="1837487821" y="1684710688"/>
              <a:ext cx="184177026" cy="198110030"/>
            </a:xfrm>
            <a:prstGeom prst="triangle">
              <a:avLst>
                <a:gd name="adj" fmla="val 50000"/>
              </a:avLst>
            </a:prstGeom>
            <a:solidFill>
              <a:schemeClr val="lt1"/>
            </a:solidFill>
            <a:ln w="254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167" name="Shape 167"/>
            <p:cNvSpPr/>
            <p:nvPr/>
          </p:nvSpPr>
          <p:spPr>
            <a:xfrm rot="10499999">
              <a:off x="1152713306" y="342049525"/>
              <a:ext cx="206663724" cy="164834223"/>
            </a:xfrm>
            <a:prstGeom prst="triangle">
              <a:avLst>
                <a:gd name="adj" fmla="val 50000"/>
              </a:avLst>
            </a:prstGeom>
            <a:solidFill>
              <a:schemeClr val="lt1"/>
            </a:solidFill>
            <a:ln w="254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grpSp>
      <p:pic>
        <p:nvPicPr>
          <p:cNvPr id="168" name="Shape 168"/>
          <p:cNvPicPr preferRelativeResize="0"/>
          <p:nvPr/>
        </p:nvPicPr>
        <p:blipFill rotWithShape="1">
          <a:blip r:embed="rId5">
            <a:alphaModFix/>
          </a:blip>
          <a:srcRect/>
          <a:stretch/>
        </p:blipFill>
        <p:spPr>
          <a:xfrm>
            <a:off x="2895600" y="1371600"/>
            <a:ext cx="3692524" cy="5181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68287"/>
            <a:ext cx="8229600" cy="1398587"/>
          </a:xfrm>
          <a:prstGeom prst="rect">
            <a:avLst/>
          </a:prstGeom>
          <a:noFill/>
          <a:ln>
            <a:noFill/>
          </a:ln>
        </p:spPr>
        <p:txBody>
          <a:bodyPr lIns="91425" tIns="45700" rIns="91425" bIns="45700" anchor="ctr" anchorCtr="0">
            <a:noAutofit/>
          </a:bodyPr>
          <a:lstStyle/>
          <a:p>
            <a:pPr marL="484188" marR="0" lvl="0" indent="-484188" algn="l" rtl="0">
              <a:spcBef>
                <a:spcPts val="0"/>
              </a:spcBef>
              <a:spcAft>
                <a:spcPts val="0"/>
              </a:spcAft>
              <a:buNone/>
            </a:pPr>
            <a:endParaRPr sz="4200" b="0" i="0" u="none" strike="noStrike" cap="none" baseline="0">
              <a:solidFill>
                <a:srgbClr val="FF5C9C"/>
              </a:solidFill>
              <a:latin typeface="Questrial"/>
              <a:ea typeface="Questrial"/>
              <a:cs typeface="Questrial"/>
              <a:sym typeface="Questrial"/>
            </a:endParaRPr>
          </a:p>
        </p:txBody>
      </p:sp>
      <p:sp>
        <p:nvSpPr>
          <p:cNvPr id="175" name="Shape 175">
            <a:hlinkClick r:id="rId3"/>
          </p:cNvPr>
          <p:cNvSpPr/>
          <p:nvPr/>
        </p:nvSpPr>
        <p:spPr>
          <a:xfrm>
            <a:off x="1033675" y="708162"/>
            <a:ext cx="7255575" cy="5441675"/>
          </a:xfrm>
          <a:prstGeom prst="rect">
            <a:avLst/>
          </a:prstGeom>
          <a:blipFill>
            <a:blip r:embed="rId4">
              <a:alphaModFix/>
            </a:blip>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a:picLocks noGrp="1"/>
          </p:cNvPicPr>
          <p:nvPr>
            <p:ph type="title"/>
          </p:nvPr>
        </p:nvPicPr>
        <p:blipFill rotWithShape="1">
          <a:blip r:embed="rId3">
            <a:alphaModFix/>
          </a:blip>
          <a:srcRect/>
          <a:stretch/>
        </p:blipFill>
        <p:spPr>
          <a:xfrm>
            <a:off x="457200" y="268287"/>
            <a:ext cx="8229600" cy="1395411"/>
          </a:xfrm>
          <a:prstGeom prst="rect">
            <a:avLst/>
          </a:prstGeom>
          <a:noFill/>
          <a:ln>
            <a:noFill/>
          </a:ln>
        </p:spPr>
      </p:pic>
      <p:pic>
        <p:nvPicPr>
          <p:cNvPr id="182" name="Shape 182"/>
          <p:cNvPicPr preferRelativeResize="0"/>
          <p:nvPr/>
        </p:nvPicPr>
        <p:blipFill rotWithShape="1">
          <a:blip r:embed="rId4">
            <a:alphaModFix/>
          </a:blip>
          <a:srcRect/>
          <a:stretch/>
        </p:blipFill>
        <p:spPr>
          <a:xfrm>
            <a:off x="1447800" y="1447800"/>
            <a:ext cx="6705599" cy="503078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68287"/>
            <a:ext cx="8229600" cy="1398587"/>
          </a:xfrm>
          <a:prstGeom prst="rect">
            <a:avLst/>
          </a:prstGeom>
          <a:noFill/>
          <a:ln>
            <a:noFill/>
          </a:ln>
        </p:spPr>
        <p:txBody>
          <a:bodyPr lIns="91425" tIns="45700" rIns="91425" bIns="45700" anchor="ctr" anchorCtr="0">
            <a:noAutofit/>
          </a:bodyPr>
          <a:lstStyle/>
          <a:p>
            <a:pPr marL="484188" marR="0" lvl="0" indent="-484188" algn="l" rtl="0">
              <a:spcBef>
                <a:spcPts val="0"/>
              </a:spcBef>
              <a:spcAft>
                <a:spcPts val="0"/>
              </a:spcAft>
              <a:buNone/>
            </a:pPr>
            <a:endParaRPr sz="4200" b="0" i="0" u="none" strike="noStrike" cap="none" baseline="0">
              <a:solidFill>
                <a:srgbClr val="FF5C9C"/>
              </a:solidFill>
              <a:latin typeface="Questrial"/>
              <a:ea typeface="Questrial"/>
              <a:cs typeface="Questrial"/>
              <a:sym typeface="Questrial"/>
            </a:endParaRPr>
          </a:p>
        </p:txBody>
      </p:sp>
      <p:sp>
        <p:nvSpPr>
          <p:cNvPr id="189" name="Shape 189">
            <a:hlinkClick r:id="rId3"/>
          </p:cNvPr>
          <p:cNvSpPr/>
          <p:nvPr/>
        </p:nvSpPr>
        <p:spPr>
          <a:xfrm>
            <a:off x="457200" y="566525"/>
            <a:ext cx="7997675" cy="5998250"/>
          </a:xfrm>
          <a:prstGeom prst="rect">
            <a:avLst/>
          </a:prstGeom>
          <a:blipFill>
            <a:blip r:embed="rId4">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a:picLocks noGrp="1"/>
          </p:cNvPicPr>
          <p:nvPr>
            <p:ph type="title"/>
          </p:nvPr>
        </p:nvPicPr>
        <p:blipFill rotWithShape="1">
          <a:blip r:embed="rId3">
            <a:alphaModFix/>
          </a:blip>
          <a:srcRect/>
          <a:stretch/>
        </p:blipFill>
        <p:spPr>
          <a:xfrm>
            <a:off x="457200" y="171450"/>
            <a:ext cx="8401049" cy="1712911"/>
          </a:xfrm>
          <a:prstGeom prst="rect">
            <a:avLst/>
          </a:prstGeom>
          <a:noFill/>
          <a:ln>
            <a:noFill/>
          </a:ln>
        </p:spPr>
      </p:pic>
      <p:pic>
        <p:nvPicPr>
          <p:cNvPr id="196" name="Shape 196"/>
          <p:cNvPicPr preferRelativeResize="0">
            <a:picLocks noGrp="1"/>
          </p:cNvPicPr>
          <p:nvPr>
            <p:ph type="body" idx="1"/>
          </p:nvPr>
        </p:nvPicPr>
        <p:blipFill rotWithShape="1">
          <a:blip r:embed="rId4">
            <a:alphaModFix/>
          </a:blip>
          <a:srcRect/>
          <a:stretch/>
        </p:blipFill>
        <p:spPr>
          <a:xfrm>
            <a:off x="457200" y="1676400"/>
            <a:ext cx="3435350" cy="4525961"/>
          </a:xfrm>
          <a:prstGeom prst="rect">
            <a:avLst/>
          </a:prstGeom>
          <a:noFill/>
          <a:ln>
            <a:noFill/>
          </a:ln>
        </p:spPr>
      </p:pic>
      <p:pic>
        <p:nvPicPr>
          <p:cNvPr id="197" name="Shape 197"/>
          <p:cNvPicPr preferRelativeResize="0"/>
          <p:nvPr/>
        </p:nvPicPr>
        <p:blipFill rotWithShape="1">
          <a:blip r:embed="rId5">
            <a:alphaModFix/>
          </a:blip>
          <a:srcRect/>
          <a:stretch/>
        </p:blipFill>
        <p:spPr>
          <a:xfrm>
            <a:off x="4953000" y="2895600"/>
            <a:ext cx="3579812" cy="179228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5410</Words>
  <Application>Microsoft Office PowerPoint</Application>
  <PresentationFormat>On-screen Show (4:3)</PresentationFormat>
  <Paragraphs>338</Paragraphs>
  <Slides>27</Slides>
  <Notes>27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27</vt:i4>
      </vt:variant>
    </vt:vector>
  </HeadingPairs>
  <TitlesOfParts>
    <vt:vector size="38" baseType="lpstr">
      <vt:lpstr>Arial</vt:lpstr>
      <vt:lpstr>Noto Symbol</vt:lpstr>
      <vt:lpstr>Questrial</vt:lpstr>
      <vt:lpstr>Verdana</vt:lpstr>
      <vt:lpstr>1_Verve</vt:lpstr>
      <vt:lpstr>2_Verve</vt:lpstr>
      <vt:lpstr>Verve</vt:lpstr>
      <vt:lpstr>3_Verve</vt:lpstr>
      <vt:lpstr>4_Verve</vt:lpstr>
      <vt:lpstr>5_Verve</vt:lpstr>
      <vt:lpstr>6_Verve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the research into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Never Act Your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Ellens</dc:creator>
  <cp:lastModifiedBy>Priscilla Kimboko</cp:lastModifiedBy>
  <cp:revision>1</cp:revision>
  <dcterms:modified xsi:type="dcterms:W3CDTF">2015-02-03T16:01:06Z</dcterms:modified>
</cp:coreProperties>
</file>