
<file path=[Content_Types].xml><?xml version="1.0" encoding="utf-8"?>
<Types xmlns="http://schemas.openxmlformats.org/package/2006/content-types">
  <Default Extension="xml" ContentType="application/xml"/>
  <Default Extension="wav" ContentType="audio/wav"/>
  <Default Extension="wmf" ContentType="image/x-wmf"/>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
  <p:sldMasterIdLst>
    <p:sldMasterId id="2147483651" r:id="rId1"/>
  </p:sldMasterIdLst>
  <p:notesMasterIdLst>
    <p:notesMasterId r:id="rId61"/>
  </p:notesMasterIdLst>
  <p:sldIdLst>
    <p:sldId id="256" r:id="rId2"/>
    <p:sldId id="262" r:id="rId3"/>
    <p:sldId id="309" r:id="rId4"/>
    <p:sldId id="310" r:id="rId5"/>
    <p:sldId id="263" r:id="rId6"/>
    <p:sldId id="264" r:id="rId7"/>
    <p:sldId id="265" r:id="rId8"/>
    <p:sldId id="266" r:id="rId9"/>
    <p:sldId id="346" r:id="rId10"/>
    <p:sldId id="267" r:id="rId11"/>
    <p:sldId id="268" r:id="rId12"/>
    <p:sldId id="269" r:id="rId13"/>
    <p:sldId id="347" r:id="rId14"/>
    <p:sldId id="270" r:id="rId15"/>
    <p:sldId id="271" r:id="rId16"/>
    <p:sldId id="272" r:id="rId17"/>
    <p:sldId id="311" r:id="rId18"/>
    <p:sldId id="319" r:id="rId19"/>
    <p:sldId id="333" r:id="rId20"/>
    <p:sldId id="321" r:id="rId21"/>
    <p:sldId id="274" r:id="rId22"/>
    <p:sldId id="349" r:id="rId23"/>
    <p:sldId id="350" r:id="rId24"/>
    <p:sldId id="351" r:id="rId25"/>
    <p:sldId id="352" r:id="rId26"/>
    <p:sldId id="354" r:id="rId27"/>
    <p:sldId id="334" r:id="rId28"/>
    <p:sldId id="317" r:id="rId29"/>
    <p:sldId id="307" r:id="rId30"/>
    <p:sldId id="298" r:id="rId31"/>
    <p:sldId id="299" r:id="rId32"/>
    <p:sldId id="281" r:id="rId33"/>
    <p:sldId id="288" r:id="rId34"/>
    <p:sldId id="331" r:id="rId35"/>
    <p:sldId id="322" r:id="rId36"/>
    <p:sldId id="306" r:id="rId37"/>
    <p:sldId id="328" r:id="rId38"/>
    <p:sldId id="356" r:id="rId39"/>
    <p:sldId id="285" r:id="rId40"/>
    <p:sldId id="324" r:id="rId41"/>
    <p:sldId id="323" r:id="rId42"/>
    <p:sldId id="325" r:id="rId43"/>
    <p:sldId id="286" r:id="rId44"/>
    <p:sldId id="289" r:id="rId45"/>
    <p:sldId id="290" r:id="rId46"/>
    <p:sldId id="291" r:id="rId47"/>
    <p:sldId id="326" r:id="rId48"/>
    <p:sldId id="327" r:id="rId49"/>
    <p:sldId id="357" r:id="rId50"/>
    <p:sldId id="293" r:id="rId51"/>
    <p:sldId id="296" r:id="rId52"/>
    <p:sldId id="300" r:id="rId53"/>
    <p:sldId id="301" r:id="rId54"/>
    <p:sldId id="302" r:id="rId55"/>
    <p:sldId id="329" r:id="rId56"/>
    <p:sldId id="303" r:id="rId57"/>
    <p:sldId id="308" r:id="rId58"/>
    <p:sldId id="304" r:id="rId59"/>
    <p:sldId id="345" r:id="rId60"/>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76" autoAdjust="0"/>
    <p:restoredTop sz="86458" autoAdjust="0"/>
  </p:normalViewPr>
  <p:slideViewPr>
    <p:cSldViewPr>
      <p:cViewPr varScale="1">
        <p:scale>
          <a:sx n="77" d="100"/>
          <a:sy n="77" d="100"/>
        </p:scale>
        <p:origin x="-112" y="-200"/>
      </p:cViewPr>
      <p:guideLst>
        <p:guide orient="horz" pos="2160"/>
        <p:guide pos="2880"/>
      </p:guideLst>
    </p:cSldViewPr>
  </p:slideViewPr>
  <p:outlineViewPr>
    <p:cViewPr>
      <p:scale>
        <a:sx n="33" d="100"/>
        <a:sy n="33" d="100"/>
      </p:scale>
      <p:origin x="0" y="432"/>
    </p:cViewPr>
  </p:outlineViewPr>
  <p:notesTextViewPr>
    <p:cViewPr>
      <p:scale>
        <a:sx n="100" d="100"/>
        <a:sy n="100" d="100"/>
      </p:scale>
      <p:origin x="0" y="0"/>
    </p:cViewPr>
  </p:notesTextViewPr>
  <p:sorterViewPr>
    <p:cViewPr>
      <p:scale>
        <a:sx n="66" d="100"/>
        <a:sy n="66" d="100"/>
      </p:scale>
      <p:origin x="0" y="2808"/>
    </p:cViewPr>
  </p:sorterViewPr>
  <p:notesViewPr>
    <p:cSldViewPr>
      <p:cViewPr varScale="1">
        <p:scale>
          <a:sx n="77" d="100"/>
          <a:sy n="77" d="100"/>
        </p:scale>
        <p:origin x="-2718" y="-8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smtClean="0"/>
            </a:lvl1pPr>
          </a:lstStyle>
          <a:p>
            <a:pPr>
              <a:defRPr/>
            </a:pPr>
            <a:fld id="{82B57C2B-388C-4D30-B06A-58154FFE3DAE}" type="datetimeFigureOut">
              <a:rPr lang="en-US"/>
              <a:pPr>
                <a:defRPr/>
              </a:pPr>
              <a:t>2/1/14</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smtClean="0"/>
            </a:lvl1pPr>
          </a:lstStyle>
          <a:p>
            <a:pPr>
              <a:defRPr/>
            </a:pPr>
            <a:fld id="{0F8C5A3F-6ECB-4C66-A909-617ECB95DDF1}" type="slidenum">
              <a:rPr lang="en-US"/>
              <a:pPr>
                <a:defRPr/>
              </a:pPr>
              <a:t>‹#›</a:t>
            </a:fld>
            <a:endParaRPr lang="en-US"/>
          </a:p>
        </p:txBody>
      </p:sp>
    </p:spTree>
    <p:extLst>
      <p:ext uri="{BB962C8B-B14F-4D97-AF65-F5344CB8AC3E}">
        <p14:creationId xmlns:p14="http://schemas.microsoft.com/office/powerpoint/2010/main" val="295929286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www.spinlife.com/critpath/match.cfm?categoryID=88"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accessible-shower-design.com/"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sagebathrooms.com/Invisia-Collection/" TargetMode="External"/><Relationship Id="rId4" Type="http://schemas.openxmlformats.org/officeDocument/2006/relationships/hyperlink" Target="http://www.moen.com/home-care-by-moen/chrome-36-grab-bar/_/R-CSI:R8736D3GCH" TargetMode="External"/><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www.sinksfaucetsandmore.com/index.asp?PageAction=VIEWPROD&amp;ProdID=3512"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www.acessinc.com/assistive_toilevator.htm"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 Id="rId3" Type="http://schemas.openxmlformats.org/officeDocument/2006/relationships/hyperlink" Target="http://www.showercommodechairsplus.com/deluxe-shower-commode-chairs.html"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overstock.com/Health-Beauty/Mabis-Toilet-Safety-Arm-Supports-Pack-of-2/4121468/product.html" TargetMode="External"/><Relationship Id="rId4" Type="http://schemas.openxmlformats.org/officeDocument/2006/relationships/hyperlink" Target="http://www.thefind.com/office/browse-toilet-hinged-arm-support" TargetMode="External"/><Relationship Id="rId5" Type="http://schemas.openxmlformats.org/officeDocument/2006/relationships/hyperlink" Target="http://www.overstock.com/Health-Beauty/Moen-Toilet-Safety-Rails/4665410/product.html?rcmndsrc=2" TargetMode="External"/><Relationship Id="rId6" Type="http://schemas.openxmlformats.org/officeDocument/2006/relationships/hyperlink" Target="http://www.overstock.com/Health-Beauty/Standers-Security-Pole-and-Curve-Grab-Bar/2330236/product.html?rcmndsrc=2" TargetMode="External"/><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AARP Staff/Volunteer</a:t>
            </a:r>
            <a:r>
              <a:rPr lang="en-US" baseline="0" dirty="0" smtClean="0"/>
              <a:t> introduces self and OT and AARP</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Please take out your worksheet and look at the first section on entrances.  At</a:t>
            </a:r>
            <a:r>
              <a:rPr lang="en-US" baseline="0" dirty="0" smtClean="0"/>
              <a:t> the end we will ask you to fill this out, but right now just use it as a reference for notes.  You have a “clean” one in your packet, so the one on the clipboard might be a good place to write notes to yourself.</a:t>
            </a:r>
            <a:endParaRPr lang="en-US" dirty="0" smtClean="0"/>
          </a:p>
          <a:p>
            <a:r>
              <a:rPr lang="en-US" dirty="0" smtClean="0"/>
              <a:t>Things to know about your entrances so you can create</a:t>
            </a:r>
            <a:r>
              <a:rPr lang="en-US" baseline="0" dirty="0" smtClean="0"/>
              <a:t> a no-step entrance if you do not have one.</a:t>
            </a:r>
          </a:p>
          <a:p>
            <a:r>
              <a:rPr lang="en-US" baseline="0" dirty="0" smtClean="0"/>
              <a:t>Think about each of the entrances to your home, front, back, side or deck.</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How many steps are there?  How wide is the door?  Do you have a storm door and an entrance door?  What is the threshold height? Porch size—can someone in a wheelchair or using a walker maneuver around?</a:t>
            </a:r>
          </a:p>
          <a:p>
            <a:r>
              <a:rPr lang="en-US" baseline="0" dirty="0" smtClean="0"/>
              <a:t>Lighting—critical for safety at night</a:t>
            </a:r>
          </a:p>
          <a:p>
            <a:r>
              <a:rPr lang="en-US" baseline="0" dirty="0" smtClean="0"/>
              <a:t>Are there hand rails on both sides?</a:t>
            </a:r>
          </a:p>
          <a:p>
            <a:r>
              <a:rPr lang="en-US" baseline="0" dirty="0" smtClean="0"/>
              <a:t>Are the house #s easily viewed from street both in daylight and at night</a:t>
            </a:r>
          </a:p>
          <a:p>
            <a:endParaRPr lang="en-US" baseline="0" dirty="0" smtClean="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3 alternatives for getting</a:t>
            </a:r>
            <a:r>
              <a:rPr lang="en-US" baseline="0" dirty="0" smtClean="0"/>
              <a:t> into your home</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home lends itself to a no-step entrance if you landscape the driveway area to gradually slope up</a:t>
            </a:r>
            <a:r>
              <a:rPr lang="en-US" baseline="0" dirty="0" smtClean="0"/>
              <a:t> to the door.  This can be done only if there are not any basement windows in the front area that you would cover if you change the landscaping this way.  If there are windows in this area, there is a problem for exiting the basement as well as potential moisture problems.</a:t>
            </a:r>
          </a:p>
          <a:p>
            <a:endParaRPr lang="en-US" baseline="0" dirty="0" smtClean="0"/>
          </a:p>
          <a:p>
            <a:r>
              <a:rPr lang="en-US" baseline="0" dirty="0" smtClean="0"/>
              <a:t>For this landscaping to allow safe access, you need to make the slope gradual enough for safety, which means 1 foot of slope for every inch of rise.  There are 10 inches of rise for this home, so the slope must be at least 10 feet long.  Be sure this does not interfere with the driveway and garage entrance.   This access could be made from the front straight on or from the right of the house where the bushes are located.</a:t>
            </a:r>
          </a:p>
          <a:p>
            <a:endParaRPr lang="en-US" baseline="0" dirty="0" smtClean="0"/>
          </a:p>
          <a:p>
            <a:r>
              <a:rPr lang="en-US" baseline="0" dirty="0" smtClean="0"/>
              <a:t>Also, can you read the house number in this picture?  Do you think a friend could read it from the street at night?</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entrance is now accessible</a:t>
            </a:r>
            <a:r>
              <a:rPr lang="en-US" baseline="0" dirty="0" smtClean="0"/>
              <a:t> by the ramp and it has a porch or landing large enough for someone in a wheelchair to manage opening the door if the opening is on the right side of the door.</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This home owner</a:t>
            </a:r>
            <a:r>
              <a:rPr lang="en-US" baseline="0" dirty="0" smtClean="0"/>
              <a:t> solved the problem of how to put in handrails on both sides for the ramp without changing the whole porch configuration.  They put the ramp on the left with double hand rails and that right hand rail also serves as a hand rail so anyone walking down the steps also has the benefit of 2 handrails.</a:t>
            </a:r>
          </a:p>
          <a:p>
            <a:r>
              <a:rPr lang="en-US" dirty="0" smtClean="0"/>
              <a:t>Lighting</a:t>
            </a:r>
            <a:r>
              <a:rPr lang="en-US" baseline="0" dirty="0" smtClean="0"/>
              <a:t> needs to be reasonable for your home and neighborhood.  Consider motion detectors, but problems can occur with wind or animals around at night.  Decide what works best for your particular home.  </a:t>
            </a:r>
          </a:p>
          <a:p>
            <a:r>
              <a:rPr lang="en-US" baseline="0" dirty="0" smtClean="0"/>
              <a:t>Be sure that your street numbers are easily seen at night without exterior lighting and during the day from the street.</a:t>
            </a:r>
          </a:p>
          <a:p>
            <a:endParaRPr lang="en-US" baseline="0" dirty="0" smtClean="0"/>
          </a:p>
          <a:p>
            <a:r>
              <a:rPr lang="en-US" baseline="0" dirty="0" smtClean="0"/>
              <a:t>Handrails</a:t>
            </a:r>
          </a:p>
          <a:p>
            <a:r>
              <a:rPr lang="en-US" baseline="0" dirty="0" smtClean="0"/>
              <a:t>Important for everyday use; important for winter with ice and snow; important for use for anyone with mobility limitations needing to go in and out of your home.  This might be you, your family or friends.</a:t>
            </a:r>
          </a:p>
          <a:p>
            <a:endParaRPr lang="en-US" baseline="0" dirty="0" smtClean="0"/>
          </a:p>
          <a:p>
            <a:r>
              <a:rPr lang="en-US" baseline="0" dirty="0" smtClean="0"/>
              <a:t>Porch</a:t>
            </a:r>
          </a:p>
          <a:p>
            <a:r>
              <a:rPr lang="en-US" baseline="0" dirty="0" smtClean="0"/>
              <a:t>Determine whether or not the porch meets the needs for someone coming up to your door, opening the door and maneuvering into the home.  Sometimes people need to get rid of their storm door that opens outward or at least need to change the direction it opens.  On the previous slide you can see that the storm door open on the left, and there is maneuvering room for a wheelchair or walker to get into the home.  Our inside doors usually open into the home, but the storm doors usually open to the outside.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This is a vertical lift for a deck</a:t>
            </a:r>
            <a:r>
              <a:rPr lang="en-US" baseline="0" dirty="0" smtClean="0"/>
              <a:t> that has call/send controls, manual hand-crank for lowering in an emergency (no power),  a removable “stay-dry” platform canopy and a cold weather package.</a:t>
            </a:r>
            <a:endParaRPr lang="en-US" dirty="0" smtClean="0"/>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BD620FC-951A-4496-90B2-757266E0C499}"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tall tower</a:t>
            </a:r>
            <a:r>
              <a:rPr lang="en-US" baseline="0" dirty="0" smtClean="0"/>
              <a:t> v</a:t>
            </a:r>
            <a:r>
              <a:rPr lang="en-US" dirty="0" smtClean="0"/>
              <a:t>ertical platform lift that is</a:t>
            </a:r>
            <a:r>
              <a:rPr lang="en-US" baseline="0" dirty="0" smtClean="0"/>
              <a:t> listed on-line for less than $5,000.   This lift is at the entrance position on the 2</a:t>
            </a:r>
            <a:r>
              <a:rPr lang="en-US" baseline="30000" dirty="0" smtClean="0"/>
              <a:t>nd</a:t>
            </a:r>
            <a:r>
              <a:rPr lang="en-US" baseline="0" dirty="0" smtClean="0"/>
              <a:t> floor. This type of lift may be the only way to get into the second floor of this building.  Check the local requirements for whether or not this type of lift must have a cover for weather.</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Sometimes when you look at a home, you have to determine whether or not</a:t>
            </a:r>
            <a:r>
              <a:rPr lang="en-US" baseline="0" dirty="0" smtClean="0"/>
              <a:t> it is practical to create a no-step entrance because of the particular landscaping and size of the yard.  If you cannot landscape for a inclined walkway to the house, there is no space for a ramp and there is no back entrance that would allow a lift,  you may feel “stuck.”  In this type of a situation an architect would help you know what is structurally possible to do to the home, a remodeler could help with what is practical to do and an occupational therapist can help you explore whether or not there are other adaptations or techniques that you can safely use to navigate the entrance to get in and out.</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the height of the door threshold is more than ¾” it is very difficult for an</a:t>
            </a:r>
            <a:r>
              <a:rPr lang="en-US" baseline="0" dirty="0" smtClean="0"/>
              <a:t> older person to easily navigate over the threshold in a wheelchair.  This particular threshold on the left is about 1 ¾”  which would make it very hard to get in and out safely and easily.  </a:t>
            </a:r>
          </a:p>
          <a:p>
            <a:endParaRPr lang="en-US" baseline="0" dirty="0" smtClean="0"/>
          </a:p>
          <a:p>
            <a:r>
              <a:rPr lang="en-US" baseline="0" dirty="0" smtClean="0"/>
              <a:t>If a threshold is beveled it is much easier to navigate in and out.  </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3 objectives</a:t>
            </a:r>
            <a:r>
              <a:rPr lang="en-US" baseline="0" dirty="0" smtClean="0"/>
              <a:t> for this program.</a:t>
            </a:r>
          </a:p>
          <a:p>
            <a:endParaRPr lang="en-US" baseline="0" dirty="0" smtClean="0"/>
          </a:p>
          <a:p>
            <a:r>
              <a:rPr lang="en-US" baseline="0" dirty="0" smtClean="0"/>
              <a:t>#1</a:t>
            </a:r>
          </a:p>
          <a:p>
            <a:r>
              <a:rPr lang="en-US" baseline="0" dirty="0" smtClean="0"/>
              <a:t>Each of the things we talk about will cost money – some more than others.  However, when you consider that independent living costs 4,000/month, assisted living costs 3,000 per month and a nursing home </a:t>
            </a:r>
            <a:r>
              <a:rPr lang="en-US" baseline="0" smtClean="0"/>
              <a:t>costs </a:t>
            </a:r>
            <a:r>
              <a:rPr lang="en-US" smtClean="0"/>
              <a:t>8</a:t>
            </a:r>
            <a:r>
              <a:rPr lang="en-US" baseline="0" smtClean="0"/>
              <a:t>000/month </a:t>
            </a:r>
            <a:r>
              <a:rPr lang="en-US" baseline="0" dirty="0" smtClean="0"/>
              <a:t>– and those  are  conservative numbers – I think you will see that making these changes is much more economical.  And you end up staying where you would rather be.</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Portable</a:t>
            </a:r>
            <a:r>
              <a:rPr lang="en-US" baseline="0" dirty="0" smtClean="0"/>
              <a:t> threshold ramps can make it much easier to get in and out of the house.  These portable aluminum ramps are available for thresholds up to 6 ¼” high.  These higher ramps weigh about 20# and are 34” wide. And about 33” long.  The only problem noted in the reviews was that the ramps do not secure easily to concrete so they are not as stable as the reviewers would like.  These 6” ramps were under $150 on line.  </a:t>
            </a:r>
          </a:p>
          <a:p>
            <a:endParaRPr lang="en-US" baseline="0" dirty="0" smtClean="0"/>
          </a:p>
          <a:p>
            <a:r>
              <a:rPr lang="en-US" baseline="0" dirty="0" smtClean="0"/>
              <a:t>The rubber threshold ramp is much heavier, 40# for a 2.5” rise, 24” long and 48”wide.  This has a capacity of 850#.  The cost of this ramp on-line is less than $200.  Demonstrate on the model door</a:t>
            </a:r>
          </a:p>
          <a:p>
            <a:endParaRPr lang="en-US" baseline="0" dirty="0" smtClean="0"/>
          </a:p>
          <a:p>
            <a:r>
              <a:rPr lang="en-US" baseline="0" dirty="0" smtClean="0"/>
              <a:t>You may consider this as a somewhat inexpensive fix if your only issue is the threshold height (not steps).</a:t>
            </a:r>
          </a:p>
          <a:p>
            <a:endParaRPr lang="en-US" baseline="0" dirty="0" smtClean="0"/>
          </a:p>
          <a:p>
            <a:r>
              <a:rPr lang="en-US" dirty="0" smtClean="0">
                <a:hlinkClick r:id="rId3"/>
              </a:rPr>
              <a:t>http://www.spinlife.com/critpath/match.cfm?categoryID=88</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Standard  walkers and wheelchairs can usually get through the front door if the opening is 33” and the door width at least 35”.  Opening space depends on the space behind the door.  If there is a wall there is less opening</a:t>
            </a:r>
            <a:r>
              <a:rPr lang="en-US" baseline="0" dirty="0" smtClean="0"/>
              <a:t> since the door cannot be opened fully.  </a:t>
            </a:r>
          </a:p>
          <a:p>
            <a:endParaRPr lang="en-US" baseline="0" dirty="0" smtClean="0"/>
          </a:p>
          <a:p>
            <a:r>
              <a:rPr lang="en-US" baseline="0" dirty="0" smtClean="0"/>
              <a:t>A standard wheelchair need about 30” to get through a door.  A standard walker without wheels needs about 29” to get through a doorway.</a:t>
            </a:r>
          </a:p>
          <a:p>
            <a:r>
              <a:rPr lang="en-US" baseline="0" dirty="0" smtClean="0"/>
              <a:t>In a ranch style home with similar sized doors, a person can take their walker into the bathroom by turning it to the side to get it through the door jams and then using it to walk into the bathroom.  It is not possible to get a wheelchair into the bathroom in most homes that have 27 “ doors.  A person is able to wheel the standard wheelchair through a bedroom door if they lifted their hands from the </a:t>
            </a:r>
            <a:r>
              <a:rPr lang="en-US" baseline="0" dirty="0" err="1" smtClean="0"/>
              <a:t>wheelrims</a:t>
            </a:r>
            <a:r>
              <a:rPr lang="en-US" baseline="0" dirty="0" smtClean="0"/>
              <a:t> as they went through the door.  Wider doors for the bathroom and bedrooms would make maneuverability much easier.</a:t>
            </a:r>
          </a:p>
          <a:p>
            <a:endParaRPr lang="en-US" baseline="0" dirty="0" smtClean="0"/>
          </a:p>
          <a:p>
            <a:r>
              <a:rPr lang="en-US" baseline="0" dirty="0" smtClean="0"/>
              <a:t>Add picture</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hinges actually make the door opening as wide as possible by swinging the door completely clear of the opening.  It doesn’t make it any wider,</a:t>
            </a:r>
            <a:r>
              <a:rPr lang="en-US" baseline="0" dirty="0" smtClean="0"/>
              <a:t> but just maximizes the space of the opening.  Demonstrate with the model</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Lever handles can make life much easier on the outside as well as inside</a:t>
            </a:r>
            <a:r>
              <a:rPr lang="en-US" baseline="0" dirty="0" smtClean="0"/>
              <a:t> doors.  With this style you do not need to grasp the round handle, which can sometimes be difficult if you have any hand strength limitations such as arthritis and it can be easier even if your strong hands are full because you can unlatch the door with your elbow if needed.  Demonstrate on the model door</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look at your</a:t>
            </a:r>
            <a:r>
              <a:rPr lang="en-US" baseline="0" dirty="0" smtClean="0"/>
              <a:t> worksheet again for the stairways section.  Falls on stairs can cause significant injuries.  </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Stairways need to be well lit and have railings on both sides.  Look at the</a:t>
            </a:r>
            <a:r>
              <a:rPr lang="en-US" baseline="0" dirty="0" smtClean="0"/>
              <a:t> steps in your home to see if they are as safe as possible.  Adding non-slip strips can be very helpful on bare wood stairs.  Railings on both sides can allow someone to use their cane effectively going both up and down.</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98475" marR="0" lvl="1" indent="-285750" algn="l" defTabSz="914400" rtl="0" eaLnBrk="1" fontAlgn="base" latinLnBrk="0" hangingPunct="1">
              <a:lnSpc>
                <a:spcPct val="100000"/>
              </a:lnSpc>
              <a:spcBef>
                <a:spcPct val="20000"/>
              </a:spcBef>
              <a:spcAft>
                <a:spcPct val="0"/>
              </a:spcAft>
              <a:buClrTx/>
              <a:buSzTx/>
              <a:buFont typeface="Arial" charset="0"/>
              <a:buNone/>
              <a:tabLst/>
              <a:defRPr/>
            </a:pPr>
            <a:r>
              <a:rPr lang="en-US" sz="1400" dirty="0" smtClean="0"/>
              <a:t>If you are considering stair-glide</a:t>
            </a:r>
          </a:p>
          <a:p>
            <a:pPr marL="498475" marR="0" lvl="1" indent="-285750" algn="l" defTabSz="914400" rtl="0" eaLnBrk="1" fontAlgn="base" latinLnBrk="0" hangingPunct="1">
              <a:lnSpc>
                <a:spcPct val="100000"/>
              </a:lnSpc>
              <a:spcBef>
                <a:spcPct val="20000"/>
              </a:spcBef>
              <a:spcAft>
                <a:spcPct val="0"/>
              </a:spcAft>
              <a:buClrTx/>
              <a:buSzTx/>
              <a:buFont typeface="Arial" charset="0"/>
              <a:buNone/>
              <a:tabLst/>
              <a:defRPr/>
            </a:pPr>
            <a:r>
              <a:rPr lang="en-US" sz="1400" dirty="0" smtClean="0"/>
              <a:t>The cost is dependent on whether</a:t>
            </a:r>
            <a:r>
              <a:rPr lang="en-US" sz="1400" baseline="0" dirty="0" smtClean="0"/>
              <a:t> or not the stairway is   </a:t>
            </a:r>
            <a:r>
              <a:rPr lang="en-US" sz="1400" dirty="0" smtClean="0"/>
              <a:t>Straight,</a:t>
            </a:r>
            <a:r>
              <a:rPr lang="en-US" sz="1400" baseline="0" dirty="0" smtClean="0"/>
              <a:t> </a:t>
            </a:r>
            <a:r>
              <a:rPr lang="en-US" sz="1400" dirty="0" smtClean="0"/>
              <a:t>Curved, and if there a landing—if there is, how big is it?</a:t>
            </a:r>
          </a:p>
          <a:p>
            <a:pPr marL="498475" marR="0" lvl="1" indent="-285750" algn="l" defTabSz="914400" rtl="0" eaLnBrk="1" fontAlgn="base" latinLnBrk="0" hangingPunct="1">
              <a:lnSpc>
                <a:spcPct val="100000"/>
              </a:lnSpc>
              <a:spcBef>
                <a:spcPct val="20000"/>
              </a:spcBef>
              <a:spcAft>
                <a:spcPct val="0"/>
              </a:spcAft>
              <a:buClrTx/>
              <a:buSzTx/>
              <a:buFont typeface="Arial" charset="0"/>
              <a:buNone/>
              <a:tabLst/>
              <a:defRPr/>
            </a:pPr>
            <a:r>
              <a:rPr lang="en-US" sz="1400" dirty="0" smtClean="0"/>
              <a:t>The cost goes up significantly when it has to be custom-made for your particular</a:t>
            </a:r>
            <a:r>
              <a:rPr lang="en-US" sz="1400" baseline="0" dirty="0" smtClean="0"/>
              <a:t> stairway.  </a:t>
            </a:r>
          </a:p>
          <a:p>
            <a:pPr marL="498475" marR="0" lvl="1" indent="-285750" algn="l" defTabSz="914400" rtl="0" eaLnBrk="1" fontAlgn="base" latinLnBrk="0" hangingPunct="1">
              <a:lnSpc>
                <a:spcPct val="100000"/>
              </a:lnSpc>
              <a:spcBef>
                <a:spcPct val="20000"/>
              </a:spcBef>
              <a:spcAft>
                <a:spcPct val="0"/>
              </a:spcAft>
              <a:buClrTx/>
              <a:buSzTx/>
              <a:buFont typeface="Arial" charset="0"/>
              <a:buNone/>
              <a:tabLst/>
              <a:defRPr/>
            </a:pPr>
            <a:r>
              <a:rPr lang="en-US" sz="1400" baseline="0" dirty="0" smtClean="0"/>
              <a:t>Straight 16’ glides can be found for about $4,000 plus installation</a:t>
            </a:r>
          </a:p>
          <a:p>
            <a:pPr marL="498475" marR="0" lvl="1" indent="-285750" algn="l" defTabSz="914400" rtl="0" eaLnBrk="1" fontAlgn="base" latinLnBrk="0" hangingPunct="1">
              <a:lnSpc>
                <a:spcPct val="100000"/>
              </a:lnSpc>
              <a:spcBef>
                <a:spcPct val="20000"/>
              </a:spcBef>
              <a:spcAft>
                <a:spcPct val="0"/>
              </a:spcAft>
              <a:buClrTx/>
              <a:buSzTx/>
              <a:buFont typeface="Arial" charset="0"/>
              <a:buNone/>
              <a:tabLst/>
              <a:defRPr/>
            </a:pPr>
            <a:r>
              <a:rPr lang="en-US" sz="1400" baseline="0" dirty="0" smtClean="0"/>
              <a:t>Custom made glides start at about $10,000</a:t>
            </a:r>
            <a:endParaRPr lang="en-US" sz="1400" dirty="0" smtClean="0"/>
          </a:p>
          <a:p>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again look at your worksheet for the area</a:t>
            </a:r>
            <a:r>
              <a:rPr lang="en-US" baseline="0" dirty="0" smtClean="0"/>
              <a:t> on bathrooms.  Think about the specifics of each of your bathrooms.  This is an area that we all need to use and your safety is very important in the bathroom.  You need to think about how much space you have to get a wheelchair or walker into the bathroom and then how to get it to the toilet, shower and sink and then how to safely use those areas.</a:t>
            </a:r>
          </a:p>
          <a:p>
            <a:endParaRPr lang="en-US" baseline="0" dirty="0" smtClean="0"/>
          </a:p>
          <a:p>
            <a:r>
              <a:rPr lang="en-US" baseline="0" dirty="0" smtClean="0"/>
              <a:t>If you remember from the slide on size of doors, the bathroom doors in the house built in the 1970s had a width of 27”, but the opening without swing clear hinges was 26”.  Often people are not able to get their wheelchairs into the bathroom and even have to turn their walker to get it through the door so they can walk in safely.  The slide lists things to consider for the bathroom, so think about what the problems might be in your current bathroom and then consider how some of these solutions might work for you.</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 architect’s drawing of a very common bathroom style in the US.  The bathroom on the left is</a:t>
            </a:r>
            <a:r>
              <a:rPr lang="en-US" baseline="0" dirty="0" smtClean="0"/>
              <a:t> a much smaller bathroom than the one on the right, but the fixtures are arranged in a similar fashion; there is much more maneuvering space in the bathroom on the right.  We are going to talk about one idea of how make these bathrooms more accessible.  One way would be to remove the tub/shower combination and replace it with a pre-</a:t>
            </a:r>
            <a:r>
              <a:rPr lang="en-US" baseline="0" dirty="0" err="1" smtClean="0"/>
              <a:t>fab</a:t>
            </a:r>
            <a:r>
              <a:rPr lang="en-US" baseline="0" dirty="0" smtClean="0"/>
              <a:t> walk in shower.</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picture of pre-</a:t>
            </a:r>
            <a:r>
              <a:rPr lang="en-US" dirty="0" err="1" smtClean="0"/>
              <a:t>fab</a:t>
            </a:r>
            <a:r>
              <a:rPr lang="en-US" dirty="0" smtClean="0"/>
              <a:t> shower insert available on-line for less than $1,500 not including shipping, handling and installation.  This insert uses the same drain as your tub drain and fits</a:t>
            </a:r>
            <a:r>
              <a:rPr lang="en-US" baseline="0" dirty="0" smtClean="0"/>
              <a:t> into the space where your tub/shower was located.  This unit is a 60”  bathtub replacement shower designed to utilize the bathroom framing around 5’ tubs.  Grab bars can be added to these walls, but you may want to consult with an occupational therapist for the best placement for your specific needs if you have any limitations.</a:t>
            </a:r>
          </a:p>
          <a:p>
            <a:endParaRPr lang="en-US" baseline="0" dirty="0" smtClean="0"/>
          </a:p>
          <a:p>
            <a:r>
              <a:rPr lang="en-US" baseline="0" dirty="0" smtClean="0"/>
              <a:t>The question for these flat to the ground inserts is always about keeping the water in the shower area.  Your shower curtain will close off the area, but you may need to have someone dry the floor after the shower if someone is walking out of the shower and may otherwise slip on the wet floor.   You might explore a non-slip mat that is nearly flush with the floor for safety. This is also a conversation you might to have with an occupational therapist about how to safely create a shower area for your specific situation.</a:t>
            </a:r>
          </a:p>
          <a:p>
            <a:endParaRPr lang="en-US" baseline="0" dirty="0" smtClean="0"/>
          </a:p>
          <a:p>
            <a:r>
              <a:rPr lang="en-US" dirty="0" smtClean="0">
                <a:hlinkClick r:id="rId3"/>
              </a:rPr>
              <a:t>http://accessible-shower-design.com/#a2</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option that would give you more maneuvering room than the pre-</a:t>
            </a:r>
            <a:r>
              <a:rPr lang="en-US" dirty="0" err="1" smtClean="0"/>
              <a:t>fab</a:t>
            </a:r>
            <a:r>
              <a:rPr lang="en-US" dirty="0" smtClean="0"/>
              <a:t> insert would be to remove the tub and place a tile floor</a:t>
            </a:r>
            <a:r>
              <a:rPr lang="en-US" baseline="0" dirty="0" smtClean="0"/>
              <a:t> in the area where the tub was formerly located so that a wheelchair could use that space for maneuvering to the toilet when you were not involved with showering.  In the next slide you will see drawings of the bathroom on the left remodeled to allow for wheelchair access to the toilet.  See if you can identify the changes from this slide to the next for accessibility.  </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you can see the door on the left was widened, changed to open out of the bathroom, and the tub/shower combination was replaced with a  roll</a:t>
            </a:r>
            <a:r>
              <a:rPr lang="en-US" baseline="0" dirty="0" smtClean="0"/>
              <a:t> in shower area</a:t>
            </a:r>
            <a:r>
              <a:rPr lang="en-US" dirty="0" smtClean="0"/>
              <a:t>.  The squiggly</a:t>
            </a:r>
            <a:r>
              <a:rPr lang="en-US" baseline="0" dirty="0" smtClean="0"/>
              <a:t> line is the shower curtain that can surround the shower area when needed.  The wheelchair now has enough turning radius that someone could get to the toilet from the wheelchair when the shower is not in use.  </a:t>
            </a:r>
          </a:p>
          <a:p>
            <a:endParaRPr lang="en-US" baseline="0" dirty="0" smtClean="0"/>
          </a:p>
          <a:p>
            <a:r>
              <a:rPr lang="en-US" baseline="0" dirty="0" smtClean="0"/>
              <a:t>In the diagram on the right the door is also widened, but even with the wheelchair use the door direction does not need to be changed.  Without the tub in the way the space is there to easily maneuver to the toilet.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Research has</a:t>
            </a:r>
            <a:r>
              <a:rPr lang="en-US" baseline="0" dirty="0" smtClean="0"/>
              <a:t> indicated that grab bars are safest when they are horizontal to the floor rather than vertical or at a diagonal.</a:t>
            </a:r>
            <a:endParaRPr lang="en-US" dirty="0" smtClean="0"/>
          </a:p>
          <a:p>
            <a:endParaRPr lang="en-US" dirty="0" smtClean="0"/>
          </a:p>
          <a:p>
            <a:r>
              <a:rPr lang="en-US" dirty="0" err="1" smtClean="0"/>
              <a:t>Invisigrab</a:t>
            </a:r>
            <a:r>
              <a:rPr lang="en-US" baseline="0" dirty="0" smtClean="0"/>
              <a:t> bars  less than $250.00</a:t>
            </a:r>
          </a:p>
          <a:p>
            <a:r>
              <a:rPr lang="en-US" dirty="0" smtClean="0">
                <a:hlinkClick r:id="rId3"/>
              </a:rPr>
              <a:t>http://www.sagebathrooms.com/Invisia-Collection/</a:t>
            </a:r>
            <a:endParaRPr lang="en-US" baseline="0" dirty="0" smtClean="0"/>
          </a:p>
          <a:p>
            <a:endParaRPr lang="en-US" baseline="0" dirty="0" smtClean="0"/>
          </a:p>
          <a:p>
            <a:r>
              <a:rPr lang="en-US" baseline="0" dirty="0" smtClean="0"/>
              <a:t>Moen Home Care Grab Bars  &lt; $100</a:t>
            </a:r>
            <a:endParaRPr lang="en-US" dirty="0" smtClean="0">
              <a:hlinkClick r:id="rId4"/>
            </a:endParaRPr>
          </a:p>
          <a:p>
            <a:r>
              <a:rPr lang="en-US" dirty="0" smtClean="0">
                <a:hlinkClick r:id="rId4"/>
              </a:rPr>
              <a:t>http://www.moen.com/home-care-by-moen/chrome-36-grab-bar/_/R-CSI:R8736D3GCH</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solution</a:t>
            </a:r>
            <a:r>
              <a:rPr lang="en-US" baseline="0" dirty="0" smtClean="0"/>
              <a:t> for a easier toilet is the comfort height toilet.  </a:t>
            </a:r>
          </a:p>
          <a:p>
            <a:endParaRPr lang="en-US" dirty="0" smtClean="0"/>
          </a:p>
          <a:p>
            <a:r>
              <a:rPr lang="en-US" dirty="0" smtClean="0"/>
              <a:t>There are many styles and features for the comfort</a:t>
            </a:r>
            <a:r>
              <a:rPr lang="en-US" baseline="0" dirty="0" smtClean="0"/>
              <a:t> height toilet.  It is designed to be the height of most chairs so that people do not have to sit down so low and can stand up easier.</a:t>
            </a:r>
            <a:endParaRPr lang="en-US" dirty="0" smtClean="0"/>
          </a:p>
          <a:p>
            <a:endParaRPr lang="en-US" dirty="0" smtClean="0"/>
          </a:p>
          <a:p>
            <a:endParaRPr lang="en-US" dirty="0" smtClean="0"/>
          </a:p>
          <a:p>
            <a:r>
              <a:rPr lang="en-US" dirty="0" smtClean="0">
                <a:hlinkClick r:id="rId3"/>
              </a:rPr>
              <a:t>http://www.sinksfaucetsandmore.com/index.asp?PageAction=VIEWPROD&amp;ProdID=3512</a:t>
            </a:r>
            <a:r>
              <a:rPr lang="en-US" dirty="0" smtClean="0"/>
              <a:t>    $359</a:t>
            </a:r>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CAPS—certified aging in place specialist is a professional trained to help someone remain in their home safely, independently and comfortably.  This training is conducted by the National Association of Home Builders Remodelers.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Occupational Therapist is a person trained in helping people live life to the fullest, and that often means figuring out how to stay in their own home as they age.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Remodeler—someone to remodel your home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Architect—professional to consult if you have structural questions about whether or not the changes you’d like to could safely be made on your home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Landscape architect  is a specialist involved in </a:t>
            </a:r>
            <a:r>
              <a:rPr lang="en-US" sz="1200" b="0" i="0" kern="1200" dirty="0" smtClean="0">
                <a:solidFill>
                  <a:schemeClr val="tx1"/>
                </a:solidFill>
                <a:latin typeface="+mn-lt"/>
                <a:ea typeface="+mn-ea"/>
                <a:cs typeface="+mn-cs"/>
              </a:rPr>
              <a:t>planning, design and sometimes direction of a landscape, garden, or distinct space (such as changing</a:t>
            </a:r>
            <a:r>
              <a:rPr lang="en-US" sz="1200" b="0" i="0" kern="1200" baseline="0" dirty="0" smtClean="0">
                <a:solidFill>
                  <a:schemeClr val="tx1"/>
                </a:solidFill>
                <a:latin typeface="+mn-lt"/>
                <a:ea typeface="+mn-ea"/>
                <a:cs typeface="+mn-cs"/>
              </a:rPr>
              <a:t> steps to a zero-step entrance).</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solution is to get a </a:t>
            </a:r>
            <a:r>
              <a:rPr lang="en-US" dirty="0" err="1" smtClean="0"/>
              <a:t>toilevator</a:t>
            </a:r>
            <a:r>
              <a:rPr lang="en-US" baseline="0" dirty="0" smtClean="0"/>
              <a:t> which is an insert you add underneath your current toilet to raise the height to a more comfortable height.  These usually cost less than $100.</a:t>
            </a:r>
            <a:endParaRPr lang="en-US" dirty="0" smtClean="0"/>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hlinkClick r:id="rId3"/>
              </a:rPr>
              <a:t>http://www.acessinc.com/assistive_toilevator.htm</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commode</a:t>
            </a:r>
            <a:r>
              <a:rPr lang="en-US" baseline="0" dirty="0" smtClean="0"/>
              <a:t> chair is the least expensive option and often used by people for temporary situations or when remodeling is not an option.  This device sits right on top of the toilet, raises the height of the toilet,  and provides arm support without needing any structural changes at all.  These are often available for under $50.</a:t>
            </a:r>
          </a:p>
          <a:p>
            <a:endParaRPr lang="en-US" baseline="0" dirty="0" smtClean="0"/>
          </a:p>
          <a:p>
            <a:endParaRPr lang="en-US" baseline="0" dirty="0" smtClean="0"/>
          </a:p>
          <a:p>
            <a:r>
              <a:rPr lang="en-US" baseline="0" dirty="0" smtClean="0"/>
              <a:t>Another option might be a shower chair and commode combination.  This may fit over toilets, depending on the toilet, but it would also allow you to roll someone into the shower for bathing.  This model is less than $400.</a:t>
            </a:r>
          </a:p>
          <a:p>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hlinkClick r:id="rId3"/>
              </a:rPr>
              <a:t>http://www.showercommodechairsplus.com/deluxe-shower-commode-chairs.html</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There are a variety of devices you can add onto or near your toilet instead of using grab bars.  The most common are the bars that connect directly to the toilet.  Look for devices that can securely</a:t>
            </a:r>
            <a:r>
              <a:rPr lang="en-US" baseline="0" dirty="0" smtClean="0"/>
              <a:t> attach to the toilet and will hold the weight of a person as needed.  </a:t>
            </a:r>
            <a:endParaRPr lang="en-US" dirty="0" smtClean="0"/>
          </a:p>
          <a:p>
            <a:r>
              <a:rPr lang="en-US" dirty="0" smtClean="0"/>
              <a:t>The 2</a:t>
            </a:r>
            <a:r>
              <a:rPr lang="en-US" baseline="0" dirty="0" smtClean="0"/>
              <a:t> devices on the left are the least expensive.  They attach right to your toilet.  These 2 may also help someone with some minor balance difficulties on a higher toilet to feel secure.</a:t>
            </a:r>
          </a:p>
          <a:p>
            <a:r>
              <a:rPr lang="en-US" baseline="0" dirty="0" smtClean="0"/>
              <a:t>The device on the top right can attach right to the wall or on a stand attached to the floor.  The bars swing up when they are not needed</a:t>
            </a:r>
          </a:p>
          <a:p>
            <a:endParaRPr lang="en-US" baseline="0" dirty="0" smtClean="0"/>
          </a:p>
          <a:p>
            <a:r>
              <a:rPr lang="en-US" baseline="0" dirty="0" smtClean="0"/>
              <a:t>The device on the lower right is a grab bar that is attractively designed around a toilet paper holder.  No one knows it is a grab bar.</a:t>
            </a:r>
            <a:endParaRPr lang="en-US" dirty="0" smtClean="0"/>
          </a:p>
          <a:p>
            <a:endParaRPr lang="en-US" dirty="0" smtClean="0">
              <a:hlinkClick r:id="rId3"/>
            </a:endParaRPr>
          </a:p>
          <a:p>
            <a:r>
              <a:rPr lang="en-US" dirty="0" smtClean="0">
                <a:hlinkClick r:id="rId3"/>
              </a:rPr>
              <a:t>http://www.overstock.com/Health-Beauty/Mabis-Toilet-Safety-Arm-Supports-Pack-of-2/4121468/product.html</a:t>
            </a:r>
            <a:r>
              <a:rPr lang="en-US" dirty="0" smtClean="0"/>
              <a:t>      $32</a:t>
            </a:r>
            <a:r>
              <a:rPr lang="en-US" baseline="0" dirty="0" smtClean="0"/>
              <a:t> </a:t>
            </a:r>
          </a:p>
          <a:p>
            <a:endParaRPr lang="en-US" baseline="0" dirty="0" smtClean="0"/>
          </a:p>
          <a:p>
            <a:r>
              <a:rPr lang="en-US" dirty="0" smtClean="0">
                <a:hlinkClick r:id="rId4"/>
              </a:rPr>
              <a:t>http://www.thefind.com/office/browse-toilet-hinged-arm-support</a:t>
            </a:r>
            <a:r>
              <a:rPr lang="en-US" dirty="0" smtClean="0"/>
              <a:t>  &lt;$300</a:t>
            </a:r>
          </a:p>
          <a:p>
            <a:endParaRPr lang="en-US" dirty="0" smtClean="0"/>
          </a:p>
          <a:p>
            <a:r>
              <a:rPr lang="en-US" dirty="0" smtClean="0">
                <a:hlinkClick r:id="rId5"/>
              </a:rPr>
              <a:t>http://www.overstock.com/Health-Beauty/Moen-Toilet-Safety-Rails/4665410/product.html?rcmndsrc=2</a:t>
            </a:r>
            <a:r>
              <a:rPr lang="en-US" dirty="0" smtClean="0"/>
              <a:t>    $30</a:t>
            </a:r>
          </a:p>
          <a:p>
            <a:endParaRPr lang="en-US" dirty="0" smtClean="0"/>
          </a:p>
          <a:p>
            <a:r>
              <a:rPr lang="en-US" dirty="0" smtClean="0">
                <a:hlinkClick r:id="rId6"/>
              </a:rPr>
              <a:t>http://www.overstock.com/Health-Beauty/Standers-Security-Pole-and-Curve-Grab-Bar/2330236/product.html?rcmndsrc=2</a:t>
            </a:r>
            <a:r>
              <a:rPr lang="en-US" dirty="0" smtClean="0"/>
              <a:t>  $139</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Access to the bathroom can be difficult with the traditional vanities</a:t>
            </a:r>
            <a:r>
              <a:rPr lang="en-US" baseline="0" dirty="0" smtClean="0"/>
              <a:t> as pictured on the left.  For this vanity you could take out the cupboard doors and remove enough of the items and bottom of the cupboard and a portion of the base to allow someone’s legs to fit under the sink in the vanity cupboard area.</a:t>
            </a:r>
          </a:p>
          <a:p>
            <a:endParaRPr lang="en-US" baseline="0" dirty="0" smtClean="0"/>
          </a:p>
          <a:p>
            <a:r>
              <a:rPr lang="en-US" baseline="0" dirty="0" smtClean="0"/>
              <a:t>The sink on the right is wall mounted and that might be an option, but you need to be aware that wall mounted sinks should not be used as supports for leaning or getting up out of a wheelchair.</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Please</a:t>
            </a:r>
            <a:r>
              <a:rPr lang="en-US" baseline="0" dirty="0" smtClean="0"/>
              <a:t> look at the kitchen questions on your worksheet now. We will go through each of these areas individually.</a:t>
            </a:r>
            <a:endParaRPr lang="en-US" dirty="0" smtClean="0"/>
          </a:p>
          <a:p>
            <a:endParaRPr lang="en-US" baseline="0" dirty="0" smtClean="0"/>
          </a:p>
          <a:p>
            <a:r>
              <a:rPr lang="en-US" baseline="0" dirty="0" smtClean="0"/>
              <a:t>Think about how safe and easy it is for you to do the things you want and need to do in the kitchen. Your desire and need to cook may change at different points in your life.  </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 having our microwave right</a:t>
            </a:r>
            <a:r>
              <a:rPr lang="en-US" baseline="0" dirty="0" smtClean="0"/>
              <a:t> above the stove-top seems to be a good use of space, this can become difficult for us if we have any arm limitations for getting our arms up to the microwave and then lifting dishes up and down.  A more convenient location is actually right on the countertop so we can easily maneuver the dishes at a more manageable height.</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many different styles of refrigerators, but we each need to think about where we can store the things that we use the most</a:t>
            </a:r>
            <a:r>
              <a:rPr lang="en-US" baseline="0" dirty="0" smtClean="0"/>
              <a:t> so we can easily reach and manage those things.  </a:t>
            </a:r>
          </a:p>
          <a:p>
            <a:endParaRPr lang="en-US" baseline="0" dirty="0" smtClean="0"/>
          </a:p>
          <a:p>
            <a:r>
              <a:rPr lang="en-US" baseline="0" dirty="0" smtClean="0"/>
              <a:t>Some styles work better for some people than others.  If you want to get to both refrigerator and freezer items often and you have enough space, the side-by-side refrigerator/freezer may be a great option for you—everything you use frequently can be at waist height.  If you don’t use the freezer much, the model with the freezer on the bottom allows more accessible refrigerator space.  You have things from mid-thigh up so you don’t have to bend down to get things from the bottom shelf crisper.  </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Sometimes we need to sit while</a:t>
            </a:r>
            <a:r>
              <a:rPr lang="en-US" baseline="0" dirty="0" smtClean="0"/>
              <a:t> we prepare food.  This can be difficult if we don’t have a convenient place to do this in the kitchen.  A simple solution to this problem is to change a drawer into a pull-out cutting board where you have space to fit your legs under the pull-out while you sit and prepare food.</a:t>
            </a:r>
          </a:p>
          <a:p>
            <a:endParaRPr lang="en-US" baseline="0" dirty="0" smtClean="0"/>
          </a:p>
          <a:p>
            <a:r>
              <a:rPr lang="en-US" baseline="0" dirty="0" smtClean="0"/>
              <a:t>Store the items that you use  most often in easy to access areas.  This may mean that you have some things stored on your counter-top.</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location of the stove controls is often best at the front so that you don’t have to worry about burning yourself if you have to reach across hot burners to reach</a:t>
            </a:r>
            <a:r>
              <a:rPr lang="en-US" baseline="0" dirty="0" smtClean="0"/>
              <a:t> them.  T</a:t>
            </a:r>
            <a:r>
              <a:rPr lang="en-US" dirty="0" smtClean="0"/>
              <a:t>hat is only safe</a:t>
            </a:r>
            <a:r>
              <a:rPr lang="en-US" baseline="0" dirty="0" smtClean="0"/>
              <a:t> if you do not have young children around who might turn the controls on and get hurt.  </a:t>
            </a:r>
          </a:p>
          <a:p>
            <a:endParaRPr lang="en-US" baseline="0" dirty="0" smtClean="0"/>
          </a:p>
          <a:p>
            <a:r>
              <a:rPr lang="en-US" baseline="0" dirty="0" smtClean="0"/>
              <a:t>Are you safe getting things in and out of your oven?  You can always wear the heavy duty oven mitts and the “handy dandy” oven rack puller to make this style of oven safe if you don’t have a wall oven.</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Are you safe getting things in and out of your oven?  You can always wear the heavy duty oven mitts and the “handy dandy” oven rack puller to make this style of oven safe if you don’t have a wall oven.</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sz="1600" dirty="0" smtClean="0"/>
              <a:t>How can you make your home as safe and as easy as possible for you for</a:t>
            </a:r>
          </a:p>
          <a:p>
            <a:pPr lvl="1"/>
            <a:r>
              <a:rPr lang="en-US" sz="1600" dirty="0" smtClean="0"/>
              <a:t>Entrances, bathrooms and living areas?</a:t>
            </a:r>
          </a:p>
          <a:p>
            <a:pPr lvl="1"/>
            <a:endParaRPr lang="en-US" sz="1600" dirty="0" smtClean="0"/>
          </a:p>
          <a:p>
            <a:pPr lvl="1"/>
            <a:r>
              <a:rPr lang="en-US" sz="1600" dirty="0" smtClean="0"/>
              <a:t>You are making an investment in your own future.  The $ you spend to be able to stay in your own home today can save you tens</a:t>
            </a:r>
            <a:r>
              <a:rPr lang="en-US" sz="1600" baseline="0" dirty="0" smtClean="0"/>
              <a:t> of thousands of dollars a year if you can safely stay there instead of paying for assistive living or even more expensive for a nursing home  Add costs for Lansing </a:t>
            </a:r>
            <a:endParaRPr lang="en-US" sz="1600" dirty="0" smtClean="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Sometimes we may need to temporarily set up a table near our counter work space.</a:t>
            </a:r>
            <a:r>
              <a:rPr lang="en-US" baseline="0" dirty="0" smtClean="0"/>
              <a:t>  This set up was used after a woman had a knee replacement since she could not easily carry things across the room with her walker during her early recovery time.  The table could easily be taken down when she had her Book Club, but made things easier and safer for her for the few weeks she needed a close eating area.</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different styles of dish washers</a:t>
            </a:r>
            <a:r>
              <a:rPr lang="en-US" baseline="0" dirty="0" smtClean="0"/>
              <a:t> available now that eliminate some of the bending if you are just doing a small load.  These drawer systems would allow you to access the dishwasher without bending to reach the lower rack of a traditional dish washer.  Some people find these styles energy efficient for them as well since they can run smaller loads when there are just 1 or 2 people eating on a regular basis, but they do have the extra capability when they have company and someone else is there to help with the lower level drawer.</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Many homes have the laundry facilities in the basement.  If you were not able to use the stairs, what problems would you encounter doing laundry?  What are your options?  Move your laundry facilities to the mail floor, put in a stair lift, or have someone else do your laundry for you.  </a:t>
            </a:r>
          </a:p>
          <a:p>
            <a:endParaRPr lang="en-US" baseline="0" dirty="0" smtClean="0"/>
          </a:p>
          <a:p>
            <a:r>
              <a:rPr lang="en-US" baseline="0" dirty="0" smtClean="0"/>
              <a:t>The two styles on the left are closet size combination washer/dryers and have some nice benefits.  </a:t>
            </a:r>
          </a:p>
          <a:p>
            <a:endParaRPr lang="en-US" baseline="0" dirty="0" smtClean="0"/>
          </a:p>
          <a:p>
            <a:r>
              <a:rPr lang="en-US" baseline="0" dirty="0" smtClean="0"/>
              <a:t>The style on the right is a  raised front loading machines that is a more expensive model, is much bigger and energy efficient but it may be difficult to find space for the size washer and dryer on your main floor.  You would also need a matching dryer which is the same size.</a:t>
            </a:r>
          </a:p>
          <a:p>
            <a:endParaRPr lang="en-US" baseline="0" dirty="0" smtClean="0"/>
          </a:p>
          <a:p>
            <a:r>
              <a:rPr lang="en-US" baseline="0" dirty="0" smtClean="0"/>
              <a:t>Think about whether or not there is a space in your current home for a washer/dryer on your main floor.  Is there a closet that you could use for a space-saving combination like on the left on the screen?  Is there a place to insulate part of your garage to locate it there?  Can you change part of your kitchen to allow you to move it there?  Some of your options might be to replace some cupboards or a pantry or a breakfast nook.</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The AARP research has found that we are happiest when we are engaged in activities that are meaningful</a:t>
            </a:r>
            <a:r>
              <a:rPr lang="en-US" sz="1200" baseline="0" dirty="0" smtClean="0"/>
              <a:t> to us.  What are things you like to do and find meaningful?  What can you do now so that you  will still be able to enjoy doing those activities in the future.  </a:t>
            </a:r>
            <a:endParaRPr lang="en-US" sz="1200" dirty="0" smtClean="0"/>
          </a:p>
          <a:p>
            <a:endParaRPr lang="en-US" sz="1200" dirty="0" smtClean="0"/>
          </a:p>
          <a:p>
            <a:endParaRPr lang="en-US" sz="1200" dirty="0" smtClean="0"/>
          </a:p>
          <a:p>
            <a:endParaRPr lang="en-US" sz="1200" dirty="0" smtClean="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How</a:t>
            </a:r>
            <a:r>
              <a:rPr lang="en-US" baseline="0" dirty="0" smtClean="0"/>
              <a:t> high are most of your electrical outlets, light switches and thermostats?  You may want to consider one change to make is to move outlets and switches to be 3-4’ from the floor.  It can make things much easier for you to plug and unplug appliances, turn on light switches and manage the thermostat.  The rocker style switch shown on the slide can make turning lights on and off very easy.  There are big safety benefits for having a switch at both the top and bottom of a staircase.  </a:t>
            </a:r>
            <a:endParaRPr lang="en-US" dirty="0" smtClean="0"/>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CE9D12-A35D-42F3-8A2B-555FD40FA7E2}" type="slidenum">
              <a:rPr lang="en-US" smtClean="0"/>
              <a:pPr/>
              <a:t>54</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Being able to see well enough is critical for your safety. </a:t>
            </a:r>
            <a:r>
              <a:rPr lang="en-US" baseline="0" dirty="0" smtClean="0"/>
              <a:t>Being “green” is the rage right now, but being safe </a:t>
            </a:r>
            <a:r>
              <a:rPr lang="en-US" dirty="0" smtClean="0"/>
              <a:t>is more</a:t>
            </a:r>
            <a:r>
              <a:rPr lang="en-US" baseline="0" dirty="0" smtClean="0"/>
              <a:t> important than saving a few cents or kilowatt hours.  Good lighting can prevent a fall, so think about making sure all of the areas listed on the slide are well lit as a preventative measure to keep you from falling and breaking a hip.  There are so many problems that start with a hip fracture, so doing everything possible to prevent this is well worth the cost.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Another safety concern is tripping on throw rugs.  Although they can make it warmer in the winter and softer while doing dishes and clean off shoes, rugs can be significant safety issues and often are the cause of falls.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have to worry about lighting especially at night to prevent falls when we get up to go to the bathroom.  Consider placing these inexpensive lights in the bedroom, the hallways and the bathroom.  The first picture is an LED night light that is movement sensitive, the 2</a:t>
            </a:r>
            <a:r>
              <a:rPr lang="en-US" baseline="30000" dirty="0" smtClean="0"/>
              <a:t>nd</a:t>
            </a:r>
            <a:r>
              <a:rPr lang="en-US" baseline="0" dirty="0" smtClean="0"/>
              <a:t> night light is light sensitive, and the last night light is an led light that is light sensitive.      All these were purchased at local stores.</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purpose</a:t>
            </a:r>
            <a:r>
              <a:rPr lang="en-US" baseline="0" dirty="0" smtClean="0"/>
              <a:t> of this slide is to help you think about the importance of windows and your ability to open and close them if needed.  Whatever type of window you have, the window needs to open and close easily enough that you can use them for temperature control or escape if needed.  Often people do not think about how important it is to open and close a window in terms of safety.</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Having a</a:t>
            </a:r>
            <a:r>
              <a:rPr lang="en-US" baseline="0" dirty="0" smtClean="0"/>
              <a:t> way to contact someone in an emergency is an important.  This might be a cordless phone that you carry with you, a cell phone that you have in your pockets when you take out the garbage or a emergency alert system such as a lifeline to make easy contact with someone if you need help.  Here are several options.  Cordless phones now come multiple phones and charging stations so you can carry one around while another is charging.  There are very simple cell phones without contracts that have large numbers and easy ways to contact who you need only when you need them.  </a:t>
            </a:r>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Opportunity to assess your home’s current accessibility.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By completing the worksheet you can figure out what works just as it is right now?</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What can</a:t>
            </a:r>
            <a:r>
              <a:rPr lang="en-US" sz="1200" baseline="0" dirty="0" smtClean="0"/>
              <a:t> easily be changed and you can do soon with minimal cost?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aseline="0" dirty="0" smtClean="0"/>
              <a:t>What can be changed but you will need to plan and budget for it?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aseline="0" dirty="0" smtClean="0"/>
              <a:t>What devices might help you if you can’t make the structural changes you’d like?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aseline="0" dirty="0" smtClean="0"/>
              <a:t>Save time and $ if you have all this information to share with a consultant.</a:t>
            </a: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Here</a:t>
            </a:r>
            <a:r>
              <a:rPr lang="en-US" baseline="0" dirty="0" smtClean="0"/>
              <a:t> are some terms that you might hear when you are learning about aging in place:</a:t>
            </a:r>
          </a:p>
          <a:p>
            <a:endParaRPr lang="en-US" baseline="0" dirty="0" smtClean="0"/>
          </a:p>
          <a:p>
            <a:r>
              <a:rPr lang="en-US" sz="1200" kern="1200" baseline="0" dirty="0" smtClean="0">
                <a:solidFill>
                  <a:schemeClr val="tx1"/>
                </a:solidFill>
                <a:latin typeface="+mn-lt"/>
                <a:ea typeface="+mn-ea"/>
                <a:cs typeface="+mn-cs"/>
              </a:rPr>
              <a:t>Universal design is an approach to</a:t>
            </a:r>
          </a:p>
          <a:p>
            <a:r>
              <a:rPr lang="en-US" sz="1200" kern="1200" baseline="0" dirty="0" smtClean="0">
                <a:solidFill>
                  <a:schemeClr val="tx1"/>
                </a:solidFill>
                <a:latin typeface="+mn-lt"/>
                <a:ea typeface="+mn-ea"/>
                <a:cs typeface="+mn-cs"/>
              </a:rPr>
              <a:t>designing products and environments to be</a:t>
            </a:r>
          </a:p>
          <a:p>
            <a:r>
              <a:rPr lang="en-US" sz="1200" kern="1200" baseline="0" dirty="0" smtClean="0">
                <a:solidFill>
                  <a:schemeClr val="tx1"/>
                </a:solidFill>
                <a:latin typeface="+mn-lt"/>
                <a:ea typeface="+mn-ea"/>
                <a:cs typeface="+mn-cs"/>
              </a:rPr>
              <a:t>appropriate for all people, including those</a:t>
            </a:r>
          </a:p>
          <a:p>
            <a:r>
              <a:rPr lang="en-US" sz="1200" kern="1200" baseline="0" dirty="0" smtClean="0">
                <a:solidFill>
                  <a:schemeClr val="tx1"/>
                </a:solidFill>
                <a:latin typeface="+mn-lt"/>
                <a:ea typeface="+mn-ea"/>
                <a:cs typeface="+mn-cs"/>
              </a:rPr>
              <a:t>with physical, cognitive, or sensory</a:t>
            </a:r>
          </a:p>
          <a:p>
            <a:r>
              <a:rPr lang="en-US" sz="1200" kern="1200" baseline="0" dirty="0" smtClean="0">
                <a:solidFill>
                  <a:schemeClr val="tx1"/>
                </a:solidFill>
                <a:latin typeface="+mn-lt"/>
                <a:ea typeface="+mn-ea"/>
                <a:cs typeface="+mn-cs"/>
              </a:rPr>
              <a:t>impairments.</a:t>
            </a:r>
          </a:p>
          <a:p>
            <a:endParaRPr lang="en-US" sz="1200"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latin typeface="+mn-lt"/>
                <a:ea typeface="+mn-ea"/>
                <a:cs typeface="+mn-cs"/>
              </a:rPr>
              <a:t>Visitability:  refers to homes that include a few basic features that make them accessible to people regardless of their physical abilities:  at least one no-step entrance, wide doorways and at least a ½ bath on the main floor.</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latin typeface="+mn-lt"/>
                <a:ea typeface="+mn-ea"/>
                <a:cs typeface="+mn-cs"/>
              </a:rPr>
              <a:t>Zero step/no step refer to the entrance and location of all of the critical areas (bathroom and living/bedroom, laundry, etc.)</a:t>
            </a:r>
          </a:p>
          <a:p>
            <a:endParaRPr lang="en-US" sz="1200" kern="1200" baseline="0" dirty="0" smtClean="0">
              <a:solidFill>
                <a:schemeClr val="tx1"/>
              </a:solidFill>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latin typeface="+mn-lt"/>
                <a:ea typeface="+mn-ea"/>
                <a:cs typeface="+mn-cs"/>
              </a:rPr>
              <a:t>Livability:  universally designed, easy to use features, low maintenance, environmentally friends and energy efficient.  Livable homes also have spaces that can be adapted to allow people to age comfortably without moving or encumbering excessive disruption or expense.  Livable homes are designed for a lifetime which is another term that is sometimes used.</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Introduce</a:t>
            </a:r>
            <a:r>
              <a:rPr lang="en-US" sz="1400" baseline="0" dirty="0" smtClean="0"/>
              <a:t> the OT</a:t>
            </a:r>
            <a:endParaRPr lang="en-US" sz="1400" dirty="0" smtClean="0"/>
          </a:p>
          <a:p>
            <a:endParaRPr lang="en-US" sz="2000" dirty="0" smtClean="0"/>
          </a:p>
          <a:p>
            <a:r>
              <a:rPr lang="en-US" sz="1200" dirty="0" smtClean="0"/>
              <a:t>We all have to get into</a:t>
            </a:r>
            <a:r>
              <a:rPr lang="en-US" sz="1200" baseline="0" dirty="0" smtClean="0"/>
              <a:t> our homes.  If we have trouble temporarily with steps, that can limit our ability to even get into our own homes.  This home has a no-step entrance, but you can see it does not look industrial or commercial.  Here is a close up of the entrance.</a:t>
            </a:r>
          </a:p>
          <a:p>
            <a:endParaRPr lang="en-US" sz="1200" baseline="0" dirty="0" smtClean="0"/>
          </a:p>
          <a:p>
            <a:endParaRPr lang="en-US" sz="1200" baseline="0" dirty="0" smtClean="0"/>
          </a:p>
          <a:p>
            <a:r>
              <a:rPr lang="en-US" sz="1200" baseline="0" dirty="0" smtClean="0"/>
              <a:t>No step entrances work for everyone.  If anyone is temporarily using crutches or a walker after a knee replacement, it is much easier to get into and out of the home.  This type of entrance also works for parents with baby strollers and delivering large appliances.</a:t>
            </a:r>
            <a:endParaRPr lang="en-US" sz="1200" dirty="0"/>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F8C5A3F-6ECB-4C66-A909-617ECB95DDF1}"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F4B16BF-8EB5-4C87-971B-A0FA2ECAF3F5}" type="datetime1">
              <a:rPr lang="en-US" smtClean="0"/>
              <a:pPr>
                <a:defRPr/>
              </a:pPr>
              <a:t>2/1/14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6578D7-113E-4093-9B5C-9041B08E76C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CDCEACC-D330-4CE6-A8C6-3791C918EF97}" type="datetime1">
              <a:rPr lang="en-US" smtClean="0"/>
              <a:pPr>
                <a:defRPr/>
              </a:pPr>
              <a:t>2/1/14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547AC3-81ED-4067-9EEB-18A8D8BB8CD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6546E2-2F98-48E2-B38C-39CDAB8AA691}" type="datetime1">
              <a:rPr lang="en-US" smtClean="0"/>
              <a:pPr>
                <a:defRPr/>
              </a:pPr>
              <a:t>2/1/14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2D6D04-54E2-45FF-BF63-89DB56FA690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1496E475-A54C-4FC3-9086-1D3E1E341D21}" type="datetime1">
              <a:rPr lang="en-US" smtClean="0"/>
              <a:pPr>
                <a:defRPr/>
              </a:pPr>
              <a:t>2/1/14</a:t>
            </a:fld>
            <a:endParaRPr lang="en-US"/>
          </a:p>
        </p:txBody>
      </p:sp>
      <p:sp>
        <p:nvSpPr>
          <p:cNvPr id="5" name="Footer Placeholder 4"/>
          <p:cNvSpPr>
            <a:spLocks noGrp="1"/>
          </p:cNvSpPr>
          <p:nvPr>
            <p:ph type="ftr" sz="quarter" idx="11"/>
          </p:nvPr>
        </p:nvSpPr>
        <p:spPr/>
        <p:txBody>
          <a:bodyPr/>
          <a:lstStyle>
            <a:lvl1pPr>
              <a:defRPr smtClean="0"/>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0AD2BD-657B-4EE5-9566-4DA5DB23CAE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F1F56C1-E228-49D6-9F7D-FA5DFBB08DEF}" type="datetime1">
              <a:rPr lang="en-US" smtClean="0"/>
              <a:pPr>
                <a:defRPr/>
              </a:pPr>
              <a:t>2/1/14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8D55EB-0AA3-457B-AE90-624B7557C33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2CCEAE-4283-43BB-94EB-F6855CA8866C}" type="datetime1">
              <a:rPr lang="en-US" smtClean="0"/>
              <a:pPr>
                <a:defRPr/>
              </a:pPr>
              <a:t>2/1/14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DE86413-8505-46E3-A52D-8BB5CAD22AF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424E3FD-6EA2-413E-9EBD-49A75CB8F787}" type="datetime1">
              <a:rPr lang="en-US" smtClean="0"/>
              <a:pPr>
                <a:defRPr/>
              </a:pPr>
              <a:t>2/1/14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6442B2-1CC3-4121-9958-C0819B46F6E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68D9C92-2A25-4826-865D-D613D1AE0B65}" type="datetime1">
              <a:rPr lang="en-US" smtClean="0"/>
              <a:pPr>
                <a:defRPr/>
              </a:pPr>
              <a:t>2/1/14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818F5F5-0123-4951-8A4C-A2A173D653A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FE2D70-9ECD-4300-AD07-358C8A1BC98A}" type="datetime1">
              <a:rPr lang="en-US" smtClean="0"/>
              <a:pPr>
                <a:defRPr/>
              </a:pPr>
              <a:t>2/1/14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F44A9D1-28BA-4CEF-B10B-8A819EE785A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522424-4AA6-48C6-9BCA-C12CFAF25A5D}" type="datetime1">
              <a:rPr lang="en-US" smtClean="0"/>
              <a:pPr>
                <a:defRPr/>
              </a:pPr>
              <a:t>2/1/14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769DA7-C480-4D8B-8B53-1A91DF1486A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9DF608-080A-46E2-BAD6-64120A741681}" type="datetime1">
              <a:rPr lang="en-US" smtClean="0"/>
              <a:pPr>
                <a:defRPr/>
              </a:pPr>
              <a:t>2/1/14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40B770-AD6B-47E6-BDD6-9FE444AB36D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78FE7ED-AC3F-4692-8441-CF7B0DE76771}" type="datetime1">
              <a:rPr lang="en-US" smtClean="0"/>
              <a:pPr>
                <a:defRPr/>
              </a:pPr>
              <a:t>2/1/14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6A3F7491-56B6-44AE-AD6A-7D3241E9D5C7}" type="slidenum">
              <a:rPr lang="en-US"/>
              <a:pPr>
                <a:defRPr/>
              </a:pPr>
              <a:t>‹#›</a:t>
            </a:fld>
            <a:endParaRPr lang="en-US"/>
          </a:p>
        </p:txBody>
      </p:sp>
      <p:pic>
        <p:nvPicPr>
          <p:cNvPr id="1031" name="Picture 7" descr="AARP wave.gif"/>
          <p:cNvPicPr>
            <a:picLocks noChangeAspect="1"/>
          </p:cNvPicPr>
          <p:nvPr userDrawn="1"/>
        </p:nvPicPr>
        <p:blipFill>
          <a:blip r:embed="rId13" cstate="print"/>
          <a:srcRect/>
          <a:stretch>
            <a:fillRect/>
          </a:stretch>
        </p:blipFill>
        <p:spPr bwMode="auto">
          <a:xfrm>
            <a:off x="0" y="5594350"/>
            <a:ext cx="9144000" cy="12636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4" r:id="rId1"/>
    <p:sldLayoutId id="214748367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jpeg"/><Relationship Id="rId5" Type="http://schemas.openxmlformats.org/officeDocument/2006/relationships/image" Target="../media/image3.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2.jpe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3.wmf"/><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4.wmf"/><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6.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w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5.wmf"/><Relationship Id="rId1" Type="http://schemas.openxmlformats.org/officeDocument/2006/relationships/tags" Target="../tags/tag3.x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0.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4.gif"/><Relationship Id="rId4" Type="http://schemas.openxmlformats.org/officeDocument/2006/relationships/image" Target="../media/image45.gif"/><Relationship Id="rId5"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gif"/><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6.jpeg"/><Relationship Id="rId1" Type="http://schemas.openxmlformats.org/officeDocument/2006/relationships/tags" Target="../tags/tag4.xml"/><Relationship Id="rId2"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50.gif"/></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gif"/><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9.wmf"/></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7.wmf"/><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5.wmf"/></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81.gif"/><Relationship Id="rId4" Type="http://schemas.openxmlformats.org/officeDocument/2006/relationships/image" Target="../media/image82.gif"/><Relationship Id="rId5" Type="http://schemas.openxmlformats.org/officeDocument/2006/relationships/image" Target="../media/image83.jpeg"/><Relationship Id="rId6" Type="http://schemas.openxmlformats.org/officeDocument/2006/relationships/image" Target="../media/image84.jpeg"/><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8.wmf"/><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9.wmf"/><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0.jpeg"/><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1.jpeg"/><Relationship Id="rId1" Type="http://schemas.openxmlformats.org/officeDocument/2006/relationships/tags" Target="../tags/tag9.xml"/><Relationship Id="rId2"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ms house 2.JPG"/>
          <p:cNvPicPr>
            <a:picLocks noChangeAspect="1"/>
          </p:cNvPicPr>
          <p:nvPr/>
        </p:nvPicPr>
        <p:blipFill>
          <a:blip r:embed="rId4" cstate="print"/>
          <a:stretch>
            <a:fillRect/>
          </a:stretch>
        </p:blipFill>
        <p:spPr>
          <a:xfrm>
            <a:off x="-381000" y="-44054"/>
            <a:ext cx="9525000" cy="6902054"/>
          </a:xfrm>
          <a:prstGeom prst="rect">
            <a:avLst/>
          </a:prstGeom>
        </p:spPr>
      </p:pic>
      <p:sp>
        <p:nvSpPr>
          <p:cNvPr id="3074" name="Title 1"/>
          <p:cNvSpPr>
            <a:spLocks noGrp="1"/>
          </p:cNvSpPr>
          <p:nvPr>
            <p:ph type="title" idx="4294967295"/>
          </p:nvPr>
        </p:nvSpPr>
        <p:spPr>
          <a:xfrm>
            <a:off x="-762000" y="4038600"/>
            <a:ext cx="8077200" cy="3352800"/>
          </a:xfrm>
        </p:spPr>
        <p:txBody>
          <a:bodyPr/>
          <a:lstStyle/>
          <a:p>
            <a:r>
              <a:rPr lang="en-US" sz="8800" dirty="0" smtClean="0">
                <a:solidFill>
                  <a:srgbClr val="FF0000"/>
                </a:solidFill>
                <a:latin typeface="Arial Black" pitchFamily="34" charset="0"/>
              </a:rPr>
              <a:t>HomeFit</a:t>
            </a:r>
            <a:br>
              <a:rPr lang="en-US" sz="8800" dirty="0" smtClean="0">
                <a:solidFill>
                  <a:srgbClr val="FF0000"/>
                </a:solidFill>
                <a:latin typeface="Arial Black" pitchFamily="34" charset="0"/>
              </a:rPr>
            </a:br>
            <a:r>
              <a:rPr lang="en-US" sz="1400" dirty="0" smtClean="0">
                <a:solidFill>
                  <a:srgbClr val="FF0000"/>
                </a:solidFill>
              </a:rPr>
              <a:t>Debra Lindstrom Hazel, PhD, OTRL</a:t>
            </a:r>
            <a:br>
              <a:rPr lang="en-US" sz="1400" dirty="0" smtClean="0">
                <a:solidFill>
                  <a:srgbClr val="FF0000"/>
                </a:solidFill>
              </a:rPr>
            </a:br>
            <a:r>
              <a:rPr lang="en-US" sz="1400" dirty="0" smtClean="0">
                <a:solidFill>
                  <a:srgbClr val="FF0000"/>
                </a:solidFill>
              </a:rPr>
              <a:t> Karen Kafantaris, AARP Michigan</a:t>
            </a:r>
            <a:r>
              <a:rPr lang="en-US" sz="1400" dirty="0" smtClean="0">
                <a:solidFill>
                  <a:schemeClr val="bg1"/>
                </a:solidFill>
              </a:rPr>
              <a:t/>
            </a:r>
            <a:br>
              <a:rPr lang="en-US" sz="1400" dirty="0" smtClean="0">
                <a:solidFill>
                  <a:schemeClr val="bg1"/>
                </a:solidFill>
              </a:rPr>
            </a:br>
            <a:endParaRPr lang="en-US" sz="1400" dirty="0" smtClean="0">
              <a:solidFill>
                <a:schemeClr val="bg1"/>
              </a:solidFill>
            </a:endParaRPr>
          </a:p>
        </p:txBody>
      </p:sp>
      <p:pic>
        <p:nvPicPr>
          <p:cNvPr id="6" name="Picture 5" descr="AARP_485.JPG - Red.JPG"/>
          <p:cNvPicPr>
            <a:picLocks noChangeAspect="1"/>
          </p:cNvPicPr>
          <p:nvPr/>
        </p:nvPicPr>
        <p:blipFill>
          <a:blip r:embed="rId5" cstate="print"/>
          <a:stretch>
            <a:fillRect/>
          </a:stretch>
        </p:blipFill>
        <p:spPr>
          <a:xfrm>
            <a:off x="6400800" y="5867400"/>
            <a:ext cx="2743200" cy="598340"/>
          </a:xfrm>
          <a:prstGeom prst="rect">
            <a:avLst/>
          </a:prstGeom>
        </p:spPr>
      </p:pic>
      <p:sp>
        <p:nvSpPr>
          <p:cNvPr id="2" name="SessionQuestionData" descr="&lt;?xml version=&quot;1.0&quot;?&gt;&lt;AllQuestions /&gt;" hidden="1"/>
          <p:cNvSpPr txBox="1"/>
          <p:nvPr/>
        </p:nvSpPr>
        <p:spPr>
          <a:xfrm>
            <a:off x="0" y="0"/>
            <a:ext cx="0" cy="0"/>
          </a:xfrm>
          <a:prstGeom prst="rect">
            <a:avLst/>
          </a:prstGeom>
          <a:noFill/>
        </p:spPr>
        <p:txBody>
          <a:bodyPr vert="horz" rtlCol="0">
            <a:spAutoFit/>
          </a:bodyPr>
          <a:lstStyle/>
          <a:p>
            <a:endParaRPr lang="en-US"/>
          </a:p>
        </p:txBody>
      </p:sp>
      <p:sp>
        <p:nvSpPr>
          <p:cNvPr id="4" name="SessionAnswerData" descr="&lt;?xml version=&quot;1.0&quot;?&gt;&lt;AllAnswers /&gt;" hidden="1"/>
          <p:cNvSpPr txBox="1"/>
          <p:nvPr/>
        </p:nvSpPr>
        <p:spPr>
          <a:xfrm>
            <a:off x="1270000" y="0"/>
            <a:ext cx="0" cy="0"/>
          </a:xfrm>
          <a:prstGeom prst="rect">
            <a:avLst/>
          </a:prstGeom>
          <a:noFill/>
        </p:spPr>
        <p:txBody>
          <a:bodyPr vert="horz" rtlCol="0">
            <a:spAutoFit/>
          </a:bodyPr>
          <a:lstStyle/>
          <a:p>
            <a:endParaRPr lang="en-US"/>
          </a:p>
        </p:txBody>
      </p:sp>
      <p:sp>
        <p:nvSpPr>
          <p:cNvPr id="5" name="SessionResponseData" hidden="1"/>
          <p:cNvSpPr txBox="1"/>
          <p:nvPr/>
        </p:nvSpPr>
        <p:spPr>
          <a:xfrm>
            <a:off x="0" y="0"/>
            <a:ext cx="0" cy="0"/>
          </a:xfrm>
          <a:prstGeom prst="rect">
            <a:avLst/>
          </a:prstGeom>
          <a:noFill/>
        </p:spPr>
        <p:txBody>
          <a:bodyPr vert="horz" rtlCol="0">
            <a:spAutoFit/>
          </a:bodyPr>
          <a:lstStyle/>
          <a:p>
            <a:endParaRPr lang="en-US"/>
          </a:p>
        </p:txBody>
      </p:sp>
      <p:sp>
        <p:nvSpPr>
          <p:cNvPr id="7" name="SessionPresentationSettingsData" descr="&lt;?xml version=&quot;1.0&quot;?&gt;&lt;Settings&gt;&lt;answerBulletFormat&gt;Numeric&lt;/answerBulletFormat&gt;&lt;answerNowAutoInsert&gt;No&lt;/answerNowAutoInsert&gt;&lt;answerNowStyle&gt;Explosion&lt;/answerNowStyle&gt;&lt;answerNowText&gt;Answer Now&lt;/answerNowText&gt;&lt;chartColors&gt;Use PowerPoint Color Scheme&lt;/chartColors&gt;&lt;chartType&gt;Horizontal&lt;/chartType&gt;&lt;correctAnswerIndicator&gt;Checkmark&lt;/correctAnswerIndicator&gt;&lt;countdownAutoInsert&gt;No&lt;/countdownAutoInsert&gt;&lt;countdownSeconds&gt;10&lt;/countdownSeconds&gt;&lt;countdownSound&gt;TicToc.wav&lt;/countdownSound&gt;&lt;countdownStyle&gt;Box&lt;/countdownStyle&gt;&lt;gridAutoInsert&gt;No&lt;/gridAutoInsert&gt;&lt;gridFillStyle&gt;Answered&lt;/gridFillStyle&gt;&lt;gridFillColor&gt;0,0,0&lt;/gridFillColor&gt;&lt;SimulatedVoteCount&gt;&lt;/SimulatedVoteCount&gt;&lt;ChartModel&gt;&lt;/ChartModel&gt;&lt;gridColor&gt;&lt;/gridColor&gt;&lt;gridAlternateColor&gt;&lt;/gridAlternateColor&gt;&lt;gridIncorrectColor&gt;&lt;/gridIncorrectColor&gt;&lt;gridOpacity&gt;50%&lt;/gridOpacity&gt;&lt;gridTextStyle&gt;Keypad #&lt;/gridTextStyle&gt;&lt;inputSource&gt;Response Devices&lt;/inputSource&gt;&lt;multipleResponseDivisor&gt;# of Responses&lt;/multipleResponseDivisor&gt;&lt;participantsLeaderBoard&gt;5&lt;/participantsLeaderBoard&gt;&lt;percentageDecimalPlaces&gt;0&lt;/percentageDecimalPlaces&gt;&lt;responseCounterAutoInsert&gt;No&lt;/responseCounterAutoInsert&gt;&lt;responseCounterStyle&gt;Oval&lt;/responseCounterStyle&gt;&lt;responseCounterDisplayValue&gt;# of Votes Received&lt;/responseCounterDisplayValue&gt;&lt;insertObjectUsingColor&gt;Blue&lt;/insertObjectUsingColor&gt;&lt;showResults&gt;Yes&lt;/showResults&gt;&lt;teamColors&gt;User Defined&lt;/teamColors&gt;&lt;teamIdentificationType&gt;None&lt;/teamIdentificationType&gt;&lt;teamScoringType&gt;Voting pads only&lt;/teamScoringType&gt;&lt;teamScoringDecimalPlaces&gt;1&lt;/teamScoringDecimalPlaces&gt;&lt;teamIdentificationItem&gt;&lt;/teamIdentificationItem&gt;&lt;teamsLeaderBoard&gt;5&lt;/teamsLeaderBoard&gt;&lt;teamName1&gt;&lt;/teamName1&gt;&lt;teamName2&gt;&lt;/teamName2&gt;&lt;teamName3&gt;&lt;/teamName3&gt;&lt;teamName4&gt;&lt;/teamName4&gt;&lt;teamName5&gt;&lt;/teamName5&gt;&lt;teamName6&gt;&lt;/teamName6&gt;&lt;teamName7&gt;&lt;/teamName7&gt;&lt;teamName8&gt;&lt;/teamName8&gt;&lt;teamName9&gt;&lt;/teamName9&gt;&lt;teamName10&gt;&lt;/teamName10&gt;&lt;showControlBar&gt;Slides with Get Feedback Objects&lt;/showControlBar&gt;&lt;defaultCorrectPointValue&gt;100&lt;/defaultCorrectPointValue&gt;&lt;defaultIncorrectPointValue&gt;0&lt;/defaultIncorrectPointValue&gt;&lt;chartColor1&gt;187,224,227&lt;/chartColor1&gt;&lt;chartColor2&gt;51,51,153&lt;/chartColor2&gt;&lt;chartColor3&gt;0,153,153&lt;/chartColor3&gt;&lt;chartColor4&gt;153,204,0&lt;/chartColor4&gt;&lt;chartColor5&gt;128,128,128&lt;/chartColor5&gt;&lt;chartColor6&gt;0,0,0&lt;/chartColor6&gt;&lt;chartColor7&gt;0,102,204&lt;/chartColor7&gt;&lt;chartColor8&gt;204,204,255&lt;/chartColor8&gt;&lt;chartColor9&gt;255,0,0&lt;/chartColor9&gt;&lt;chartColor10&gt;255,255,0&lt;/chartColor10&gt;&lt;teamColor1&gt;187,224,227&lt;/teamColor1&gt;&lt;teamColor2&gt;51,51,153&lt;/teamColor2&gt;&lt;teamColor3&gt;0,153,153&lt;/teamColor3&gt;&lt;teamColor4&gt;153,204,0&lt;/teamColor4&gt;&lt;teamColor5&gt;128,128,128&lt;/teamColor5&gt;&lt;teamColor6&gt;0,0,0&lt;/teamColor6&gt;&lt;teamColor7&gt;0,102,204&lt;/teamColor7&gt;&lt;teamColor8&gt;204,204,255&lt;/teamColor8&gt;&lt;teamColor9&gt;255,0,0&lt;/teamColor9&gt;&lt;teamColor10&gt;255,255,0&lt;/teamColor10&gt;&lt;displayAnswerImagesDuringVote&gt;Yes&lt;/displayAnswerImagesDuringVote&gt;&lt;displayAnswerImagesWithResponses&gt;Yes&lt;/displayAnswerImagesWithResponses&gt;&lt;displayAnswerTextDuringVote&gt;Yes&lt;/displayAnswerTextDuringVote&gt;&lt;displayAnswerTextWithResponses&gt;Yes&lt;/displayAnswerTextWithResponses&gt;&lt;questionSlideID&gt;&lt;/questionSlideID&gt;&lt;controlBarState&gt;Expanded&lt;/controlBarState&gt;&lt;isGridColorKnownColor&gt;True&lt;/isGridColorKnownColor&gt;&lt;gridColorName&gt;Yellow&lt;/gridColorName&gt;&lt;AutoRec&gt;&lt;/AutoRec&gt;&lt;AutoRecTimeIntrvl&gt;&lt;/AutoRecTimeIntrvl&gt;&lt;chartVotesView&gt;Percentage&lt;/chartVotesView&gt;&lt;chartLabelsColor&gt;&lt;/chartLabelsColor&gt;&lt;isChartLabelColorKnownColor&gt;&lt;/isChartLabelColorKnownColor&gt;&lt;chartLabelColorName&gt;&lt;/chartLabelColorName&gt;&lt;chartXAxisLabelType&gt;&lt;/chartXAxisLabelType&gt;&lt;/Settings&gt;" hidden="1"/>
          <p:cNvSpPr txBox="1"/>
          <p:nvPr/>
        </p:nvSpPr>
        <p:spPr>
          <a:xfrm>
            <a:off x="0" y="0"/>
            <a:ext cx="0" cy="0"/>
          </a:xfrm>
          <a:prstGeom prst="rect">
            <a:avLst/>
          </a:prstGeom>
          <a:noFill/>
        </p:spPr>
        <p:txBody>
          <a:bodyPr vert="horz" rtlCol="0">
            <a:spAutoFit/>
          </a:bodyPr>
          <a:lstStyle/>
          <a:p>
            <a:endParaRPr lang="en-US"/>
          </a:p>
        </p:txBody>
      </p:sp>
    </p:spTree>
    <p:custDataLst>
      <p:tags r:id="rId1"/>
    </p:custData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t>Worksheet/Entrances</a:t>
            </a:r>
          </a:p>
        </p:txBody>
      </p:sp>
      <p:sp>
        <p:nvSpPr>
          <p:cNvPr id="12291" name="Content Placeholder 2"/>
          <p:cNvSpPr>
            <a:spLocks noGrp="1"/>
          </p:cNvSpPr>
          <p:nvPr>
            <p:ph idx="1"/>
          </p:nvPr>
        </p:nvSpPr>
        <p:spPr>
          <a:xfrm>
            <a:off x="381000" y="1524000"/>
            <a:ext cx="8229600" cy="5072063"/>
          </a:xfrm>
        </p:spPr>
        <p:txBody>
          <a:bodyPr/>
          <a:lstStyle/>
          <a:p>
            <a:r>
              <a:rPr lang="en-US" sz="3600" dirty="0" smtClean="0"/>
              <a:t>Steps</a:t>
            </a:r>
          </a:p>
          <a:p>
            <a:r>
              <a:rPr lang="en-US" sz="3600" dirty="0" smtClean="0"/>
              <a:t>Threshold Height</a:t>
            </a:r>
          </a:p>
          <a:p>
            <a:r>
              <a:rPr lang="en-US" sz="3600" dirty="0" smtClean="0"/>
              <a:t>Door</a:t>
            </a:r>
          </a:p>
          <a:p>
            <a:r>
              <a:rPr lang="en-US" sz="3600" dirty="0" smtClean="0"/>
              <a:t>Porches</a:t>
            </a:r>
          </a:p>
          <a:p>
            <a:r>
              <a:rPr lang="en-US" sz="3600" dirty="0" smtClean="0"/>
              <a:t>Lighting</a:t>
            </a:r>
          </a:p>
          <a:p>
            <a:r>
              <a:rPr lang="en-US" sz="3600" dirty="0" smtClean="0"/>
              <a:t>Hand rails</a:t>
            </a:r>
          </a:p>
        </p:txBody>
      </p:sp>
      <p:pic>
        <p:nvPicPr>
          <p:cNvPr id="129028" name="Picture 4" descr="C:\Documents and Settings\kkafantaris\Local Settings\Temporary Internet Files\Content.IE5\V2OI8317\MP900399935[1].jpg"/>
          <p:cNvPicPr>
            <a:picLocks noChangeAspect="1" noChangeArrowheads="1"/>
          </p:cNvPicPr>
          <p:nvPr/>
        </p:nvPicPr>
        <p:blipFill>
          <a:blip r:embed="rId4" cstate="print"/>
          <a:srcRect/>
          <a:stretch>
            <a:fillRect/>
          </a:stretch>
        </p:blipFill>
        <p:spPr bwMode="auto">
          <a:xfrm>
            <a:off x="5029200" y="1905000"/>
            <a:ext cx="2959430" cy="3700190"/>
          </a:xfrm>
          <a:prstGeom prst="rect">
            <a:avLst/>
          </a:prstGeom>
          <a:noFill/>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a:xfrm>
            <a:off x="457200" y="211138"/>
            <a:ext cx="8229600" cy="1270000"/>
          </a:xfrm>
        </p:spPr>
        <p:txBody>
          <a:bodyPr rIns="81279"/>
          <a:lstStyle/>
          <a:p>
            <a:pPr marL="39688" algn="ctr" eaLnBrk="1" hangingPunct="1"/>
            <a:r>
              <a:rPr lang="en-US" dirty="0" smtClean="0"/>
              <a:t>Alternative for Steps</a:t>
            </a:r>
          </a:p>
        </p:txBody>
      </p:sp>
      <p:sp>
        <p:nvSpPr>
          <p:cNvPr id="13315" name="Rectangle 2"/>
          <p:cNvSpPr>
            <a:spLocks noGrp="1" noChangeArrowheads="1"/>
          </p:cNvSpPr>
          <p:nvPr>
            <p:ph type="body" idx="1"/>
          </p:nvPr>
        </p:nvSpPr>
        <p:spPr>
          <a:xfrm>
            <a:off x="533400" y="1676400"/>
            <a:ext cx="8229600" cy="4691063"/>
          </a:xfrm>
        </p:spPr>
        <p:txBody>
          <a:bodyPr rIns="81279"/>
          <a:lstStyle/>
          <a:p>
            <a:pPr marL="804863" lvl="1">
              <a:buFont typeface="Arial" pitchFamily="34" charset="0"/>
              <a:buChar char="•"/>
            </a:pPr>
            <a:r>
              <a:rPr lang="en-US" sz="3200" dirty="0" smtClean="0"/>
              <a:t>No-step/Zero-Step</a:t>
            </a:r>
          </a:p>
          <a:p>
            <a:pPr marL="804863" lvl="1">
              <a:buFont typeface="Arial" pitchFamily="34" charset="0"/>
              <a:buChar char="•"/>
            </a:pPr>
            <a:endParaRPr lang="en-US" sz="3200" dirty="0" smtClean="0"/>
          </a:p>
          <a:p>
            <a:pPr marL="804863" lvl="1">
              <a:buFont typeface="Arial" pitchFamily="34" charset="0"/>
              <a:buChar char="•"/>
            </a:pPr>
            <a:r>
              <a:rPr lang="en-US" sz="3200" dirty="0" smtClean="0"/>
              <a:t>Ramp</a:t>
            </a:r>
          </a:p>
          <a:p>
            <a:pPr marL="404813" eaLnBrk="1" hangingPunct="1">
              <a:buFont typeface="Arial" pitchFamily="34" charset="0"/>
              <a:buChar char="•"/>
            </a:pPr>
            <a:endParaRPr lang="en-US" dirty="0" smtClean="0"/>
          </a:p>
          <a:p>
            <a:pPr marL="804863" lvl="1">
              <a:buFont typeface="Arial" pitchFamily="34" charset="0"/>
              <a:buChar char="•"/>
            </a:pPr>
            <a:r>
              <a:rPr lang="en-US" sz="3200" dirty="0" smtClean="0"/>
              <a:t>Mechanical Outdoor Lift</a:t>
            </a:r>
          </a:p>
          <a:p>
            <a:pPr marL="404813" eaLnBrk="1" hangingPunct="1"/>
            <a:endParaRPr lang="en-US" dirty="0" smtClean="0"/>
          </a:p>
        </p:txBody>
      </p:sp>
      <p:pic>
        <p:nvPicPr>
          <p:cNvPr id="126977" name="Picture 1" descr="C:\Documents and Settings\kkafantaris\Local Settings\Temporary Internet Files\Content.IE5\E7C0EQZP\MC900060181[1].wmf"/>
          <p:cNvPicPr>
            <a:picLocks noChangeAspect="1" noChangeArrowheads="1"/>
          </p:cNvPicPr>
          <p:nvPr/>
        </p:nvPicPr>
        <p:blipFill>
          <a:blip r:embed="rId4" cstate="print"/>
          <a:srcRect/>
          <a:stretch>
            <a:fillRect/>
          </a:stretch>
        </p:blipFill>
        <p:spPr bwMode="auto">
          <a:xfrm>
            <a:off x="6553200" y="3581400"/>
            <a:ext cx="1949806" cy="2977994"/>
          </a:xfrm>
          <a:prstGeom prst="rect">
            <a:avLst/>
          </a:prstGeom>
          <a:noFill/>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smtClean="0"/>
              <a:t>Potential for No-Step Entrance with landscaping….   BEFORE…..</a:t>
            </a:r>
          </a:p>
        </p:txBody>
      </p:sp>
      <p:pic>
        <p:nvPicPr>
          <p:cNvPr id="14340" name="Content Placeholder 3" descr="008.JPG"/>
          <p:cNvPicPr>
            <a:picLocks noChangeAspect="1"/>
          </p:cNvPicPr>
          <p:nvPr/>
        </p:nvPicPr>
        <p:blipFill>
          <a:blip r:embed="rId3" cstate="print"/>
          <a:srcRect/>
          <a:stretch>
            <a:fillRect/>
          </a:stretch>
        </p:blipFill>
        <p:spPr bwMode="auto">
          <a:xfrm>
            <a:off x="1828800" y="1676400"/>
            <a:ext cx="5273675" cy="3954597"/>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No-Step Entrance Created With Landscaping</a:t>
            </a:r>
            <a:endParaRPr lang="en-US" dirty="0"/>
          </a:p>
        </p:txBody>
      </p:sp>
      <p:pic>
        <p:nvPicPr>
          <p:cNvPr id="4" name="Content Placeholder 3" descr="Eileen house with landscaping.JPG"/>
          <p:cNvPicPr>
            <a:picLocks noGrp="1" noChangeAspect="1"/>
          </p:cNvPicPr>
          <p:nvPr>
            <p:ph idx="1"/>
          </p:nvPr>
        </p:nvPicPr>
        <p:blipFill>
          <a:blip r:embed="rId4" cstate="print"/>
          <a:stretch>
            <a:fillRect/>
          </a:stretch>
        </p:blipFill>
        <p:spPr>
          <a:xfrm>
            <a:off x="1923288" y="1651882"/>
            <a:ext cx="5163312" cy="3868420"/>
          </a:xfrm>
        </p:spPr>
      </p:pic>
    </p:spTree>
  </p:cSld>
  <p:clrMapOvr>
    <a:masterClrMapping/>
  </p:clrMapOvr>
  <p:transition xmlns:p14="http://schemas.microsoft.com/office/powerpoint/2010/main" spd="slow">
    <p:wedge/>
    <p:sndAc>
      <p:stSnd>
        <p:snd r:embed="rId3" name="chimes.wav"/>
      </p:stSnd>
    </p:sndAc>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457200" y="211138"/>
            <a:ext cx="8229600" cy="1270000"/>
          </a:xfrm>
        </p:spPr>
        <p:txBody>
          <a:bodyPr rIns="81279"/>
          <a:lstStyle/>
          <a:p>
            <a:pPr marL="39688" algn="ctr" eaLnBrk="1" hangingPunct="1">
              <a:defRPr/>
            </a:pPr>
            <a:r>
              <a:rPr lang="en-US" dirty="0" smtClean="0">
                <a:effectLst>
                  <a:outerShdw blurRad="38100" dist="38100" dir="2700000" algn="tl">
                    <a:srgbClr val="C0C0C0"/>
                  </a:outerShdw>
                </a:effectLst>
              </a:rPr>
              <a:t> Ramp for 8” Height</a:t>
            </a:r>
          </a:p>
        </p:txBody>
      </p:sp>
      <p:pic>
        <p:nvPicPr>
          <p:cNvPr id="15367" name="Picture 2"/>
          <p:cNvPicPr>
            <a:picLocks noChangeAspect="1"/>
          </p:cNvPicPr>
          <p:nvPr/>
        </p:nvPicPr>
        <p:blipFill>
          <a:blip r:embed="rId3" cstate="print"/>
          <a:srcRect/>
          <a:stretch>
            <a:fillRect/>
          </a:stretch>
        </p:blipFill>
        <p:spPr bwMode="auto">
          <a:xfrm>
            <a:off x="1528763" y="1271588"/>
            <a:ext cx="6086475" cy="4314825"/>
          </a:xfrm>
          <a:prstGeom prst="rect">
            <a:avLst/>
          </a:prstGeom>
          <a:noFill/>
          <a:ln w="28575">
            <a:solidFill>
              <a:schemeClr val="tx1"/>
            </a:solid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1000" y="0"/>
            <a:ext cx="8229600" cy="1143000"/>
          </a:xfrm>
        </p:spPr>
        <p:txBody>
          <a:bodyPr/>
          <a:lstStyle/>
          <a:p>
            <a:r>
              <a:rPr lang="en-US" dirty="0" smtClean="0"/>
              <a:t>Ramps/Handrails/Porch/Lighting</a:t>
            </a:r>
          </a:p>
        </p:txBody>
      </p:sp>
      <p:pic>
        <p:nvPicPr>
          <p:cNvPr id="16387" name="Content Placeholder 4" descr="no-step-entry- at ramp at front of house.jpg"/>
          <p:cNvPicPr>
            <a:picLocks noGrp="1" noChangeAspect="1"/>
          </p:cNvPicPr>
          <p:nvPr>
            <p:ph idx="1"/>
          </p:nvPr>
        </p:nvPicPr>
        <p:blipFill>
          <a:blip r:embed="rId3" cstate="print"/>
          <a:srcRect/>
          <a:stretch>
            <a:fillRect/>
          </a:stretch>
        </p:blipFill>
        <p:spPr>
          <a:xfrm>
            <a:off x="1752600" y="1295400"/>
            <a:ext cx="5715000" cy="4336382"/>
          </a:xfr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304800"/>
            <a:ext cx="8229600" cy="1692275"/>
          </a:xfrm>
        </p:spPr>
        <p:txBody>
          <a:bodyPr/>
          <a:lstStyle/>
          <a:p>
            <a:pPr algn="ctr"/>
            <a:r>
              <a:rPr lang="en-US" dirty="0" smtClean="0"/>
              <a:t>Outdoor Mechanical Lifts</a:t>
            </a:r>
          </a:p>
        </p:txBody>
      </p:sp>
      <p:pic>
        <p:nvPicPr>
          <p:cNvPr id="7" name="Content Placeholder 6" descr="vertical platform lift.jpg"/>
          <p:cNvPicPr>
            <a:picLocks noGrp="1" noChangeAspect="1"/>
          </p:cNvPicPr>
          <p:nvPr>
            <p:ph idx="1"/>
          </p:nvPr>
        </p:nvPicPr>
        <p:blipFill>
          <a:blip r:embed="rId3" cstate="print"/>
          <a:stretch>
            <a:fillRect/>
          </a:stretch>
        </p:blipFill>
        <p:spPr>
          <a:xfrm>
            <a:off x="4953000" y="1371600"/>
            <a:ext cx="3124200" cy="4165600"/>
          </a:xfrm>
        </p:spPr>
      </p:pic>
      <p:pic>
        <p:nvPicPr>
          <p:cNvPr id="48130" name="Picture 2" descr="http://www.bruno.com/images/vpl_main.jpg"/>
          <p:cNvPicPr>
            <a:picLocks noChangeAspect="1" noChangeArrowheads="1"/>
          </p:cNvPicPr>
          <p:nvPr/>
        </p:nvPicPr>
        <p:blipFill>
          <a:blip r:embed="rId4" cstate="print"/>
          <a:srcRect/>
          <a:stretch>
            <a:fillRect/>
          </a:stretch>
        </p:blipFill>
        <p:spPr bwMode="auto">
          <a:xfrm>
            <a:off x="990600" y="1346200"/>
            <a:ext cx="3124200" cy="4165600"/>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6.jpg"/>
          <p:cNvPicPr>
            <a:picLocks noChangeAspect="1"/>
          </p:cNvPicPr>
          <p:nvPr/>
        </p:nvPicPr>
        <p:blipFill>
          <a:blip r:embed="rId3" cstate="print"/>
          <a:stretch>
            <a:fillRect/>
          </a:stretch>
        </p:blipFill>
        <p:spPr>
          <a:xfrm>
            <a:off x="2895600" y="914400"/>
            <a:ext cx="5105400" cy="5105400"/>
          </a:xfrm>
          <a:prstGeom prst="rect">
            <a:avLst/>
          </a:prstGeom>
        </p:spPr>
      </p:pic>
      <p:sp>
        <p:nvSpPr>
          <p:cNvPr id="7" name="TextBox 6"/>
          <p:cNvSpPr txBox="1"/>
          <p:nvPr/>
        </p:nvSpPr>
        <p:spPr>
          <a:xfrm>
            <a:off x="457200" y="838200"/>
            <a:ext cx="1905000" cy="2062103"/>
          </a:xfrm>
          <a:prstGeom prst="rect">
            <a:avLst/>
          </a:prstGeom>
          <a:noFill/>
        </p:spPr>
        <p:txBody>
          <a:bodyPr wrap="square" rtlCol="0">
            <a:spAutoFit/>
          </a:bodyPr>
          <a:lstStyle/>
          <a:p>
            <a:pPr algn="ctr"/>
            <a:r>
              <a:rPr lang="en-US" sz="3200" dirty="0" smtClean="0">
                <a:latin typeface="+mn-lt"/>
              </a:rPr>
              <a:t>Vertical</a:t>
            </a:r>
          </a:p>
          <a:p>
            <a:pPr algn="ctr"/>
            <a:r>
              <a:rPr lang="en-US" sz="3200" dirty="0" smtClean="0">
                <a:latin typeface="+mn-lt"/>
              </a:rPr>
              <a:t>Platform</a:t>
            </a:r>
          </a:p>
          <a:p>
            <a:pPr algn="ctr"/>
            <a:r>
              <a:rPr lang="en-US" sz="3200" dirty="0" smtClean="0">
                <a:latin typeface="+mn-lt"/>
              </a:rPr>
              <a:t>Lift</a:t>
            </a:r>
          </a:p>
          <a:p>
            <a:pPr algn="ctr"/>
            <a:r>
              <a:rPr lang="en-US" sz="3200" dirty="0" smtClean="0">
                <a:latin typeface="+mn-lt"/>
              </a:rPr>
              <a:t>Tall Tower</a:t>
            </a:r>
            <a:endParaRPr lang="en-US" sz="3200" dirty="0">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304800"/>
            <a:ext cx="8229600" cy="1692275"/>
          </a:xfrm>
        </p:spPr>
        <p:txBody>
          <a:bodyPr/>
          <a:lstStyle/>
          <a:p>
            <a:r>
              <a:rPr lang="en-US" sz="3600" dirty="0" smtClean="0">
                <a:solidFill>
                  <a:schemeClr val="tx1"/>
                </a:solidFill>
                <a:cs typeface="Times New Roman" pitchFamily="18" charset="0"/>
              </a:rPr>
              <a:t>Are Entrance Modifications Always Practical?</a:t>
            </a:r>
            <a:r>
              <a:rPr lang="en-US" sz="3600" dirty="0" smtClean="0">
                <a:solidFill>
                  <a:schemeClr val="tx1"/>
                </a:solidFill>
              </a:rPr>
              <a:t> </a:t>
            </a:r>
            <a:r>
              <a:rPr lang="en-US" sz="4400" dirty="0" smtClean="0"/>
              <a:t/>
            </a:r>
            <a:br>
              <a:rPr lang="en-US" sz="4400" dirty="0" smtClean="0"/>
            </a:br>
            <a:endParaRPr lang="en-US" dirty="0" smtClean="0"/>
          </a:p>
        </p:txBody>
      </p:sp>
      <p:sp>
        <p:nvSpPr>
          <p:cNvPr id="24579" name="Content Placeholder 2"/>
          <p:cNvSpPr>
            <a:spLocks noGrp="1"/>
          </p:cNvSpPr>
          <p:nvPr>
            <p:ph idx="1"/>
          </p:nvPr>
        </p:nvSpPr>
        <p:spPr>
          <a:xfrm>
            <a:off x="457200" y="1752600"/>
            <a:ext cx="4267200" cy="4843463"/>
          </a:xfrm>
        </p:spPr>
        <p:txBody>
          <a:bodyPr/>
          <a:lstStyle/>
          <a:p>
            <a:pPr>
              <a:tabLst>
                <a:tab pos="457200" algn="r"/>
                <a:tab pos="2743200" algn="ctr"/>
                <a:tab pos="5486400" algn="r"/>
              </a:tabLst>
            </a:pPr>
            <a:r>
              <a:rPr lang="en-US" sz="2400" dirty="0" smtClean="0">
                <a:cs typeface="Times New Roman" pitchFamily="18" charset="0"/>
              </a:rPr>
              <a:t>Not always.</a:t>
            </a:r>
          </a:p>
          <a:p>
            <a:pPr>
              <a:buFont typeface="Wingdings 3" pitchFamily="18" charset="2"/>
              <a:buNone/>
              <a:tabLst>
                <a:tab pos="457200" algn="r"/>
                <a:tab pos="2743200" algn="ctr"/>
                <a:tab pos="5486400" algn="r"/>
              </a:tabLst>
            </a:pPr>
            <a:endParaRPr lang="en-US" sz="1400" dirty="0" smtClean="0">
              <a:cs typeface="Times New Roman" pitchFamily="18" charset="0"/>
            </a:endParaRPr>
          </a:p>
          <a:p>
            <a:pPr>
              <a:tabLst>
                <a:tab pos="457200" algn="r"/>
                <a:tab pos="2743200" algn="ctr"/>
                <a:tab pos="5486400" algn="r"/>
              </a:tabLst>
            </a:pPr>
            <a:r>
              <a:rPr lang="en-US" sz="2400" dirty="0" smtClean="0"/>
              <a:t>Not if the site is steep</a:t>
            </a:r>
          </a:p>
          <a:p>
            <a:pPr>
              <a:tabLst>
                <a:tab pos="457200" algn="r"/>
                <a:tab pos="2743200" algn="ctr"/>
                <a:tab pos="5486400" algn="r"/>
              </a:tabLst>
            </a:pPr>
            <a:endParaRPr lang="en-US" sz="1000" dirty="0" smtClean="0"/>
          </a:p>
          <a:p>
            <a:pPr>
              <a:buNone/>
              <a:tabLst>
                <a:tab pos="457200" algn="r"/>
                <a:tab pos="2743200" algn="ctr"/>
                <a:tab pos="5486400" algn="r"/>
              </a:tabLst>
            </a:pPr>
            <a:endParaRPr lang="en-US" sz="1000" dirty="0" smtClean="0"/>
          </a:p>
          <a:p>
            <a:pPr>
              <a:tabLst>
                <a:tab pos="457200" algn="r"/>
                <a:tab pos="2743200" algn="ctr"/>
                <a:tab pos="5486400" algn="r"/>
              </a:tabLst>
            </a:pPr>
            <a:r>
              <a:rPr lang="en-US" sz="2400" dirty="0" smtClean="0"/>
              <a:t>AND has no back approach</a:t>
            </a:r>
          </a:p>
          <a:p>
            <a:pPr>
              <a:tabLst>
                <a:tab pos="457200" algn="r"/>
                <a:tab pos="2743200" algn="ctr"/>
                <a:tab pos="5486400" algn="r"/>
              </a:tabLst>
            </a:pPr>
            <a:endParaRPr lang="en-US" sz="1000" dirty="0" smtClean="0"/>
          </a:p>
          <a:p>
            <a:pPr>
              <a:tabLst>
                <a:tab pos="457200" algn="r"/>
                <a:tab pos="2743200" algn="ctr"/>
                <a:tab pos="5486400" algn="r"/>
              </a:tabLst>
            </a:pPr>
            <a:r>
              <a:rPr lang="en-US" sz="2400" dirty="0" smtClean="0"/>
              <a:t>AND has insufficient yard to allow a reasonable slope from the street to the house</a:t>
            </a:r>
          </a:p>
        </p:txBody>
      </p:sp>
      <p:pic>
        <p:nvPicPr>
          <p:cNvPr id="24581" name="Picture 3" descr="41"/>
          <p:cNvPicPr>
            <a:picLocks noChangeAspect="1" noChangeArrowheads="1"/>
          </p:cNvPicPr>
          <p:nvPr/>
        </p:nvPicPr>
        <p:blipFill>
          <a:blip r:embed="rId3" cstate="print"/>
          <a:srcRect/>
          <a:stretch>
            <a:fillRect/>
          </a:stretch>
        </p:blipFill>
        <p:spPr bwMode="auto">
          <a:xfrm>
            <a:off x="5029200" y="1676400"/>
            <a:ext cx="3568700" cy="4641850"/>
          </a:xfrm>
          <a:prstGeom prst="rect">
            <a:avLst/>
          </a:prstGeom>
          <a:noFill/>
          <a:ln w="127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Grp="1" noChangeArrowheads="1"/>
          </p:cNvSpPr>
          <p:nvPr>
            <p:ph type="title"/>
          </p:nvPr>
        </p:nvSpPr>
        <p:spPr>
          <a:xfrm>
            <a:off x="457200" y="15875"/>
            <a:ext cx="8229600" cy="1660525"/>
          </a:xfrm>
        </p:spPr>
        <p:txBody>
          <a:bodyPr rIns="81279"/>
          <a:lstStyle/>
          <a:p>
            <a:pPr marL="39688" algn="ctr" eaLnBrk="1" hangingPunct="1"/>
            <a:r>
              <a:rPr lang="en-US" dirty="0" smtClean="0"/>
              <a:t>Door Thresholds</a:t>
            </a:r>
          </a:p>
        </p:txBody>
      </p:sp>
      <p:pic>
        <p:nvPicPr>
          <p:cNvPr id="21513" name="Picture 9"/>
          <p:cNvPicPr>
            <a:picLocks noChangeArrowheads="1"/>
          </p:cNvPicPr>
          <p:nvPr/>
        </p:nvPicPr>
        <p:blipFill>
          <a:blip r:embed="rId3" cstate="print"/>
          <a:srcRect/>
          <a:stretch>
            <a:fillRect/>
          </a:stretch>
        </p:blipFill>
        <p:spPr bwMode="auto">
          <a:xfrm>
            <a:off x="381000" y="1295400"/>
            <a:ext cx="3513138" cy="3976688"/>
          </a:xfrm>
          <a:prstGeom prst="rect">
            <a:avLst/>
          </a:prstGeom>
          <a:noFill/>
          <a:ln w="38100">
            <a:solidFill>
              <a:schemeClr val="tx1"/>
            </a:solidFill>
            <a:miter lim="800000"/>
            <a:headEnd/>
            <a:tailEnd/>
          </a:ln>
        </p:spPr>
      </p:pic>
      <p:pic>
        <p:nvPicPr>
          <p:cNvPr id="5" name="Picture 4" descr="AARP Home and CarFit 055.jpg"/>
          <p:cNvPicPr>
            <a:picLocks noChangeAspect="1"/>
          </p:cNvPicPr>
          <p:nvPr/>
        </p:nvPicPr>
        <p:blipFill>
          <a:blip r:embed="rId4" cstate="print"/>
          <a:stretch>
            <a:fillRect/>
          </a:stretch>
        </p:blipFill>
        <p:spPr>
          <a:xfrm>
            <a:off x="4343400" y="1447800"/>
            <a:ext cx="4572000" cy="3429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4294967295"/>
          </p:nvPr>
        </p:nvSpPr>
        <p:spPr>
          <a:xfrm>
            <a:off x="457200" y="457200"/>
            <a:ext cx="8229600" cy="4525963"/>
          </a:xfrm>
        </p:spPr>
        <p:txBody>
          <a:bodyPr/>
          <a:lstStyle/>
          <a:p>
            <a:pPr algn="ctr">
              <a:buNone/>
            </a:pPr>
            <a:r>
              <a:rPr lang="en-US" sz="5400" dirty="0" smtClean="0"/>
              <a:t>Purposes of HomeFit</a:t>
            </a:r>
          </a:p>
          <a:p>
            <a:pPr algn="ctr">
              <a:buNone/>
            </a:pPr>
            <a:endParaRPr lang="en-US" dirty="0" smtClean="0"/>
          </a:p>
          <a:p>
            <a:pPr marL="1200150" lvl="1" indent="-742950">
              <a:buFont typeface="+mj-lt"/>
              <a:buAutoNum type="arabicPeriod"/>
            </a:pPr>
            <a:r>
              <a:rPr lang="en-US" sz="4000" dirty="0" smtClean="0"/>
              <a:t>To begin thinking about what YOU can you do in your current home to allow you to safely remain in that home as long as </a:t>
            </a:r>
            <a:r>
              <a:rPr lang="en-US" sz="4000" b="1" dirty="0" smtClean="0"/>
              <a:t>you choose.</a:t>
            </a:r>
          </a:p>
          <a:p>
            <a:pPr lvl="1">
              <a:buNone/>
            </a:pPr>
            <a:endParaRPr lang="en-US" dirty="0" smtClean="0"/>
          </a:p>
          <a:p>
            <a:pPr lvl="1"/>
            <a:endParaRPr lang="en-US" dirty="0" smtClean="0"/>
          </a:p>
          <a:p>
            <a:pPr lvl="1"/>
            <a:endParaRPr lang="en-US" dirty="0" smtClean="0"/>
          </a:p>
          <a:p>
            <a:pPr lvl="1"/>
            <a:endParaRPr lang="en-US" dirty="0" smtClean="0"/>
          </a:p>
        </p:txBody>
      </p:sp>
      <p:pic>
        <p:nvPicPr>
          <p:cNvPr id="145411" name="Picture 3" descr="C:\Documents and Settings\kkafantaris\Local Settings\Temporary Internet Files\Content.IE5\3UQBC3AQ\MC900239195[1].wmf"/>
          <p:cNvPicPr>
            <a:picLocks noChangeAspect="1" noChangeArrowheads="1"/>
          </p:cNvPicPr>
          <p:nvPr/>
        </p:nvPicPr>
        <p:blipFill>
          <a:blip r:embed="rId4" cstate="print"/>
          <a:srcRect/>
          <a:stretch>
            <a:fillRect/>
          </a:stretch>
        </p:blipFill>
        <p:spPr bwMode="auto">
          <a:xfrm>
            <a:off x="5410200" y="4648200"/>
            <a:ext cx="1875434" cy="1689811"/>
          </a:xfrm>
          <a:prstGeom prst="rect">
            <a:avLst/>
          </a:prstGeom>
          <a:noFill/>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threshold ramp.jpg"/>
          <p:cNvPicPr>
            <a:picLocks noChangeAspect="1"/>
          </p:cNvPicPr>
          <p:nvPr/>
        </p:nvPicPr>
        <p:blipFill>
          <a:blip r:embed="rId3" cstate="print"/>
          <a:srcRect/>
          <a:stretch>
            <a:fillRect/>
          </a:stretch>
        </p:blipFill>
        <p:spPr bwMode="auto">
          <a:xfrm>
            <a:off x="228600" y="1143000"/>
            <a:ext cx="4495800" cy="4495800"/>
          </a:xfrm>
          <a:prstGeom prst="rect">
            <a:avLst/>
          </a:prstGeom>
          <a:noFill/>
          <a:ln w="9525">
            <a:noFill/>
            <a:miter lim="800000"/>
            <a:headEnd/>
            <a:tailEnd/>
          </a:ln>
        </p:spPr>
      </p:pic>
      <p:sp>
        <p:nvSpPr>
          <p:cNvPr id="22531" name="Title 1"/>
          <p:cNvSpPr>
            <a:spLocks noGrp="1"/>
          </p:cNvSpPr>
          <p:nvPr>
            <p:ph type="title"/>
          </p:nvPr>
        </p:nvSpPr>
        <p:spPr/>
        <p:txBody>
          <a:bodyPr/>
          <a:lstStyle/>
          <a:p>
            <a:r>
              <a:rPr lang="en-US" dirty="0" smtClean="0"/>
              <a:t>Threshold Ramps</a:t>
            </a:r>
          </a:p>
        </p:txBody>
      </p:sp>
      <p:pic>
        <p:nvPicPr>
          <p:cNvPr id="4" name="Picture 3" descr="rubber threshold ramp.jpg"/>
          <p:cNvPicPr>
            <a:picLocks noChangeAspect="1"/>
          </p:cNvPicPr>
          <p:nvPr/>
        </p:nvPicPr>
        <p:blipFill>
          <a:blip r:embed="rId4" cstate="print"/>
          <a:stretch>
            <a:fillRect/>
          </a:stretch>
        </p:blipFill>
        <p:spPr>
          <a:xfrm>
            <a:off x="4800600" y="1828800"/>
            <a:ext cx="3779414" cy="3066725"/>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smtClean="0"/>
              <a:t>Typical Home</a:t>
            </a:r>
          </a:p>
        </p:txBody>
      </p:sp>
      <p:sp>
        <p:nvSpPr>
          <p:cNvPr id="19459" name="Content Placeholder 2"/>
          <p:cNvSpPr>
            <a:spLocks noGrp="1"/>
          </p:cNvSpPr>
          <p:nvPr>
            <p:ph idx="1"/>
          </p:nvPr>
        </p:nvSpPr>
        <p:spPr>
          <a:xfrm>
            <a:off x="533400" y="1219200"/>
            <a:ext cx="8229600" cy="4525963"/>
          </a:xfrm>
        </p:spPr>
        <p:txBody>
          <a:bodyPr/>
          <a:lstStyle/>
          <a:p>
            <a:r>
              <a:rPr lang="en-US" dirty="0" smtClean="0"/>
              <a:t>Front door</a:t>
            </a:r>
          </a:p>
          <a:p>
            <a:pPr lvl="1">
              <a:buFont typeface="Arial" pitchFamily="34" charset="0"/>
              <a:buChar char="•"/>
            </a:pPr>
            <a:r>
              <a:rPr lang="en-US" sz="2400" dirty="0" smtClean="0"/>
              <a:t>35” wide</a:t>
            </a:r>
          </a:p>
          <a:p>
            <a:pPr lvl="1">
              <a:buFont typeface="Arial" pitchFamily="34" charset="0"/>
              <a:buChar char="•"/>
            </a:pPr>
            <a:r>
              <a:rPr lang="en-US" sz="2400" dirty="0" smtClean="0"/>
              <a:t>33” opening</a:t>
            </a:r>
          </a:p>
          <a:p>
            <a:r>
              <a:rPr lang="en-US" dirty="0" smtClean="0"/>
              <a:t>Bathroom doors</a:t>
            </a:r>
          </a:p>
          <a:p>
            <a:pPr lvl="1">
              <a:buFont typeface="Arial" pitchFamily="34" charset="0"/>
              <a:buChar char="•"/>
            </a:pPr>
            <a:r>
              <a:rPr lang="en-US" sz="2400" dirty="0" smtClean="0"/>
              <a:t>27” wide</a:t>
            </a:r>
          </a:p>
          <a:p>
            <a:pPr lvl="1">
              <a:buFont typeface="Arial" pitchFamily="34" charset="0"/>
              <a:buChar char="•"/>
            </a:pPr>
            <a:r>
              <a:rPr lang="en-US" sz="2400" dirty="0" smtClean="0"/>
              <a:t>26” opening</a:t>
            </a:r>
          </a:p>
          <a:p>
            <a:r>
              <a:rPr lang="en-US" dirty="0" smtClean="0"/>
              <a:t>Bedroom doors</a:t>
            </a:r>
          </a:p>
          <a:p>
            <a:pPr lvl="1">
              <a:buFont typeface="Arial" pitchFamily="34" charset="0"/>
              <a:buChar char="•"/>
            </a:pPr>
            <a:r>
              <a:rPr lang="en-US" sz="2400" dirty="0" smtClean="0"/>
              <a:t>30” wide</a:t>
            </a:r>
          </a:p>
          <a:p>
            <a:pPr lvl="1">
              <a:buFont typeface="Arial" pitchFamily="34" charset="0"/>
              <a:buChar char="•"/>
            </a:pPr>
            <a:r>
              <a:rPr lang="en-US" sz="2400" dirty="0" smtClean="0"/>
              <a:t>29” opening</a:t>
            </a:r>
          </a:p>
        </p:txBody>
      </p:sp>
      <p:pic>
        <p:nvPicPr>
          <p:cNvPr id="104451" name="Picture 3" descr="C:\Documents and Settings\kkafantaris\Local Settings\Temporary Internet Files\Content.IE5\GWERESWM\MC900057313[1].wmf"/>
          <p:cNvPicPr>
            <a:picLocks noChangeAspect="1" noChangeArrowheads="1"/>
          </p:cNvPicPr>
          <p:nvPr/>
        </p:nvPicPr>
        <p:blipFill>
          <a:blip r:embed="rId3" cstate="print"/>
          <a:srcRect/>
          <a:stretch>
            <a:fillRect/>
          </a:stretch>
        </p:blipFill>
        <p:spPr bwMode="auto">
          <a:xfrm>
            <a:off x="5334000" y="1828800"/>
            <a:ext cx="2221450" cy="2099158"/>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24 Inch Door - Walker</a:t>
            </a:r>
            <a:endParaRPr lang="en-US" dirty="0"/>
          </a:p>
        </p:txBody>
      </p:sp>
      <p:pic>
        <p:nvPicPr>
          <p:cNvPr id="4" name="Picture 3" descr="24 inch door - walker with basket.JPG"/>
          <p:cNvPicPr>
            <a:picLocks noChangeAspect="1"/>
          </p:cNvPicPr>
          <p:nvPr/>
        </p:nvPicPr>
        <p:blipFill>
          <a:blip r:embed="rId3" cstate="print"/>
          <a:stretch>
            <a:fillRect/>
          </a:stretch>
        </p:blipFill>
        <p:spPr>
          <a:xfrm>
            <a:off x="1447800" y="1524000"/>
            <a:ext cx="6172200" cy="4114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27 Inch Door - Wheelchair</a:t>
            </a:r>
            <a:endParaRPr lang="en-US" dirty="0"/>
          </a:p>
        </p:txBody>
      </p:sp>
      <p:pic>
        <p:nvPicPr>
          <p:cNvPr id="4" name="Picture 3" descr="27 inch door 3.JPG"/>
          <p:cNvPicPr>
            <a:picLocks noChangeAspect="1"/>
          </p:cNvPicPr>
          <p:nvPr/>
        </p:nvPicPr>
        <p:blipFill>
          <a:blip r:embed="rId3" cstate="print"/>
          <a:stretch>
            <a:fillRect/>
          </a:stretch>
        </p:blipFill>
        <p:spPr>
          <a:xfrm>
            <a:off x="1524000" y="1295400"/>
            <a:ext cx="6248400" cy="4165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27 Inch Door Walker</a:t>
            </a:r>
            <a:endParaRPr lang="en-US" dirty="0"/>
          </a:p>
        </p:txBody>
      </p:sp>
      <p:pic>
        <p:nvPicPr>
          <p:cNvPr id="3" name="Picture 2" descr="27 inch door 1.JPG"/>
          <p:cNvPicPr>
            <a:picLocks noChangeAspect="1"/>
          </p:cNvPicPr>
          <p:nvPr/>
        </p:nvPicPr>
        <p:blipFill>
          <a:blip r:embed="rId3" cstate="print"/>
          <a:stretch>
            <a:fillRect/>
          </a:stretch>
        </p:blipFill>
        <p:spPr>
          <a:xfrm>
            <a:off x="1524000" y="1676400"/>
            <a:ext cx="5715000" cy="3810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30 Inch Door - Wheelchair</a:t>
            </a:r>
            <a:endParaRPr lang="en-US" dirty="0"/>
          </a:p>
        </p:txBody>
      </p:sp>
      <p:pic>
        <p:nvPicPr>
          <p:cNvPr id="5" name="Picture 4" descr="30 inch door 2 cropped.jpg"/>
          <p:cNvPicPr>
            <a:picLocks noChangeAspect="1"/>
          </p:cNvPicPr>
          <p:nvPr/>
        </p:nvPicPr>
        <p:blipFill>
          <a:blip r:embed="rId3" cstate="print"/>
          <a:stretch>
            <a:fillRect/>
          </a:stretch>
        </p:blipFill>
        <p:spPr>
          <a:xfrm>
            <a:off x="2514600" y="1371600"/>
            <a:ext cx="4230061" cy="437465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36 Inch Door - Wheelchair</a:t>
            </a:r>
            <a:endParaRPr lang="en-US" dirty="0"/>
          </a:p>
        </p:txBody>
      </p:sp>
      <p:pic>
        <p:nvPicPr>
          <p:cNvPr id="3" name="Picture 2" descr="36 inch door 1.JPG"/>
          <p:cNvPicPr>
            <a:picLocks noChangeAspect="1"/>
          </p:cNvPicPr>
          <p:nvPr/>
        </p:nvPicPr>
        <p:blipFill>
          <a:blip r:embed="rId3" cstate="print"/>
          <a:stretch>
            <a:fillRect/>
          </a:stretch>
        </p:blipFill>
        <p:spPr>
          <a:xfrm>
            <a:off x="1600200" y="1676400"/>
            <a:ext cx="5943600" cy="3962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Swing-Clear Hinges</a:t>
            </a:r>
            <a:endParaRPr lang="en-US" dirty="0"/>
          </a:p>
        </p:txBody>
      </p:sp>
      <p:pic>
        <p:nvPicPr>
          <p:cNvPr id="4" name="Picture 8"/>
          <p:cNvPicPr>
            <a:picLocks noGrp="1" noChangeArrowheads="1"/>
          </p:cNvPicPr>
          <p:nvPr>
            <p:ph idx="1"/>
          </p:nvPr>
        </p:nvPicPr>
        <p:blipFill>
          <a:blip r:embed="rId3" cstate="print"/>
          <a:srcRect/>
          <a:stretch>
            <a:fillRect/>
          </a:stretch>
        </p:blipFill>
        <p:spPr bwMode="auto">
          <a:xfrm>
            <a:off x="5486400" y="1524000"/>
            <a:ext cx="2781300" cy="4648200"/>
          </a:xfrm>
          <a:prstGeom prst="rect">
            <a:avLst/>
          </a:prstGeom>
          <a:noFill/>
          <a:ln w="28575">
            <a:solidFill>
              <a:schemeClr val="tx1"/>
            </a:solidFill>
            <a:miter lim="800000"/>
            <a:headEnd/>
            <a:tailEnd/>
          </a:ln>
        </p:spPr>
      </p:pic>
      <p:pic>
        <p:nvPicPr>
          <p:cNvPr id="5" name="Picture 4" descr="photo of swing clear hinges.jpg"/>
          <p:cNvPicPr>
            <a:picLocks noChangeAspect="1"/>
          </p:cNvPicPr>
          <p:nvPr/>
        </p:nvPicPr>
        <p:blipFill>
          <a:blip r:embed="rId4" cstate="print"/>
          <a:stretch>
            <a:fillRect/>
          </a:stretch>
        </p:blipFill>
        <p:spPr>
          <a:xfrm>
            <a:off x="609600" y="1600200"/>
            <a:ext cx="3811804" cy="38290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457200" y="211138"/>
            <a:ext cx="8229600" cy="1270000"/>
          </a:xfrm>
        </p:spPr>
        <p:txBody>
          <a:bodyPr rIns="81279"/>
          <a:lstStyle/>
          <a:p>
            <a:pPr marL="39688" algn="ctr" eaLnBrk="1" hangingPunct="1"/>
            <a:r>
              <a:rPr lang="en-US" dirty="0" smtClean="0"/>
              <a:t>Lever Handles</a:t>
            </a:r>
          </a:p>
        </p:txBody>
      </p:sp>
      <p:pic>
        <p:nvPicPr>
          <p:cNvPr id="50184" name="Picture 8"/>
          <p:cNvPicPr>
            <a:picLocks noChangeArrowheads="1"/>
          </p:cNvPicPr>
          <p:nvPr/>
        </p:nvPicPr>
        <p:blipFill>
          <a:blip r:embed="rId3" cstate="print"/>
          <a:srcRect/>
          <a:stretch>
            <a:fillRect/>
          </a:stretch>
        </p:blipFill>
        <p:spPr bwMode="auto">
          <a:xfrm>
            <a:off x="2438400" y="1600200"/>
            <a:ext cx="4171950" cy="4138613"/>
          </a:xfrm>
          <a:prstGeom prst="rect">
            <a:avLst/>
          </a:prstGeom>
          <a:noFill/>
          <a:ln w="28575">
            <a:solidFill>
              <a:schemeClr val="tx1"/>
            </a:solid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98425" lvl="0"/>
            <a:r>
              <a:rPr lang="en-US" sz="4400" dirty="0" smtClean="0"/>
              <a:t>Stairways</a:t>
            </a:r>
            <a:endParaRPr lang="en-US" sz="4400" dirty="0"/>
          </a:p>
        </p:txBody>
      </p:sp>
      <p:sp>
        <p:nvSpPr>
          <p:cNvPr id="3" name="Content Placeholder 2"/>
          <p:cNvSpPr>
            <a:spLocks noGrp="1"/>
          </p:cNvSpPr>
          <p:nvPr>
            <p:ph idx="1"/>
          </p:nvPr>
        </p:nvSpPr>
        <p:spPr>
          <a:xfrm>
            <a:off x="457200" y="1524000"/>
            <a:ext cx="8229600" cy="4525963"/>
          </a:xfrm>
        </p:spPr>
        <p:txBody>
          <a:bodyPr/>
          <a:lstStyle/>
          <a:p>
            <a:pPr marL="498475" marR="0" lvl="1" indent="-285750" algn="l" defTabSz="914400" rtl="0" eaLnBrk="1" fontAlgn="base" latinLnBrk="0" hangingPunct="1">
              <a:lnSpc>
                <a:spcPct val="100000"/>
              </a:lnSpc>
              <a:spcBef>
                <a:spcPct val="20000"/>
              </a:spcBef>
              <a:spcAft>
                <a:spcPct val="0"/>
              </a:spcAft>
              <a:buClrTx/>
              <a:buSzTx/>
              <a:buFont typeface="Arial" pitchFamily="34" charset="0"/>
              <a:buChar char="•"/>
              <a:tabLst/>
              <a:defRPr/>
            </a:pPr>
            <a:r>
              <a:rPr lang="en-US" sz="4000" dirty="0" smtClean="0"/>
              <a:t>Handrails on both sides of stairways</a:t>
            </a:r>
          </a:p>
          <a:p>
            <a:pPr marL="498475" marR="0" lvl="1" indent="-285750" algn="l" defTabSz="914400" rtl="0" eaLnBrk="1" fontAlgn="base" latinLnBrk="0" hangingPunct="1">
              <a:lnSpc>
                <a:spcPct val="100000"/>
              </a:lnSpc>
              <a:spcBef>
                <a:spcPct val="20000"/>
              </a:spcBef>
              <a:spcAft>
                <a:spcPct val="0"/>
              </a:spcAft>
              <a:buClrTx/>
              <a:buSzTx/>
              <a:buFont typeface="Arial" pitchFamily="34" charset="0"/>
              <a:buChar char="•"/>
              <a:tabLst/>
              <a:defRPr/>
            </a:pPr>
            <a:r>
              <a:rPr lang="en-US" sz="4000" dirty="0" smtClean="0"/>
              <a:t>Is the stairway well lit?</a:t>
            </a:r>
          </a:p>
          <a:p>
            <a:pPr marL="498475" marR="0" lvl="1" indent="-285750" algn="l" defTabSz="914400" rtl="0" eaLnBrk="1" fontAlgn="base" latinLnBrk="0" hangingPunct="1">
              <a:lnSpc>
                <a:spcPct val="100000"/>
              </a:lnSpc>
              <a:spcBef>
                <a:spcPct val="20000"/>
              </a:spcBef>
              <a:spcAft>
                <a:spcPct val="0"/>
              </a:spcAft>
              <a:buClrTx/>
              <a:buSzTx/>
              <a:buFont typeface="Arial" pitchFamily="34" charset="0"/>
              <a:buChar char="•"/>
              <a:tabLst/>
              <a:defRPr/>
            </a:pPr>
            <a:r>
              <a:rPr lang="en-US" sz="4000" dirty="0" smtClean="0"/>
              <a:t>Do the stairs have a non-slip surface?</a:t>
            </a:r>
          </a:p>
        </p:txBody>
      </p:sp>
      <p:pic>
        <p:nvPicPr>
          <p:cNvPr id="81921" name="Picture 1" descr="C:\Documents and Settings\kkafantaris\Local Settings\Temporary Internet Files\Content.IE5\E7C0EQZP\MC900058066[1].wmf"/>
          <p:cNvPicPr>
            <a:picLocks noChangeAspect="1" noChangeArrowheads="1"/>
          </p:cNvPicPr>
          <p:nvPr/>
        </p:nvPicPr>
        <p:blipFill>
          <a:blip r:embed="rId3" cstate="print"/>
          <a:srcRect/>
          <a:stretch>
            <a:fillRect/>
          </a:stretch>
        </p:blipFill>
        <p:spPr bwMode="auto">
          <a:xfrm>
            <a:off x="5715000" y="4030594"/>
            <a:ext cx="2894555" cy="234606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228600"/>
            <a:ext cx="8229600" cy="5486400"/>
          </a:xfrm>
        </p:spPr>
        <p:txBody>
          <a:bodyPr/>
          <a:lstStyle/>
          <a:p>
            <a:pPr marL="1200150" lvl="1" indent="-742950">
              <a:buAutoNum type="arabicPeriod" startAt="2"/>
            </a:pPr>
            <a:r>
              <a:rPr lang="en-US" sz="3600" dirty="0" smtClean="0"/>
              <a:t>To determine what is important 			to </a:t>
            </a:r>
            <a:r>
              <a:rPr lang="en-US" sz="3600" b="1" dirty="0" smtClean="0"/>
              <a:t>YOU</a:t>
            </a:r>
          </a:p>
          <a:p>
            <a:pPr marL="1200150" lvl="1" indent="-742950">
              <a:buNone/>
            </a:pPr>
            <a:endParaRPr lang="en-US" sz="1000" dirty="0" smtClean="0"/>
          </a:p>
          <a:p>
            <a:pPr lvl="2">
              <a:buNone/>
            </a:pPr>
            <a:r>
              <a:rPr lang="en-US" sz="3000" dirty="0" smtClean="0"/>
              <a:t>Activities such as</a:t>
            </a:r>
          </a:p>
          <a:p>
            <a:pPr lvl="3">
              <a:buFont typeface="Arial" pitchFamily="34" charset="0"/>
              <a:buChar char="•"/>
            </a:pPr>
            <a:r>
              <a:rPr lang="en-US" sz="2600" dirty="0" smtClean="0"/>
              <a:t>Cooking</a:t>
            </a:r>
          </a:p>
          <a:p>
            <a:pPr lvl="3">
              <a:buFont typeface="Arial" pitchFamily="34" charset="0"/>
              <a:buChar char="•"/>
            </a:pPr>
            <a:r>
              <a:rPr lang="en-US" sz="2600" dirty="0" smtClean="0"/>
              <a:t>Yard work</a:t>
            </a:r>
          </a:p>
          <a:p>
            <a:pPr lvl="3">
              <a:buFont typeface="Arial" pitchFamily="34" charset="0"/>
              <a:buChar char="•"/>
            </a:pPr>
            <a:r>
              <a:rPr lang="en-US" sz="2600" dirty="0" smtClean="0"/>
              <a:t>Laundry</a:t>
            </a:r>
          </a:p>
          <a:p>
            <a:pPr lvl="2">
              <a:buNone/>
            </a:pPr>
            <a:r>
              <a:rPr lang="en-US" sz="3000" dirty="0" smtClean="0"/>
              <a:t>Leisure activities such as</a:t>
            </a:r>
          </a:p>
          <a:p>
            <a:pPr lvl="3">
              <a:buFont typeface="Arial" pitchFamily="34" charset="0"/>
              <a:buChar char="•"/>
            </a:pPr>
            <a:r>
              <a:rPr lang="en-US" sz="2600" dirty="0" smtClean="0"/>
              <a:t>Woodworking</a:t>
            </a:r>
          </a:p>
          <a:p>
            <a:pPr lvl="3">
              <a:buFont typeface="Arial" pitchFamily="34" charset="0"/>
              <a:buChar char="•"/>
            </a:pPr>
            <a:r>
              <a:rPr lang="en-US" sz="2600" dirty="0" smtClean="0"/>
              <a:t>Using computer</a:t>
            </a:r>
          </a:p>
          <a:p>
            <a:pPr lvl="3">
              <a:buFont typeface="Arial" pitchFamily="34" charset="0"/>
              <a:buChar char="•"/>
            </a:pPr>
            <a:r>
              <a:rPr lang="en-US" sz="2600" dirty="0" smtClean="0"/>
              <a:t>Making crafts </a:t>
            </a:r>
          </a:p>
        </p:txBody>
      </p:sp>
      <p:pic>
        <p:nvPicPr>
          <p:cNvPr id="143363" name="Picture 3" descr="C:\Documents and Settings\kkafantaris\Local Settings\Temporary Internet Files\Content.IE5\E7C0EQZP\MC900292080[1].wmf"/>
          <p:cNvPicPr>
            <a:picLocks noChangeAspect="1" noChangeArrowheads="1"/>
          </p:cNvPicPr>
          <p:nvPr/>
        </p:nvPicPr>
        <p:blipFill>
          <a:blip r:embed="rId4" cstate="print"/>
          <a:srcRect/>
          <a:stretch>
            <a:fillRect/>
          </a:stretch>
        </p:blipFill>
        <p:spPr bwMode="auto">
          <a:xfrm>
            <a:off x="6705600" y="4191000"/>
            <a:ext cx="1815084" cy="1770278"/>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Grp="1" noChangeArrowheads="1"/>
          </p:cNvSpPr>
          <p:nvPr>
            <p:ph type="title"/>
          </p:nvPr>
        </p:nvSpPr>
        <p:spPr>
          <a:xfrm>
            <a:off x="457200" y="211138"/>
            <a:ext cx="8229600" cy="1270000"/>
          </a:xfrm>
        </p:spPr>
        <p:txBody>
          <a:bodyPr rIns="81279"/>
          <a:lstStyle/>
          <a:p>
            <a:pPr marL="39688" algn="ctr" eaLnBrk="1" hangingPunct="1"/>
            <a:r>
              <a:rPr lang="en-US" dirty="0" smtClean="0"/>
              <a:t>Stairways</a:t>
            </a:r>
          </a:p>
        </p:txBody>
      </p:sp>
      <p:pic>
        <p:nvPicPr>
          <p:cNvPr id="43016" name="Content Placeholder 14" descr="handrail-brk2.JPG"/>
          <p:cNvPicPr>
            <a:picLocks noGrp="1" noChangeAspect="1"/>
          </p:cNvPicPr>
          <p:nvPr>
            <p:ph sz="half" idx="4294967295"/>
          </p:nvPr>
        </p:nvPicPr>
        <p:blipFill>
          <a:blip r:embed="rId3" cstate="print"/>
          <a:srcRect/>
          <a:stretch>
            <a:fillRect/>
          </a:stretch>
        </p:blipFill>
        <p:spPr>
          <a:xfrm>
            <a:off x="228600" y="1752600"/>
            <a:ext cx="3626168" cy="3581400"/>
          </a:xfrm>
          <a:ln w="38100">
            <a:solidFill>
              <a:schemeClr val="tx2"/>
            </a:solidFill>
          </a:ln>
        </p:spPr>
      </p:pic>
      <p:pic>
        <p:nvPicPr>
          <p:cNvPr id="7" name="Content Placeholder 6" descr="IMG_3761.JPG"/>
          <p:cNvPicPr>
            <a:picLocks noGrp="1" noChangeAspect="1"/>
          </p:cNvPicPr>
          <p:nvPr>
            <p:ph idx="1"/>
          </p:nvPr>
        </p:nvPicPr>
        <p:blipFill>
          <a:blip r:embed="rId4" cstate="print"/>
          <a:stretch>
            <a:fillRect/>
          </a:stretch>
        </p:blipFill>
        <p:spPr>
          <a:xfrm>
            <a:off x="4191000" y="1828800"/>
            <a:ext cx="4673600" cy="3505200"/>
          </a:xfr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algn="ctr"/>
            <a:r>
              <a:rPr lang="en-US" dirty="0" smtClean="0"/>
              <a:t>Stair Lifts</a:t>
            </a:r>
          </a:p>
        </p:txBody>
      </p:sp>
      <p:pic>
        <p:nvPicPr>
          <p:cNvPr id="6" name="Content Placeholder 5" descr="stairlift2.JPG"/>
          <p:cNvPicPr>
            <a:picLocks noGrp="1" noChangeAspect="1"/>
          </p:cNvPicPr>
          <p:nvPr>
            <p:ph idx="1"/>
          </p:nvPr>
        </p:nvPicPr>
        <p:blipFill>
          <a:blip r:embed="rId3" cstate="print"/>
          <a:stretch>
            <a:fillRect/>
          </a:stretch>
        </p:blipFill>
        <p:spPr>
          <a:xfrm>
            <a:off x="457200" y="1524000"/>
            <a:ext cx="3657600" cy="3657600"/>
          </a:xfrm>
        </p:spPr>
      </p:pic>
      <p:pic>
        <p:nvPicPr>
          <p:cNvPr id="7" name="Picture 6" descr="chairlift01.JPG"/>
          <p:cNvPicPr>
            <a:picLocks noChangeAspect="1"/>
          </p:cNvPicPr>
          <p:nvPr/>
        </p:nvPicPr>
        <p:blipFill>
          <a:blip r:embed="rId4" cstate="print"/>
          <a:stretch>
            <a:fillRect/>
          </a:stretch>
        </p:blipFill>
        <p:spPr>
          <a:xfrm>
            <a:off x="4876800" y="1295400"/>
            <a:ext cx="3562350" cy="47498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a:xfrm>
            <a:off x="457200" y="0"/>
            <a:ext cx="8229600" cy="1270000"/>
          </a:xfrm>
        </p:spPr>
        <p:txBody>
          <a:bodyPr rIns="81279"/>
          <a:lstStyle/>
          <a:p>
            <a:pPr marL="39688" algn="ctr" eaLnBrk="1" hangingPunct="1"/>
            <a:r>
              <a:rPr lang="en-US" dirty="0" smtClean="0"/>
              <a:t>Bathrooms</a:t>
            </a:r>
          </a:p>
        </p:txBody>
      </p:sp>
      <p:sp>
        <p:nvSpPr>
          <p:cNvPr id="25603" name="Rectangle 2"/>
          <p:cNvSpPr>
            <a:spLocks noGrp="1" noChangeArrowheads="1"/>
          </p:cNvSpPr>
          <p:nvPr>
            <p:ph type="body" idx="1"/>
          </p:nvPr>
        </p:nvSpPr>
        <p:spPr>
          <a:xfrm>
            <a:off x="304800" y="914400"/>
            <a:ext cx="8305800" cy="5453063"/>
          </a:xfrm>
        </p:spPr>
        <p:txBody>
          <a:bodyPr rIns="81279"/>
          <a:lstStyle/>
          <a:p>
            <a:pPr marL="404813" eaLnBrk="1" hangingPunct="1">
              <a:lnSpc>
                <a:spcPct val="150000"/>
              </a:lnSpc>
            </a:pPr>
            <a:r>
              <a:rPr lang="en-US" sz="2300" dirty="0" smtClean="0"/>
              <a:t>Tub/Shower Combination</a:t>
            </a:r>
          </a:p>
          <a:p>
            <a:pPr marL="404813" eaLnBrk="1" hangingPunct="1">
              <a:lnSpc>
                <a:spcPct val="150000"/>
              </a:lnSpc>
            </a:pPr>
            <a:r>
              <a:rPr lang="en-US" sz="2300" dirty="0" smtClean="0"/>
              <a:t>Shower</a:t>
            </a:r>
          </a:p>
          <a:p>
            <a:pPr marL="404813" eaLnBrk="1" hangingPunct="1">
              <a:lnSpc>
                <a:spcPct val="150000"/>
              </a:lnSpc>
            </a:pPr>
            <a:r>
              <a:rPr lang="en-US" sz="2300" dirty="0" smtClean="0"/>
              <a:t>Grab Bars</a:t>
            </a:r>
          </a:p>
          <a:p>
            <a:pPr marL="404813" eaLnBrk="1" hangingPunct="1">
              <a:lnSpc>
                <a:spcPct val="150000"/>
              </a:lnSpc>
            </a:pPr>
            <a:r>
              <a:rPr lang="en-US" sz="2300" dirty="0" smtClean="0"/>
              <a:t>Tub Bench</a:t>
            </a:r>
          </a:p>
          <a:p>
            <a:pPr marL="404813">
              <a:lnSpc>
                <a:spcPct val="150000"/>
              </a:lnSpc>
            </a:pPr>
            <a:r>
              <a:rPr lang="en-US" sz="2300" dirty="0" smtClean="0"/>
              <a:t>Shower Seat</a:t>
            </a:r>
          </a:p>
          <a:p>
            <a:pPr marL="404813" eaLnBrk="1" hangingPunct="1">
              <a:lnSpc>
                <a:spcPct val="150000"/>
              </a:lnSpc>
            </a:pPr>
            <a:r>
              <a:rPr lang="en-US" sz="2300" dirty="0" smtClean="0"/>
              <a:t>Comfort  Height Toilet</a:t>
            </a:r>
          </a:p>
          <a:p>
            <a:pPr marL="404813">
              <a:lnSpc>
                <a:spcPct val="150000"/>
              </a:lnSpc>
            </a:pPr>
            <a:r>
              <a:rPr lang="en-US" sz="2300" dirty="0" smtClean="0"/>
              <a:t>Maneuvering space for a wheelchair</a:t>
            </a:r>
          </a:p>
          <a:p>
            <a:pPr marL="404813" eaLnBrk="1" hangingPunct="1">
              <a:lnSpc>
                <a:spcPct val="150000"/>
              </a:lnSpc>
            </a:pPr>
            <a:r>
              <a:rPr lang="en-US" sz="2300" dirty="0" smtClean="0"/>
              <a:t>Sink style</a:t>
            </a:r>
          </a:p>
        </p:txBody>
      </p:sp>
      <p:pic>
        <p:nvPicPr>
          <p:cNvPr id="75777" name="Picture 1" descr="C:\Documents and Settings\kkafantaris\Local Settings\Temporary Internet Files\Content.IE5\E7C0EQZP\MC900320162[1].wmf"/>
          <p:cNvPicPr>
            <a:picLocks noChangeAspect="1" noChangeArrowheads="1"/>
          </p:cNvPicPr>
          <p:nvPr/>
        </p:nvPicPr>
        <p:blipFill>
          <a:blip r:embed="rId3" cstate="print"/>
          <a:srcRect/>
          <a:stretch>
            <a:fillRect/>
          </a:stretch>
        </p:blipFill>
        <p:spPr bwMode="auto">
          <a:xfrm>
            <a:off x="6629400" y="2209800"/>
            <a:ext cx="1538022" cy="2329202"/>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algn="ctr"/>
            <a:r>
              <a:rPr lang="en-US" dirty="0" smtClean="0"/>
              <a:t>Can you get maneuvering space in </a:t>
            </a:r>
            <a:br>
              <a:rPr lang="en-US" dirty="0" smtClean="0"/>
            </a:br>
            <a:r>
              <a:rPr lang="en-US" dirty="0" smtClean="0"/>
              <a:t>traditional bathroom?</a:t>
            </a:r>
          </a:p>
        </p:txBody>
      </p:sp>
      <p:pic>
        <p:nvPicPr>
          <p:cNvPr id="5" name="Picture 7" descr="SIDETUBBATH"/>
          <p:cNvPicPr>
            <a:picLocks noGrp="1" noChangeAspect="1" noChangeArrowheads="1"/>
          </p:cNvPicPr>
          <p:nvPr>
            <p:ph idx="1"/>
          </p:nvPr>
        </p:nvPicPr>
        <p:blipFill>
          <a:blip r:embed="rId3" cstate="print"/>
          <a:srcRect/>
          <a:stretch>
            <a:fillRect/>
          </a:stretch>
        </p:blipFill>
        <p:spPr bwMode="auto">
          <a:xfrm>
            <a:off x="1600200" y="1648620"/>
            <a:ext cx="6672262" cy="3993052"/>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throom for shower replacement2.JPG"/>
          <p:cNvPicPr>
            <a:picLocks noChangeAspect="1"/>
          </p:cNvPicPr>
          <p:nvPr/>
        </p:nvPicPr>
        <p:blipFill>
          <a:blip r:embed="rId3" cstate="print"/>
          <a:stretch>
            <a:fillRect/>
          </a:stretch>
        </p:blipFill>
        <p:spPr>
          <a:xfrm>
            <a:off x="838200" y="228600"/>
            <a:ext cx="7391400" cy="55435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algn="ctr"/>
            <a:r>
              <a:rPr lang="en-US" dirty="0" smtClean="0"/>
              <a:t>Can you get maneuvering space in </a:t>
            </a:r>
            <a:br>
              <a:rPr lang="en-US" dirty="0" smtClean="0"/>
            </a:br>
            <a:r>
              <a:rPr lang="en-US" dirty="0" smtClean="0"/>
              <a:t>traditional bathroom?</a:t>
            </a:r>
          </a:p>
        </p:txBody>
      </p:sp>
      <p:pic>
        <p:nvPicPr>
          <p:cNvPr id="5" name="Picture 7" descr="SIDETUBBATH"/>
          <p:cNvPicPr>
            <a:picLocks noGrp="1" noChangeAspect="1" noChangeArrowheads="1"/>
          </p:cNvPicPr>
          <p:nvPr>
            <p:ph idx="1"/>
          </p:nvPr>
        </p:nvPicPr>
        <p:blipFill>
          <a:blip r:embed="rId3" cstate="print"/>
          <a:srcRect/>
          <a:stretch>
            <a:fillRect/>
          </a:stretch>
        </p:blipFill>
        <p:spPr bwMode="auto">
          <a:xfrm>
            <a:off x="1600200" y="1648620"/>
            <a:ext cx="6672262" cy="3993052"/>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sz="4000" dirty="0" smtClean="0"/>
              <a:t>Floor Level Drain With Shower Curtain</a:t>
            </a:r>
            <a:r>
              <a:rPr lang="en-US" sz="2000" b="1" dirty="0" smtClean="0"/>
              <a:t/>
            </a:r>
            <a:br>
              <a:rPr lang="en-US" sz="2000" b="1" dirty="0" smtClean="0"/>
            </a:br>
            <a:endParaRPr lang="en-US" dirty="0"/>
          </a:p>
        </p:txBody>
      </p:sp>
      <p:pic>
        <p:nvPicPr>
          <p:cNvPr id="4" name="Picture 7" descr="MODIFIED SIDE TUB"/>
          <p:cNvPicPr>
            <a:picLocks noChangeAspect="1" noChangeArrowheads="1"/>
          </p:cNvPicPr>
          <p:nvPr/>
        </p:nvPicPr>
        <p:blipFill>
          <a:blip r:embed="rId3" cstate="print"/>
          <a:srcRect/>
          <a:stretch>
            <a:fillRect/>
          </a:stretch>
        </p:blipFill>
        <p:spPr bwMode="auto">
          <a:xfrm>
            <a:off x="984585" y="1066801"/>
            <a:ext cx="6455694" cy="4420114"/>
          </a:xfrm>
          <a:prstGeom prst="rect">
            <a:avLst/>
          </a:prstGeom>
          <a:noFill/>
          <a:ln w="9525">
            <a:noFill/>
            <a:miter lim="800000"/>
            <a:headEnd/>
            <a:tailEnd/>
          </a:ln>
        </p:spPr>
      </p:pic>
      <p:sp>
        <p:nvSpPr>
          <p:cNvPr id="6" name="TextBox 5"/>
          <p:cNvSpPr txBox="1"/>
          <p:nvPr/>
        </p:nvSpPr>
        <p:spPr>
          <a:xfrm>
            <a:off x="5715000" y="5791200"/>
            <a:ext cx="3200400" cy="646331"/>
          </a:xfrm>
          <a:prstGeom prst="rect">
            <a:avLst/>
          </a:prstGeom>
          <a:noFill/>
        </p:spPr>
        <p:txBody>
          <a:bodyPr wrap="square" rtlCol="0">
            <a:spAutoFit/>
          </a:bodyPr>
          <a:lstStyle/>
          <a:p>
            <a:r>
              <a:rPr lang="en-US" dirty="0" smtClean="0"/>
              <a:t>Shower area becomes part of maneuvering space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visbars.gif"/>
          <p:cNvPicPr>
            <a:picLocks noChangeAspect="1"/>
          </p:cNvPicPr>
          <p:nvPr/>
        </p:nvPicPr>
        <p:blipFill>
          <a:blip r:embed="rId3" cstate="print"/>
          <a:stretch>
            <a:fillRect/>
          </a:stretch>
        </p:blipFill>
        <p:spPr>
          <a:xfrm>
            <a:off x="3276600" y="2819400"/>
            <a:ext cx="2057400" cy="3023755"/>
          </a:xfrm>
          <a:prstGeom prst="rect">
            <a:avLst/>
          </a:prstGeom>
        </p:spPr>
      </p:pic>
      <p:pic>
        <p:nvPicPr>
          <p:cNvPr id="3" name="Picture 2" descr="invisbars 2.gif"/>
          <p:cNvPicPr>
            <a:picLocks noChangeAspect="1"/>
          </p:cNvPicPr>
          <p:nvPr/>
        </p:nvPicPr>
        <p:blipFill>
          <a:blip r:embed="rId4" cstate="print"/>
          <a:stretch>
            <a:fillRect/>
          </a:stretch>
        </p:blipFill>
        <p:spPr>
          <a:xfrm>
            <a:off x="533400" y="1752600"/>
            <a:ext cx="2229439" cy="3276600"/>
          </a:xfrm>
          <a:prstGeom prst="rect">
            <a:avLst/>
          </a:prstGeom>
        </p:spPr>
      </p:pic>
      <p:sp>
        <p:nvSpPr>
          <p:cNvPr id="4" name="Title 3"/>
          <p:cNvSpPr>
            <a:spLocks noGrp="1"/>
          </p:cNvSpPr>
          <p:nvPr>
            <p:ph type="title"/>
          </p:nvPr>
        </p:nvSpPr>
        <p:spPr/>
        <p:txBody>
          <a:bodyPr/>
          <a:lstStyle/>
          <a:p>
            <a:r>
              <a:rPr lang="en-US" dirty="0" smtClean="0"/>
              <a:t>Grab Bars</a:t>
            </a:r>
            <a:endParaRPr lang="en-US" dirty="0"/>
          </a:p>
        </p:txBody>
      </p:sp>
      <p:pic>
        <p:nvPicPr>
          <p:cNvPr id="6" name="Picture 5" descr="Home Care Moen grab bar.jpg"/>
          <p:cNvPicPr>
            <a:picLocks noChangeAspect="1"/>
          </p:cNvPicPr>
          <p:nvPr/>
        </p:nvPicPr>
        <p:blipFill>
          <a:blip r:embed="rId5" cstate="print"/>
          <a:stretch>
            <a:fillRect/>
          </a:stretch>
        </p:blipFill>
        <p:spPr>
          <a:xfrm>
            <a:off x="5638800" y="1219200"/>
            <a:ext cx="3276600" cy="3276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rrowheads="1"/>
          </p:cNvPicPr>
          <p:nvPr/>
        </p:nvPicPr>
        <p:blipFill>
          <a:blip r:embed="rId3" cstate="print"/>
          <a:srcRect/>
          <a:stretch>
            <a:fillRect/>
          </a:stretch>
        </p:blipFill>
        <p:spPr bwMode="auto">
          <a:xfrm>
            <a:off x="4343400" y="2057400"/>
            <a:ext cx="3962400" cy="3733800"/>
          </a:xfrm>
          <a:prstGeom prst="rect">
            <a:avLst/>
          </a:prstGeom>
          <a:noFill/>
          <a:ln w="38100">
            <a:solidFill>
              <a:schemeClr val="tx1"/>
            </a:solidFill>
            <a:miter lim="800000"/>
            <a:headEnd/>
            <a:tailEnd/>
          </a:ln>
        </p:spPr>
      </p:pic>
      <p:sp>
        <p:nvSpPr>
          <p:cNvPr id="6" name="TextBox 5"/>
          <p:cNvSpPr txBox="1"/>
          <p:nvPr/>
        </p:nvSpPr>
        <p:spPr>
          <a:xfrm>
            <a:off x="1295400" y="685800"/>
            <a:ext cx="6553200" cy="769441"/>
          </a:xfrm>
          <a:prstGeom prst="rect">
            <a:avLst/>
          </a:prstGeom>
          <a:noFill/>
        </p:spPr>
        <p:txBody>
          <a:bodyPr wrap="square" rtlCol="0" anchor="ctr">
            <a:spAutoFit/>
          </a:bodyPr>
          <a:lstStyle/>
          <a:p>
            <a:r>
              <a:rPr lang="en-US" sz="4400" dirty="0" smtClean="0"/>
              <a:t>Low Cost Safety Devices</a:t>
            </a:r>
            <a:endParaRPr lang="en-US" sz="4400" dirty="0"/>
          </a:p>
        </p:txBody>
      </p:sp>
      <p:pic>
        <p:nvPicPr>
          <p:cNvPr id="7" name="Picture 6" descr="clamp on bath tub grab bar.gif"/>
          <p:cNvPicPr>
            <a:picLocks noChangeAspect="1"/>
          </p:cNvPicPr>
          <p:nvPr/>
        </p:nvPicPr>
        <p:blipFill>
          <a:blip r:embed="rId4" cstate="print"/>
          <a:stretch>
            <a:fillRect/>
          </a:stretch>
        </p:blipFill>
        <p:spPr>
          <a:xfrm>
            <a:off x="838200" y="1676400"/>
            <a:ext cx="2400300" cy="3810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6"/>
          <p:cNvSpPr>
            <a:spLocks noGrp="1" noChangeArrowheads="1"/>
          </p:cNvSpPr>
          <p:nvPr>
            <p:ph type="title"/>
          </p:nvPr>
        </p:nvSpPr>
        <p:spPr>
          <a:xfrm>
            <a:off x="457200" y="211138"/>
            <a:ext cx="8229600" cy="1270000"/>
          </a:xfrm>
        </p:spPr>
        <p:txBody>
          <a:bodyPr rIns="81279"/>
          <a:lstStyle/>
          <a:p>
            <a:pPr marL="39688" algn="ctr" eaLnBrk="1" hangingPunct="1">
              <a:defRPr/>
            </a:pPr>
            <a:r>
              <a:rPr lang="en-US" dirty="0" smtClean="0">
                <a:effectLst>
                  <a:outerShdw blurRad="38100" dist="38100" dir="2700000" algn="tl">
                    <a:srgbClr val="C0C0C0"/>
                  </a:outerShdw>
                </a:effectLst>
              </a:rPr>
              <a:t>Comfort height toilet</a:t>
            </a:r>
          </a:p>
        </p:txBody>
      </p:sp>
      <p:pic>
        <p:nvPicPr>
          <p:cNvPr id="29703" name="Picture 7"/>
          <p:cNvPicPr>
            <a:picLocks noChangeArrowheads="1"/>
          </p:cNvPicPr>
          <p:nvPr/>
        </p:nvPicPr>
        <p:blipFill>
          <a:blip r:embed="rId3" cstate="print"/>
          <a:srcRect/>
          <a:stretch>
            <a:fillRect/>
          </a:stretch>
        </p:blipFill>
        <p:spPr bwMode="auto">
          <a:xfrm>
            <a:off x="2438400" y="1447800"/>
            <a:ext cx="4094162" cy="4357688"/>
          </a:xfrm>
          <a:prstGeom prst="rect">
            <a:avLst/>
          </a:prstGeom>
          <a:noFill/>
          <a:ln w="38100">
            <a:solidFill>
              <a:schemeClr val="tx1"/>
            </a:solid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 y="304800"/>
            <a:ext cx="8229600" cy="5257800"/>
          </a:xfrm>
        </p:spPr>
        <p:txBody>
          <a:bodyPr/>
          <a:lstStyle/>
          <a:p>
            <a:pPr lvl="1">
              <a:buNone/>
            </a:pPr>
            <a:r>
              <a:rPr lang="en-US" sz="4000" dirty="0" smtClean="0"/>
              <a:t>3.  To identify consultants needed</a:t>
            </a:r>
          </a:p>
          <a:p>
            <a:pPr lvl="2"/>
            <a:endParaRPr lang="en-US" sz="3200" dirty="0" smtClean="0"/>
          </a:p>
          <a:p>
            <a:pPr lvl="2"/>
            <a:r>
              <a:rPr lang="en-US" sz="3200" dirty="0" smtClean="0"/>
              <a:t>Certified Aging in Place Specialist  (CAPS)</a:t>
            </a:r>
          </a:p>
          <a:p>
            <a:pPr lvl="2"/>
            <a:r>
              <a:rPr lang="en-US" sz="3200" dirty="0" smtClean="0"/>
              <a:t>Occupational Therapist (OT)</a:t>
            </a:r>
          </a:p>
          <a:p>
            <a:pPr lvl="2"/>
            <a:r>
              <a:rPr lang="en-US" sz="3200" dirty="0" smtClean="0"/>
              <a:t>Remodeler</a:t>
            </a:r>
          </a:p>
          <a:p>
            <a:pPr lvl="2"/>
            <a:r>
              <a:rPr lang="en-US" sz="3200" dirty="0" smtClean="0"/>
              <a:t>Architect</a:t>
            </a:r>
          </a:p>
          <a:p>
            <a:pPr lvl="2"/>
            <a:r>
              <a:rPr lang="en-US" sz="3200" dirty="0" smtClean="0"/>
              <a:t>Landscape Architect</a:t>
            </a:r>
          </a:p>
          <a:p>
            <a:pPr lvl="2"/>
            <a:r>
              <a:rPr lang="en-US" sz="3200" dirty="0" smtClean="0"/>
              <a:t>Builder</a:t>
            </a:r>
          </a:p>
          <a:p>
            <a:pPr lvl="2">
              <a:buFont typeface="Wingdings 2" pitchFamily="18" charset="2"/>
              <a:buNone/>
            </a:pPr>
            <a:endParaRPr lang="en-US" dirty="0"/>
          </a:p>
        </p:txBody>
      </p:sp>
      <p:pic>
        <p:nvPicPr>
          <p:cNvPr id="141313" name="Picture 1" descr="C:\Documents and Settings\kkafantaris\Local Settings\Temporary Internet Files\Content.IE5\3UQBC3AQ\MP900314344[1].jpg"/>
          <p:cNvPicPr>
            <a:picLocks noChangeAspect="1" noChangeArrowheads="1"/>
          </p:cNvPicPr>
          <p:nvPr/>
        </p:nvPicPr>
        <p:blipFill>
          <a:blip r:embed="rId4" cstate="print"/>
          <a:srcRect/>
          <a:stretch>
            <a:fillRect/>
          </a:stretch>
        </p:blipFill>
        <p:spPr bwMode="auto">
          <a:xfrm>
            <a:off x="7315200" y="3263510"/>
            <a:ext cx="1670304" cy="3074180"/>
          </a:xfrm>
          <a:prstGeom prst="rect">
            <a:avLst/>
          </a:prstGeom>
          <a:noFill/>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ilevatorimage1.gif"/>
          <p:cNvPicPr>
            <a:picLocks noChangeAspect="1"/>
          </p:cNvPicPr>
          <p:nvPr/>
        </p:nvPicPr>
        <p:blipFill>
          <a:blip r:embed="rId3" cstate="print"/>
          <a:stretch>
            <a:fillRect/>
          </a:stretch>
        </p:blipFill>
        <p:spPr>
          <a:xfrm>
            <a:off x="3810000" y="457200"/>
            <a:ext cx="4402836" cy="5613816"/>
          </a:xfrm>
          <a:prstGeom prst="rect">
            <a:avLst/>
          </a:prstGeom>
        </p:spPr>
      </p:pic>
      <p:sp>
        <p:nvSpPr>
          <p:cNvPr id="4" name="TextBox 3"/>
          <p:cNvSpPr txBox="1"/>
          <p:nvPr/>
        </p:nvSpPr>
        <p:spPr>
          <a:xfrm>
            <a:off x="304800" y="914400"/>
            <a:ext cx="3048000" cy="3046988"/>
          </a:xfrm>
          <a:prstGeom prst="rect">
            <a:avLst/>
          </a:prstGeom>
          <a:noFill/>
        </p:spPr>
        <p:txBody>
          <a:bodyPr wrap="square" rtlCol="0">
            <a:spAutoFit/>
          </a:bodyPr>
          <a:lstStyle/>
          <a:p>
            <a:r>
              <a:rPr lang="en-US" sz="3200" b="1" u="sng" dirty="0" err="1" smtClean="0">
                <a:latin typeface="+mj-lt"/>
              </a:rPr>
              <a:t>Toilevator</a:t>
            </a:r>
            <a:endParaRPr lang="en-US" sz="3200" b="1" u="sng" dirty="0" smtClean="0">
              <a:latin typeface="+mj-lt"/>
            </a:endParaRPr>
          </a:p>
          <a:p>
            <a:r>
              <a:rPr lang="en-US" sz="3200" dirty="0" smtClean="0">
                <a:latin typeface="+mj-lt"/>
              </a:rPr>
              <a:t>A toilet base riser that adds 3.5” in height to your existing toilet.</a:t>
            </a:r>
            <a:endParaRPr lang="en-US"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rrowheads="1"/>
          </p:cNvPicPr>
          <p:nvPr/>
        </p:nvPicPr>
        <p:blipFill>
          <a:blip r:embed="rId3" cstate="print"/>
          <a:srcRect/>
          <a:stretch>
            <a:fillRect/>
          </a:stretch>
        </p:blipFill>
        <p:spPr bwMode="auto">
          <a:xfrm>
            <a:off x="914400" y="1524000"/>
            <a:ext cx="3032126" cy="4017962"/>
          </a:xfrm>
          <a:prstGeom prst="rect">
            <a:avLst/>
          </a:prstGeom>
          <a:noFill/>
          <a:ln w="38100">
            <a:solidFill>
              <a:schemeClr val="tx1"/>
            </a:solidFill>
            <a:miter lim="800000"/>
            <a:headEnd/>
            <a:tailEnd/>
          </a:ln>
        </p:spPr>
      </p:pic>
      <p:pic>
        <p:nvPicPr>
          <p:cNvPr id="5" name="Picture 4" descr="shower chair commode seat delux.gif"/>
          <p:cNvPicPr>
            <a:picLocks noChangeAspect="1"/>
          </p:cNvPicPr>
          <p:nvPr/>
        </p:nvPicPr>
        <p:blipFill>
          <a:blip r:embed="rId4" cstate="print"/>
          <a:stretch>
            <a:fillRect/>
          </a:stretch>
        </p:blipFill>
        <p:spPr>
          <a:xfrm>
            <a:off x="4876800" y="1479685"/>
            <a:ext cx="2855976" cy="4051030"/>
          </a:xfrm>
          <a:prstGeom prst="rect">
            <a:avLst/>
          </a:prstGeom>
        </p:spPr>
      </p:pic>
      <p:sp>
        <p:nvSpPr>
          <p:cNvPr id="6" name="Title 5"/>
          <p:cNvSpPr>
            <a:spLocks noGrp="1"/>
          </p:cNvSpPr>
          <p:nvPr>
            <p:ph type="title"/>
          </p:nvPr>
        </p:nvSpPr>
        <p:spPr/>
        <p:txBody>
          <a:bodyPr/>
          <a:lstStyle/>
          <a:p>
            <a:r>
              <a:rPr lang="en-US" dirty="0" smtClean="0"/>
              <a:t>Inexpensive alternatives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T rails for toilet safety.jpg"/>
          <p:cNvPicPr>
            <a:picLocks noChangeAspect="1"/>
          </p:cNvPicPr>
          <p:nvPr/>
        </p:nvPicPr>
        <p:blipFill>
          <a:blip r:embed="rId3" cstate="print"/>
          <a:stretch>
            <a:fillRect/>
          </a:stretch>
        </p:blipFill>
        <p:spPr>
          <a:xfrm>
            <a:off x="6096000" y="457200"/>
            <a:ext cx="2057400" cy="3031958"/>
          </a:xfrm>
          <a:prstGeom prst="rect">
            <a:avLst/>
          </a:prstGeom>
        </p:spPr>
      </p:pic>
      <p:pic>
        <p:nvPicPr>
          <p:cNvPr id="3" name="Picture 2" descr="toilet safety arm supports.jpg"/>
          <p:cNvPicPr>
            <a:picLocks noChangeAspect="1"/>
          </p:cNvPicPr>
          <p:nvPr/>
        </p:nvPicPr>
        <p:blipFill>
          <a:blip r:embed="rId4" cstate="print"/>
          <a:stretch>
            <a:fillRect/>
          </a:stretch>
        </p:blipFill>
        <p:spPr>
          <a:xfrm>
            <a:off x="533400" y="3200400"/>
            <a:ext cx="2381250" cy="2381250"/>
          </a:xfrm>
          <a:prstGeom prst="rect">
            <a:avLst/>
          </a:prstGeom>
        </p:spPr>
      </p:pic>
      <p:pic>
        <p:nvPicPr>
          <p:cNvPr id="4" name="Picture 3" descr="toilet safety rails.jpg"/>
          <p:cNvPicPr>
            <a:picLocks noChangeAspect="1"/>
          </p:cNvPicPr>
          <p:nvPr/>
        </p:nvPicPr>
        <p:blipFill>
          <a:blip r:embed="rId5" cstate="print"/>
          <a:stretch>
            <a:fillRect/>
          </a:stretch>
        </p:blipFill>
        <p:spPr>
          <a:xfrm>
            <a:off x="533400" y="381000"/>
            <a:ext cx="2381250" cy="2381250"/>
          </a:xfrm>
          <a:prstGeom prst="rect">
            <a:avLst/>
          </a:prstGeom>
        </p:spPr>
      </p:pic>
      <p:sp>
        <p:nvSpPr>
          <p:cNvPr id="6" name="TextBox 5"/>
          <p:cNvSpPr txBox="1"/>
          <p:nvPr/>
        </p:nvSpPr>
        <p:spPr>
          <a:xfrm>
            <a:off x="3276600" y="685800"/>
            <a:ext cx="2438400" cy="1754326"/>
          </a:xfrm>
          <a:prstGeom prst="rect">
            <a:avLst/>
          </a:prstGeom>
          <a:noFill/>
        </p:spPr>
        <p:txBody>
          <a:bodyPr wrap="square" rtlCol="0">
            <a:spAutoFit/>
          </a:bodyPr>
          <a:lstStyle/>
          <a:p>
            <a:pPr algn="ctr"/>
            <a:r>
              <a:rPr lang="en-US" sz="3600" dirty="0" smtClean="0">
                <a:latin typeface="+mn-lt"/>
              </a:rPr>
              <a:t>Support Devices for the toilet</a:t>
            </a:r>
            <a:endParaRPr lang="en-US" sz="3600" dirty="0">
              <a:latin typeface="+mn-lt"/>
            </a:endParaRPr>
          </a:p>
        </p:txBody>
      </p:sp>
      <p:pic>
        <p:nvPicPr>
          <p:cNvPr id="7" name="Picture 2"/>
          <p:cNvPicPr>
            <a:picLocks noChangeAspect="1" noChangeArrowheads="1"/>
          </p:cNvPicPr>
          <p:nvPr/>
        </p:nvPicPr>
        <p:blipFill>
          <a:blip r:embed="rId6" cstate="print"/>
          <a:srcRect/>
          <a:stretch>
            <a:fillRect/>
          </a:stretch>
        </p:blipFill>
        <p:spPr bwMode="auto">
          <a:xfrm>
            <a:off x="5715000" y="3581400"/>
            <a:ext cx="3124200" cy="296065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Rectangle 7"/>
          <p:cNvSpPr>
            <a:spLocks noGrp="1" noChangeArrowheads="1"/>
          </p:cNvSpPr>
          <p:nvPr>
            <p:ph type="title"/>
          </p:nvPr>
        </p:nvSpPr>
        <p:spPr>
          <a:xfrm>
            <a:off x="457200" y="211138"/>
            <a:ext cx="8229600" cy="1270000"/>
          </a:xfrm>
        </p:spPr>
        <p:txBody>
          <a:bodyPr rIns="81279"/>
          <a:lstStyle/>
          <a:p>
            <a:pPr marL="39688" eaLnBrk="1" hangingPunct="1">
              <a:defRPr/>
            </a:pPr>
            <a:r>
              <a:rPr lang="en-US" sz="2800" dirty="0" smtClean="0">
                <a:effectLst>
                  <a:outerShdw blurRad="38100" dist="38100" dir="2700000" algn="tl">
                    <a:srgbClr val="C0C0C0"/>
                  </a:outerShdw>
                </a:effectLst>
              </a:rPr>
              <a:t>Could you fit a wheelchair under either of these sinks?</a:t>
            </a:r>
          </a:p>
        </p:txBody>
      </p:sp>
      <p:pic>
        <p:nvPicPr>
          <p:cNvPr id="5" name="Picture 4" descr="pedistal sink.JPG"/>
          <p:cNvPicPr>
            <a:picLocks noChangeAspect="1"/>
          </p:cNvPicPr>
          <p:nvPr/>
        </p:nvPicPr>
        <p:blipFill>
          <a:blip r:embed="rId3" cstate="print"/>
          <a:stretch>
            <a:fillRect/>
          </a:stretch>
        </p:blipFill>
        <p:spPr>
          <a:xfrm>
            <a:off x="4800600" y="1390304"/>
            <a:ext cx="3870960" cy="4821104"/>
          </a:xfrm>
          <a:prstGeom prst="rect">
            <a:avLst/>
          </a:prstGeom>
        </p:spPr>
      </p:pic>
      <p:pic>
        <p:nvPicPr>
          <p:cNvPr id="6" name="Picture 5" descr="Bathroom vanity.BMP"/>
          <p:cNvPicPr>
            <a:picLocks noChangeAspect="1"/>
          </p:cNvPicPr>
          <p:nvPr/>
        </p:nvPicPr>
        <p:blipFill>
          <a:blip r:embed="rId4" cstate="print"/>
          <a:stretch>
            <a:fillRect/>
          </a:stretch>
        </p:blipFill>
        <p:spPr>
          <a:xfrm>
            <a:off x="203200" y="1905000"/>
            <a:ext cx="4318000" cy="32385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Grp="1" noChangeArrowheads="1"/>
          </p:cNvSpPr>
          <p:nvPr>
            <p:ph type="title"/>
          </p:nvPr>
        </p:nvSpPr>
        <p:spPr>
          <a:xfrm>
            <a:off x="381000" y="0"/>
            <a:ext cx="8229600" cy="1270000"/>
          </a:xfrm>
        </p:spPr>
        <p:txBody>
          <a:bodyPr rIns="81279"/>
          <a:lstStyle/>
          <a:p>
            <a:pPr marL="39688" algn="ctr" eaLnBrk="1" hangingPunct="1"/>
            <a:r>
              <a:rPr lang="en-US" dirty="0" smtClean="0"/>
              <a:t>Kitchens</a:t>
            </a:r>
          </a:p>
        </p:txBody>
      </p:sp>
      <p:sp>
        <p:nvSpPr>
          <p:cNvPr id="33795" name="Rectangle 2"/>
          <p:cNvSpPr>
            <a:spLocks noGrp="1" noChangeArrowheads="1"/>
          </p:cNvSpPr>
          <p:nvPr>
            <p:ph type="body" idx="1"/>
          </p:nvPr>
        </p:nvSpPr>
        <p:spPr>
          <a:xfrm>
            <a:off x="533400" y="1143000"/>
            <a:ext cx="8382000" cy="5181600"/>
          </a:xfrm>
          <a:ln>
            <a:solidFill>
              <a:schemeClr val="accent1"/>
            </a:solidFill>
          </a:ln>
        </p:spPr>
        <p:txBody>
          <a:bodyPr rIns="81279"/>
          <a:lstStyle/>
          <a:p>
            <a:pPr marL="404813">
              <a:lnSpc>
                <a:spcPct val="150000"/>
              </a:lnSpc>
              <a:buFont typeface="Arial" pitchFamily="34" charset="0"/>
              <a:buChar char="•"/>
            </a:pPr>
            <a:r>
              <a:rPr lang="en-US" sz="2800" dirty="0" smtClean="0"/>
              <a:t>Countertops</a:t>
            </a:r>
          </a:p>
          <a:p>
            <a:pPr marL="404813" eaLnBrk="1" hangingPunct="1">
              <a:lnSpc>
                <a:spcPct val="150000"/>
              </a:lnSpc>
              <a:buFont typeface="Arial" pitchFamily="34" charset="0"/>
              <a:buChar char="•"/>
            </a:pPr>
            <a:r>
              <a:rPr lang="en-US" sz="2800" dirty="0" smtClean="0"/>
              <a:t>Cupboards</a:t>
            </a:r>
          </a:p>
          <a:p>
            <a:pPr marL="404813">
              <a:lnSpc>
                <a:spcPct val="150000"/>
              </a:lnSpc>
              <a:buFont typeface="Arial" pitchFamily="34" charset="0"/>
              <a:buChar char="•"/>
            </a:pPr>
            <a:r>
              <a:rPr lang="en-US" sz="2800" dirty="0" smtClean="0"/>
              <a:t>Cooking</a:t>
            </a:r>
          </a:p>
          <a:p>
            <a:pPr marL="404813" eaLnBrk="1" hangingPunct="1">
              <a:lnSpc>
                <a:spcPct val="150000"/>
              </a:lnSpc>
              <a:buFont typeface="Arial" pitchFamily="34" charset="0"/>
              <a:buChar char="•"/>
            </a:pPr>
            <a:r>
              <a:rPr lang="en-US" sz="2800" dirty="0" smtClean="0"/>
              <a:t>Refrigerator /freezer</a:t>
            </a:r>
          </a:p>
          <a:p>
            <a:pPr marL="404813" eaLnBrk="1" hangingPunct="1">
              <a:lnSpc>
                <a:spcPct val="150000"/>
              </a:lnSpc>
              <a:buFont typeface="Arial" pitchFamily="34" charset="0"/>
              <a:buChar char="•"/>
            </a:pPr>
            <a:r>
              <a:rPr lang="en-US" sz="2800" dirty="0" smtClean="0"/>
              <a:t>Eating area</a:t>
            </a:r>
          </a:p>
          <a:p>
            <a:pPr marL="404813" eaLnBrk="1" hangingPunct="1">
              <a:lnSpc>
                <a:spcPct val="150000"/>
              </a:lnSpc>
              <a:buFont typeface="Arial" pitchFamily="34" charset="0"/>
              <a:buChar char="•"/>
            </a:pPr>
            <a:r>
              <a:rPr lang="en-US" sz="2800" dirty="0" smtClean="0"/>
              <a:t>Dishwasher</a:t>
            </a:r>
          </a:p>
        </p:txBody>
      </p:sp>
      <p:pic>
        <p:nvPicPr>
          <p:cNvPr id="53249" name="Picture 1" descr="C:\Documents and Settings\kkafantaris\Local Settings\Temporary Internet Files\Content.IE5\GWERESWM\MC910217172[1].wmf"/>
          <p:cNvPicPr>
            <a:picLocks noChangeAspect="1" noChangeArrowheads="1"/>
          </p:cNvPicPr>
          <p:nvPr/>
        </p:nvPicPr>
        <p:blipFill>
          <a:blip r:embed="rId3" cstate="print"/>
          <a:srcRect/>
          <a:stretch>
            <a:fillRect/>
          </a:stretch>
        </p:blipFill>
        <p:spPr bwMode="auto">
          <a:xfrm>
            <a:off x="6019800" y="2286000"/>
            <a:ext cx="1921134" cy="2599030"/>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cstate="print"/>
          <a:srcRect/>
          <a:stretch>
            <a:fillRect/>
          </a:stretch>
        </p:blipFill>
        <p:spPr bwMode="auto">
          <a:xfrm>
            <a:off x="0" y="1600200"/>
            <a:ext cx="4267200" cy="3815678"/>
          </a:xfrm>
          <a:prstGeom prst="rect">
            <a:avLst/>
          </a:prstGeom>
          <a:noFill/>
          <a:ln w="28575">
            <a:solidFill>
              <a:schemeClr val="tx1"/>
            </a:solidFill>
            <a:round/>
            <a:headEnd/>
            <a:tailEnd/>
          </a:ln>
        </p:spPr>
      </p:pic>
      <p:sp>
        <p:nvSpPr>
          <p:cNvPr id="22535" name="Rectangle 7"/>
          <p:cNvSpPr>
            <a:spLocks noGrp="1" noChangeArrowheads="1"/>
          </p:cNvSpPr>
          <p:nvPr>
            <p:ph type="title"/>
          </p:nvPr>
        </p:nvSpPr>
        <p:spPr>
          <a:xfrm>
            <a:off x="457200" y="211138"/>
            <a:ext cx="8229600" cy="1270000"/>
          </a:xfrm>
        </p:spPr>
        <p:txBody>
          <a:bodyPr rIns="81279"/>
          <a:lstStyle/>
          <a:p>
            <a:pPr marL="39688" algn="ctr" eaLnBrk="1" hangingPunct="1">
              <a:defRPr/>
            </a:pPr>
            <a:r>
              <a:rPr lang="en-US" sz="3600" dirty="0" smtClean="0">
                <a:effectLst>
                  <a:outerShdw blurRad="38100" dist="38100" dir="2700000" algn="tl">
                    <a:srgbClr val="C0C0C0"/>
                  </a:outerShdw>
                </a:effectLst>
              </a:rPr>
              <a:t>Over the stove vs. countertop microwave</a:t>
            </a:r>
          </a:p>
        </p:txBody>
      </p:sp>
      <p:pic>
        <p:nvPicPr>
          <p:cNvPr id="6" name="Picture 5" descr="microwave croped.jpg"/>
          <p:cNvPicPr>
            <a:picLocks noChangeAspect="1"/>
          </p:cNvPicPr>
          <p:nvPr/>
        </p:nvPicPr>
        <p:blipFill>
          <a:blip r:embed="rId4" cstate="print"/>
          <a:stretch>
            <a:fillRect/>
          </a:stretch>
        </p:blipFill>
        <p:spPr>
          <a:xfrm>
            <a:off x="4267200" y="1600199"/>
            <a:ext cx="4876800" cy="3886201"/>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6"/>
          <p:cNvSpPr>
            <a:spLocks noGrp="1" noChangeArrowheads="1"/>
          </p:cNvSpPr>
          <p:nvPr>
            <p:ph type="title"/>
          </p:nvPr>
        </p:nvSpPr>
        <p:spPr>
          <a:xfrm>
            <a:off x="152400" y="119063"/>
            <a:ext cx="8839200" cy="1362075"/>
          </a:xfrm>
        </p:spPr>
        <p:txBody>
          <a:bodyPr rIns="81279"/>
          <a:lstStyle/>
          <a:p>
            <a:pPr marL="39688" eaLnBrk="1" hangingPunct="1">
              <a:defRPr/>
            </a:pPr>
            <a:r>
              <a:rPr lang="en-US" sz="2700" dirty="0" smtClean="0">
                <a:effectLst>
                  <a:outerShdw blurRad="38100" dist="38100" dir="2700000" algn="tl">
                    <a:srgbClr val="C0C0C0"/>
                  </a:outerShdw>
                </a:effectLst>
              </a:rPr>
              <a:t>What type of refrigerator is easier for you to use?</a:t>
            </a:r>
          </a:p>
        </p:txBody>
      </p:sp>
      <p:pic>
        <p:nvPicPr>
          <p:cNvPr id="35847" name="Picture 7"/>
          <p:cNvPicPr>
            <a:picLocks noChangeArrowheads="1"/>
          </p:cNvPicPr>
          <p:nvPr/>
        </p:nvPicPr>
        <p:blipFill>
          <a:blip r:embed="rId3" cstate="print"/>
          <a:srcRect/>
          <a:stretch>
            <a:fillRect/>
          </a:stretch>
        </p:blipFill>
        <p:spPr bwMode="auto">
          <a:xfrm>
            <a:off x="4572000" y="1828800"/>
            <a:ext cx="3848100" cy="3848100"/>
          </a:xfrm>
          <a:prstGeom prst="rect">
            <a:avLst/>
          </a:prstGeom>
          <a:noFill/>
          <a:ln w="28575">
            <a:solidFill>
              <a:schemeClr val="tx1"/>
            </a:solidFill>
            <a:miter lim="800000"/>
            <a:headEnd/>
            <a:tailEnd/>
          </a:ln>
        </p:spPr>
      </p:pic>
      <p:pic>
        <p:nvPicPr>
          <p:cNvPr id="35848" name="Picture 8"/>
          <p:cNvPicPr>
            <a:picLocks noChangeArrowheads="1"/>
          </p:cNvPicPr>
          <p:nvPr/>
        </p:nvPicPr>
        <p:blipFill>
          <a:blip r:embed="rId4" cstate="print"/>
          <a:srcRect/>
          <a:stretch>
            <a:fillRect/>
          </a:stretch>
        </p:blipFill>
        <p:spPr bwMode="auto">
          <a:xfrm>
            <a:off x="457200" y="1828800"/>
            <a:ext cx="3810000" cy="3810000"/>
          </a:xfrm>
          <a:prstGeom prst="rect">
            <a:avLst/>
          </a:prstGeom>
          <a:noFill/>
          <a:ln w="28575">
            <a:solidFill>
              <a:schemeClr val="tx1"/>
            </a:solid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6"/>
          <p:cNvSpPr>
            <a:spLocks noGrp="1" noChangeArrowheads="1"/>
          </p:cNvSpPr>
          <p:nvPr>
            <p:ph type="title"/>
          </p:nvPr>
        </p:nvSpPr>
        <p:spPr>
          <a:xfrm>
            <a:off x="304800" y="211138"/>
            <a:ext cx="8534400" cy="1270000"/>
          </a:xfrm>
        </p:spPr>
        <p:txBody>
          <a:bodyPr rIns="81279"/>
          <a:lstStyle/>
          <a:p>
            <a:pPr marL="39688" algn="ctr" eaLnBrk="1" hangingPunct="1">
              <a:defRPr/>
            </a:pPr>
            <a:r>
              <a:rPr lang="en-US" sz="3000" dirty="0" smtClean="0">
                <a:effectLst>
                  <a:outerShdw blurRad="38100" dist="38100" dir="2700000" algn="tl">
                    <a:srgbClr val="C0C0C0"/>
                  </a:outerShdw>
                </a:effectLst>
              </a:rPr>
              <a:t>Pull out counter top increases accessibility</a:t>
            </a:r>
          </a:p>
        </p:txBody>
      </p:sp>
      <p:pic>
        <p:nvPicPr>
          <p:cNvPr id="36871" name="Picture 7"/>
          <p:cNvPicPr>
            <a:picLocks noChangeArrowheads="1"/>
          </p:cNvPicPr>
          <p:nvPr/>
        </p:nvPicPr>
        <p:blipFill>
          <a:blip r:embed="rId3" cstate="print"/>
          <a:srcRect/>
          <a:stretch>
            <a:fillRect/>
          </a:stretch>
        </p:blipFill>
        <p:spPr bwMode="auto">
          <a:xfrm>
            <a:off x="5105400" y="1676400"/>
            <a:ext cx="2971800" cy="4552950"/>
          </a:xfrm>
          <a:prstGeom prst="rect">
            <a:avLst/>
          </a:prstGeom>
          <a:noFill/>
          <a:ln w="28575">
            <a:solidFill>
              <a:schemeClr val="tx1"/>
            </a:solidFill>
            <a:miter lim="800000"/>
            <a:headEnd/>
            <a:tailEnd/>
          </a:ln>
        </p:spPr>
      </p:pic>
      <p:pic>
        <p:nvPicPr>
          <p:cNvPr id="36872" name="Picture 8"/>
          <p:cNvPicPr>
            <a:picLocks noChangeArrowheads="1"/>
          </p:cNvPicPr>
          <p:nvPr/>
        </p:nvPicPr>
        <p:blipFill>
          <a:blip r:embed="rId4" cstate="print"/>
          <a:srcRect/>
          <a:stretch>
            <a:fillRect/>
          </a:stretch>
        </p:blipFill>
        <p:spPr bwMode="auto">
          <a:xfrm>
            <a:off x="990600" y="1676400"/>
            <a:ext cx="3257550" cy="4038600"/>
          </a:xfrm>
          <a:prstGeom prst="rect">
            <a:avLst/>
          </a:prstGeom>
          <a:noFill/>
          <a:ln w="28575">
            <a:solidFill>
              <a:schemeClr val="tx1"/>
            </a:solid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5" name="Rectangle 7"/>
          <p:cNvSpPr>
            <a:spLocks noGrp="1" noChangeArrowheads="1"/>
          </p:cNvSpPr>
          <p:nvPr>
            <p:ph type="title"/>
          </p:nvPr>
        </p:nvSpPr>
        <p:spPr>
          <a:xfrm>
            <a:off x="457200" y="211138"/>
            <a:ext cx="8229600" cy="1270000"/>
          </a:xfrm>
        </p:spPr>
        <p:txBody>
          <a:bodyPr rIns="81279"/>
          <a:lstStyle/>
          <a:p>
            <a:pPr marL="39688" algn="ctr" eaLnBrk="1" hangingPunct="1">
              <a:defRPr/>
            </a:pPr>
            <a:r>
              <a:rPr lang="en-US" dirty="0" smtClean="0">
                <a:effectLst>
                  <a:outerShdw blurRad="38100" dist="38100" dir="2700000" algn="tl">
                    <a:srgbClr val="C0C0C0"/>
                  </a:outerShdw>
                </a:effectLst>
              </a:rPr>
              <a:t>Stove Controls</a:t>
            </a:r>
          </a:p>
        </p:txBody>
      </p:sp>
      <p:pic>
        <p:nvPicPr>
          <p:cNvPr id="39943" name="Picture 5"/>
          <p:cNvPicPr>
            <a:picLocks noChangeAspect="1" noChangeArrowheads="1"/>
          </p:cNvPicPr>
          <p:nvPr/>
        </p:nvPicPr>
        <p:blipFill>
          <a:blip r:embed="rId3" cstate="print"/>
          <a:srcRect/>
          <a:stretch>
            <a:fillRect/>
          </a:stretch>
        </p:blipFill>
        <p:spPr bwMode="auto">
          <a:xfrm>
            <a:off x="2505449" y="1524000"/>
            <a:ext cx="3821766" cy="4343400"/>
          </a:xfrm>
          <a:prstGeom prst="rect">
            <a:avLst/>
          </a:prstGeom>
          <a:noFill/>
          <a:ln w="38100">
            <a:solidFill>
              <a:schemeClr val="accent1"/>
            </a:solid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5" name="Rectangle 7"/>
          <p:cNvSpPr>
            <a:spLocks noGrp="1" noChangeArrowheads="1"/>
          </p:cNvSpPr>
          <p:nvPr>
            <p:ph type="title"/>
          </p:nvPr>
        </p:nvSpPr>
        <p:spPr>
          <a:xfrm>
            <a:off x="457200" y="211138"/>
            <a:ext cx="8229600" cy="1270000"/>
          </a:xfrm>
        </p:spPr>
        <p:txBody>
          <a:bodyPr rIns="81279"/>
          <a:lstStyle/>
          <a:p>
            <a:pPr marL="39688" algn="ctr" eaLnBrk="1" hangingPunct="1">
              <a:defRPr/>
            </a:pPr>
            <a:r>
              <a:rPr lang="en-US" dirty="0" smtClean="0">
                <a:effectLst>
                  <a:outerShdw blurRad="38100" dist="38100" dir="2700000" algn="tl">
                    <a:srgbClr val="C0C0C0"/>
                  </a:outerShdw>
                </a:effectLst>
              </a:rPr>
              <a:t>Oven Rack Puller</a:t>
            </a:r>
          </a:p>
        </p:txBody>
      </p:sp>
      <p:pic>
        <p:nvPicPr>
          <p:cNvPr id="4" name="Picture 3" descr="Photo of oven rack puller with person.JPG"/>
          <p:cNvPicPr>
            <a:picLocks noChangeAspect="1"/>
          </p:cNvPicPr>
          <p:nvPr/>
        </p:nvPicPr>
        <p:blipFill>
          <a:blip r:embed="rId3" cstate="print"/>
          <a:stretch>
            <a:fillRect/>
          </a:stretch>
        </p:blipFill>
        <p:spPr>
          <a:xfrm>
            <a:off x="1905000" y="1428750"/>
            <a:ext cx="5334000" cy="40005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lgn="ctr"/>
            <a:r>
              <a:rPr lang="en-US" sz="6600" dirty="0" smtClean="0"/>
              <a:t>Overview</a:t>
            </a:r>
          </a:p>
        </p:txBody>
      </p:sp>
      <p:sp>
        <p:nvSpPr>
          <p:cNvPr id="8195" name="Content Placeholder 2"/>
          <p:cNvSpPr>
            <a:spLocks noGrp="1"/>
          </p:cNvSpPr>
          <p:nvPr>
            <p:ph idx="1"/>
          </p:nvPr>
        </p:nvSpPr>
        <p:spPr/>
        <p:txBody>
          <a:bodyPr/>
          <a:lstStyle/>
          <a:p>
            <a:pPr lvl="1">
              <a:buFont typeface="Arial" pitchFamily="34" charset="0"/>
              <a:buChar char="•"/>
            </a:pPr>
            <a:r>
              <a:rPr lang="en-US" sz="5400" dirty="0" smtClean="0"/>
              <a:t>Safe and easy to use</a:t>
            </a:r>
          </a:p>
          <a:p>
            <a:pPr lvl="3">
              <a:buFont typeface="Arial" pitchFamily="34" charset="0"/>
              <a:buChar char="•"/>
            </a:pPr>
            <a:r>
              <a:rPr lang="en-US" sz="5400" dirty="0" smtClean="0"/>
              <a:t>Entrances</a:t>
            </a:r>
          </a:p>
          <a:p>
            <a:pPr lvl="3">
              <a:buFont typeface="Arial" pitchFamily="34" charset="0"/>
              <a:buChar char="•"/>
            </a:pPr>
            <a:r>
              <a:rPr lang="en-US" sz="5400" dirty="0" smtClean="0"/>
              <a:t>Bathrooms</a:t>
            </a:r>
          </a:p>
          <a:p>
            <a:pPr lvl="3">
              <a:buFont typeface="Arial" pitchFamily="34" charset="0"/>
              <a:buChar char="•"/>
            </a:pPr>
            <a:r>
              <a:rPr lang="en-US" sz="5400" dirty="0" smtClean="0"/>
              <a:t>Living Areas</a:t>
            </a:r>
          </a:p>
        </p:txBody>
      </p:sp>
      <p:pic>
        <p:nvPicPr>
          <p:cNvPr id="139268" name="Picture 4" descr="C:\Documents and Settings\kkafantaris\Local Settings\Temporary Internet Files\Content.IE5\E7C0EQZP\MC900230308[1].wmf"/>
          <p:cNvPicPr>
            <a:picLocks noChangeAspect="1" noChangeArrowheads="1"/>
          </p:cNvPicPr>
          <p:nvPr/>
        </p:nvPicPr>
        <p:blipFill>
          <a:blip r:embed="rId4" cstate="print"/>
          <a:srcRect/>
          <a:stretch>
            <a:fillRect/>
          </a:stretch>
        </p:blipFill>
        <p:spPr bwMode="auto">
          <a:xfrm>
            <a:off x="6781800" y="3962400"/>
            <a:ext cx="1995326" cy="2236206"/>
          </a:xfrm>
          <a:prstGeom prst="rect">
            <a:avLst/>
          </a:prstGeom>
          <a:noFill/>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algn="ctr"/>
            <a:r>
              <a:rPr lang="en-US" dirty="0" smtClean="0"/>
              <a:t>Place table next to kitchen counter</a:t>
            </a:r>
          </a:p>
        </p:txBody>
      </p:sp>
      <p:pic>
        <p:nvPicPr>
          <p:cNvPr id="37891" name="Content Placeholder 4" descr="table at end of counter.JPG"/>
          <p:cNvPicPr>
            <a:picLocks noGrp="1" noChangeAspect="1"/>
          </p:cNvPicPr>
          <p:nvPr>
            <p:ph idx="1"/>
          </p:nvPr>
        </p:nvPicPr>
        <p:blipFill>
          <a:blip r:embed="rId3" cstate="print"/>
          <a:srcRect/>
          <a:stretch>
            <a:fillRect/>
          </a:stretch>
        </p:blipFill>
        <p:spPr>
          <a:xfrm>
            <a:off x="2514600" y="1371600"/>
            <a:ext cx="6045200" cy="4533900"/>
          </a:xfr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Rectangle 6"/>
          <p:cNvSpPr>
            <a:spLocks noGrp="1" noChangeArrowheads="1"/>
          </p:cNvSpPr>
          <p:nvPr>
            <p:ph type="title"/>
          </p:nvPr>
        </p:nvSpPr>
        <p:spPr>
          <a:xfrm>
            <a:off x="152400" y="93663"/>
            <a:ext cx="8382000" cy="1387475"/>
          </a:xfrm>
        </p:spPr>
        <p:txBody>
          <a:bodyPr rIns="81279"/>
          <a:lstStyle/>
          <a:p>
            <a:pPr marL="39688" eaLnBrk="1" hangingPunct="1">
              <a:defRPr/>
            </a:pPr>
            <a:r>
              <a:rPr lang="en-US" sz="3200" dirty="0" smtClean="0">
                <a:effectLst>
                  <a:outerShdw blurRad="38100" dist="38100" dir="2700000" algn="tl">
                    <a:srgbClr val="C0C0C0"/>
                  </a:outerShdw>
                </a:effectLst>
              </a:rPr>
              <a:t>Is this dishwasher style more accessible?</a:t>
            </a:r>
          </a:p>
        </p:txBody>
      </p:sp>
      <p:pic>
        <p:nvPicPr>
          <p:cNvPr id="40967" name="Picture 7"/>
          <p:cNvPicPr>
            <a:picLocks noChangeArrowheads="1"/>
          </p:cNvPicPr>
          <p:nvPr/>
        </p:nvPicPr>
        <p:blipFill>
          <a:blip r:embed="rId3" cstate="print"/>
          <a:srcRect/>
          <a:stretch>
            <a:fillRect/>
          </a:stretch>
        </p:blipFill>
        <p:spPr bwMode="auto">
          <a:xfrm>
            <a:off x="5029200" y="1524000"/>
            <a:ext cx="3827463" cy="4364038"/>
          </a:xfrm>
          <a:prstGeom prst="rect">
            <a:avLst/>
          </a:prstGeom>
          <a:noFill/>
          <a:ln w="28575">
            <a:solidFill>
              <a:schemeClr val="tx1"/>
            </a:solidFill>
            <a:miter lim="800000"/>
            <a:headEnd/>
            <a:tailEnd/>
          </a:ln>
        </p:spPr>
      </p:pic>
      <p:pic>
        <p:nvPicPr>
          <p:cNvPr id="40968" name="Picture 8"/>
          <p:cNvPicPr>
            <a:picLocks noChangeArrowheads="1"/>
          </p:cNvPicPr>
          <p:nvPr/>
        </p:nvPicPr>
        <p:blipFill>
          <a:blip r:embed="rId4" cstate="print"/>
          <a:srcRect/>
          <a:stretch>
            <a:fillRect/>
          </a:stretch>
        </p:blipFill>
        <p:spPr bwMode="auto">
          <a:xfrm>
            <a:off x="304800" y="1905000"/>
            <a:ext cx="4419600" cy="3416300"/>
          </a:xfrm>
          <a:prstGeom prst="rect">
            <a:avLst/>
          </a:prstGeom>
          <a:noFill/>
          <a:ln w="28575">
            <a:solidFill>
              <a:schemeClr val="tx1"/>
            </a:solid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Grp="1" noChangeArrowheads="1"/>
          </p:cNvSpPr>
          <p:nvPr>
            <p:ph type="title"/>
          </p:nvPr>
        </p:nvSpPr>
        <p:spPr>
          <a:xfrm>
            <a:off x="457200" y="211138"/>
            <a:ext cx="8229600" cy="1270000"/>
          </a:xfrm>
        </p:spPr>
        <p:txBody>
          <a:bodyPr rIns="81279"/>
          <a:lstStyle/>
          <a:p>
            <a:pPr marL="39688" algn="ctr" eaLnBrk="1" hangingPunct="1"/>
            <a:r>
              <a:rPr lang="en-US" sz="4400" dirty="0" smtClean="0">
                <a:solidFill>
                  <a:schemeClr val="tx1"/>
                </a:solidFill>
                <a:cs typeface="Arial Bold" charset="0"/>
              </a:rPr>
              <a:t>Laundry</a:t>
            </a:r>
          </a:p>
        </p:txBody>
      </p:sp>
      <p:pic>
        <p:nvPicPr>
          <p:cNvPr id="45064" name="Picture 6" descr="8279338_ra.jpg"/>
          <p:cNvPicPr>
            <a:picLocks noChangeAspect="1"/>
          </p:cNvPicPr>
          <p:nvPr/>
        </p:nvPicPr>
        <p:blipFill>
          <a:blip r:embed="rId3" cstate="print"/>
          <a:srcRect/>
          <a:stretch>
            <a:fillRect/>
          </a:stretch>
        </p:blipFill>
        <p:spPr bwMode="auto">
          <a:xfrm>
            <a:off x="3962400" y="1752600"/>
            <a:ext cx="1524000" cy="3527778"/>
          </a:xfrm>
          <a:prstGeom prst="rect">
            <a:avLst/>
          </a:prstGeom>
          <a:noFill/>
          <a:ln w="9525">
            <a:noFill/>
            <a:miter lim="800000"/>
            <a:headEnd/>
            <a:tailEnd/>
          </a:ln>
        </p:spPr>
      </p:pic>
      <p:pic>
        <p:nvPicPr>
          <p:cNvPr id="45065" name="Picture 5" descr="stackable washer and dryer.jpg"/>
          <p:cNvPicPr>
            <a:picLocks noChangeAspect="1"/>
          </p:cNvPicPr>
          <p:nvPr/>
        </p:nvPicPr>
        <p:blipFill>
          <a:blip r:embed="rId4" cstate="print"/>
          <a:srcRect/>
          <a:stretch>
            <a:fillRect/>
          </a:stretch>
        </p:blipFill>
        <p:spPr bwMode="auto">
          <a:xfrm>
            <a:off x="6498250" y="1752600"/>
            <a:ext cx="1655150" cy="3627026"/>
          </a:xfrm>
          <a:prstGeom prst="rect">
            <a:avLst/>
          </a:prstGeom>
          <a:noFill/>
          <a:ln w="9525">
            <a:noFill/>
            <a:miter lim="800000"/>
            <a:headEnd/>
            <a:tailEnd/>
          </a:ln>
        </p:spPr>
      </p:pic>
      <p:pic>
        <p:nvPicPr>
          <p:cNvPr id="9" name="Picture 8" descr="washer on riser 2.jpg"/>
          <p:cNvPicPr>
            <a:picLocks noChangeAspect="1"/>
          </p:cNvPicPr>
          <p:nvPr/>
        </p:nvPicPr>
        <p:blipFill>
          <a:blip r:embed="rId5" cstate="print"/>
          <a:stretch>
            <a:fillRect/>
          </a:stretch>
        </p:blipFill>
        <p:spPr>
          <a:xfrm>
            <a:off x="-304800" y="1600200"/>
            <a:ext cx="3962400" cy="39624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smtClean="0"/>
              <a:t>Leisure Activities</a:t>
            </a:r>
          </a:p>
        </p:txBody>
      </p:sp>
      <p:sp>
        <p:nvSpPr>
          <p:cNvPr id="46083" name="Content Placeholder 2"/>
          <p:cNvSpPr>
            <a:spLocks noGrp="1"/>
          </p:cNvSpPr>
          <p:nvPr>
            <p:ph idx="1"/>
          </p:nvPr>
        </p:nvSpPr>
        <p:spPr>
          <a:xfrm>
            <a:off x="457200" y="1219200"/>
            <a:ext cx="8229600" cy="4525963"/>
          </a:xfrm>
        </p:spPr>
        <p:txBody>
          <a:bodyPr/>
          <a:lstStyle/>
          <a:p>
            <a:r>
              <a:rPr lang="en-US" sz="2400" dirty="0" smtClean="0"/>
              <a:t>What do you like to do in your free time?</a:t>
            </a:r>
          </a:p>
          <a:p>
            <a:pPr lvl="1">
              <a:buFont typeface="Arial" pitchFamily="34" charset="0"/>
              <a:buChar char="•"/>
            </a:pPr>
            <a:r>
              <a:rPr lang="en-US" sz="2400" dirty="0" smtClean="0"/>
              <a:t>Woodworking</a:t>
            </a:r>
          </a:p>
          <a:p>
            <a:pPr lvl="1">
              <a:buFont typeface="Arial" pitchFamily="34" charset="0"/>
              <a:buChar char="•"/>
            </a:pPr>
            <a:r>
              <a:rPr lang="en-US" sz="2400" dirty="0" smtClean="0"/>
              <a:t>Computers</a:t>
            </a:r>
          </a:p>
          <a:p>
            <a:pPr lvl="1">
              <a:buFont typeface="Arial" pitchFamily="34" charset="0"/>
              <a:buChar char="•"/>
            </a:pPr>
            <a:r>
              <a:rPr lang="en-US" sz="2400" dirty="0" smtClean="0"/>
              <a:t>Sewing/Quilting</a:t>
            </a:r>
          </a:p>
          <a:p>
            <a:pPr lvl="1">
              <a:buFont typeface="Arial" pitchFamily="34" charset="0"/>
              <a:buChar char="•"/>
            </a:pPr>
            <a:r>
              <a:rPr lang="en-US" sz="2400" dirty="0" smtClean="0"/>
              <a:t>Other</a:t>
            </a:r>
          </a:p>
          <a:p>
            <a:r>
              <a:rPr lang="en-US" sz="2400" dirty="0" smtClean="0"/>
              <a:t>What problems might you encounter continuing to enjoy you leisure activities?</a:t>
            </a:r>
          </a:p>
          <a:p>
            <a:pPr lvl="1">
              <a:buFont typeface="Arial" pitchFamily="34" charset="0"/>
              <a:buChar char="•"/>
            </a:pPr>
            <a:r>
              <a:rPr lang="en-US" sz="2400" dirty="0" smtClean="0"/>
              <a:t>Accessing the area (basement/garage/2</a:t>
            </a:r>
            <a:r>
              <a:rPr lang="en-US" sz="2400" baseline="30000" dirty="0" smtClean="0"/>
              <a:t>nd</a:t>
            </a:r>
            <a:r>
              <a:rPr lang="en-US" sz="2400" dirty="0" smtClean="0"/>
              <a:t> floor bedroom)</a:t>
            </a:r>
          </a:p>
          <a:p>
            <a:pPr lvl="1">
              <a:buFont typeface="Arial" pitchFamily="34" charset="0"/>
              <a:buChar char="•"/>
            </a:pPr>
            <a:r>
              <a:rPr lang="en-US" sz="2400" dirty="0" smtClean="0"/>
              <a:t>Accessing/using the tools, equipment, space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Grp="1" noChangeArrowheads="1"/>
          </p:cNvSpPr>
          <p:nvPr>
            <p:ph type="title"/>
          </p:nvPr>
        </p:nvSpPr>
        <p:spPr>
          <a:xfrm>
            <a:off x="457200" y="211138"/>
            <a:ext cx="8229600" cy="1270000"/>
          </a:xfrm>
        </p:spPr>
        <p:txBody>
          <a:bodyPr rIns="81279"/>
          <a:lstStyle/>
          <a:p>
            <a:pPr marL="39688" algn="ctr" eaLnBrk="1" hangingPunct="1"/>
            <a:r>
              <a:rPr lang="en-US" dirty="0" smtClean="0"/>
              <a:t>Electrical Outlets and Switches</a:t>
            </a:r>
          </a:p>
        </p:txBody>
      </p:sp>
      <p:sp>
        <p:nvSpPr>
          <p:cNvPr id="47107" name="Rectangle 2"/>
          <p:cNvSpPr>
            <a:spLocks noGrp="1" noChangeArrowheads="1"/>
          </p:cNvSpPr>
          <p:nvPr>
            <p:ph type="body" idx="1"/>
          </p:nvPr>
        </p:nvSpPr>
        <p:spPr>
          <a:xfrm>
            <a:off x="381000" y="1219200"/>
            <a:ext cx="8534400" cy="5410200"/>
          </a:xfrm>
        </p:spPr>
        <p:txBody>
          <a:bodyPr rIns="81279"/>
          <a:lstStyle/>
          <a:p>
            <a:pPr marL="404813" eaLnBrk="1" hangingPunct="1">
              <a:buFont typeface="Wingdings 3" pitchFamily="18" charset="2"/>
              <a:buNone/>
            </a:pPr>
            <a:endParaRPr lang="en-US" dirty="0" smtClean="0"/>
          </a:p>
          <a:p>
            <a:pPr marL="404813" eaLnBrk="1" hangingPunct="1"/>
            <a:r>
              <a:rPr lang="en-US" dirty="0" smtClean="0"/>
              <a:t>Outlet height</a:t>
            </a:r>
          </a:p>
          <a:p>
            <a:pPr marL="660400" lvl="1" eaLnBrk="1" hangingPunct="1">
              <a:buFont typeface="Arial" pitchFamily="34" charset="0"/>
              <a:buChar char="•"/>
            </a:pPr>
            <a:r>
              <a:rPr lang="en-US" dirty="0" smtClean="0"/>
              <a:t>Traditional height</a:t>
            </a:r>
          </a:p>
          <a:p>
            <a:pPr marL="660400" lvl="1" eaLnBrk="1" hangingPunct="1">
              <a:buFont typeface="Arial" pitchFamily="34" charset="0"/>
              <a:buChar char="•"/>
            </a:pPr>
            <a:r>
              <a:rPr lang="en-US" dirty="0" smtClean="0"/>
              <a:t>Raised in areas of most use</a:t>
            </a:r>
          </a:p>
          <a:p>
            <a:pPr marL="404813" eaLnBrk="1" hangingPunct="1"/>
            <a:r>
              <a:rPr lang="en-US" dirty="0" smtClean="0"/>
              <a:t>Switches height and type</a:t>
            </a:r>
          </a:p>
          <a:p>
            <a:pPr marL="660400" lvl="1" eaLnBrk="1" hangingPunct="1">
              <a:buFont typeface="Arial" pitchFamily="34" charset="0"/>
              <a:buChar char="•"/>
            </a:pPr>
            <a:r>
              <a:rPr lang="en-US" dirty="0" smtClean="0"/>
              <a:t>Maximum height of 48”</a:t>
            </a:r>
          </a:p>
          <a:p>
            <a:pPr marL="660400" lvl="1" eaLnBrk="1" hangingPunct="1">
              <a:buFont typeface="Arial" pitchFamily="34" charset="0"/>
              <a:buChar char="•"/>
            </a:pPr>
            <a:r>
              <a:rPr lang="en-US" dirty="0" smtClean="0"/>
              <a:t>Use of rocker style switches</a:t>
            </a:r>
          </a:p>
          <a:p>
            <a:pPr marL="660400" lvl="1" eaLnBrk="1" hangingPunct="1">
              <a:buFont typeface="Arial" pitchFamily="34" charset="0"/>
              <a:buChar char="•"/>
            </a:pPr>
            <a:r>
              <a:rPr lang="en-US" dirty="0" smtClean="0"/>
              <a:t>At bottom and top of indoor stairs</a:t>
            </a:r>
          </a:p>
        </p:txBody>
      </p:sp>
      <p:pic>
        <p:nvPicPr>
          <p:cNvPr id="47113" name="Picture 10"/>
          <p:cNvPicPr>
            <a:picLocks noChangeAspect="1"/>
          </p:cNvPicPr>
          <p:nvPr/>
        </p:nvPicPr>
        <p:blipFill>
          <a:blip r:embed="rId3" cstate="print"/>
          <a:srcRect/>
          <a:stretch>
            <a:fillRect/>
          </a:stretch>
        </p:blipFill>
        <p:spPr bwMode="auto">
          <a:xfrm>
            <a:off x="5943600" y="1981200"/>
            <a:ext cx="2343150" cy="3124200"/>
          </a:xfrm>
          <a:prstGeom prst="rect">
            <a:avLst/>
          </a:prstGeom>
          <a:noFill/>
          <a:ln w="28575">
            <a:solidFill>
              <a:schemeClr val="tx1"/>
            </a:solid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Lighting in the Home</a:t>
            </a:r>
            <a:endParaRPr lang="en-US" dirty="0"/>
          </a:p>
        </p:txBody>
      </p:sp>
      <p:sp>
        <p:nvSpPr>
          <p:cNvPr id="3" name="Content Placeholder 2"/>
          <p:cNvSpPr>
            <a:spLocks noGrp="1"/>
          </p:cNvSpPr>
          <p:nvPr>
            <p:ph idx="1"/>
          </p:nvPr>
        </p:nvSpPr>
        <p:spPr/>
        <p:txBody>
          <a:bodyPr/>
          <a:lstStyle/>
          <a:p>
            <a:pPr>
              <a:buNone/>
            </a:pPr>
            <a:r>
              <a:rPr lang="en-US" sz="3400" dirty="0" smtClean="0"/>
              <a:t>Adequate lighting is needed</a:t>
            </a:r>
          </a:p>
          <a:p>
            <a:pPr lvl="1">
              <a:buFont typeface="Arial" pitchFamily="34" charset="0"/>
              <a:buChar char="•"/>
            </a:pPr>
            <a:r>
              <a:rPr lang="en-US" sz="3200" dirty="0" smtClean="0"/>
              <a:t>Hallways</a:t>
            </a:r>
          </a:p>
          <a:p>
            <a:pPr lvl="1">
              <a:buFont typeface="Arial" pitchFamily="34" charset="0"/>
              <a:buChar char="•"/>
            </a:pPr>
            <a:r>
              <a:rPr lang="en-US" sz="3200" dirty="0" smtClean="0"/>
              <a:t>Stairways</a:t>
            </a:r>
          </a:p>
          <a:p>
            <a:pPr lvl="1">
              <a:buFont typeface="Arial" pitchFamily="34" charset="0"/>
              <a:buChar char="•"/>
            </a:pPr>
            <a:r>
              <a:rPr lang="en-US" sz="3200" dirty="0" smtClean="0"/>
              <a:t>Entrances</a:t>
            </a:r>
          </a:p>
          <a:p>
            <a:pPr lvl="1">
              <a:buFont typeface="Arial" pitchFamily="34" charset="0"/>
              <a:buChar char="•"/>
            </a:pPr>
            <a:r>
              <a:rPr lang="en-US" sz="3200" dirty="0" smtClean="0"/>
              <a:t>Living areas</a:t>
            </a:r>
          </a:p>
          <a:p>
            <a:pPr lvl="1">
              <a:buFont typeface="Arial" pitchFamily="34" charset="0"/>
              <a:buChar char="•"/>
            </a:pPr>
            <a:r>
              <a:rPr lang="en-US" sz="3200" dirty="0" smtClean="0"/>
              <a:t>Bedrooms</a:t>
            </a:r>
          </a:p>
          <a:p>
            <a:pPr lvl="1">
              <a:buFont typeface="Arial" pitchFamily="34" charset="0"/>
              <a:buChar char="•"/>
            </a:pPr>
            <a:r>
              <a:rPr lang="en-US" sz="3200" dirty="0" smtClean="0"/>
              <a:t>Bathrooms</a:t>
            </a:r>
          </a:p>
          <a:p>
            <a:pPr lvl="1">
              <a:buNone/>
            </a:pPr>
            <a:endParaRPr lang="en-US" dirty="0" smtClean="0"/>
          </a:p>
        </p:txBody>
      </p:sp>
      <p:pic>
        <p:nvPicPr>
          <p:cNvPr id="32772" name="Picture 4" descr="C:\Documents and Settings\kkafantaris\Local Settings\Temporary Internet Files\Content.IE5\GWERESWM\MC900290050[1].wmf"/>
          <p:cNvPicPr>
            <a:picLocks noChangeAspect="1" noChangeArrowheads="1"/>
          </p:cNvPicPr>
          <p:nvPr/>
        </p:nvPicPr>
        <p:blipFill>
          <a:blip r:embed="rId3" cstate="print"/>
          <a:srcRect/>
          <a:stretch>
            <a:fillRect/>
          </a:stretch>
        </p:blipFill>
        <p:spPr bwMode="auto">
          <a:xfrm>
            <a:off x="5867400" y="2819400"/>
            <a:ext cx="2530444" cy="267862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algn="ctr"/>
            <a:r>
              <a:rPr lang="en-US" dirty="0" smtClean="0"/>
              <a:t>Night Lights</a:t>
            </a:r>
          </a:p>
        </p:txBody>
      </p:sp>
      <p:pic>
        <p:nvPicPr>
          <p:cNvPr id="8" name="Content Placeholder 7" descr="001.JPG"/>
          <p:cNvPicPr>
            <a:picLocks noGrp="1" noChangeAspect="1"/>
          </p:cNvPicPr>
          <p:nvPr>
            <p:ph idx="1"/>
          </p:nvPr>
        </p:nvPicPr>
        <p:blipFill>
          <a:blip r:embed="rId3" cstate="print"/>
          <a:stretch>
            <a:fillRect/>
          </a:stretch>
        </p:blipFill>
        <p:spPr>
          <a:xfrm>
            <a:off x="6305550" y="1752600"/>
            <a:ext cx="2724150" cy="3632200"/>
          </a:xfrm>
        </p:spPr>
      </p:pic>
      <p:pic>
        <p:nvPicPr>
          <p:cNvPr id="9" name="Picture 8" descr="002.JPG"/>
          <p:cNvPicPr>
            <a:picLocks noChangeAspect="1"/>
          </p:cNvPicPr>
          <p:nvPr/>
        </p:nvPicPr>
        <p:blipFill>
          <a:blip r:embed="rId4" cstate="print"/>
          <a:stretch>
            <a:fillRect/>
          </a:stretch>
        </p:blipFill>
        <p:spPr>
          <a:xfrm>
            <a:off x="228600" y="1701800"/>
            <a:ext cx="2743200" cy="3657600"/>
          </a:xfrm>
          <a:prstGeom prst="rect">
            <a:avLst/>
          </a:prstGeom>
        </p:spPr>
      </p:pic>
      <p:pic>
        <p:nvPicPr>
          <p:cNvPr id="10" name="Picture 3" descr="G:\DCIM\111_FUJI\DSCF1975.JPG"/>
          <p:cNvPicPr>
            <a:picLocks noChangeAspect="1" noChangeArrowheads="1"/>
          </p:cNvPicPr>
          <p:nvPr/>
        </p:nvPicPr>
        <p:blipFill>
          <a:blip r:embed="rId5" cstate="print"/>
          <a:srcRect l="35834" t="9198" r="26666" b="32532"/>
          <a:stretch>
            <a:fillRect/>
          </a:stretch>
        </p:blipFill>
        <p:spPr bwMode="auto">
          <a:xfrm>
            <a:off x="3138488" y="1721034"/>
            <a:ext cx="2957512" cy="3590302"/>
          </a:xfrm>
          <a:prstGeom prst="rect">
            <a:avLst/>
          </a:prstGeom>
          <a:noFill/>
          <a:ln w="38100">
            <a:solidFill>
              <a:schemeClr val="tx2"/>
            </a:solid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a:t>
            </a:r>
            <a:endParaRPr lang="en-US" dirty="0"/>
          </a:p>
        </p:txBody>
      </p:sp>
      <p:pic>
        <p:nvPicPr>
          <p:cNvPr id="4" name="Content Placeholder 3" descr="replacement-windows01B.jpg"/>
          <p:cNvPicPr>
            <a:picLocks noGrp="1" noChangeAspect="1"/>
          </p:cNvPicPr>
          <p:nvPr>
            <p:ph idx="1"/>
          </p:nvPr>
        </p:nvPicPr>
        <p:blipFill>
          <a:blip r:embed="rId3" cstate="print"/>
          <a:stretch>
            <a:fillRect/>
          </a:stretch>
        </p:blipFill>
        <p:spPr>
          <a:xfrm>
            <a:off x="4419600" y="1981200"/>
            <a:ext cx="4462162" cy="2971800"/>
          </a:xfrm>
        </p:spPr>
      </p:pic>
      <p:pic>
        <p:nvPicPr>
          <p:cNvPr id="5" name="Picture 4" descr="Picture 009.jpg"/>
          <p:cNvPicPr>
            <a:picLocks noChangeAspect="1"/>
          </p:cNvPicPr>
          <p:nvPr/>
        </p:nvPicPr>
        <p:blipFill>
          <a:blip r:embed="rId4" cstate="print"/>
          <a:stretch>
            <a:fillRect/>
          </a:stretch>
        </p:blipFill>
        <p:spPr>
          <a:xfrm>
            <a:off x="228600" y="1981200"/>
            <a:ext cx="3987800" cy="29908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algn="ctr"/>
            <a:r>
              <a:rPr lang="en-US" dirty="0" smtClean="0"/>
              <a:t>Emergency Communication</a:t>
            </a:r>
          </a:p>
        </p:txBody>
      </p:sp>
      <p:pic>
        <p:nvPicPr>
          <p:cNvPr id="6" name="Picture 5" descr="lifeline large necklace.GIF"/>
          <p:cNvPicPr>
            <a:picLocks noChangeAspect="1"/>
          </p:cNvPicPr>
          <p:nvPr/>
        </p:nvPicPr>
        <p:blipFill>
          <a:blip r:embed="rId3" cstate="print"/>
          <a:stretch>
            <a:fillRect/>
          </a:stretch>
        </p:blipFill>
        <p:spPr>
          <a:xfrm>
            <a:off x="6629400" y="3276600"/>
            <a:ext cx="2286000" cy="3377045"/>
          </a:xfrm>
          <a:prstGeom prst="rect">
            <a:avLst/>
          </a:prstGeom>
        </p:spPr>
      </p:pic>
      <p:pic>
        <p:nvPicPr>
          <p:cNvPr id="7" name="Picture 6" descr="lifeline wrist large.GIF"/>
          <p:cNvPicPr>
            <a:picLocks noChangeAspect="1"/>
          </p:cNvPicPr>
          <p:nvPr/>
        </p:nvPicPr>
        <p:blipFill>
          <a:blip r:embed="rId4" cstate="print"/>
          <a:stretch>
            <a:fillRect/>
          </a:stretch>
        </p:blipFill>
        <p:spPr>
          <a:xfrm>
            <a:off x="6629400" y="1143000"/>
            <a:ext cx="2019300" cy="2019300"/>
          </a:xfrm>
          <a:prstGeom prst="rect">
            <a:avLst/>
          </a:prstGeom>
        </p:spPr>
      </p:pic>
      <p:pic>
        <p:nvPicPr>
          <p:cNvPr id="8" name="Picture 7" descr="Samsung-Jitterbug-1.jpg"/>
          <p:cNvPicPr>
            <a:picLocks noChangeAspect="1"/>
          </p:cNvPicPr>
          <p:nvPr/>
        </p:nvPicPr>
        <p:blipFill>
          <a:blip r:embed="rId5" cstate="print"/>
          <a:stretch>
            <a:fillRect/>
          </a:stretch>
        </p:blipFill>
        <p:spPr>
          <a:xfrm>
            <a:off x="3352800" y="3200400"/>
            <a:ext cx="2686050" cy="2827031"/>
          </a:xfrm>
          <a:prstGeom prst="rect">
            <a:avLst/>
          </a:prstGeom>
        </p:spPr>
      </p:pic>
      <p:pic>
        <p:nvPicPr>
          <p:cNvPr id="10" name="Picture 9" descr="Cordless-Phone-w-Answering-Machine-&amp;-3-Additional-Handsets-img3.jpg"/>
          <p:cNvPicPr>
            <a:picLocks noChangeAspect="1"/>
          </p:cNvPicPr>
          <p:nvPr/>
        </p:nvPicPr>
        <p:blipFill>
          <a:blip r:embed="rId6" cstate="print"/>
          <a:stretch>
            <a:fillRect/>
          </a:stretch>
        </p:blipFill>
        <p:spPr>
          <a:xfrm>
            <a:off x="228601" y="1600200"/>
            <a:ext cx="3505200" cy="3105607"/>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ms house 2.JPG"/>
          <p:cNvPicPr>
            <a:picLocks noChangeAspect="1"/>
          </p:cNvPicPr>
          <p:nvPr/>
        </p:nvPicPr>
        <p:blipFill>
          <a:blip r:embed="rId3" cstate="print"/>
          <a:stretch>
            <a:fillRect/>
          </a:stretch>
        </p:blipFill>
        <p:spPr>
          <a:xfrm>
            <a:off x="-76200" y="0"/>
            <a:ext cx="9525000" cy="690205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304800"/>
            <a:ext cx="8229600" cy="1143000"/>
          </a:xfrm>
        </p:spPr>
        <p:txBody>
          <a:bodyPr/>
          <a:lstStyle/>
          <a:p>
            <a:r>
              <a:rPr lang="en-US" sz="5400" dirty="0" smtClean="0"/>
              <a:t>Worksheet</a:t>
            </a:r>
          </a:p>
        </p:txBody>
      </p:sp>
      <p:sp>
        <p:nvSpPr>
          <p:cNvPr id="9219" name="Content Placeholder 2"/>
          <p:cNvSpPr>
            <a:spLocks noGrp="1"/>
          </p:cNvSpPr>
          <p:nvPr>
            <p:ph idx="1"/>
          </p:nvPr>
        </p:nvSpPr>
        <p:spPr>
          <a:xfrm>
            <a:off x="381000" y="1524000"/>
            <a:ext cx="8229600" cy="4525963"/>
          </a:xfrm>
        </p:spPr>
        <p:txBody>
          <a:bodyPr/>
          <a:lstStyle/>
          <a:p>
            <a:pPr>
              <a:buNone/>
            </a:pPr>
            <a:r>
              <a:rPr lang="en-US" sz="3600" dirty="0" smtClean="0"/>
              <a:t>Areas that</a:t>
            </a:r>
          </a:p>
          <a:p>
            <a:pPr lvl="1">
              <a:buFont typeface="Arial" pitchFamily="34" charset="0"/>
              <a:buChar char="•"/>
            </a:pPr>
            <a:r>
              <a:rPr lang="en-US" sz="3600" dirty="0" smtClean="0"/>
              <a:t>work as they are</a:t>
            </a:r>
          </a:p>
          <a:p>
            <a:pPr lvl="1">
              <a:buFont typeface="Arial" pitchFamily="34" charset="0"/>
              <a:buChar char="•"/>
            </a:pPr>
            <a:r>
              <a:rPr lang="en-US" sz="3600" dirty="0" smtClean="0"/>
              <a:t>can be changed with minor cost</a:t>
            </a:r>
          </a:p>
          <a:p>
            <a:pPr lvl="1">
              <a:buFont typeface="Arial" pitchFamily="34" charset="0"/>
              <a:buChar char="•"/>
            </a:pPr>
            <a:r>
              <a:rPr lang="en-US" sz="3600" dirty="0" smtClean="0"/>
              <a:t>can be changed with major cost</a:t>
            </a:r>
          </a:p>
          <a:p>
            <a:pPr lvl="1">
              <a:buNone/>
            </a:pPr>
            <a:endParaRPr lang="en-US" sz="1400" dirty="0" smtClean="0"/>
          </a:p>
          <a:p>
            <a:pPr>
              <a:buNone/>
            </a:pPr>
            <a:r>
              <a:rPr lang="en-US" sz="3600" dirty="0" smtClean="0"/>
              <a:t>Simple devices that can assist you</a:t>
            </a:r>
          </a:p>
          <a:p>
            <a:pPr>
              <a:buNone/>
            </a:pPr>
            <a:r>
              <a:rPr lang="en-US" sz="3600" dirty="0" smtClean="0"/>
              <a:t>Reference for your personal use</a:t>
            </a:r>
          </a:p>
          <a:p>
            <a:pPr>
              <a:buFont typeface="Wingdings 3" pitchFamily="18" charset="2"/>
              <a:buNone/>
            </a:pPr>
            <a:r>
              <a:rPr lang="en-US" dirty="0" smtClean="0"/>
              <a:t>	</a:t>
            </a:r>
          </a:p>
        </p:txBody>
      </p:sp>
      <p:pic>
        <p:nvPicPr>
          <p:cNvPr id="137219" name="Picture 3" descr="C:\Documents and Settings\kkafantaris\Local Settings\Temporary Internet Files\Content.IE5\GWERESWM\MC900048508[1].wmf"/>
          <p:cNvPicPr>
            <a:picLocks noChangeAspect="1" noChangeArrowheads="1"/>
          </p:cNvPicPr>
          <p:nvPr/>
        </p:nvPicPr>
        <p:blipFill>
          <a:blip r:embed="rId4" cstate="print"/>
          <a:srcRect/>
          <a:stretch>
            <a:fillRect/>
          </a:stretch>
        </p:blipFill>
        <p:spPr bwMode="auto">
          <a:xfrm>
            <a:off x="6781800" y="990600"/>
            <a:ext cx="1630375" cy="1764792"/>
          </a:xfrm>
          <a:prstGeom prst="rect">
            <a:avLst/>
          </a:prstGeom>
          <a:noFill/>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5400" dirty="0" smtClean="0"/>
              <a:t>Terms</a:t>
            </a:r>
          </a:p>
        </p:txBody>
      </p:sp>
      <p:sp>
        <p:nvSpPr>
          <p:cNvPr id="10243" name="Content Placeholder 2"/>
          <p:cNvSpPr>
            <a:spLocks noGrp="1"/>
          </p:cNvSpPr>
          <p:nvPr>
            <p:ph idx="1"/>
          </p:nvPr>
        </p:nvSpPr>
        <p:spPr>
          <a:xfrm>
            <a:off x="457200" y="1143000"/>
            <a:ext cx="8229600" cy="4525963"/>
          </a:xfrm>
        </p:spPr>
        <p:txBody>
          <a:bodyPr/>
          <a:lstStyle/>
          <a:p>
            <a:endParaRPr lang="en-US" dirty="0" smtClean="0"/>
          </a:p>
          <a:p>
            <a:pPr>
              <a:buNone/>
            </a:pPr>
            <a:r>
              <a:rPr lang="en-US" sz="4800" dirty="0" smtClean="0"/>
              <a:t>Universal Design and Visitability</a:t>
            </a:r>
          </a:p>
          <a:p>
            <a:pPr lvl="1">
              <a:buFont typeface="Arial" pitchFamily="34" charset="0"/>
              <a:buChar char="•"/>
            </a:pPr>
            <a:r>
              <a:rPr lang="en-US" sz="4800" dirty="0" smtClean="0"/>
              <a:t>Zero Step/No Step</a:t>
            </a:r>
          </a:p>
          <a:p>
            <a:pPr>
              <a:buNone/>
            </a:pPr>
            <a:r>
              <a:rPr lang="en-US" sz="4800" dirty="0" smtClean="0"/>
              <a:t>Livability</a:t>
            </a:r>
          </a:p>
          <a:p>
            <a:pPr lvl="1">
              <a:buFont typeface="Arial" pitchFamily="34" charset="0"/>
              <a:buChar char="•"/>
            </a:pPr>
            <a:r>
              <a:rPr lang="en-US" sz="4800" dirty="0" smtClean="0"/>
              <a:t>Design for a Lifetime</a:t>
            </a:r>
          </a:p>
        </p:txBody>
      </p:sp>
      <p:pic>
        <p:nvPicPr>
          <p:cNvPr id="135173" name="Picture 5" descr="C:\Documents and Settings\kkafantaris\Local Settings\Temporary Internet Files\Content.IE5\V2OI8317\MC900017065[1].wmf"/>
          <p:cNvPicPr>
            <a:picLocks noChangeAspect="1" noChangeArrowheads="1"/>
          </p:cNvPicPr>
          <p:nvPr/>
        </p:nvPicPr>
        <p:blipFill>
          <a:blip r:embed="rId4" cstate="print"/>
          <a:srcRect/>
          <a:stretch>
            <a:fillRect/>
          </a:stretch>
        </p:blipFill>
        <p:spPr bwMode="auto">
          <a:xfrm>
            <a:off x="6705600" y="4419600"/>
            <a:ext cx="1792224" cy="2110435"/>
          </a:xfrm>
          <a:prstGeom prst="rect">
            <a:avLst/>
          </a:prstGeom>
          <a:noFill/>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457200" y="211138"/>
            <a:ext cx="8229600" cy="1270000"/>
          </a:xfrm>
        </p:spPr>
        <p:txBody>
          <a:bodyPr rIns="81279"/>
          <a:lstStyle/>
          <a:p>
            <a:pPr marL="39688" algn="ctr" eaLnBrk="1" hangingPunct="1">
              <a:defRPr/>
            </a:pPr>
            <a:r>
              <a:rPr lang="en-US" dirty="0" smtClean="0">
                <a:effectLst>
                  <a:outerShdw blurRad="38100" dist="38100" dir="2700000" algn="tl">
                    <a:srgbClr val="C0C0C0"/>
                  </a:outerShdw>
                </a:effectLst>
              </a:rPr>
              <a:t> Entrances</a:t>
            </a:r>
          </a:p>
        </p:txBody>
      </p:sp>
      <p:pic>
        <p:nvPicPr>
          <p:cNvPr id="9" name="Picture 4" descr="Front Elev"/>
          <p:cNvPicPr>
            <a:picLocks noChangeAspect="1" noChangeArrowheads="1"/>
          </p:cNvPicPr>
          <p:nvPr/>
        </p:nvPicPr>
        <p:blipFill>
          <a:blip r:embed="rId4" cstate="print"/>
          <a:srcRect/>
          <a:stretch>
            <a:fillRect/>
          </a:stretch>
        </p:blipFill>
        <p:spPr>
          <a:xfrm>
            <a:off x="1600200" y="1600200"/>
            <a:ext cx="6027737" cy="3922712"/>
          </a:xfrm>
          <a:prstGeom prst="rect">
            <a:avLst/>
          </a:prstGeom>
          <a:noFill/>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der home no step entrance.JPG"/>
          <p:cNvPicPr>
            <a:picLocks noChangeAspect="1"/>
          </p:cNvPicPr>
          <p:nvPr/>
        </p:nvPicPr>
        <p:blipFill>
          <a:blip r:embed="rId4" cstate="print"/>
          <a:stretch>
            <a:fillRect/>
          </a:stretch>
        </p:blipFill>
        <p:spPr>
          <a:xfrm>
            <a:off x="1828800" y="1600200"/>
            <a:ext cx="5334000" cy="4000500"/>
          </a:xfrm>
          <a:prstGeom prst="rect">
            <a:avLst/>
          </a:prstGeom>
        </p:spPr>
      </p:pic>
      <p:sp>
        <p:nvSpPr>
          <p:cNvPr id="6" name="Title 5"/>
          <p:cNvSpPr>
            <a:spLocks noGrp="1"/>
          </p:cNvSpPr>
          <p:nvPr>
            <p:ph type="title"/>
          </p:nvPr>
        </p:nvSpPr>
        <p:spPr/>
        <p:txBody>
          <a:bodyPr/>
          <a:lstStyle/>
          <a:p>
            <a:r>
              <a:rPr lang="en-US" dirty="0" smtClean="0"/>
              <a:t>Close Up Of No-Step Entrance</a:t>
            </a:r>
            <a:endParaRPr lang="en-US" dirty="0"/>
          </a:p>
        </p:txBody>
      </p:sp>
    </p:spTree>
    <p:custDataLst>
      <p:tags r:id="rId1"/>
    </p:custDataLst>
  </p:cSld>
  <p:clrMapOvr>
    <a:masterClrMapping/>
  </p:clrMapOvr>
  <p:transition xmlns:p14="http://schemas.microsoft.com/office/powerpoint/2010/main" spd="slow">
    <p:pull dir="ru"/>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9.xml><?xml version="1.0" encoding="utf-8"?>
<p:tagLst xmlns:a="http://schemas.openxmlformats.org/drawingml/2006/main" xmlns:r="http://schemas.openxmlformats.org/officeDocument/2006/relationships" xmlns:p="http://schemas.openxmlformats.org/presentationml/2006/main">
  <p:tag name="ISIMAGESASSOCIATED" val="No"/>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19372</TotalTime>
  <Words>5806</Words>
  <Application>Microsoft Macintosh PowerPoint</Application>
  <PresentationFormat>On-screen Show (4:3)</PresentationFormat>
  <Paragraphs>410</Paragraphs>
  <Slides>59</Slides>
  <Notes>59</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HomeFit Debra Lindstrom Hazel, PhD, OTRL  Karen Kafantaris, AARP Michigan </vt:lpstr>
      <vt:lpstr>PowerPoint Presentation</vt:lpstr>
      <vt:lpstr>PowerPoint Presentation</vt:lpstr>
      <vt:lpstr>PowerPoint Presentation</vt:lpstr>
      <vt:lpstr>Overview</vt:lpstr>
      <vt:lpstr>Worksheet</vt:lpstr>
      <vt:lpstr>Terms</vt:lpstr>
      <vt:lpstr> Entrances</vt:lpstr>
      <vt:lpstr>Close Up Of No-Step Entrance</vt:lpstr>
      <vt:lpstr>Worksheet/Entrances</vt:lpstr>
      <vt:lpstr>Alternative for Steps</vt:lpstr>
      <vt:lpstr>Potential for No-Step Entrance with landscaping….   BEFORE…..</vt:lpstr>
      <vt:lpstr>No-Step Entrance Created With Landscaping</vt:lpstr>
      <vt:lpstr> Ramp for 8” Height</vt:lpstr>
      <vt:lpstr>Ramps/Handrails/Porch/Lighting</vt:lpstr>
      <vt:lpstr>Outdoor Mechanical Lifts</vt:lpstr>
      <vt:lpstr>PowerPoint Presentation</vt:lpstr>
      <vt:lpstr>Are Entrance Modifications Always Practical?  </vt:lpstr>
      <vt:lpstr>Door Thresholds</vt:lpstr>
      <vt:lpstr>Threshold Ramps</vt:lpstr>
      <vt:lpstr>Typical Home</vt:lpstr>
      <vt:lpstr>24 Inch Door - Walker</vt:lpstr>
      <vt:lpstr>27 Inch Door - Wheelchair</vt:lpstr>
      <vt:lpstr>27 Inch Door Walker</vt:lpstr>
      <vt:lpstr>30 Inch Door - Wheelchair</vt:lpstr>
      <vt:lpstr>36 Inch Door - Wheelchair</vt:lpstr>
      <vt:lpstr>Swing-Clear Hinges</vt:lpstr>
      <vt:lpstr>Lever Handles</vt:lpstr>
      <vt:lpstr>Stairways</vt:lpstr>
      <vt:lpstr>Stairways</vt:lpstr>
      <vt:lpstr>Stair Lifts</vt:lpstr>
      <vt:lpstr>Bathrooms</vt:lpstr>
      <vt:lpstr>Can you get maneuvering space in  traditional bathroom?</vt:lpstr>
      <vt:lpstr>PowerPoint Presentation</vt:lpstr>
      <vt:lpstr>Can you get maneuvering space in  traditional bathroom?</vt:lpstr>
      <vt:lpstr>Floor Level Drain With Shower Curtain </vt:lpstr>
      <vt:lpstr>Grab Bars</vt:lpstr>
      <vt:lpstr>PowerPoint Presentation</vt:lpstr>
      <vt:lpstr>Comfort height toilet</vt:lpstr>
      <vt:lpstr>PowerPoint Presentation</vt:lpstr>
      <vt:lpstr>Inexpensive alternatives</vt:lpstr>
      <vt:lpstr>PowerPoint Presentation</vt:lpstr>
      <vt:lpstr>Could you fit a wheelchair under either of these sinks?</vt:lpstr>
      <vt:lpstr>Kitchens</vt:lpstr>
      <vt:lpstr>Over the stove vs. countertop microwave</vt:lpstr>
      <vt:lpstr>What type of refrigerator is easier for you to use?</vt:lpstr>
      <vt:lpstr>Pull out counter top increases accessibility</vt:lpstr>
      <vt:lpstr>Stove Controls</vt:lpstr>
      <vt:lpstr>Oven Rack Puller</vt:lpstr>
      <vt:lpstr>Place table next to kitchen counter</vt:lpstr>
      <vt:lpstr>Is this dishwasher style more accessible?</vt:lpstr>
      <vt:lpstr>Laundry</vt:lpstr>
      <vt:lpstr>Leisure Activities</vt:lpstr>
      <vt:lpstr>Electrical Outlets and Switches</vt:lpstr>
      <vt:lpstr>Lighting in the Home</vt:lpstr>
      <vt:lpstr>Night Lights</vt:lpstr>
      <vt:lpstr>Windows</vt:lpstr>
      <vt:lpstr>Emergency Communication</vt:lpstr>
      <vt:lpstr>PowerPoint Presentation</vt:lpstr>
    </vt:vector>
  </TitlesOfParts>
  <Company>AARP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MML Complete Streets Presentation[1]</dc:title>
  <dc:creator>Jana Lynott</dc:creator>
  <cp:lastModifiedBy>Priscilla Kimboko</cp:lastModifiedBy>
  <cp:revision>1634</cp:revision>
  <dcterms:created xsi:type="dcterms:W3CDTF">2009-03-11T14:17:52Z</dcterms:created>
  <dcterms:modified xsi:type="dcterms:W3CDTF">2014-02-02T02:45:18Z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MML Complete Streets Presentation[1]</vt:lpwstr>
  </property>
  <property fmtid="{D5CDD505-2E9C-101B-9397-08002B2CF9AE}" pid="3" name="SlideDescription">
    <vt:lpwstr/>
  </property>
  <property fmtid="{D5CDD505-2E9C-101B-9397-08002B2CF9AE}" pid="4" name="PresentationID">
    <vt:lpwstr>1cf20fa4fbee4aa4ad8192759d8a6e75</vt:lpwstr>
  </property>
  <property fmtid="{D5CDD505-2E9C-101B-9397-08002B2CF9AE}" pid="5" name="SlidesCount">
    <vt:lpwstr>59</vt:lpwstr>
  </property>
</Properties>
</file>