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7"/>
  </p:notesMasterIdLst>
  <p:handoutMasterIdLst>
    <p:handoutMasterId r:id="rId28"/>
  </p:handoutMasterIdLst>
  <p:sldIdLst>
    <p:sldId id="256" r:id="rId2"/>
    <p:sldId id="257" r:id="rId3"/>
    <p:sldId id="259" r:id="rId4"/>
    <p:sldId id="260" r:id="rId5"/>
    <p:sldId id="261" r:id="rId6"/>
    <p:sldId id="273" r:id="rId7"/>
    <p:sldId id="263" r:id="rId8"/>
    <p:sldId id="271" r:id="rId9"/>
    <p:sldId id="285" r:id="rId10"/>
    <p:sldId id="276" r:id="rId11"/>
    <p:sldId id="272" r:id="rId12"/>
    <p:sldId id="278" r:id="rId13"/>
    <p:sldId id="279" r:id="rId14"/>
    <p:sldId id="280" r:id="rId15"/>
    <p:sldId id="281" r:id="rId16"/>
    <p:sldId id="282" r:id="rId17"/>
    <p:sldId id="283" r:id="rId18"/>
    <p:sldId id="284" r:id="rId19"/>
    <p:sldId id="274" r:id="rId20"/>
    <p:sldId id="262" r:id="rId21"/>
    <p:sldId id="275" r:id="rId22"/>
    <p:sldId id="277" r:id="rId23"/>
    <p:sldId id="267" r:id="rId24"/>
    <p:sldId id="268" r:id="rId25"/>
    <p:sldId id="269" r:id="rId2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31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DF0A0584-72CC-4788-B06F-D8AF9F3D9D07}" type="datetimeFigureOut">
              <a:rPr lang="en-US" smtClean="0"/>
              <a:t>2/7/14</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2D15A555-8EA3-42FC-A7FF-424344506743}" type="slidenum">
              <a:rPr lang="en-US" smtClean="0"/>
              <a:t>‹#›</a:t>
            </a:fld>
            <a:endParaRPr lang="en-US"/>
          </a:p>
        </p:txBody>
      </p:sp>
    </p:spTree>
    <p:extLst>
      <p:ext uri="{BB962C8B-B14F-4D97-AF65-F5344CB8AC3E}">
        <p14:creationId xmlns:p14="http://schemas.microsoft.com/office/powerpoint/2010/main" val="3918515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F19CBDC9-7B4D-4531-B369-71AA01F68A34}" type="datetimeFigureOut">
              <a:rPr lang="en-US" smtClean="0"/>
              <a:t>2/7/14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A236D14B-C26A-496C-8CB5-BE703D0E1701}" type="slidenum">
              <a:rPr lang="en-US" smtClean="0"/>
              <a:t>‹#›</a:t>
            </a:fld>
            <a:endParaRPr lang="en-US"/>
          </a:p>
        </p:txBody>
      </p:sp>
    </p:spTree>
    <p:extLst>
      <p:ext uri="{BB962C8B-B14F-4D97-AF65-F5344CB8AC3E}">
        <p14:creationId xmlns:p14="http://schemas.microsoft.com/office/powerpoint/2010/main" val="6160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09432" indent="-272859">
              <a:defRPr>
                <a:solidFill>
                  <a:schemeClr val="tx1"/>
                </a:solidFill>
                <a:latin typeface="Times New Roman" pitchFamily="18" charset="0"/>
              </a:defRPr>
            </a:lvl2pPr>
            <a:lvl3pPr marL="1091435" indent="-218287">
              <a:defRPr>
                <a:solidFill>
                  <a:schemeClr val="tx1"/>
                </a:solidFill>
                <a:latin typeface="Times New Roman" pitchFamily="18" charset="0"/>
              </a:defRPr>
            </a:lvl3pPr>
            <a:lvl4pPr marL="1528008" indent="-218287">
              <a:defRPr>
                <a:solidFill>
                  <a:schemeClr val="tx1"/>
                </a:solidFill>
                <a:latin typeface="Times New Roman" pitchFamily="18" charset="0"/>
              </a:defRPr>
            </a:lvl4pPr>
            <a:lvl5pPr marL="1964583" indent="-218287">
              <a:defRPr>
                <a:solidFill>
                  <a:schemeClr val="tx1"/>
                </a:solidFill>
                <a:latin typeface="Times New Roman" pitchFamily="18" charset="0"/>
              </a:defRPr>
            </a:lvl5pPr>
            <a:lvl6pPr marL="2401156" indent="-218287" eaLnBrk="0" fontAlgn="base" hangingPunct="0">
              <a:spcBef>
                <a:spcPct val="0"/>
              </a:spcBef>
              <a:spcAft>
                <a:spcPct val="0"/>
              </a:spcAft>
              <a:defRPr>
                <a:solidFill>
                  <a:schemeClr val="tx1"/>
                </a:solidFill>
                <a:latin typeface="Times New Roman" pitchFamily="18" charset="0"/>
              </a:defRPr>
            </a:lvl6pPr>
            <a:lvl7pPr marL="2837731" indent="-218287" eaLnBrk="0" fontAlgn="base" hangingPunct="0">
              <a:spcBef>
                <a:spcPct val="0"/>
              </a:spcBef>
              <a:spcAft>
                <a:spcPct val="0"/>
              </a:spcAft>
              <a:defRPr>
                <a:solidFill>
                  <a:schemeClr val="tx1"/>
                </a:solidFill>
                <a:latin typeface="Times New Roman" pitchFamily="18" charset="0"/>
              </a:defRPr>
            </a:lvl7pPr>
            <a:lvl8pPr marL="3274304" indent="-218287" eaLnBrk="0" fontAlgn="base" hangingPunct="0">
              <a:spcBef>
                <a:spcPct val="0"/>
              </a:spcBef>
              <a:spcAft>
                <a:spcPct val="0"/>
              </a:spcAft>
              <a:defRPr>
                <a:solidFill>
                  <a:schemeClr val="tx1"/>
                </a:solidFill>
                <a:latin typeface="Times New Roman" pitchFamily="18" charset="0"/>
              </a:defRPr>
            </a:lvl8pPr>
            <a:lvl9pPr marL="3710879" indent="-218287" eaLnBrk="0" fontAlgn="base" hangingPunct="0">
              <a:spcBef>
                <a:spcPct val="0"/>
              </a:spcBef>
              <a:spcAft>
                <a:spcPct val="0"/>
              </a:spcAft>
              <a:defRPr>
                <a:solidFill>
                  <a:schemeClr val="tx1"/>
                </a:solidFill>
                <a:latin typeface="Times New Roman" pitchFamily="18" charset="0"/>
              </a:defRPr>
            </a:lvl9pPr>
          </a:lstStyle>
          <a:p>
            <a:fld id="{D822CF47-8EF5-46CB-BA06-FB87939F9B3F}" type="slidenum">
              <a:rPr lang="en-US" smtClean="0">
                <a:latin typeface="Arial" charset="0"/>
              </a:rPr>
              <a:pPr/>
              <a:t>3</a:t>
            </a:fld>
            <a:endParaRPr 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smtClean="0"/>
              <a:t>Brainstorm activity – write down response on flip chart.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smtClean="0"/>
          </a:p>
        </p:txBody>
      </p:sp>
      <p:sp>
        <p:nvSpPr>
          <p:cNvPr id="30724"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09432" indent="-272859">
              <a:defRPr>
                <a:solidFill>
                  <a:schemeClr val="tx1"/>
                </a:solidFill>
                <a:latin typeface="Times New Roman" pitchFamily="18" charset="0"/>
              </a:defRPr>
            </a:lvl2pPr>
            <a:lvl3pPr marL="1091435" indent="-218287">
              <a:defRPr>
                <a:solidFill>
                  <a:schemeClr val="tx1"/>
                </a:solidFill>
                <a:latin typeface="Times New Roman" pitchFamily="18" charset="0"/>
              </a:defRPr>
            </a:lvl3pPr>
            <a:lvl4pPr marL="1528008" indent="-218287">
              <a:defRPr>
                <a:solidFill>
                  <a:schemeClr val="tx1"/>
                </a:solidFill>
                <a:latin typeface="Times New Roman" pitchFamily="18" charset="0"/>
              </a:defRPr>
            </a:lvl4pPr>
            <a:lvl5pPr marL="1964583" indent="-218287">
              <a:defRPr>
                <a:solidFill>
                  <a:schemeClr val="tx1"/>
                </a:solidFill>
                <a:latin typeface="Times New Roman" pitchFamily="18" charset="0"/>
              </a:defRPr>
            </a:lvl5pPr>
            <a:lvl6pPr marL="2401156" indent="-218287" eaLnBrk="0" fontAlgn="base" hangingPunct="0">
              <a:spcBef>
                <a:spcPct val="0"/>
              </a:spcBef>
              <a:spcAft>
                <a:spcPct val="0"/>
              </a:spcAft>
              <a:defRPr>
                <a:solidFill>
                  <a:schemeClr val="tx1"/>
                </a:solidFill>
                <a:latin typeface="Times New Roman" pitchFamily="18" charset="0"/>
              </a:defRPr>
            </a:lvl6pPr>
            <a:lvl7pPr marL="2837731" indent="-218287" eaLnBrk="0" fontAlgn="base" hangingPunct="0">
              <a:spcBef>
                <a:spcPct val="0"/>
              </a:spcBef>
              <a:spcAft>
                <a:spcPct val="0"/>
              </a:spcAft>
              <a:defRPr>
                <a:solidFill>
                  <a:schemeClr val="tx1"/>
                </a:solidFill>
                <a:latin typeface="Times New Roman" pitchFamily="18" charset="0"/>
              </a:defRPr>
            </a:lvl7pPr>
            <a:lvl8pPr marL="3274304" indent="-218287" eaLnBrk="0" fontAlgn="base" hangingPunct="0">
              <a:spcBef>
                <a:spcPct val="0"/>
              </a:spcBef>
              <a:spcAft>
                <a:spcPct val="0"/>
              </a:spcAft>
              <a:defRPr>
                <a:solidFill>
                  <a:schemeClr val="tx1"/>
                </a:solidFill>
                <a:latin typeface="Times New Roman" pitchFamily="18" charset="0"/>
              </a:defRPr>
            </a:lvl8pPr>
            <a:lvl9pPr marL="3710879" indent="-218287" eaLnBrk="0" fontAlgn="base" hangingPunct="0">
              <a:spcBef>
                <a:spcPct val="0"/>
              </a:spcBef>
              <a:spcAft>
                <a:spcPct val="0"/>
              </a:spcAft>
              <a:defRPr>
                <a:solidFill>
                  <a:schemeClr val="tx1"/>
                </a:solidFill>
                <a:latin typeface="Times New Roman" pitchFamily="18" charset="0"/>
              </a:defRPr>
            </a:lvl9pPr>
          </a:lstStyle>
          <a:p>
            <a:fld id="{BB1DFB85-A396-4223-BA89-26C56E380A6B}" type="slidenum">
              <a:rPr lang="en-US" smtClean="0">
                <a:latin typeface="Arial" charset="0"/>
              </a:rPr>
              <a:pPr/>
              <a:t>4</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smtClean="0"/>
          </a:p>
        </p:txBody>
      </p:sp>
      <p:sp>
        <p:nvSpPr>
          <p:cNvPr id="31748"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09432" indent="-272859">
              <a:defRPr>
                <a:solidFill>
                  <a:schemeClr val="tx1"/>
                </a:solidFill>
                <a:latin typeface="Times New Roman" pitchFamily="18" charset="0"/>
              </a:defRPr>
            </a:lvl2pPr>
            <a:lvl3pPr marL="1091435" indent="-218287">
              <a:defRPr>
                <a:solidFill>
                  <a:schemeClr val="tx1"/>
                </a:solidFill>
                <a:latin typeface="Times New Roman" pitchFamily="18" charset="0"/>
              </a:defRPr>
            </a:lvl3pPr>
            <a:lvl4pPr marL="1528008" indent="-218287">
              <a:defRPr>
                <a:solidFill>
                  <a:schemeClr val="tx1"/>
                </a:solidFill>
                <a:latin typeface="Times New Roman" pitchFamily="18" charset="0"/>
              </a:defRPr>
            </a:lvl4pPr>
            <a:lvl5pPr marL="1964583" indent="-218287">
              <a:defRPr>
                <a:solidFill>
                  <a:schemeClr val="tx1"/>
                </a:solidFill>
                <a:latin typeface="Times New Roman" pitchFamily="18" charset="0"/>
              </a:defRPr>
            </a:lvl5pPr>
            <a:lvl6pPr marL="2401156" indent="-218287" eaLnBrk="0" fontAlgn="base" hangingPunct="0">
              <a:spcBef>
                <a:spcPct val="0"/>
              </a:spcBef>
              <a:spcAft>
                <a:spcPct val="0"/>
              </a:spcAft>
              <a:defRPr>
                <a:solidFill>
                  <a:schemeClr val="tx1"/>
                </a:solidFill>
                <a:latin typeface="Times New Roman" pitchFamily="18" charset="0"/>
              </a:defRPr>
            </a:lvl6pPr>
            <a:lvl7pPr marL="2837731" indent="-218287" eaLnBrk="0" fontAlgn="base" hangingPunct="0">
              <a:spcBef>
                <a:spcPct val="0"/>
              </a:spcBef>
              <a:spcAft>
                <a:spcPct val="0"/>
              </a:spcAft>
              <a:defRPr>
                <a:solidFill>
                  <a:schemeClr val="tx1"/>
                </a:solidFill>
                <a:latin typeface="Times New Roman" pitchFamily="18" charset="0"/>
              </a:defRPr>
            </a:lvl7pPr>
            <a:lvl8pPr marL="3274304" indent="-218287" eaLnBrk="0" fontAlgn="base" hangingPunct="0">
              <a:spcBef>
                <a:spcPct val="0"/>
              </a:spcBef>
              <a:spcAft>
                <a:spcPct val="0"/>
              </a:spcAft>
              <a:defRPr>
                <a:solidFill>
                  <a:schemeClr val="tx1"/>
                </a:solidFill>
                <a:latin typeface="Times New Roman" pitchFamily="18" charset="0"/>
              </a:defRPr>
            </a:lvl8pPr>
            <a:lvl9pPr marL="3710879" indent="-218287" eaLnBrk="0" fontAlgn="base" hangingPunct="0">
              <a:spcBef>
                <a:spcPct val="0"/>
              </a:spcBef>
              <a:spcAft>
                <a:spcPct val="0"/>
              </a:spcAft>
              <a:defRPr>
                <a:solidFill>
                  <a:schemeClr val="tx1"/>
                </a:solidFill>
                <a:latin typeface="Times New Roman" pitchFamily="18" charset="0"/>
              </a:defRPr>
            </a:lvl9pPr>
          </a:lstStyle>
          <a:p>
            <a:fld id="{58D57547-C88E-4A22-AB73-2C7AC4EDA4CE}" type="slidenum">
              <a:rPr lang="en-US" smtClean="0">
                <a:latin typeface="Arial" charset="0"/>
              </a:rPr>
              <a:pPr/>
              <a:t>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smtClean="0"/>
          </a:p>
        </p:txBody>
      </p:sp>
      <p:sp>
        <p:nvSpPr>
          <p:cNvPr id="36868"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09432" indent="-272859">
              <a:defRPr>
                <a:solidFill>
                  <a:schemeClr val="tx1"/>
                </a:solidFill>
                <a:latin typeface="Times New Roman" pitchFamily="18" charset="0"/>
              </a:defRPr>
            </a:lvl2pPr>
            <a:lvl3pPr marL="1091435" indent="-218287">
              <a:defRPr>
                <a:solidFill>
                  <a:schemeClr val="tx1"/>
                </a:solidFill>
                <a:latin typeface="Times New Roman" pitchFamily="18" charset="0"/>
              </a:defRPr>
            </a:lvl3pPr>
            <a:lvl4pPr marL="1528008" indent="-218287">
              <a:defRPr>
                <a:solidFill>
                  <a:schemeClr val="tx1"/>
                </a:solidFill>
                <a:latin typeface="Times New Roman" pitchFamily="18" charset="0"/>
              </a:defRPr>
            </a:lvl4pPr>
            <a:lvl5pPr marL="1964583" indent="-218287">
              <a:defRPr>
                <a:solidFill>
                  <a:schemeClr val="tx1"/>
                </a:solidFill>
                <a:latin typeface="Times New Roman" pitchFamily="18" charset="0"/>
              </a:defRPr>
            </a:lvl5pPr>
            <a:lvl6pPr marL="2401156" indent="-218287" eaLnBrk="0" fontAlgn="base" hangingPunct="0">
              <a:spcBef>
                <a:spcPct val="0"/>
              </a:spcBef>
              <a:spcAft>
                <a:spcPct val="0"/>
              </a:spcAft>
              <a:defRPr>
                <a:solidFill>
                  <a:schemeClr val="tx1"/>
                </a:solidFill>
                <a:latin typeface="Times New Roman" pitchFamily="18" charset="0"/>
              </a:defRPr>
            </a:lvl6pPr>
            <a:lvl7pPr marL="2837731" indent="-218287" eaLnBrk="0" fontAlgn="base" hangingPunct="0">
              <a:spcBef>
                <a:spcPct val="0"/>
              </a:spcBef>
              <a:spcAft>
                <a:spcPct val="0"/>
              </a:spcAft>
              <a:defRPr>
                <a:solidFill>
                  <a:schemeClr val="tx1"/>
                </a:solidFill>
                <a:latin typeface="Times New Roman" pitchFamily="18" charset="0"/>
              </a:defRPr>
            </a:lvl7pPr>
            <a:lvl8pPr marL="3274304" indent="-218287" eaLnBrk="0" fontAlgn="base" hangingPunct="0">
              <a:spcBef>
                <a:spcPct val="0"/>
              </a:spcBef>
              <a:spcAft>
                <a:spcPct val="0"/>
              </a:spcAft>
              <a:defRPr>
                <a:solidFill>
                  <a:schemeClr val="tx1"/>
                </a:solidFill>
                <a:latin typeface="Times New Roman" pitchFamily="18" charset="0"/>
              </a:defRPr>
            </a:lvl8pPr>
            <a:lvl9pPr marL="3710879" indent="-218287" eaLnBrk="0" fontAlgn="base" hangingPunct="0">
              <a:spcBef>
                <a:spcPct val="0"/>
              </a:spcBef>
              <a:spcAft>
                <a:spcPct val="0"/>
              </a:spcAft>
              <a:defRPr>
                <a:solidFill>
                  <a:schemeClr val="tx1"/>
                </a:solidFill>
                <a:latin typeface="Times New Roman" pitchFamily="18" charset="0"/>
              </a:defRPr>
            </a:lvl9pPr>
          </a:lstStyle>
          <a:p>
            <a:fld id="{74FC6ADB-D700-43C1-AC55-E442647AB229}" type="slidenum">
              <a:rPr lang="en-US" smtClean="0">
                <a:latin typeface="Arial" charset="0"/>
              </a:rPr>
              <a:pPr/>
              <a:t>6</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6D14B-C26A-496C-8CB5-BE703D0E1701}" type="slidenum">
              <a:rPr lang="en-US" smtClean="0"/>
              <a:t>11</a:t>
            </a:fld>
            <a:endParaRPr lang="en-US"/>
          </a:p>
        </p:txBody>
      </p:sp>
    </p:spTree>
    <p:extLst>
      <p:ext uri="{BB962C8B-B14F-4D97-AF65-F5344CB8AC3E}">
        <p14:creationId xmlns:p14="http://schemas.microsoft.com/office/powerpoint/2010/main" val="228614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09432" indent="-272859">
              <a:defRPr>
                <a:solidFill>
                  <a:schemeClr val="tx1"/>
                </a:solidFill>
                <a:latin typeface="Times New Roman" pitchFamily="18" charset="0"/>
              </a:defRPr>
            </a:lvl2pPr>
            <a:lvl3pPr marL="1091435" indent="-218287">
              <a:defRPr>
                <a:solidFill>
                  <a:schemeClr val="tx1"/>
                </a:solidFill>
                <a:latin typeface="Times New Roman" pitchFamily="18" charset="0"/>
              </a:defRPr>
            </a:lvl3pPr>
            <a:lvl4pPr marL="1528008" indent="-218287">
              <a:defRPr>
                <a:solidFill>
                  <a:schemeClr val="tx1"/>
                </a:solidFill>
                <a:latin typeface="Times New Roman" pitchFamily="18" charset="0"/>
              </a:defRPr>
            </a:lvl4pPr>
            <a:lvl5pPr marL="1964583" indent="-218287">
              <a:defRPr>
                <a:solidFill>
                  <a:schemeClr val="tx1"/>
                </a:solidFill>
                <a:latin typeface="Times New Roman" pitchFamily="18" charset="0"/>
              </a:defRPr>
            </a:lvl5pPr>
            <a:lvl6pPr marL="2401156" indent="-218287" eaLnBrk="0" fontAlgn="base" hangingPunct="0">
              <a:spcBef>
                <a:spcPct val="0"/>
              </a:spcBef>
              <a:spcAft>
                <a:spcPct val="0"/>
              </a:spcAft>
              <a:defRPr>
                <a:solidFill>
                  <a:schemeClr val="tx1"/>
                </a:solidFill>
                <a:latin typeface="Times New Roman" pitchFamily="18" charset="0"/>
              </a:defRPr>
            </a:lvl6pPr>
            <a:lvl7pPr marL="2837731" indent="-218287" eaLnBrk="0" fontAlgn="base" hangingPunct="0">
              <a:spcBef>
                <a:spcPct val="0"/>
              </a:spcBef>
              <a:spcAft>
                <a:spcPct val="0"/>
              </a:spcAft>
              <a:defRPr>
                <a:solidFill>
                  <a:schemeClr val="tx1"/>
                </a:solidFill>
                <a:latin typeface="Times New Roman" pitchFamily="18" charset="0"/>
              </a:defRPr>
            </a:lvl7pPr>
            <a:lvl8pPr marL="3274304" indent="-218287" eaLnBrk="0" fontAlgn="base" hangingPunct="0">
              <a:spcBef>
                <a:spcPct val="0"/>
              </a:spcBef>
              <a:spcAft>
                <a:spcPct val="0"/>
              </a:spcAft>
              <a:defRPr>
                <a:solidFill>
                  <a:schemeClr val="tx1"/>
                </a:solidFill>
                <a:latin typeface="Times New Roman" pitchFamily="18" charset="0"/>
              </a:defRPr>
            </a:lvl8pPr>
            <a:lvl9pPr marL="3710879" indent="-218287" eaLnBrk="0" fontAlgn="base" hangingPunct="0">
              <a:spcBef>
                <a:spcPct val="0"/>
              </a:spcBef>
              <a:spcAft>
                <a:spcPct val="0"/>
              </a:spcAft>
              <a:defRPr>
                <a:solidFill>
                  <a:schemeClr val="tx1"/>
                </a:solidFill>
                <a:latin typeface="Times New Roman" pitchFamily="18" charset="0"/>
              </a:defRPr>
            </a:lvl9pPr>
          </a:lstStyle>
          <a:p>
            <a:fld id="{0CB0576E-2B0B-4A57-900A-694D17B0A250}" type="slidenum">
              <a:rPr lang="en-US" smtClean="0">
                <a:latin typeface="Arial" charset="0"/>
              </a:rPr>
              <a:pPr/>
              <a:t>20</a:t>
            </a:fld>
            <a:endParaRPr lang="en-US" smtClean="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smtClean="0"/>
              <a:t>Compare/check off what the group came up with under why involve residents in activities.</a:t>
            </a:r>
          </a:p>
          <a:p>
            <a:pPr eaLnBrk="1" hangingPunct="1"/>
            <a:endParaRPr lang="en-US" smtClean="0"/>
          </a:p>
          <a:p>
            <a:pPr eaLnBrk="1" hangingPunct="1"/>
            <a:r>
              <a:rPr lang="en-US" smtClean="0"/>
              <a:t>Explain some of points such as:</a:t>
            </a:r>
          </a:p>
          <a:p>
            <a:pPr eaLnBrk="1" hangingPunct="1">
              <a:buFontTx/>
              <a:buChar char="-"/>
            </a:pPr>
            <a:r>
              <a:rPr lang="en-US" smtClean="0"/>
              <a:t>continuation of past roles and interests (artist, teacher)</a:t>
            </a:r>
          </a:p>
          <a:p>
            <a:pPr eaLnBrk="1" hangingPunct="1">
              <a:buFontTx/>
              <a:buChar char="-"/>
            </a:pPr>
            <a:r>
              <a:rPr lang="en-US" smtClean="0"/>
              <a:t>provide structure/routine</a:t>
            </a:r>
          </a:p>
          <a:p>
            <a:pPr eaLnBrk="1" hangingPunct="1">
              <a:buFontTx/>
              <a:buChar char="-"/>
            </a:pPr>
            <a:r>
              <a:rPr lang="en-US" smtClean="0"/>
              <a:t>minimize depression by providing meaning, socialization, out of room involvement, active lifestyle</a:t>
            </a:r>
          </a:p>
          <a:p>
            <a:pPr eaLnBrk="1" hangingPunct="1">
              <a:buFontTx/>
              <a:buChar char="-"/>
            </a:pPr>
            <a:r>
              <a:rPr lang="en-US" smtClean="0"/>
              <a:t>maintain function – ROM even through doing craft – help residents to continue to do tasks for themselves</a:t>
            </a:r>
          </a:p>
          <a:p>
            <a:pPr eaLnBrk="1" hangingPunct="1">
              <a:buFontTx/>
              <a:buChar char="-"/>
            </a:pPr>
            <a:r>
              <a:rPr lang="en-US" smtClean="0"/>
              <a:t>decrease behaviors by engaging resident, distraction, meaning, boredom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smtClean="0"/>
          </a:p>
        </p:txBody>
      </p:sp>
      <p:sp>
        <p:nvSpPr>
          <p:cNvPr id="45060"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09432" indent="-272859">
              <a:defRPr>
                <a:solidFill>
                  <a:schemeClr val="tx1"/>
                </a:solidFill>
                <a:latin typeface="Times New Roman" pitchFamily="18" charset="0"/>
              </a:defRPr>
            </a:lvl2pPr>
            <a:lvl3pPr marL="1091435" indent="-218287">
              <a:defRPr>
                <a:solidFill>
                  <a:schemeClr val="tx1"/>
                </a:solidFill>
                <a:latin typeface="Times New Roman" pitchFamily="18" charset="0"/>
              </a:defRPr>
            </a:lvl3pPr>
            <a:lvl4pPr marL="1528008" indent="-218287">
              <a:defRPr>
                <a:solidFill>
                  <a:schemeClr val="tx1"/>
                </a:solidFill>
                <a:latin typeface="Times New Roman" pitchFamily="18" charset="0"/>
              </a:defRPr>
            </a:lvl4pPr>
            <a:lvl5pPr marL="1964583" indent="-218287">
              <a:defRPr>
                <a:solidFill>
                  <a:schemeClr val="tx1"/>
                </a:solidFill>
                <a:latin typeface="Times New Roman" pitchFamily="18" charset="0"/>
              </a:defRPr>
            </a:lvl5pPr>
            <a:lvl6pPr marL="2401156" indent="-218287" eaLnBrk="0" fontAlgn="base" hangingPunct="0">
              <a:spcBef>
                <a:spcPct val="0"/>
              </a:spcBef>
              <a:spcAft>
                <a:spcPct val="0"/>
              </a:spcAft>
              <a:defRPr>
                <a:solidFill>
                  <a:schemeClr val="tx1"/>
                </a:solidFill>
                <a:latin typeface="Times New Roman" pitchFamily="18" charset="0"/>
              </a:defRPr>
            </a:lvl6pPr>
            <a:lvl7pPr marL="2837731" indent="-218287" eaLnBrk="0" fontAlgn="base" hangingPunct="0">
              <a:spcBef>
                <a:spcPct val="0"/>
              </a:spcBef>
              <a:spcAft>
                <a:spcPct val="0"/>
              </a:spcAft>
              <a:defRPr>
                <a:solidFill>
                  <a:schemeClr val="tx1"/>
                </a:solidFill>
                <a:latin typeface="Times New Roman" pitchFamily="18" charset="0"/>
              </a:defRPr>
            </a:lvl7pPr>
            <a:lvl8pPr marL="3274304" indent="-218287" eaLnBrk="0" fontAlgn="base" hangingPunct="0">
              <a:spcBef>
                <a:spcPct val="0"/>
              </a:spcBef>
              <a:spcAft>
                <a:spcPct val="0"/>
              </a:spcAft>
              <a:defRPr>
                <a:solidFill>
                  <a:schemeClr val="tx1"/>
                </a:solidFill>
                <a:latin typeface="Times New Roman" pitchFamily="18" charset="0"/>
              </a:defRPr>
            </a:lvl8pPr>
            <a:lvl9pPr marL="3710879" indent="-218287" eaLnBrk="0" fontAlgn="base" hangingPunct="0">
              <a:spcBef>
                <a:spcPct val="0"/>
              </a:spcBef>
              <a:spcAft>
                <a:spcPct val="0"/>
              </a:spcAft>
              <a:defRPr>
                <a:solidFill>
                  <a:schemeClr val="tx1"/>
                </a:solidFill>
                <a:latin typeface="Times New Roman" pitchFamily="18" charset="0"/>
              </a:defRPr>
            </a:lvl9pPr>
          </a:lstStyle>
          <a:p>
            <a:fld id="{4FF79C18-2102-41DB-BB6B-ADAD5D63FAD2}" type="slidenum">
              <a:rPr lang="en-US" smtClean="0">
                <a:latin typeface="Arial" charset="0"/>
              </a:rPr>
              <a:pPr/>
              <a:t>24</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smtClean="0"/>
          </a:p>
        </p:txBody>
      </p:sp>
      <p:sp>
        <p:nvSpPr>
          <p:cNvPr id="46084"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09432" indent="-272859">
              <a:defRPr>
                <a:solidFill>
                  <a:schemeClr val="tx1"/>
                </a:solidFill>
                <a:latin typeface="Times New Roman" pitchFamily="18" charset="0"/>
              </a:defRPr>
            </a:lvl2pPr>
            <a:lvl3pPr marL="1091435" indent="-218287">
              <a:defRPr>
                <a:solidFill>
                  <a:schemeClr val="tx1"/>
                </a:solidFill>
                <a:latin typeface="Times New Roman" pitchFamily="18" charset="0"/>
              </a:defRPr>
            </a:lvl3pPr>
            <a:lvl4pPr marL="1528008" indent="-218287">
              <a:defRPr>
                <a:solidFill>
                  <a:schemeClr val="tx1"/>
                </a:solidFill>
                <a:latin typeface="Times New Roman" pitchFamily="18" charset="0"/>
              </a:defRPr>
            </a:lvl4pPr>
            <a:lvl5pPr marL="1964583" indent="-218287">
              <a:defRPr>
                <a:solidFill>
                  <a:schemeClr val="tx1"/>
                </a:solidFill>
                <a:latin typeface="Times New Roman" pitchFamily="18" charset="0"/>
              </a:defRPr>
            </a:lvl5pPr>
            <a:lvl6pPr marL="2401156" indent="-218287" eaLnBrk="0" fontAlgn="base" hangingPunct="0">
              <a:spcBef>
                <a:spcPct val="0"/>
              </a:spcBef>
              <a:spcAft>
                <a:spcPct val="0"/>
              </a:spcAft>
              <a:defRPr>
                <a:solidFill>
                  <a:schemeClr val="tx1"/>
                </a:solidFill>
                <a:latin typeface="Times New Roman" pitchFamily="18" charset="0"/>
              </a:defRPr>
            </a:lvl6pPr>
            <a:lvl7pPr marL="2837731" indent="-218287" eaLnBrk="0" fontAlgn="base" hangingPunct="0">
              <a:spcBef>
                <a:spcPct val="0"/>
              </a:spcBef>
              <a:spcAft>
                <a:spcPct val="0"/>
              </a:spcAft>
              <a:defRPr>
                <a:solidFill>
                  <a:schemeClr val="tx1"/>
                </a:solidFill>
                <a:latin typeface="Times New Roman" pitchFamily="18" charset="0"/>
              </a:defRPr>
            </a:lvl7pPr>
            <a:lvl8pPr marL="3274304" indent="-218287" eaLnBrk="0" fontAlgn="base" hangingPunct="0">
              <a:spcBef>
                <a:spcPct val="0"/>
              </a:spcBef>
              <a:spcAft>
                <a:spcPct val="0"/>
              </a:spcAft>
              <a:defRPr>
                <a:solidFill>
                  <a:schemeClr val="tx1"/>
                </a:solidFill>
                <a:latin typeface="Times New Roman" pitchFamily="18" charset="0"/>
              </a:defRPr>
            </a:lvl8pPr>
            <a:lvl9pPr marL="3710879" indent="-218287" eaLnBrk="0" fontAlgn="base" hangingPunct="0">
              <a:spcBef>
                <a:spcPct val="0"/>
              </a:spcBef>
              <a:spcAft>
                <a:spcPct val="0"/>
              </a:spcAft>
              <a:defRPr>
                <a:solidFill>
                  <a:schemeClr val="tx1"/>
                </a:solidFill>
                <a:latin typeface="Times New Roman" pitchFamily="18" charset="0"/>
              </a:defRPr>
            </a:lvl9pPr>
          </a:lstStyle>
          <a:p>
            <a:fld id="{48E1E4D3-3453-4883-A864-2EA6DA87E280}" type="slidenum">
              <a:rPr lang="en-US" smtClean="0">
                <a:latin typeface="Arial" charset="0"/>
              </a:rPr>
              <a:pPr/>
              <a:t>25</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862E0A1-2924-45C1-9963-933047D2AF24}" type="datetimeFigureOut">
              <a:rPr lang="en-US" smtClean="0"/>
              <a:t>2/7/14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9A56061-80FE-4C75-83AB-14EAB64F2A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E0A1-2924-45C1-9963-933047D2AF24}" type="datetimeFigureOut">
              <a:rPr lang="en-US" smtClean="0"/>
              <a:t>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56061-80FE-4C75-83AB-14EAB64F2A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E0A1-2924-45C1-9963-933047D2AF24}" type="datetimeFigureOut">
              <a:rPr lang="en-US" smtClean="0"/>
              <a:t>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56061-80FE-4C75-83AB-14EAB64F2AB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C4BD84-EF18-45CB-B0F2-A6D30E91499E}" type="slidenum">
              <a:rPr lang="en-US"/>
              <a:pPr>
                <a:defRPr/>
              </a:pPr>
              <a:t>‹#›</a:t>
            </a:fld>
            <a:endParaRPr lang="en-US"/>
          </a:p>
        </p:txBody>
      </p:sp>
    </p:spTree>
    <p:extLst>
      <p:ext uri="{BB962C8B-B14F-4D97-AF65-F5344CB8AC3E}">
        <p14:creationId xmlns:p14="http://schemas.microsoft.com/office/powerpoint/2010/main" val="307320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E0A1-2924-45C1-9963-933047D2AF24}" type="datetimeFigureOut">
              <a:rPr lang="en-US" smtClean="0"/>
              <a:t>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56061-80FE-4C75-83AB-14EAB64F2A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2E0A1-2924-45C1-9963-933047D2AF24}" type="datetimeFigureOut">
              <a:rPr lang="en-US" smtClean="0"/>
              <a:t>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56061-80FE-4C75-83AB-14EAB64F2A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862E0A1-2924-45C1-9963-933047D2AF24}" type="datetimeFigureOut">
              <a:rPr lang="en-US" smtClean="0"/>
              <a:t>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56061-80FE-4C75-83AB-14EAB64F2AB4}"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862E0A1-2924-45C1-9963-933047D2AF24}" type="datetimeFigureOut">
              <a:rPr lang="en-US" smtClean="0"/>
              <a:t>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56061-80FE-4C75-83AB-14EAB64F2AB4}"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2E0A1-2924-45C1-9963-933047D2AF24}" type="datetimeFigureOut">
              <a:rPr lang="en-US" smtClean="0"/>
              <a:t>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56061-80FE-4C75-83AB-14EAB64F2A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2E0A1-2924-45C1-9963-933047D2AF24}" type="datetimeFigureOut">
              <a:rPr lang="en-US" smtClean="0"/>
              <a:t>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56061-80FE-4C75-83AB-14EAB64F2A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862E0A1-2924-45C1-9963-933047D2AF24}" type="datetimeFigureOut">
              <a:rPr lang="en-US" smtClean="0"/>
              <a:t>2/7/14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9A56061-80FE-4C75-83AB-14EAB64F2A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862E0A1-2924-45C1-9963-933047D2AF24}" type="datetimeFigureOut">
              <a:rPr lang="en-US" smtClean="0"/>
              <a:t>2/7/14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9A56061-80FE-4C75-83AB-14EAB64F2A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jpe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862E0A1-2924-45C1-9963-933047D2AF24}" type="datetimeFigureOut">
              <a:rPr lang="en-US" smtClean="0"/>
              <a:t>2/7/14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9A56061-80FE-4C75-83AB-14EAB64F2A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evridaw@gvs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981910"/>
            <a:ext cx="5723468" cy="1828090"/>
          </a:xfrm>
        </p:spPr>
        <p:txBody>
          <a:bodyPr>
            <a:normAutofit fontScale="90000"/>
          </a:bodyPr>
          <a:lstStyle/>
          <a:p>
            <a:r>
              <a:rPr lang="en-US" dirty="0" smtClean="0"/>
              <a:t>Purposeful and Meaningful Leisure and Recreation for Senior Adults</a:t>
            </a:r>
            <a:endParaRPr lang="en-US" dirty="0"/>
          </a:p>
        </p:txBody>
      </p:sp>
      <p:sp>
        <p:nvSpPr>
          <p:cNvPr id="3" name="Subtitle 2"/>
          <p:cNvSpPr>
            <a:spLocks noGrp="1"/>
          </p:cNvSpPr>
          <p:nvPr>
            <p:ph type="subTitle" idx="1"/>
          </p:nvPr>
        </p:nvSpPr>
        <p:spPr>
          <a:xfrm>
            <a:off x="1727200" y="4191000"/>
            <a:ext cx="5712179" cy="1524000"/>
          </a:xfrm>
        </p:spPr>
        <p:txBody>
          <a:bodyPr>
            <a:normAutofit/>
          </a:bodyPr>
          <a:lstStyle/>
          <a:p>
            <a:r>
              <a:rPr lang="en-US" dirty="0" smtClean="0"/>
              <a:t>Dawn De </a:t>
            </a:r>
            <a:r>
              <a:rPr lang="en-US" dirty="0" err="1" smtClean="0"/>
              <a:t>Vries</a:t>
            </a:r>
            <a:r>
              <a:rPr lang="en-US" dirty="0" smtClean="0"/>
              <a:t>, DHA, MPA, CTRS</a:t>
            </a:r>
          </a:p>
          <a:p>
            <a:r>
              <a:rPr lang="en-US" dirty="0" smtClean="0"/>
              <a:t>Email: </a:t>
            </a:r>
            <a:r>
              <a:rPr lang="en-US" dirty="0" smtClean="0">
                <a:hlinkClick r:id="rId2"/>
              </a:rPr>
              <a:t>devridaw@gvsu.edu</a:t>
            </a:r>
            <a:endParaRPr lang="en-US" dirty="0" smtClean="0"/>
          </a:p>
          <a:p>
            <a:r>
              <a:rPr lang="en-US" dirty="0" smtClean="0"/>
              <a:t>2014 Art &amp; Science of Aging Conference</a:t>
            </a:r>
            <a:endParaRPr lang="en-US" dirty="0"/>
          </a:p>
        </p:txBody>
      </p:sp>
    </p:spTree>
    <p:extLst>
      <p:ext uri="{BB962C8B-B14F-4D97-AF65-F5344CB8AC3E}">
        <p14:creationId xmlns:p14="http://schemas.microsoft.com/office/powerpoint/2010/main" val="23719347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Hopkins &amp; Smith (1978) said:</a:t>
            </a:r>
            <a:endParaRPr lang="en-US" dirty="0"/>
          </a:p>
        </p:txBody>
      </p:sp>
      <p:sp>
        <p:nvSpPr>
          <p:cNvPr id="3" name="Content Placeholder 2"/>
          <p:cNvSpPr>
            <a:spLocks noGrp="1"/>
          </p:cNvSpPr>
          <p:nvPr>
            <p:ph idx="1"/>
          </p:nvPr>
        </p:nvSpPr>
        <p:spPr/>
        <p:txBody>
          <a:bodyPr/>
          <a:lstStyle/>
          <a:p>
            <a:r>
              <a:rPr lang="en-US" dirty="0" smtClean="0"/>
              <a:t>“Activity is the bridge between one’s inner reality and the external world.  It is through our activities that we are connected with life and other human beings.  Through activities… we learn about the world, test our knowledge, practice skills, express feelings, experience pleasure, take care of our survival, develop competence, and achieve mastery over our destinies”</a:t>
            </a:r>
            <a:endParaRPr lang="en-US" dirty="0"/>
          </a:p>
        </p:txBody>
      </p:sp>
    </p:spTree>
    <p:extLst>
      <p:ext uri="{BB962C8B-B14F-4D97-AF65-F5344CB8AC3E}">
        <p14:creationId xmlns:p14="http://schemas.microsoft.com/office/powerpoint/2010/main" val="17312525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8200" y="2362200"/>
            <a:ext cx="3994826" cy="2667000"/>
          </a:xfrm>
        </p:spPr>
      </p:pic>
      <p:sp>
        <p:nvSpPr>
          <p:cNvPr id="2" name="Title 1"/>
          <p:cNvSpPr>
            <a:spLocks noGrp="1"/>
          </p:cNvSpPr>
          <p:nvPr>
            <p:ph type="title"/>
          </p:nvPr>
        </p:nvSpPr>
        <p:spPr/>
        <p:txBody>
          <a:bodyPr/>
          <a:lstStyle/>
          <a:p>
            <a:r>
              <a:rPr lang="en-US" dirty="0" smtClean="0"/>
              <a:t>Meaningful Leisure</a:t>
            </a:r>
            <a:endParaRPr lang="en-US" dirty="0"/>
          </a:p>
        </p:txBody>
      </p:sp>
      <p:sp>
        <p:nvSpPr>
          <p:cNvPr id="3" name="Content Placeholder 2"/>
          <p:cNvSpPr>
            <a:spLocks noGrp="1"/>
          </p:cNvSpPr>
          <p:nvPr>
            <p:ph sz="quarter" idx="13"/>
          </p:nvPr>
        </p:nvSpPr>
        <p:spPr>
          <a:xfrm>
            <a:off x="1298448" y="2121407"/>
            <a:ext cx="3959352" cy="3602736"/>
          </a:xfrm>
        </p:spPr>
        <p:txBody>
          <a:bodyPr/>
          <a:lstStyle/>
          <a:p>
            <a:r>
              <a:rPr lang="en-US" dirty="0" smtClean="0"/>
              <a:t>Being Me </a:t>
            </a:r>
          </a:p>
          <a:p>
            <a:r>
              <a:rPr lang="en-US" dirty="0" smtClean="0"/>
              <a:t>Finding Balance </a:t>
            </a:r>
          </a:p>
          <a:p>
            <a:r>
              <a:rPr lang="en-US" dirty="0" smtClean="0"/>
              <a:t>Providing Enjoyment</a:t>
            </a:r>
          </a:p>
          <a:p>
            <a:r>
              <a:rPr lang="en-US" dirty="0" smtClean="0"/>
              <a:t>Contribute</a:t>
            </a:r>
          </a:p>
          <a:p>
            <a:r>
              <a:rPr lang="en-US" dirty="0" smtClean="0"/>
              <a:t>Provide sense of freedom</a:t>
            </a:r>
          </a:p>
          <a:p>
            <a:r>
              <a:rPr lang="en-US" dirty="0" smtClean="0"/>
              <a:t>Connect us to others</a:t>
            </a:r>
          </a:p>
          <a:p>
            <a:r>
              <a:rPr lang="en-US" dirty="0" smtClean="0"/>
              <a:t>Challenges </a:t>
            </a:r>
          </a:p>
          <a:p>
            <a:endParaRPr lang="en-US" dirty="0"/>
          </a:p>
        </p:txBody>
      </p:sp>
    </p:spTree>
    <p:extLst>
      <p:ext uri="{BB962C8B-B14F-4D97-AF65-F5344CB8AC3E}">
        <p14:creationId xmlns:p14="http://schemas.microsoft.com/office/powerpoint/2010/main" val="18701119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Me</a:t>
            </a:r>
            <a:endParaRPr lang="en-US" dirty="0"/>
          </a:p>
        </p:txBody>
      </p:sp>
      <p:sp>
        <p:nvSpPr>
          <p:cNvPr id="4" name="Content Placeholder 3"/>
          <p:cNvSpPr>
            <a:spLocks noGrp="1"/>
          </p:cNvSpPr>
          <p:nvPr>
            <p:ph sz="quarter" idx="14"/>
          </p:nvPr>
        </p:nvSpPr>
        <p:spPr/>
        <p:txBody>
          <a:bodyPr/>
          <a:lstStyle/>
          <a:p>
            <a:r>
              <a:rPr lang="en-US" dirty="0" smtClean="0"/>
              <a:t>What does it mean?</a:t>
            </a:r>
          </a:p>
          <a:p>
            <a:endParaRPr lang="en-US" dirty="0"/>
          </a:p>
          <a:p>
            <a:r>
              <a:rPr lang="en-US" dirty="0" smtClean="0"/>
              <a:t>Considerations</a:t>
            </a:r>
          </a:p>
          <a:p>
            <a:pPr lvl="1"/>
            <a:r>
              <a:rPr lang="en-US" dirty="0" smtClean="0"/>
              <a:t>May need adaptations</a:t>
            </a:r>
          </a:p>
          <a:p>
            <a:pPr lvl="1"/>
            <a:r>
              <a:rPr lang="en-US" dirty="0" smtClean="0"/>
              <a:t>What activities are most important to me?</a:t>
            </a:r>
            <a:endParaRPr lang="en-US" dirty="0"/>
          </a:p>
        </p:txBody>
      </p:sp>
      <p:pic>
        <p:nvPicPr>
          <p:cNvPr id="3074" name="Picture 2" descr="C:\Users\devridaw\AppData\Local\Microsoft\Windows\Temporary Internet Files\Content.IE5\ZZCI9C0K\MP900438735[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057400"/>
            <a:ext cx="2411425"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3115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4" name="Content Placeholder 3"/>
          <p:cNvSpPr>
            <a:spLocks noGrp="1"/>
          </p:cNvSpPr>
          <p:nvPr>
            <p:ph sz="quarter" idx="14"/>
          </p:nvPr>
        </p:nvSpPr>
        <p:spPr>
          <a:xfrm>
            <a:off x="4800600" y="2119313"/>
            <a:ext cx="3352800" cy="3605212"/>
          </a:xfrm>
        </p:spPr>
        <p:txBody>
          <a:bodyPr/>
          <a:lstStyle/>
          <a:p>
            <a:r>
              <a:rPr lang="en-US" dirty="0" smtClean="0"/>
              <a:t>Between relaxation and keeping busy</a:t>
            </a:r>
          </a:p>
          <a:p>
            <a:endParaRPr lang="en-US" dirty="0"/>
          </a:p>
          <a:p>
            <a:r>
              <a:rPr lang="en-US" dirty="0" smtClean="0"/>
              <a:t>Considerations:</a:t>
            </a:r>
          </a:p>
          <a:p>
            <a:pPr lvl="1"/>
            <a:r>
              <a:rPr lang="en-US" dirty="0" smtClean="0"/>
              <a:t>Know your abilities</a:t>
            </a:r>
          </a:p>
          <a:p>
            <a:pPr lvl="1"/>
            <a:r>
              <a:rPr lang="en-US" dirty="0" smtClean="0"/>
              <a:t>Accept what you do is best you do at that time</a:t>
            </a:r>
          </a:p>
          <a:p>
            <a:pPr lvl="1"/>
            <a:r>
              <a:rPr lang="en-US" dirty="0" smtClean="0"/>
              <a:t>Take breaks</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7344" y="2362200"/>
            <a:ext cx="3600856" cy="2808668"/>
          </a:xfrm>
        </p:spPr>
      </p:pic>
    </p:spTree>
    <p:extLst>
      <p:ext uri="{BB962C8B-B14F-4D97-AF65-F5344CB8AC3E}">
        <p14:creationId xmlns:p14="http://schemas.microsoft.com/office/powerpoint/2010/main" val="13146906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Enjoyment</a:t>
            </a:r>
            <a:endParaRPr lang="en-US" dirty="0"/>
          </a:p>
        </p:txBody>
      </p:sp>
      <p:sp>
        <p:nvSpPr>
          <p:cNvPr id="4" name="Content Placeholder 3"/>
          <p:cNvSpPr>
            <a:spLocks noGrp="1"/>
          </p:cNvSpPr>
          <p:nvPr>
            <p:ph sz="quarter" idx="14"/>
          </p:nvPr>
        </p:nvSpPr>
        <p:spPr/>
        <p:txBody>
          <a:bodyPr/>
          <a:lstStyle/>
          <a:p>
            <a:r>
              <a:rPr lang="en-US" dirty="0" smtClean="0"/>
              <a:t>Have fun and laugh</a:t>
            </a:r>
          </a:p>
          <a:p>
            <a:r>
              <a:rPr lang="en-US" dirty="0" smtClean="0"/>
              <a:t>Be happy!</a:t>
            </a:r>
          </a:p>
          <a:p>
            <a:endParaRPr lang="en-US" dirty="0"/>
          </a:p>
          <a:p>
            <a:r>
              <a:rPr lang="en-US" dirty="0" smtClean="0"/>
              <a:t>Considerations:</a:t>
            </a:r>
          </a:p>
          <a:p>
            <a:pPr lvl="1"/>
            <a:r>
              <a:rPr lang="en-US" dirty="0" smtClean="0"/>
              <a:t>Have fun!</a:t>
            </a:r>
          </a:p>
          <a:p>
            <a:pPr lvl="1"/>
            <a:r>
              <a:rPr lang="en-US" dirty="0" smtClean="0"/>
              <a:t>Remember to laugh</a:t>
            </a:r>
          </a:p>
          <a:p>
            <a:pPr lvl="1"/>
            <a:r>
              <a:rPr lang="en-US" dirty="0" smtClean="0"/>
              <a:t>Young at heart</a:t>
            </a:r>
          </a:p>
          <a:p>
            <a:pPr lvl="1"/>
            <a:r>
              <a:rPr lang="en-US" dirty="0" smtClean="0"/>
              <a:t>Fresh perspective</a:t>
            </a:r>
            <a:endParaRPr lang="en-US" dirty="0"/>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2590800"/>
            <a:ext cx="3681027" cy="2444432"/>
          </a:xfrm>
        </p:spPr>
      </p:pic>
    </p:spTree>
    <p:extLst>
      <p:ext uri="{BB962C8B-B14F-4D97-AF65-F5344CB8AC3E}">
        <p14:creationId xmlns:p14="http://schemas.microsoft.com/office/powerpoint/2010/main" val="27664238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Contribute</a:t>
            </a:r>
            <a:endParaRPr lang="en-US" dirty="0"/>
          </a:p>
        </p:txBody>
      </p:sp>
      <p:sp>
        <p:nvSpPr>
          <p:cNvPr id="3" name="Content Placeholder 2"/>
          <p:cNvSpPr>
            <a:spLocks noGrp="1"/>
          </p:cNvSpPr>
          <p:nvPr>
            <p:ph sz="quarter" idx="13"/>
          </p:nvPr>
        </p:nvSpPr>
        <p:spPr/>
        <p:txBody>
          <a:bodyPr/>
          <a:lstStyle/>
          <a:p>
            <a:r>
              <a:rPr lang="en-US" dirty="0" smtClean="0"/>
              <a:t>What does it mean?</a:t>
            </a:r>
          </a:p>
          <a:p>
            <a:endParaRPr lang="en-US" dirty="0"/>
          </a:p>
          <a:p>
            <a:r>
              <a:rPr lang="en-US" dirty="0" smtClean="0"/>
              <a:t>Considerations:</a:t>
            </a:r>
          </a:p>
          <a:p>
            <a:pPr lvl="1"/>
            <a:r>
              <a:rPr lang="en-US" dirty="0" smtClean="0"/>
              <a:t>Recognize value</a:t>
            </a:r>
          </a:p>
          <a:p>
            <a:pPr lvl="1"/>
            <a:r>
              <a:rPr lang="en-US" dirty="0" smtClean="0"/>
              <a:t>Volunteer</a:t>
            </a:r>
          </a:p>
          <a:p>
            <a:pPr lvl="1"/>
            <a:r>
              <a:rPr lang="en-US" dirty="0" smtClean="0"/>
              <a:t>Advocate</a:t>
            </a:r>
          </a:p>
          <a:p>
            <a:pPr lvl="1"/>
            <a:r>
              <a:rPr lang="en-US" dirty="0" smtClean="0"/>
              <a:t>Spending time with others</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64075" y="2778919"/>
            <a:ext cx="3200400" cy="2286000"/>
          </a:xfrm>
        </p:spPr>
      </p:pic>
    </p:spTree>
    <p:extLst>
      <p:ext uri="{BB962C8B-B14F-4D97-AF65-F5344CB8AC3E}">
        <p14:creationId xmlns:p14="http://schemas.microsoft.com/office/powerpoint/2010/main" val="1682836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a:t>
            </a:r>
            <a:endParaRPr lang="en-US"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438400" y="4324160"/>
            <a:ext cx="4876800" cy="1852667"/>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43600" y="2971800"/>
            <a:ext cx="2286000" cy="1200150"/>
          </a:xfrm>
        </p:spPr>
      </p:pic>
      <p:sp>
        <p:nvSpPr>
          <p:cNvPr id="7" name="TextBox 6"/>
          <p:cNvSpPr txBox="1"/>
          <p:nvPr/>
        </p:nvSpPr>
        <p:spPr>
          <a:xfrm>
            <a:off x="1371600" y="1981200"/>
            <a:ext cx="4724400" cy="2308324"/>
          </a:xfrm>
          <a:prstGeom prst="rect">
            <a:avLst/>
          </a:prstGeom>
          <a:noFill/>
        </p:spPr>
        <p:txBody>
          <a:bodyPr wrap="square" rtlCol="0">
            <a:spAutoFit/>
          </a:bodyPr>
          <a:lstStyle/>
          <a:p>
            <a:pPr marL="285750" indent="-285750">
              <a:buFont typeface="Arial" pitchFamily="34" charset="0"/>
              <a:buChar char="•"/>
            </a:pPr>
            <a:r>
              <a:rPr lang="en-US" sz="2400" dirty="0" smtClean="0"/>
              <a:t>Escape stress of daily tasks and responsibilities</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Considerations:</a:t>
            </a:r>
          </a:p>
          <a:p>
            <a:pPr marL="742950" lvl="1" indent="-285750">
              <a:buFont typeface="Arial" pitchFamily="34" charset="0"/>
              <a:buChar char="•"/>
            </a:pPr>
            <a:r>
              <a:rPr lang="en-US" sz="2400" dirty="0" smtClean="0"/>
              <a:t>Outdoors</a:t>
            </a:r>
          </a:p>
          <a:p>
            <a:pPr marL="742950" lvl="1" indent="-285750">
              <a:buFont typeface="Arial" pitchFamily="34" charset="0"/>
              <a:buChar char="•"/>
            </a:pPr>
            <a:r>
              <a:rPr lang="en-US" sz="2400" dirty="0" smtClean="0"/>
              <a:t>Arts and music</a:t>
            </a:r>
            <a:endParaRPr lang="en-US" sz="2400" dirty="0"/>
          </a:p>
        </p:txBody>
      </p:sp>
    </p:spTree>
    <p:extLst>
      <p:ext uri="{BB962C8B-B14F-4D97-AF65-F5344CB8AC3E}">
        <p14:creationId xmlns:p14="http://schemas.microsoft.com/office/powerpoint/2010/main" val="39179137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a:t>
            </a:r>
            <a:endParaRPr lang="en-US" dirty="0"/>
          </a:p>
        </p:txBody>
      </p:sp>
      <p:sp>
        <p:nvSpPr>
          <p:cNvPr id="3" name="Content Placeholder 2"/>
          <p:cNvSpPr>
            <a:spLocks noGrp="1"/>
          </p:cNvSpPr>
          <p:nvPr>
            <p:ph sz="quarter" idx="13"/>
          </p:nvPr>
        </p:nvSpPr>
        <p:spPr/>
        <p:txBody>
          <a:bodyPr/>
          <a:lstStyle/>
          <a:p>
            <a:r>
              <a:rPr lang="en-US" dirty="0" smtClean="0"/>
              <a:t>What is it?</a:t>
            </a:r>
          </a:p>
          <a:p>
            <a:endParaRPr lang="en-US" dirty="0"/>
          </a:p>
          <a:p>
            <a:r>
              <a:rPr lang="en-US" dirty="0" smtClean="0"/>
              <a:t>Considerations:</a:t>
            </a:r>
          </a:p>
          <a:p>
            <a:pPr lvl="1"/>
            <a:r>
              <a:rPr lang="en-US" dirty="0" smtClean="0"/>
              <a:t>Social groups</a:t>
            </a:r>
          </a:p>
          <a:p>
            <a:pPr lvl="1"/>
            <a:r>
              <a:rPr lang="en-US" dirty="0" smtClean="0"/>
              <a:t>Quality relationships</a:t>
            </a:r>
          </a:p>
          <a:p>
            <a:pPr lvl="1"/>
            <a:r>
              <a:rPr lang="en-US" dirty="0" smtClean="0"/>
              <a:t>Tremendous emotional benefits</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64075" y="2860139"/>
            <a:ext cx="3200400" cy="2123559"/>
          </a:xfrm>
        </p:spPr>
      </p:pic>
    </p:spTree>
    <p:extLst>
      <p:ext uri="{BB962C8B-B14F-4D97-AF65-F5344CB8AC3E}">
        <p14:creationId xmlns:p14="http://schemas.microsoft.com/office/powerpoint/2010/main" val="4022184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90600" y="2819400"/>
            <a:ext cx="3543037" cy="2012045"/>
          </a:xfrm>
        </p:spPr>
      </p:pic>
      <p:sp>
        <p:nvSpPr>
          <p:cNvPr id="4" name="Content Placeholder 3"/>
          <p:cNvSpPr>
            <a:spLocks noGrp="1"/>
          </p:cNvSpPr>
          <p:nvPr>
            <p:ph sz="quarter" idx="14"/>
          </p:nvPr>
        </p:nvSpPr>
        <p:spPr/>
        <p:txBody>
          <a:bodyPr>
            <a:normAutofit lnSpcReduction="10000"/>
          </a:bodyPr>
          <a:lstStyle/>
          <a:p>
            <a:r>
              <a:rPr lang="en-US" dirty="0" smtClean="0"/>
              <a:t>Grow, learn, develop</a:t>
            </a:r>
          </a:p>
          <a:p>
            <a:endParaRPr lang="en-US" dirty="0"/>
          </a:p>
          <a:p>
            <a:r>
              <a:rPr lang="en-US" dirty="0" smtClean="0"/>
              <a:t>Considerations:</a:t>
            </a:r>
          </a:p>
          <a:p>
            <a:pPr lvl="1"/>
            <a:r>
              <a:rPr lang="en-US" dirty="0" smtClean="0"/>
              <a:t>Try something new</a:t>
            </a:r>
          </a:p>
          <a:p>
            <a:pPr lvl="1"/>
            <a:r>
              <a:rPr lang="en-US" dirty="0" smtClean="0"/>
              <a:t>Learn a new skill or take up a new hobby</a:t>
            </a:r>
          </a:p>
          <a:p>
            <a:pPr lvl="1"/>
            <a:r>
              <a:rPr lang="en-US" dirty="0" smtClean="0"/>
              <a:t>Involve others</a:t>
            </a:r>
          </a:p>
          <a:p>
            <a:pPr lvl="1"/>
            <a:r>
              <a:rPr lang="en-US" dirty="0" smtClean="0"/>
              <a:t>Experience nature</a:t>
            </a:r>
            <a:endParaRPr lang="en-US" dirty="0"/>
          </a:p>
        </p:txBody>
      </p:sp>
    </p:spTree>
    <p:extLst>
      <p:ext uri="{BB962C8B-B14F-4D97-AF65-F5344CB8AC3E}">
        <p14:creationId xmlns:p14="http://schemas.microsoft.com/office/powerpoint/2010/main" val="12706079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979" y="1981200"/>
            <a:ext cx="6254044" cy="2484970"/>
          </a:xfrm>
        </p:spPr>
        <p:txBody>
          <a:bodyPr>
            <a:normAutofit fontScale="90000"/>
          </a:bodyPr>
          <a:lstStyle/>
          <a:p>
            <a:r>
              <a:rPr lang="en-US" dirty="0" smtClean="0"/>
              <a:t>What are the benefits of engagement and involvement in purposeful and meaningful leisure?</a:t>
            </a:r>
            <a:endParaRPr lang="en-US" dirty="0"/>
          </a:p>
        </p:txBody>
      </p:sp>
    </p:spTree>
    <p:extLst>
      <p:ext uri="{BB962C8B-B14F-4D97-AF65-F5344CB8AC3E}">
        <p14:creationId xmlns:p14="http://schemas.microsoft.com/office/powerpoint/2010/main" val="21984766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Participants will be able to:  </a:t>
            </a:r>
          </a:p>
          <a:p>
            <a:pPr lvl="0"/>
            <a:r>
              <a:rPr lang="en-US" dirty="0" smtClean="0"/>
              <a:t>Define what purposeful and meaningful activity is.</a:t>
            </a:r>
          </a:p>
          <a:p>
            <a:pPr lvl="0"/>
            <a:r>
              <a:rPr lang="en-US" dirty="0" smtClean="0"/>
              <a:t>State how </a:t>
            </a:r>
            <a:r>
              <a:rPr lang="en-US" dirty="0"/>
              <a:t>engagement in purposeful and meaningful leisure and education contributes to aging well. </a:t>
            </a:r>
          </a:p>
          <a:p>
            <a:pPr lvl="0"/>
            <a:r>
              <a:rPr lang="en-US" dirty="0"/>
              <a:t>Identify how to </a:t>
            </a:r>
            <a:r>
              <a:rPr lang="en-US" dirty="0" smtClean="0"/>
              <a:t>discover purposeful </a:t>
            </a:r>
            <a:r>
              <a:rPr lang="en-US" dirty="0"/>
              <a:t>and meaningful leisure and recreation </a:t>
            </a:r>
            <a:r>
              <a:rPr lang="en-US" dirty="0" smtClean="0"/>
              <a:t>to an individual.</a:t>
            </a:r>
            <a:endParaRPr lang="en-US" dirty="0"/>
          </a:p>
          <a:p>
            <a:pPr lvl="0"/>
            <a:r>
              <a:rPr lang="en-US" dirty="0"/>
              <a:t>Explain 3 techniques for motivating and engaging </a:t>
            </a:r>
            <a:r>
              <a:rPr lang="en-US" dirty="0" smtClean="0"/>
              <a:t>individuals </a:t>
            </a:r>
            <a:r>
              <a:rPr lang="en-US" dirty="0"/>
              <a:t>to participate in meaningful and purposeful leisure.  </a:t>
            </a:r>
          </a:p>
        </p:txBody>
      </p:sp>
    </p:spTree>
    <p:extLst>
      <p:ext uri="{BB962C8B-B14F-4D97-AF65-F5344CB8AC3E}">
        <p14:creationId xmlns:p14="http://schemas.microsoft.com/office/powerpoint/2010/main" val="15471742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smtClean="0"/>
              <a:t>Benefits of Involvement</a:t>
            </a:r>
          </a:p>
        </p:txBody>
      </p:sp>
      <p:sp>
        <p:nvSpPr>
          <p:cNvPr id="131077" name="Rectangle 5"/>
          <p:cNvSpPr>
            <a:spLocks noGrp="1" noChangeArrowheads="1"/>
          </p:cNvSpPr>
          <p:nvPr>
            <p:ph type="body" sz="half" idx="1"/>
          </p:nvPr>
        </p:nvSpPr>
        <p:spPr>
          <a:xfrm>
            <a:off x="1143000" y="1600200"/>
            <a:ext cx="4038600" cy="4530725"/>
          </a:xfrm>
        </p:spPr>
        <p:txBody>
          <a:bodyPr rtlCol="0">
            <a:normAutofit/>
          </a:bodyPr>
          <a:lstStyle/>
          <a:p>
            <a:pPr marL="274320" indent="-274320" eaLnBrk="1" fontAlgn="auto" hangingPunct="1">
              <a:lnSpc>
                <a:spcPct val="90000"/>
              </a:lnSpc>
              <a:spcAft>
                <a:spcPts val="0"/>
              </a:spcAft>
              <a:defRPr/>
            </a:pPr>
            <a:r>
              <a:rPr lang="en-US" dirty="0" smtClean="0"/>
              <a:t>Give meaning to life</a:t>
            </a:r>
          </a:p>
          <a:p>
            <a:pPr marL="274320" indent="-274320" eaLnBrk="1" fontAlgn="auto" hangingPunct="1">
              <a:lnSpc>
                <a:spcPct val="90000"/>
              </a:lnSpc>
              <a:spcAft>
                <a:spcPts val="0"/>
              </a:spcAft>
              <a:defRPr/>
            </a:pPr>
            <a:r>
              <a:rPr lang="en-US" dirty="0" smtClean="0"/>
              <a:t>Continue past roles and leisure interests</a:t>
            </a:r>
          </a:p>
          <a:p>
            <a:pPr marL="274320" indent="-274320" eaLnBrk="1" fontAlgn="auto" hangingPunct="1">
              <a:lnSpc>
                <a:spcPct val="90000"/>
              </a:lnSpc>
              <a:spcAft>
                <a:spcPts val="0"/>
              </a:spcAft>
              <a:defRPr/>
            </a:pPr>
            <a:r>
              <a:rPr lang="en-US" dirty="0" smtClean="0"/>
              <a:t>Reduce boredom</a:t>
            </a:r>
          </a:p>
          <a:p>
            <a:pPr marL="274320" indent="-274320" eaLnBrk="1" fontAlgn="auto" hangingPunct="1">
              <a:lnSpc>
                <a:spcPct val="90000"/>
              </a:lnSpc>
              <a:spcAft>
                <a:spcPts val="0"/>
              </a:spcAft>
              <a:defRPr/>
            </a:pPr>
            <a:r>
              <a:rPr lang="en-US" dirty="0" smtClean="0"/>
              <a:t>Provide meaningful interaction</a:t>
            </a:r>
          </a:p>
          <a:p>
            <a:pPr marL="274320" indent="-274320" eaLnBrk="1" fontAlgn="auto" hangingPunct="1">
              <a:lnSpc>
                <a:spcPct val="90000"/>
              </a:lnSpc>
              <a:spcAft>
                <a:spcPts val="0"/>
              </a:spcAft>
              <a:defRPr/>
            </a:pPr>
            <a:r>
              <a:rPr lang="en-US" dirty="0" smtClean="0"/>
              <a:t>Provide structure and routine</a:t>
            </a:r>
          </a:p>
          <a:p>
            <a:pPr marL="274320" indent="-274320" eaLnBrk="1" fontAlgn="auto" hangingPunct="1">
              <a:lnSpc>
                <a:spcPct val="90000"/>
              </a:lnSpc>
              <a:spcAft>
                <a:spcPts val="0"/>
              </a:spcAft>
              <a:defRPr/>
            </a:pPr>
            <a:r>
              <a:rPr lang="en-US" dirty="0" smtClean="0"/>
              <a:t>Minimize depression, anxiety and isolation</a:t>
            </a:r>
          </a:p>
          <a:p>
            <a:pPr marL="274320" indent="-274320" eaLnBrk="1" fontAlgn="auto" hangingPunct="1">
              <a:lnSpc>
                <a:spcPct val="90000"/>
              </a:lnSpc>
              <a:spcAft>
                <a:spcPts val="0"/>
              </a:spcAft>
              <a:defRPr/>
            </a:pPr>
            <a:r>
              <a:rPr lang="en-US" dirty="0" smtClean="0"/>
              <a:t>Maintain function and abilities</a:t>
            </a:r>
          </a:p>
        </p:txBody>
      </p:sp>
      <p:pic>
        <p:nvPicPr>
          <p:cNvPr id="9220" name="Picture 14" descr="MPj040101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3316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6405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t>
            </a:r>
            <a:r>
              <a:rPr lang="en-US" dirty="0" err="1" smtClean="0"/>
              <a:t>Con’t</a:t>
            </a:r>
            <a:r>
              <a:rPr lang="en-US" dirty="0" smtClean="0"/>
              <a: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00400" y="4648200"/>
            <a:ext cx="3200400" cy="1418023"/>
          </a:xfrm>
        </p:spPr>
      </p:pic>
      <p:sp>
        <p:nvSpPr>
          <p:cNvPr id="4" name="Content Placeholder 3"/>
          <p:cNvSpPr>
            <a:spLocks noGrp="1"/>
          </p:cNvSpPr>
          <p:nvPr>
            <p:ph sz="quarter" idx="14"/>
          </p:nvPr>
        </p:nvSpPr>
        <p:spPr>
          <a:xfrm>
            <a:off x="1828800" y="1828800"/>
            <a:ext cx="6035040" cy="3895725"/>
          </a:xfrm>
        </p:spPr>
        <p:txBody>
          <a:bodyPr>
            <a:normAutofit/>
          </a:bodyPr>
          <a:lstStyle/>
          <a:p>
            <a:pPr>
              <a:lnSpc>
                <a:spcPct val="90000"/>
              </a:lnSpc>
              <a:defRPr/>
            </a:pPr>
            <a:r>
              <a:rPr lang="en-US" dirty="0"/>
              <a:t>Provide sensory stimulation</a:t>
            </a:r>
          </a:p>
          <a:p>
            <a:pPr>
              <a:lnSpc>
                <a:spcPct val="90000"/>
              </a:lnSpc>
              <a:defRPr/>
            </a:pPr>
            <a:r>
              <a:rPr lang="en-US" dirty="0"/>
              <a:t>Maintain quality of life</a:t>
            </a:r>
          </a:p>
          <a:p>
            <a:pPr>
              <a:lnSpc>
                <a:spcPct val="90000"/>
              </a:lnSpc>
              <a:defRPr/>
            </a:pPr>
            <a:r>
              <a:rPr lang="en-US" dirty="0"/>
              <a:t>Increase appetite and ability to sleep</a:t>
            </a:r>
          </a:p>
          <a:p>
            <a:pPr>
              <a:lnSpc>
                <a:spcPct val="90000"/>
              </a:lnSpc>
              <a:defRPr/>
            </a:pPr>
            <a:r>
              <a:rPr lang="en-US" dirty="0"/>
              <a:t>Decrease challenging </a:t>
            </a:r>
            <a:r>
              <a:rPr lang="en-US" dirty="0" smtClean="0"/>
              <a:t>behaviors </a:t>
            </a:r>
          </a:p>
          <a:p>
            <a:pPr>
              <a:lnSpc>
                <a:spcPct val="90000"/>
              </a:lnSpc>
              <a:defRPr/>
            </a:pPr>
            <a:r>
              <a:rPr lang="en-US" dirty="0" smtClean="0">
                <a:latin typeface="Franklin Gothic Book" pitchFamily="34" charset="0"/>
              </a:rPr>
              <a:t>Build </a:t>
            </a:r>
            <a:r>
              <a:rPr lang="en-US" dirty="0">
                <a:latin typeface="Franklin Gothic Book" pitchFamily="34" charset="0"/>
              </a:rPr>
              <a:t>on strengths and abilities at a time of many </a:t>
            </a:r>
            <a:r>
              <a:rPr lang="en-US" dirty="0" smtClean="0">
                <a:latin typeface="Franklin Gothic Book" pitchFamily="34" charset="0"/>
              </a:rPr>
              <a:t>losses</a:t>
            </a:r>
          </a:p>
          <a:p>
            <a:pPr>
              <a:lnSpc>
                <a:spcPct val="90000"/>
              </a:lnSpc>
              <a:defRPr/>
            </a:pPr>
            <a:r>
              <a:rPr lang="en-US" dirty="0" smtClean="0">
                <a:latin typeface="Franklin Gothic Book" pitchFamily="34" charset="0"/>
              </a:rPr>
              <a:t>Enhance self-esteem</a:t>
            </a:r>
            <a:endParaRPr lang="en-US" dirty="0">
              <a:latin typeface="Franklin Gothic Book" pitchFamily="34" charset="0"/>
            </a:endParaRPr>
          </a:p>
          <a:p>
            <a:pPr>
              <a:lnSpc>
                <a:spcPct val="90000"/>
              </a:lnSpc>
              <a:defRPr/>
            </a:pPr>
            <a:endParaRPr lang="en-US" dirty="0"/>
          </a:p>
          <a:p>
            <a:endParaRPr lang="en-US" dirty="0"/>
          </a:p>
        </p:txBody>
      </p:sp>
    </p:spTree>
    <p:extLst>
      <p:ext uri="{BB962C8B-B14F-4D97-AF65-F5344CB8AC3E}">
        <p14:creationId xmlns:p14="http://schemas.microsoft.com/office/powerpoint/2010/main" val="33515591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Past and present interests and skills</a:t>
            </a:r>
          </a:p>
          <a:p>
            <a:pPr marL="457200" indent="-457200">
              <a:buFont typeface="+mj-lt"/>
              <a:buAutoNum type="arabicPeriod"/>
            </a:pPr>
            <a:r>
              <a:rPr lang="en-US" dirty="0" smtClean="0"/>
              <a:t>Religious and cultural background</a:t>
            </a:r>
          </a:p>
          <a:p>
            <a:pPr marL="457200" indent="-457200">
              <a:buFont typeface="+mj-lt"/>
              <a:buAutoNum type="arabicPeriod"/>
            </a:pPr>
            <a:r>
              <a:rPr lang="en-US" dirty="0" smtClean="0"/>
              <a:t>Abilities</a:t>
            </a:r>
          </a:p>
          <a:p>
            <a:pPr marL="457200" indent="-457200">
              <a:buFont typeface="+mj-lt"/>
              <a:buAutoNum type="arabicPeriod"/>
            </a:pPr>
            <a:r>
              <a:rPr lang="en-US" dirty="0" smtClean="0"/>
              <a:t>Past and present roles</a:t>
            </a:r>
          </a:p>
          <a:p>
            <a:pPr marL="457200" indent="-457200">
              <a:buFont typeface="+mj-lt"/>
              <a:buAutoNum type="arabicPeriod"/>
            </a:pPr>
            <a:r>
              <a:rPr lang="en-US" dirty="0" smtClean="0"/>
              <a:t>Personality</a:t>
            </a:r>
          </a:p>
          <a:p>
            <a:pPr marL="457200" indent="-457200">
              <a:buFont typeface="+mj-lt"/>
              <a:buAutoNum type="arabicPeriod"/>
            </a:pPr>
            <a:r>
              <a:rPr lang="en-US" dirty="0" smtClean="0"/>
              <a:t>Experiences: achievements, disappointments, concerns, passions, favorites</a:t>
            </a:r>
            <a:endParaRPr lang="en-US" dirty="0"/>
          </a:p>
        </p:txBody>
      </p:sp>
    </p:spTree>
    <p:extLst>
      <p:ext uri="{BB962C8B-B14F-4D97-AF65-F5344CB8AC3E}">
        <p14:creationId xmlns:p14="http://schemas.microsoft.com/office/powerpoint/2010/main" val="13898368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n-US" dirty="0" smtClean="0"/>
              <a:t>Factors that may Interfere with Engagement</a:t>
            </a:r>
          </a:p>
        </p:txBody>
      </p:sp>
      <p:sp>
        <p:nvSpPr>
          <p:cNvPr id="3" name="Content Placeholder 2"/>
          <p:cNvSpPr>
            <a:spLocks noGrp="1"/>
          </p:cNvSpPr>
          <p:nvPr>
            <p:ph sz="quarter" idx="13"/>
          </p:nvPr>
        </p:nvSpPr>
        <p:spPr>
          <a:xfrm>
            <a:off x="1298575" y="2416175"/>
            <a:ext cx="3200400" cy="3603625"/>
          </a:xfrm>
          <a:prstGeom prst="rect">
            <a:avLst/>
          </a:prstGeom>
        </p:spPr>
        <p:txBody>
          <a:bodyPr rtlCol="0">
            <a:normAutofit lnSpcReduction="10000"/>
          </a:bodyPr>
          <a:lstStyle/>
          <a:p>
            <a:pPr marL="274320" indent="-274320" eaLnBrk="1" fontAlgn="auto" hangingPunct="1">
              <a:spcAft>
                <a:spcPts val="0"/>
              </a:spcAft>
              <a:defRPr/>
            </a:pPr>
            <a:r>
              <a:rPr lang="en-US" dirty="0" smtClean="0"/>
              <a:t>Passive</a:t>
            </a:r>
          </a:p>
          <a:p>
            <a:pPr marL="274320" indent="-274320" eaLnBrk="1" fontAlgn="auto" hangingPunct="1">
              <a:spcAft>
                <a:spcPts val="0"/>
              </a:spcAft>
              <a:defRPr/>
            </a:pPr>
            <a:r>
              <a:rPr lang="en-US" dirty="0" smtClean="0"/>
              <a:t>Depression</a:t>
            </a:r>
          </a:p>
          <a:p>
            <a:pPr marL="274320" indent="-274320" eaLnBrk="1" fontAlgn="auto" hangingPunct="1">
              <a:spcAft>
                <a:spcPts val="0"/>
              </a:spcAft>
              <a:defRPr/>
            </a:pPr>
            <a:r>
              <a:rPr lang="en-US" dirty="0" smtClean="0"/>
              <a:t>Lack of purpose/ apathy</a:t>
            </a:r>
          </a:p>
          <a:p>
            <a:pPr marL="274320" indent="-274320" eaLnBrk="1" fontAlgn="auto" hangingPunct="1">
              <a:spcAft>
                <a:spcPts val="0"/>
              </a:spcAft>
              <a:defRPr/>
            </a:pPr>
            <a:r>
              <a:rPr lang="en-US" dirty="0" smtClean="0"/>
              <a:t>Anxiety</a:t>
            </a:r>
          </a:p>
          <a:p>
            <a:pPr marL="274320" indent="-274320" eaLnBrk="1" fontAlgn="auto" hangingPunct="1">
              <a:spcAft>
                <a:spcPts val="0"/>
              </a:spcAft>
              <a:defRPr/>
            </a:pPr>
            <a:r>
              <a:rPr lang="en-US" dirty="0" smtClean="0"/>
              <a:t>Communication challenges</a:t>
            </a:r>
          </a:p>
          <a:p>
            <a:pPr marL="274320" indent="-274320" eaLnBrk="1" fontAlgn="auto" hangingPunct="1">
              <a:spcAft>
                <a:spcPts val="0"/>
              </a:spcAft>
              <a:defRPr/>
            </a:pPr>
            <a:r>
              <a:rPr lang="en-US" dirty="0" smtClean="0"/>
              <a:t>Confusion </a:t>
            </a:r>
          </a:p>
          <a:p>
            <a:pPr marL="274320" indent="-274320" eaLnBrk="1" fontAlgn="auto" hangingPunct="1">
              <a:spcAft>
                <a:spcPts val="0"/>
              </a:spcAft>
              <a:defRPr/>
            </a:pPr>
            <a:r>
              <a:rPr lang="en-US" dirty="0" smtClean="0"/>
              <a:t>Movement patterns</a:t>
            </a:r>
          </a:p>
          <a:p>
            <a:pPr marL="274320" indent="-274320" eaLnBrk="1" fontAlgn="auto" hangingPunct="1">
              <a:spcAft>
                <a:spcPts val="0"/>
              </a:spcAft>
              <a:defRPr/>
            </a:pPr>
            <a:endParaRPr lang="en-US" dirty="0"/>
          </a:p>
        </p:txBody>
      </p:sp>
      <p:sp>
        <p:nvSpPr>
          <p:cNvPr id="4" name="Content Placeholder 3"/>
          <p:cNvSpPr>
            <a:spLocks noGrp="1"/>
          </p:cNvSpPr>
          <p:nvPr>
            <p:ph sz="quarter" idx="14"/>
          </p:nvPr>
        </p:nvSpPr>
        <p:spPr>
          <a:xfrm>
            <a:off x="4664075" y="2414588"/>
            <a:ext cx="3200400" cy="3605212"/>
          </a:xfrm>
          <a:prstGeom prst="rect">
            <a:avLst/>
          </a:prstGeom>
        </p:spPr>
        <p:txBody>
          <a:bodyPr rtlCol="0">
            <a:normAutofit lnSpcReduction="10000"/>
          </a:bodyPr>
          <a:lstStyle/>
          <a:p>
            <a:pPr marL="274320" indent="-274320" eaLnBrk="1" fontAlgn="auto" hangingPunct="1">
              <a:spcAft>
                <a:spcPts val="0"/>
              </a:spcAft>
              <a:defRPr/>
            </a:pPr>
            <a:r>
              <a:rPr lang="en-US" dirty="0" smtClean="0"/>
              <a:t>Feeling of dependence</a:t>
            </a:r>
          </a:p>
          <a:p>
            <a:pPr marL="274320" indent="-274320" eaLnBrk="1" fontAlgn="auto" hangingPunct="1">
              <a:spcAft>
                <a:spcPts val="0"/>
              </a:spcAft>
              <a:defRPr/>
            </a:pPr>
            <a:r>
              <a:rPr lang="en-US" dirty="0" smtClean="0"/>
              <a:t>Anger</a:t>
            </a:r>
          </a:p>
          <a:p>
            <a:pPr marL="274320" indent="-274320" eaLnBrk="1" fontAlgn="auto" hangingPunct="1">
              <a:spcAft>
                <a:spcPts val="0"/>
              </a:spcAft>
              <a:defRPr/>
            </a:pPr>
            <a:r>
              <a:rPr lang="en-US" dirty="0" smtClean="0"/>
              <a:t>Loneliness</a:t>
            </a:r>
          </a:p>
          <a:p>
            <a:pPr marL="274320" indent="-274320" eaLnBrk="1" fontAlgn="auto" hangingPunct="1">
              <a:spcAft>
                <a:spcPts val="0"/>
              </a:spcAft>
              <a:defRPr/>
            </a:pPr>
            <a:r>
              <a:rPr lang="en-US" dirty="0" smtClean="0"/>
              <a:t>Wandering</a:t>
            </a:r>
          </a:p>
          <a:p>
            <a:pPr marL="274320" indent="-274320" eaLnBrk="1" fontAlgn="auto" hangingPunct="1">
              <a:spcAft>
                <a:spcPts val="0"/>
              </a:spcAft>
              <a:defRPr/>
            </a:pPr>
            <a:r>
              <a:rPr lang="en-US" dirty="0" smtClean="0"/>
              <a:t>Short attention span</a:t>
            </a:r>
          </a:p>
          <a:p>
            <a:pPr marL="274320" indent="-274320" eaLnBrk="1" fontAlgn="auto" hangingPunct="1">
              <a:spcAft>
                <a:spcPts val="0"/>
              </a:spcAft>
              <a:defRPr/>
            </a:pPr>
            <a:r>
              <a:rPr lang="en-US" dirty="0" smtClean="0"/>
              <a:t>Sensory losses</a:t>
            </a:r>
          </a:p>
          <a:p>
            <a:pPr marL="274320" indent="-274320" eaLnBrk="1" fontAlgn="auto" hangingPunct="1">
              <a:spcAft>
                <a:spcPts val="0"/>
              </a:spcAft>
              <a:defRPr/>
            </a:pPr>
            <a:r>
              <a:rPr lang="en-US" dirty="0" smtClean="0"/>
              <a:t>Cognitive loss</a:t>
            </a:r>
          </a:p>
          <a:p>
            <a:pPr marL="274320" indent="-274320" eaLnBrk="1" fontAlgn="auto" hangingPunct="1">
              <a:spcAft>
                <a:spcPts val="0"/>
              </a:spcAft>
              <a:defRPr/>
            </a:pPr>
            <a:r>
              <a:rPr lang="en-US" dirty="0" smtClean="0"/>
              <a:t>Embarrassment </a:t>
            </a:r>
            <a:endParaRPr lang="en-US" dirty="0"/>
          </a:p>
        </p:txBody>
      </p:sp>
    </p:spTree>
    <p:extLst>
      <p:ext uri="{BB962C8B-B14F-4D97-AF65-F5344CB8AC3E}">
        <p14:creationId xmlns:p14="http://schemas.microsoft.com/office/powerpoint/2010/main" val="40024832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normAutofit fontScale="90000"/>
          </a:bodyPr>
          <a:lstStyle/>
          <a:p>
            <a:pPr eaLnBrk="1" hangingPunct="1"/>
            <a:r>
              <a:rPr lang="en-US" dirty="0" smtClean="0"/>
              <a:t>Principles to Follow for Motivating</a:t>
            </a:r>
          </a:p>
        </p:txBody>
      </p:sp>
      <p:sp>
        <p:nvSpPr>
          <p:cNvPr id="156677" name="Rectangle 5"/>
          <p:cNvSpPr>
            <a:spLocks noGrp="1" noChangeArrowheads="1"/>
          </p:cNvSpPr>
          <p:nvPr>
            <p:ph sz="quarter" idx="13"/>
          </p:nvPr>
        </p:nvSpPr>
        <p:spPr>
          <a:xfrm>
            <a:off x="1298575" y="2120900"/>
            <a:ext cx="3200400" cy="3603625"/>
          </a:xfrm>
          <a:prstGeom prst="rect">
            <a:avLst/>
          </a:prstGeom>
        </p:spPr>
        <p:txBody>
          <a:bodyPr rtlCol="0">
            <a:normAutofit fontScale="85000" lnSpcReduction="20000"/>
          </a:bodyPr>
          <a:lstStyle/>
          <a:p>
            <a:pPr marL="274320" indent="-274320" eaLnBrk="1" fontAlgn="auto" hangingPunct="1">
              <a:spcAft>
                <a:spcPts val="0"/>
              </a:spcAft>
              <a:defRPr/>
            </a:pPr>
            <a:r>
              <a:rPr lang="en-US" dirty="0" smtClean="0"/>
              <a:t>Know the person you are trying to motivate.</a:t>
            </a:r>
          </a:p>
          <a:p>
            <a:pPr marL="274320" indent="-274320" eaLnBrk="1" fontAlgn="auto" hangingPunct="1">
              <a:spcAft>
                <a:spcPts val="0"/>
              </a:spcAft>
              <a:defRPr/>
            </a:pPr>
            <a:r>
              <a:rPr lang="en-US" dirty="0" smtClean="0"/>
              <a:t>Provide a reason for the activity.</a:t>
            </a:r>
          </a:p>
          <a:p>
            <a:pPr marL="274320" indent="-274320" eaLnBrk="1" fontAlgn="auto" hangingPunct="1">
              <a:spcAft>
                <a:spcPts val="0"/>
              </a:spcAft>
              <a:defRPr/>
            </a:pPr>
            <a:r>
              <a:rPr lang="en-US" dirty="0" smtClean="0"/>
              <a:t>Keep things short and simple.</a:t>
            </a:r>
          </a:p>
          <a:p>
            <a:pPr marL="274320" indent="-274320" eaLnBrk="1" fontAlgn="auto" hangingPunct="1">
              <a:spcAft>
                <a:spcPts val="0"/>
              </a:spcAft>
              <a:defRPr/>
            </a:pPr>
            <a:r>
              <a:rPr lang="en-US" dirty="0" smtClean="0"/>
              <a:t>Be creative.</a:t>
            </a:r>
          </a:p>
          <a:p>
            <a:pPr marL="274320" indent="-274320" eaLnBrk="1" fontAlgn="auto" hangingPunct="1">
              <a:spcAft>
                <a:spcPts val="0"/>
              </a:spcAft>
              <a:defRPr/>
            </a:pPr>
            <a:r>
              <a:rPr lang="en-US" dirty="0" smtClean="0"/>
              <a:t>Be adaptable and flexible. You may need to change things as you go along.</a:t>
            </a:r>
          </a:p>
          <a:p>
            <a:pPr marL="274320" indent="-274320" eaLnBrk="1" fontAlgn="auto" hangingPunct="1">
              <a:spcAft>
                <a:spcPts val="0"/>
              </a:spcAft>
              <a:defRPr/>
            </a:pPr>
            <a:r>
              <a:rPr lang="en-US" dirty="0" smtClean="0"/>
              <a:t>Minimize distractions and confusion.</a:t>
            </a:r>
          </a:p>
        </p:txBody>
      </p:sp>
      <p:sp>
        <p:nvSpPr>
          <p:cNvPr id="156678" name="Rectangle 6"/>
          <p:cNvSpPr>
            <a:spLocks noGrp="1" noChangeArrowheads="1"/>
          </p:cNvSpPr>
          <p:nvPr>
            <p:ph sz="quarter" idx="14"/>
          </p:nvPr>
        </p:nvSpPr>
        <p:spPr>
          <a:xfrm>
            <a:off x="4664075" y="2119313"/>
            <a:ext cx="3200400" cy="3605212"/>
          </a:xfrm>
          <a:prstGeom prst="rect">
            <a:avLst/>
          </a:prstGeom>
        </p:spPr>
        <p:txBody>
          <a:bodyPr rtlCol="0">
            <a:normAutofit fontScale="85000" lnSpcReduction="20000"/>
          </a:bodyPr>
          <a:lstStyle/>
          <a:p>
            <a:pPr marL="274320" indent="-274320" eaLnBrk="1" fontAlgn="auto" hangingPunct="1">
              <a:spcAft>
                <a:spcPts val="0"/>
              </a:spcAft>
              <a:defRPr/>
            </a:pPr>
            <a:r>
              <a:rPr lang="en-US" dirty="0" smtClean="0"/>
              <a:t>Provide environmental cues.</a:t>
            </a:r>
          </a:p>
          <a:p>
            <a:pPr marL="274320" indent="-274320" eaLnBrk="1" fontAlgn="auto" hangingPunct="1">
              <a:spcAft>
                <a:spcPts val="0"/>
              </a:spcAft>
              <a:defRPr/>
            </a:pPr>
            <a:r>
              <a:rPr lang="en-US" dirty="0" smtClean="0"/>
              <a:t>Allow the person to take the lead when possible.</a:t>
            </a:r>
          </a:p>
          <a:p>
            <a:pPr marL="274320" indent="-274320" eaLnBrk="1" fontAlgn="auto" hangingPunct="1">
              <a:spcAft>
                <a:spcPts val="0"/>
              </a:spcAft>
              <a:defRPr/>
            </a:pPr>
            <a:r>
              <a:rPr lang="en-US" dirty="0" smtClean="0"/>
              <a:t>Have all supplies on hand.</a:t>
            </a:r>
          </a:p>
          <a:p>
            <a:pPr marL="274320" indent="-274320" eaLnBrk="1" fontAlgn="auto" hangingPunct="1">
              <a:spcAft>
                <a:spcPts val="0"/>
              </a:spcAft>
              <a:defRPr/>
            </a:pPr>
            <a:r>
              <a:rPr lang="en-US" dirty="0" smtClean="0"/>
              <a:t>Watch for signs of frustration.</a:t>
            </a:r>
          </a:p>
          <a:p>
            <a:pPr marL="274320" indent="-274320" eaLnBrk="1" fontAlgn="auto" hangingPunct="1">
              <a:spcAft>
                <a:spcPts val="0"/>
              </a:spcAft>
              <a:defRPr/>
            </a:pPr>
            <a:r>
              <a:rPr lang="en-US" dirty="0" smtClean="0"/>
              <a:t>Focus on abilities and strengths.</a:t>
            </a:r>
          </a:p>
          <a:p>
            <a:pPr marL="274320" indent="-274320" eaLnBrk="1" fontAlgn="auto" hangingPunct="1">
              <a:spcAft>
                <a:spcPts val="0"/>
              </a:spcAft>
              <a:defRPr/>
            </a:pPr>
            <a:r>
              <a:rPr lang="en-US" dirty="0" smtClean="0"/>
              <a:t>Provide ample time for response and task completion.</a:t>
            </a:r>
          </a:p>
        </p:txBody>
      </p:sp>
    </p:spTree>
    <p:extLst>
      <p:ext uri="{BB962C8B-B14F-4D97-AF65-F5344CB8AC3E}">
        <p14:creationId xmlns:p14="http://schemas.microsoft.com/office/powerpoint/2010/main" val="15862507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dirty="0" smtClean="0"/>
              <a:t>Motivating Techniques</a:t>
            </a:r>
          </a:p>
        </p:txBody>
      </p:sp>
      <p:sp>
        <p:nvSpPr>
          <p:cNvPr id="154629" name="Rectangle 5"/>
          <p:cNvSpPr>
            <a:spLocks noGrp="1" noChangeArrowheads="1"/>
          </p:cNvSpPr>
          <p:nvPr>
            <p:ph sz="quarter" idx="13"/>
          </p:nvPr>
        </p:nvSpPr>
        <p:spPr>
          <a:xfrm>
            <a:off x="1298575" y="2120900"/>
            <a:ext cx="3200400" cy="3603625"/>
          </a:xfrm>
          <a:prstGeom prst="rect">
            <a:avLst/>
          </a:prstGeom>
        </p:spPr>
        <p:txBody>
          <a:bodyPr rtlCol="0">
            <a:normAutofit lnSpcReduction="10000"/>
          </a:bodyPr>
          <a:lstStyle/>
          <a:p>
            <a:pPr marL="274320" indent="-274320" eaLnBrk="1" fontAlgn="auto" hangingPunct="1">
              <a:spcAft>
                <a:spcPts val="0"/>
              </a:spcAft>
              <a:defRPr/>
            </a:pPr>
            <a:r>
              <a:rPr lang="en-US" dirty="0" smtClean="0"/>
              <a:t>Find the best time of day for that individual.</a:t>
            </a:r>
          </a:p>
          <a:p>
            <a:pPr marL="274320" indent="-274320" eaLnBrk="1" fontAlgn="auto" hangingPunct="1">
              <a:spcAft>
                <a:spcPts val="0"/>
              </a:spcAft>
              <a:defRPr/>
            </a:pPr>
            <a:r>
              <a:rPr lang="en-US" dirty="0" smtClean="0"/>
              <a:t>Follow regular but flexible routine.</a:t>
            </a:r>
          </a:p>
          <a:p>
            <a:pPr marL="274320" indent="-274320" eaLnBrk="1" fontAlgn="auto" hangingPunct="1">
              <a:spcAft>
                <a:spcPts val="0"/>
              </a:spcAft>
              <a:defRPr/>
            </a:pPr>
            <a:r>
              <a:rPr lang="en-US" dirty="0" smtClean="0"/>
              <a:t>Be enthusiastic.</a:t>
            </a:r>
          </a:p>
          <a:p>
            <a:pPr marL="274320" indent="-274320" eaLnBrk="1" fontAlgn="auto" hangingPunct="1">
              <a:spcAft>
                <a:spcPts val="0"/>
              </a:spcAft>
              <a:defRPr/>
            </a:pPr>
            <a:r>
              <a:rPr lang="en-US" dirty="0" smtClean="0"/>
              <a:t>Talk with person before trying to get them to do something.</a:t>
            </a:r>
          </a:p>
        </p:txBody>
      </p:sp>
      <p:sp>
        <p:nvSpPr>
          <p:cNvPr id="154630" name="Rectangle 6"/>
          <p:cNvSpPr>
            <a:spLocks noGrp="1" noChangeArrowheads="1"/>
          </p:cNvSpPr>
          <p:nvPr>
            <p:ph sz="quarter" idx="14"/>
          </p:nvPr>
        </p:nvSpPr>
        <p:spPr>
          <a:xfrm>
            <a:off x="4664075" y="2119313"/>
            <a:ext cx="3200400" cy="3605212"/>
          </a:xfrm>
          <a:prstGeom prst="rect">
            <a:avLst/>
          </a:prstGeom>
        </p:spPr>
        <p:txBody>
          <a:bodyPr rtlCol="0">
            <a:normAutofit lnSpcReduction="10000"/>
          </a:bodyPr>
          <a:lstStyle/>
          <a:p>
            <a:pPr marL="274320" indent="-274320" eaLnBrk="1" fontAlgn="auto" hangingPunct="1">
              <a:spcAft>
                <a:spcPts val="0"/>
              </a:spcAft>
              <a:defRPr/>
            </a:pPr>
            <a:r>
              <a:rPr lang="en-US" dirty="0" smtClean="0"/>
              <a:t>“Can you help me?”</a:t>
            </a:r>
          </a:p>
          <a:p>
            <a:pPr marL="274320" indent="-274320" eaLnBrk="1" fontAlgn="auto" hangingPunct="1">
              <a:spcAft>
                <a:spcPts val="0"/>
              </a:spcAft>
              <a:defRPr/>
            </a:pPr>
            <a:r>
              <a:rPr lang="en-US" dirty="0" smtClean="0"/>
              <a:t>Create success.</a:t>
            </a:r>
          </a:p>
          <a:p>
            <a:pPr marL="274320" indent="-274320" eaLnBrk="1" fontAlgn="auto" hangingPunct="1">
              <a:spcAft>
                <a:spcPts val="0"/>
              </a:spcAft>
              <a:defRPr/>
            </a:pPr>
            <a:r>
              <a:rPr lang="en-US" dirty="0" smtClean="0"/>
              <a:t>Use personal interests and past roles.</a:t>
            </a:r>
          </a:p>
          <a:p>
            <a:pPr marL="274320" indent="-274320" eaLnBrk="1" fontAlgn="auto" hangingPunct="1">
              <a:spcAft>
                <a:spcPts val="0"/>
              </a:spcAft>
              <a:defRPr/>
            </a:pPr>
            <a:r>
              <a:rPr lang="en-US" dirty="0" smtClean="0"/>
              <a:t>Be realistic.</a:t>
            </a:r>
          </a:p>
          <a:p>
            <a:pPr marL="274320" indent="-274320" eaLnBrk="1" fontAlgn="auto" hangingPunct="1">
              <a:spcAft>
                <a:spcPts val="0"/>
              </a:spcAft>
              <a:defRPr/>
            </a:pPr>
            <a:r>
              <a:rPr lang="en-US" dirty="0" smtClean="0"/>
              <a:t>Be encouraging.</a:t>
            </a:r>
          </a:p>
          <a:p>
            <a:pPr marL="274320" indent="-274320" eaLnBrk="1" fontAlgn="auto" hangingPunct="1">
              <a:spcAft>
                <a:spcPts val="0"/>
              </a:spcAft>
              <a:defRPr/>
            </a:pPr>
            <a:r>
              <a:rPr lang="en-US" dirty="0" smtClean="0"/>
              <a:t>Peer invitations.</a:t>
            </a:r>
          </a:p>
          <a:p>
            <a:pPr marL="274320" indent="-274320" eaLnBrk="1" fontAlgn="auto" hangingPunct="1">
              <a:spcAft>
                <a:spcPts val="0"/>
              </a:spcAft>
              <a:defRPr/>
            </a:pPr>
            <a:r>
              <a:rPr lang="en-US" dirty="0" smtClean="0"/>
              <a:t>Children and youth.</a:t>
            </a:r>
          </a:p>
        </p:txBody>
      </p:sp>
    </p:spTree>
    <p:extLst>
      <p:ext uri="{BB962C8B-B14F-4D97-AF65-F5344CB8AC3E}">
        <p14:creationId xmlns:p14="http://schemas.microsoft.com/office/powerpoint/2010/main" val="40281317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85800" y="990600"/>
            <a:ext cx="7772400" cy="4038600"/>
          </a:xfrm>
        </p:spPr>
        <p:txBody>
          <a:bodyPr/>
          <a:lstStyle/>
          <a:p>
            <a:pPr eaLnBrk="1" hangingPunct="1"/>
            <a:r>
              <a:rPr lang="en-US" dirty="0" smtClean="0"/>
              <a:t>Why do people want to be involved in activities </a:t>
            </a:r>
            <a:br>
              <a:rPr lang="en-US" dirty="0" smtClean="0"/>
            </a:br>
            <a:r>
              <a:rPr lang="en-US" dirty="0" smtClean="0"/>
              <a:t>(work and leisure)?</a:t>
            </a:r>
            <a:br>
              <a:rPr lang="en-US" dirty="0" smtClean="0"/>
            </a:br>
            <a:endParaRPr lang="en-US" dirty="0" smtClean="0"/>
          </a:p>
        </p:txBody>
      </p:sp>
    </p:spTree>
    <p:extLst>
      <p:ext uri="{BB962C8B-B14F-4D97-AF65-F5344CB8AC3E}">
        <p14:creationId xmlns:p14="http://schemas.microsoft.com/office/powerpoint/2010/main" val="11496445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ctrTitle"/>
          </p:nvPr>
        </p:nvSpPr>
        <p:spPr>
          <a:xfrm>
            <a:off x="990600" y="1676400"/>
            <a:ext cx="7162800" cy="3886200"/>
          </a:xfrm>
        </p:spPr>
        <p:txBody>
          <a:bodyPr rtlCol="0">
            <a:normAutofit fontScale="90000"/>
          </a:bodyPr>
          <a:lstStyle/>
          <a:p>
            <a:pPr eaLnBrk="1" fontAlgn="auto" hangingPunct="1">
              <a:spcAft>
                <a:spcPts val="0"/>
              </a:spcAft>
              <a:defRPr/>
            </a:pPr>
            <a:r>
              <a:rPr lang="en-US" dirty="0" smtClean="0"/>
              <a:t>ACTIVITY IS A BASIC HUMAN NEED </a:t>
            </a:r>
            <a:br>
              <a:rPr lang="en-US" dirty="0" smtClean="0"/>
            </a:br>
            <a:r>
              <a:rPr lang="en-US" dirty="0" smtClean="0"/>
              <a:t>expressed in work and leisure. </a:t>
            </a:r>
            <a:br>
              <a:rPr lang="en-US" dirty="0" smtClean="0"/>
            </a:br>
            <a:r>
              <a:rPr lang="en-US" dirty="0" smtClean="0"/>
              <a:t/>
            </a:r>
            <a:br>
              <a:rPr lang="en-US" dirty="0" smtClean="0"/>
            </a:br>
            <a:r>
              <a:rPr lang="en-US" sz="3600" dirty="0" smtClean="0"/>
              <a:t>Life would be pretty boring and meaningless without it.</a:t>
            </a:r>
          </a:p>
        </p:txBody>
      </p:sp>
    </p:spTree>
    <p:extLst>
      <p:ext uri="{BB962C8B-B14F-4D97-AF65-F5344CB8AC3E}">
        <p14:creationId xmlns:p14="http://schemas.microsoft.com/office/powerpoint/2010/main" val="18834807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vridaw\AppData\Local\Microsoft\Windows\Temporary Internet Files\Content.IE5\T35K7D7P\MP9004074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1219200"/>
            <a:ext cx="35115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24400" y="2438400"/>
            <a:ext cx="3048000" cy="1827212"/>
          </a:xfrm>
        </p:spPr>
        <p:txBody>
          <a:bodyPr rtlCol="0">
            <a:normAutofit fontScale="90000"/>
          </a:bodyPr>
          <a:lstStyle/>
          <a:p>
            <a:pPr eaLnBrk="1" fontAlgn="auto" hangingPunct="1">
              <a:spcAft>
                <a:spcPts val="0"/>
              </a:spcAft>
              <a:defRPr/>
            </a:pPr>
            <a:r>
              <a:rPr lang="en-US" dirty="0" smtClean="0"/>
              <a:t>1,440 minutes</a:t>
            </a:r>
            <a:br>
              <a:rPr lang="en-US" dirty="0" smtClean="0"/>
            </a:br>
            <a:r>
              <a:rPr lang="en-US" dirty="0" smtClean="0"/>
              <a:t> in a day</a:t>
            </a:r>
            <a:endParaRPr lang="en-US" dirty="0"/>
          </a:p>
        </p:txBody>
      </p:sp>
    </p:spTree>
    <p:extLst>
      <p:ext uri="{BB962C8B-B14F-4D97-AF65-F5344CB8AC3E}">
        <p14:creationId xmlns:p14="http://schemas.microsoft.com/office/powerpoint/2010/main" val="11741859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3"/>
          <p:cNvGraphicFramePr>
            <a:graphicFrameLocks noChangeAspect="1"/>
          </p:cNvGraphicFramePr>
          <p:nvPr/>
        </p:nvGraphicFramePr>
        <p:xfrm>
          <a:off x="990600" y="755650"/>
          <a:ext cx="7162800" cy="5534025"/>
        </p:xfrm>
        <a:graphic>
          <a:graphicData uri="http://schemas.openxmlformats.org/presentationml/2006/ole">
            <mc:AlternateContent xmlns:mc="http://schemas.openxmlformats.org/markup-compatibility/2006">
              <mc:Choice xmlns:v="urn:schemas-microsoft-com:vml" Requires="v">
                <p:oleObj spid="_x0000_s2056" name="Acrobat Document" r:id="rId4" imgW="7543607" imgH="5829107" progId="AcroExch.Document.7">
                  <p:embed/>
                </p:oleObj>
              </mc:Choice>
              <mc:Fallback>
                <p:oleObj name="Acrobat Document" r:id="rId4" imgW="7543607" imgH="582910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55650"/>
                        <a:ext cx="71628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7016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95023" y="609600"/>
            <a:ext cx="6965245" cy="1202485"/>
          </a:xfrm>
        </p:spPr>
        <p:txBody>
          <a:bodyPr/>
          <a:lstStyle/>
          <a:p>
            <a:pPr eaLnBrk="1" hangingPunct="1"/>
            <a:r>
              <a:rPr lang="en-US" dirty="0" smtClean="0"/>
              <a:t>Does it involve… </a:t>
            </a:r>
          </a:p>
        </p:txBody>
      </p:sp>
      <p:sp>
        <p:nvSpPr>
          <p:cNvPr id="3" name="Content Placeholder 2"/>
          <p:cNvSpPr>
            <a:spLocks noGrp="1"/>
          </p:cNvSpPr>
          <p:nvPr>
            <p:ph idx="1"/>
          </p:nvPr>
        </p:nvSpPr>
        <p:spPr>
          <a:xfrm>
            <a:off x="2667000" y="1676400"/>
            <a:ext cx="4916487" cy="4419600"/>
          </a:xfrm>
        </p:spPr>
        <p:txBody>
          <a:bodyPr rtlCol="0">
            <a:normAutofit fontScale="92500" lnSpcReduction="20000"/>
          </a:bodyPr>
          <a:lstStyle/>
          <a:p>
            <a:pPr marL="274320" indent="-274320" eaLnBrk="1" fontAlgn="auto" hangingPunct="1">
              <a:spcAft>
                <a:spcPts val="0"/>
              </a:spcAft>
              <a:defRPr/>
            </a:pPr>
            <a:r>
              <a:rPr lang="en-US" dirty="0" smtClean="0"/>
              <a:t>A sensory experience?  </a:t>
            </a:r>
          </a:p>
          <a:p>
            <a:pPr marL="274320" indent="-274320" eaLnBrk="1" fontAlgn="auto" hangingPunct="1">
              <a:spcAft>
                <a:spcPts val="0"/>
              </a:spcAft>
              <a:defRPr/>
            </a:pPr>
            <a:r>
              <a:rPr lang="en-US" dirty="0" smtClean="0"/>
              <a:t>Solace?</a:t>
            </a:r>
          </a:p>
          <a:p>
            <a:pPr marL="274320" indent="-274320" eaLnBrk="1" fontAlgn="auto" hangingPunct="1">
              <a:spcAft>
                <a:spcPts val="0"/>
              </a:spcAft>
              <a:defRPr/>
            </a:pPr>
            <a:r>
              <a:rPr lang="en-US" dirty="0" smtClean="0"/>
              <a:t>Being active?  </a:t>
            </a:r>
          </a:p>
          <a:p>
            <a:pPr marL="274320" indent="-274320" eaLnBrk="1" fontAlgn="auto" hangingPunct="1">
              <a:spcAft>
                <a:spcPts val="0"/>
              </a:spcAft>
              <a:defRPr/>
            </a:pPr>
            <a:r>
              <a:rPr lang="en-US" dirty="0" smtClean="0"/>
              <a:t>Cognitive stimulation?</a:t>
            </a:r>
          </a:p>
          <a:p>
            <a:pPr marL="274320" indent="-274320" eaLnBrk="1" fontAlgn="auto" hangingPunct="1">
              <a:spcAft>
                <a:spcPts val="0"/>
              </a:spcAft>
              <a:defRPr/>
            </a:pPr>
            <a:r>
              <a:rPr lang="en-US" dirty="0" smtClean="0"/>
              <a:t>Emotional health?</a:t>
            </a:r>
          </a:p>
          <a:p>
            <a:pPr marL="274320" indent="-274320" eaLnBrk="1" fontAlgn="auto" hangingPunct="1">
              <a:spcAft>
                <a:spcPts val="0"/>
              </a:spcAft>
              <a:defRPr/>
            </a:pPr>
            <a:r>
              <a:rPr lang="en-US" dirty="0" smtClean="0"/>
              <a:t>Self-Respect?</a:t>
            </a:r>
          </a:p>
          <a:p>
            <a:pPr marL="274320" indent="-274320" eaLnBrk="1" fontAlgn="auto" hangingPunct="1">
              <a:spcAft>
                <a:spcPts val="0"/>
              </a:spcAft>
              <a:defRPr/>
            </a:pPr>
            <a:r>
              <a:rPr lang="en-US" dirty="0" smtClean="0"/>
              <a:t>Seasonal or special activities?</a:t>
            </a:r>
          </a:p>
          <a:p>
            <a:pPr marL="274320" indent="-274320" eaLnBrk="1" fontAlgn="auto" hangingPunct="1">
              <a:spcAft>
                <a:spcPts val="0"/>
              </a:spcAft>
              <a:defRPr/>
            </a:pPr>
            <a:r>
              <a:rPr lang="en-US" dirty="0" smtClean="0"/>
              <a:t>Being inside or outside? </a:t>
            </a:r>
          </a:p>
          <a:p>
            <a:pPr marL="274320" indent="-274320" eaLnBrk="1" fontAlgn="auto" hangingPunct="1">
              <a:spcAft>
                <a:spcPts val="0"/>
              </a:spcAft>
              <a:defRPr/>
            </a:pPr>
            <a:r>
              <a:rPr lang="en-US" dirty="0" smtClean="0"/>
              <a:t>Being out in the community?</a:t>
            </a:r>
          </a:p>
          <a:p>
            <a:pPr marL="274320" indent="-274320" eaLnBrk="1" fontAlgn="auto" hangingPunct="1">
              <a:spcAft>
                <a:spcPts val="0"/>
              </a:spcAft>
              <a:defRPr/>
            </a:pPr>
            <a:r>
              <a:rPr lang="en-US" dirty="0" smtClean="0"/>
              <a:t>Cultural or ethnic traditions?</a:t>
            </a:r>
          </a:p>
          <a:p>
            <a:pPr marL="274320" indent="-274320" eaLnBrk="1" fontAlgn="auto" hangingPunct="1">
              <a:spcAft>
                <a:spcPts val="0"/>
              </a:spcAft>
              <a:defRPr/>
            </a:pPr>
            <a:r>
              <a:rPr lang="en-US" dirty="0" smtClean="0"/>
              <a:t>Religion?</a:t>
            </a:r>
          </a:p>
          <a:p>
            <a:pPr marL="274320" indent="-274320" eaLnBrk="1" fontAlgn="auto" hangingPunct="1">
              <a:spcAft>
                <a:spcPts val="0"/>
              </a:spcAft>
              <a:defRPr/>
            </a:pPr>
            <a:r>
              <a:rPr lang="en-US" dirty="0" smtClean="0"/>
              <a:t>Relationships?</a:t>
            </a:r>
          </a:p>
          <a:p>
            <a:pPr marL="274320" indent="-274320" eaLnBrk="1" fontAlgn="auto" hangingPunct="1">
              <a:spcAft>
                <a:spcPts val="0"/>
              </a:spcAft>
              <a:defRPr/>
            </a:pPr>
            <a:r>
              <a:rPr lang="en-US" dirty="0" smtClean="0"/>
              <a:t>People of all ages?</a:t>
            </a:r>
            <a:endParaRPr lang="en-US" dirty="0"/>
          </a:p>
        </p:txBody>
      </p:sp>
    </p:spTree>
    <p:extLst>
      <p:ext uri="{BB962C8B-B14F-4D97-AF65-F5344CB8AC3E}">
        <p14:creationId xmlns:p14="http://schemas.microsoft.com/office/powerpoint/2010/main" val="19504306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Purposeful and Meaningful Leisure</a:t>
            </a:r>
            <a:endParaRPr lang="en-US" dirty="0"/>
          </a:p>
        </p:txBody>
      </p:sp>
      <p:sp>
        <p:nvSpPr>
          <p:cNvPr id="5" name="Text Placeholder 4"/>
          <p:cNvSpPr>
            <a:spLocks noGrp="1"/>
          </p:cNvSpPr>
          <p:nvPr>
            <p:ph type="body" idx="1"/>
          </p:nvPr>
        </p:nvSpPr>
        <p:spPr/>
        <p:txBody>
          <a:bodyPr/>
          <a:lstStyle/>
          <a:p>
            <a:r>
              <a:rPr lang="en-US" dirty="0" smtClean="0"/>
              <a:t>DOES NOT MEAN . . .</a:t>
            </a:r>
            <a:endParaRPr lang="en-US" dirty="0"/>
          </a:p>
        </p:txBody>
      </p:sp>
      <p:sp>
        <p:nvSpPr>
          <p:cNvPr id="6" name="Text Placeholder 5"/>
          <p:cNvSpPr>
            <a:spLocks noGrp="1"/>
          </p:cNvSpPr>
          <p:nvPr>
            <p:ph type="body" sz="quarter" idx="3"/>
          </p:nvPr>
        </p:nvSpPr>
        <p:spPr/>
        <p:txBody>
          <a:bodyPr/>
          <a:lstStyle/>
          <a:p>
            <a:r>
              <a:rPr lang="en-US" dirty="0" smtClean="0"/>
              <a:t>DOES MEAN . . . </a:t>
            </a:r>
            <a:endParaRPr lang="en-US" dirty="0"/>
          </a:p>
        </p:txBody>
      </p:sp>
      <p:sp>
        <p:nvSpPr>
          <p:cNvPr id="7" name="Content Placeholder 6"/>
          <p:cNvSpPr>
            <a:spLocks noGrp="1"/>
          </p:cNvSpPr>
          <p:nvPr>
            <p:ph sz="quarter" idx="13"/>
          </p:nvPr>
        </p:nvSpPr>
        <p:spPr/>
        <p:txBody>
          <a:bodyPr/>
          <a:lstStyle/>
          <a:p>
            <a:r>
              <a:rPr lang="en-US" dirty="0" smtClean="0"/>
              <a:t>Work or task focused</a:t>
            </a:r>
          </a:p>
          <a:p>
            <a:r>
              <a:rPr lang="en-US" dirty="0" smtClean="0"/>
              <a:t>You always have to be “accomplishing” something</a:t>
            </a:r>
          </a:p>
          <a:p>
            <a:r>
              <a:rPr lang="en-US" dirty="0" smtClean="0"/>
              <a:t>Just participating</a:t>
            </a:r>
          </a:p>
          <a:p>
            <a:r>
              <a:rPr lang="en-US" dirty="0" smtClean="0"/>
              <a:t>Being active</a:t>
            </a:r>
          </a:p>
          <a:p>
            <a:endParaRPr lang="en-US" dirty="0"/>
          </a:p>
        </p:txBody>
      </p:sp>
      <p:sp>
        <p:nvSpPr>
          <p:cNvPr id="8" name="Content Placeholder 7"/>
          <p:cNvSpPr>
            <a:spLocks noGrp="1"/>
          </p:cNvSpPr>
          <p:nvPr>
            <p:ph sz="quarter" idx="14"/>
          </p:nvPr>
        </p:nvSpPr>
        <p:spPr/>
        <p:txBody>
          <a:bodyPr>
            <a:normAutofit fontScale="92500" lnSpcReduction="10000"/>
          </a:bodyPr>
          <a:lstStyle/>
          <a:p>
            <a:r>
              <a:rPr lang="en-US" dirty="0" smtClean="0"/>
              <a:t>Involvement in what you value</a:t>
            </a:r>
          </a:p>
          <a:p>
            <a:r>
              <a:rPr lang="en-US" dirty="0" smtClean="0"/>
              <a:t>Feeling of using your time wisely</a:t>
            </a:r>
          </a:p>
          <a:p>
            <a:r>
              <a:rPr lang="en-US" dirty="0" smtClean="0"/>
              <a:t>Engagement and interaction</a:t>
            </a:r>
          </a:p>
          <a:p>
            <a:r>
              <a:rPr lang="en-US" dirty="0" smtClean="0"/>
              <a:t>Satisfaction and enjoyment</a:t>
            </a:r>
            <a:endParaRPr lang="en-US" dirty="0"/>
          </a:p>
        </p:txBody>
      </p:sp>
    </p:spTree>
    <p:extLst>
      <p:ext uri="{BB962C8B-B14F-4D97-AF65-F5344CB8AC3E}">
        <p14:creationId xmlns:p14="http://schemas.microsoft.com/office/powerpoint/2010/main" val="19186015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4979" y="2239430"/>
            <a:ext cx="6254044" cy="1722970"/>
          </a:xfrm>
        </p:spPr>
        <p:txBody>
          <a:bodyPr/>
          <a:lstStyle/>
          <a:p>
            <a:r>
              <a:rPr lang="en-US" dirty="0" smtClean="0"/>
              <a:t>So, what is purposeful and meaningful leisure to you?</a:t>
            </a:r>
            <a:endParaRPr lang="en-US" dirty="0"/>
          </a:p>
        </p:txBody>
      </p:sp>
    </p:spTree>
    <p:extLst>
      <p:ext uri="{BB962C8B-B14F-4D97-AF65-F5344CB8AC3E}">
        <p14:creationId xmlns:p14="http://schemas.microsoft.com/office/powerpoint/2010/main" val="46262776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79</TotalTime>
  <Words>845</Words>
  <Application>Microsoft Macintosh PowerPoint</Application>
  <PresentationFormat>On-screen Show (4:3)</PresentationFormat>
  <Paragraphs>181</Paragraphs>
  <Slides>25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Pushpin</vt:lpstr>
      <vt:lpstr>Acrobat Document</vt:lpstr>
      <vt:lpstr>Purposeful and Meaningful Leisure and Recreation for Senior Adults</vt:lpstr>
      <vt:lpstr>Session Objectives</vt:lpstr>
      <vt:lpstr>Why do people want to be involved in activities  (work and leisure)? </vt:lpstr>
      <vt:lpstr>ACTIVITY IS A BASIC HUMAN NEED  expressed in work and leisure.   Life would be pretty boring and meaningless without it.</vt:lpstr>
      <vt:lpstr>1,440 minutes  in a day</vt:lpstr>
      <vt:lpstr>PowerPoint Presentation</vt:lpstr>
      <vt:lpstr>Does it involve… </vt:lpstr>
      <vt:lpstr>Purposeful and Meaningful Leisure</vt:lpstr>
      <vt:lpstr>So, what is purposeful and meaningful leisure to you?</vt:lpstr>
      <vt:lpstr>Hopkins &amp; Smith (1978) said:</vt:lpstr>
      <vt:lpstr>Meaningful Leisure</vt:lpstr>
      <vt:lpstr>Being Me</vt:lpstr>
      <vt:lpstr>Balance</vt:lpstr>
      <vt:lpstr>Enjoyment</vt:lpstr>
      <vt:lpstr>Contribute</vt:lpstr>
      <vt:lpstr>Freedom</vt:lpstr>
      <vt:lpstr>Connection</vt:lpstr>
      <vt:lpstr>Challenge</vt:lpstr>
      <vt:lpstr>What are the benefits of engagement and involvement in purposeful and meaningful leisure?</vt:lpstr>
      <vt:lpstr>Benefits of Involvement</vt:lpstr>
      <vt:lpstr>Benefits Con’t.</vt:lpstr>
      <vt:lpstr>Discovery</vt:lpstr>
      <vt:lpstr>Factors that may Interfere with Engagement</vt:lpstr>
      <vt:lpstr>Principles to Follow for Motivating</vt:lpstr>
      <vt:lpstr>Motivating Techniques</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Purposeful and Meaningful Leisure and Recreation for Senior Adults</dc:title>
  <dc:creator>Dawn DeVries</dc:creator>
  <cp:lastModifiedBy>Priscilla Kimboko</cp:lastModifiedBy>
  <cp:revision>9</cp:revision>
  <cp:lastPrinted>2014-02-07T16:50:08Z</cp:lastPrinted>
  <dcterms:created xsi:type="dcterms:W3CDTF">2014-02-04T22:19:21Z</dcterms:created>
  <dcterms:modified xsi:type="dcterms:W3CDTF">2014-02-07T16:51:15Z</dcterms:modified>
</cp:coreProperties>
</file>