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8" r:id="rId8"/>
    <p:sldId id="263" r:id="rId9"/>
    <p:sldId id="265" r:id="rId10"/>
    <p:sldId id="264" r:id="rId11"/>
    <p:sldId id="262"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A12A818-619D-4B7A-9446-893509427E62}" type="datetimeFigureOut">
              <a:rPr lang="en-US" smtClean="0"/>
              <a:pPr/>
              <a:t>2/6/13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B5E2B90-BB76-4951-8939-0DC9AAAD9E5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12A818-619D-4B7A-9446-893509427E62}" type="datetimeFigureOut">
              <a:rPr lang="en-US" smtClean="0"/>
              <a:pPr/>
              <a:t>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5E2B90-BB76-4951-8939-0DC9AAAD9E5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12A818-619D-4B7A-9446-893509427E62}" type="datetimeFigureOut">
              <a:rPr lang="en-US" smtClean="0"/>
              <a:pPr/>
              <a:t>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5E2B90-BB76-4951-8939-0DC9AAAD9E5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12A818-619D-4B7A-9446-893509427E62}" type="datetimeFigureOut">
              <a:rPr lang="en-US" smtClean="0"/>
              <a:pPr/>
              <a:t>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5E2B90-BB76-4951-8939-0DC9AAAD9E5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12A818-619D-4B7A-9446-893509427E62}" type="datetimeFigureOut">
              <a:rPr lang="en-US" smtClean="0"/>
              <a:pPr/>
              <a:t>2/6/13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5E2B90-BB76-4951-8939-0DC9AAAD9E5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12A818-619D-4B7A-9446-893509427E62}" type="datetimeFigureOut">
              <a:rPr lang="en-US" smtClean="0"/>
              <a:pPr/>
              <a:t>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5E2B90-BB76-4951-8939-0DC9AAAD9E5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A12A818-619D-4B7A-9446-893509427E62}" type="datetimeFigureOut">
              <a:rPr lang="en-US" smtClean="0"/>
              <a:pPr/>
              <a:t>2/6/13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5E2B90-BB76-4951-8939-0DC9AAAD9E5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12A818-619D-4B7A-9446-893509427E62}" type="datetimeFigureOut">
              <a:rPr lang="en-US" smtClean="0"/>
              <a:pPr/>
              <a:t>2/6/13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5E2B90-BB76-4951-8939-0DC9AAAD9E5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2A818-619D-4B7A-9446-893509427E62}" type="datetimeFigureOut">
              <a:rPr lang="en-US" smtClean="0"/>
              <a:pPr/>
              <a:t>2/6/13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5E2B90-BB76-4951-8939-0DC9AAAD9E5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12A818-619D-4B7A-9446-893509427E62}" type="datetimeFigureOut">
              <a:rPr lang="en-US" smtClean="0"/>
              <a:pPr/>
              <a:t>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5E2B90-BB76-4951-8939-0DC9AAAD9E5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12A818-619D-4B7A-9446-893509427E62}" type="datetimeFigureOut">
              <a:rPr lang="en-US" smtClean="0"/>
              <a:pPr/>
              <a:t>2/6/13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B5E2B90-BB76-4951-8939-0DC9AAAD9E5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12A818-619D-4B7A-9446-893509427E62}" type="datetimeFigureOut">
              <a:rPr lang="en-US" smtClean="0"/>
              <a:pPr/>
              <a:t>2/6/13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5E2B90-BB76-4951-8939-0DC9AAAD9E5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iseniorodyssey.org/" TargetMode="External"/><Relationship Id="rId3" Type="http://schemas.openxmlformats.org/officeDocument/2006/relationships/hyperlink" Target="mailto:jlake@seniorneighbors.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iseniorodyssey.org/" TargetMode="External"/><Relationship Id="rId3" Type="http://schemas.openxmlformats.org/officeDocument/2006/relationships/hyperlink" Target="http://www.odysseyofthemind.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miseniorodyssey.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600200"/>
          </a:xfrm>
        </p:spPr>
        <p:txBody>
          <a:bodyPr>
            <a:normAutofit fontScale="90000"/>
          </a:bodyPr>
          <a:lstStyle/>
          <a:p>
            <a:r>
              <a:rPr lang="en-US" dirty="0" smtClean="0"/>
              <a:t>Senior Odyssey of Michigan</a:t>
            </a:r>
            <a:endParaRPr lang="en-US" dirty="0"/>
          </a:p>
        </p:txBody>
      </p:sp>
      <p:sp>
        <p:nvSpPr>
          <p:cNvPr id="3" name="Subtitle 2"/>
          <p:cNvSpPr>
            <a:spLocks noGrp="1"/>
          </p:cNvSpPr>
          <p:nvPr>
            <p:ph type="subTitle" idx="1"/>
          </p:nvPr>
        </p:nvSpPr>
        <p:spPr>
          <a:xfrm>
            <a:off x="533400" y="3228536"/>
            <a:ext cx="7854696" cy="1343464"/>
          </a:xfrm>
        </p:spPr>
        <p:txBody>
          <a:bodyPr>
            <a:normAutofit lnSpcReduction="10000"/>
          </a:bodyPr>
          <a:lstStyle/>
          <a:p>
            <a:r>
              <a:rPr lang="en-US" dirty="0" smtClean="0"/>
              <a:t>Julie Lake, MPA, CTRS</a:t>
            </a:r>
          </a:p>
          <a:p>
            <a:r>
              <a:rPr lang="en-US" dirty="0" smtClean="0"/>
              <a:t>Health and Wellness Coordinator</a:t>
            </a:r>
          </a:p>
          <a:p>
            <a:r>
              <a:rPr lang="en-US" dirty="0" smtClean="0"/>
              <a:t>Senior Neighbors, Inc.</a:t>
            </a:r>
            <a:endParaRPr lang="en-US" dirty="0"/>
          </a:p>
        </p:txBody>
      </p:sp>
      <p:pic>
        <p:nvPicPr>
          <p:cNvPr id="4" name="Picture 3" descr="miseniorodysseylogo-teal.jpg"/>
          <p:cNvPicPr>
            <a:picLocks noChangeAspect="1"/>
          </p:cNvPicPr>
          <p:nvPr/>
        </p:nvPicPr>
        <p:blipFill>
          <a:blip r:embed="rId2" cstate="print"/>
          <a:stretch>
            <a:fillRect/>
          </a:stretch>
        </p:blipFill>
        <p:spPr>
          <a:xfrm>
            <a:off x="2819400" y="4648200"/>
            <a:ext cx="4800600" cy="2209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Senior Odyssey?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Provides opportunities to challenge self</a:t>
            </a:r>
          </a:p>
          <a:p>
            <a:r>
              <a:rPr lang="en-US" dirty="0" smtClean="0"/>
              <a:t>Provides opportunities for social interaction</a:t>
            </a:r>
          </a:p>
          <a:p>
            <a:r>
              <a:rPr lang="en-US" dirty="0" smtClean="0"/>
              <a:t>Promotes cognitive functioning </a:t>
            </a:r>
          </a:p>
          <a:p>
            <a:pPr lvl="1"/>
            <a:r>
              <a:rPr lang="en-US" dirty="0" smtClean="0"/>
              <a:t>Teams work together to develop solutions to problems exercising speed of processing, working memory, divergent thinking, visual-spatial processing, and inductive reasoning (Parisi et al.)</a:t>
            </a:r>
          </a:p>
          <a:p>
            <a:r>
              <a:rPr lang="en-US" dirty="0" smtClean="0"/>
              <a:t>It’s fun, unique, and offers a variety</a:t>
            </a:r>
          </a:p>
          <a:p>
            <a:r>
              <a:rPr lang="en-US" dirty="0" smtClean="0"/>
              <a:t>Research at U of I has shown participation can improve cognitive processes.</a:t>
            </a:r>
          </a:p>
          <a:p>
            <a:r>
              <a:rPr lang="en-US" dirty="0" smtClean="0"/>
              <a:t>A new way of viewing older adults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Senior Odyssey:</a:t>
            </a:r>
            <a:endParaRPr lang="en-US" dirty="0"/>
          </a:p>
        </p:txBody>
      </p:sp>
      <p:sp>
        <p:nvSpPr>
          <p:cNvPr id="3" name="Content Placeholder 2"/>
          <p:cNvSpPr>
            <a:spLocks noGrp="1"/>
          </p:cNvSpPr>
          <p:nvPr>
            <p:ph idx="1"/>
          </p:nvPr>
        </p:nvSpPr>
        <p:spPr/>
        <p:txBody>
          <a:bodyPr/>
          <a:lstStyle/>
          <a:p>
            <a:r>
              <a:rPr lang="en-US" dirty="0" smtClean="0"/>
              <a:t>Competition April 27 at Ceglarek Fine Arts Center, Allendale High School</a:t>
            </a:r>
          </a:p>
          <a:p>
            <a:r>
              <a:rPr lang="en-US" dirty="0" smtClean="0"/>
              <a:t>Team registration deadline Feb. 15</a:t>
            </a:r>
          </a:p>
          <a:p>
            <a:r>
              <a:rPr lang="en-US" dirty="0" smtClean="0"/>
              <a:t>Partnership with CCI</a:t>
            </a:r>
          </a:p>
          <a:p>
            <a:r>
              <a:rPr lang="en-US" dirty="0" smtClean="0"/>
              <a:t>2013 World Finals at MSU in May</a:t>
            </a:r>
          </a:p>
          <a:p>
            <a:pPr>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be involved in this innovative and exciting program?</a:t>
            </a:r>
            <a:endParaRPr lang="en-US" dirty="0"/>
          </a:p>
        </p:txBody>
      </p:sp>
      <p:sp>
        <p:nvSpPr>
          <p:cNvPr id="3" name="Content Placeholder 2"/>
          <p:cNvSpPr>
            <a:spLocks noGrp="1"/>
          </p:cNvSpPr>
          <p:nvPr>
            <p:ph idx="1"/>
          </p:nvPr>
        </p:nvSpPr>
        <p:spPr/>
        <p:txBody>
          <a:bodyPr/>
          <a:lstStyle/>
          <a:p>
            <a:r>
              <a:rPr lang="en-US" dirty="0" smtClean="0"/>
              <a:t>Teams are now forming</a:t>
            </a:r>
          </a:p>
          <a:p>
            <a:r>
              <a:rPr lang="en-US" dirty="0" smtClean="0"/>
              <a:t>Coaches, Judges, and other volunteers are needed</a:t>
            </a:r>
          </a:p>
          <a:p>
            <a:r>
              <a:rPr lang="en-US" dirty="0" smtClean="0"/>
              <a:t>April 27</a:t>
            </a:r>
            <a:r>
              <a:rPr lang="en-US" baseline="30000" dirty="0" smtClean="0"/>
              <a:t>th</a:t>
            </a:r>
            <a:r>
              <a:rPr lang="en-US" dirty="0" smtClean="0"/>
              <a:t>- competition- spectators needed!  Bring residents, co-workers, people of all ages encouraged to attend!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Content Placeholder 2"/>
          <p:cNvSpPr>
            <a:spLocks noGrp="1"/>
          </p:cNvSpPr>
          <p:nvPr>
            <p:ph idx="1"/>
          </p:nvPr>
        </p:nvSpPr>
        <p:spPr/>
        <p:txBody>
          <a:bodyPr/>
          <a:lstStyle/>
          <a:p>
            <a:r>
              <a:rPr lang="en-US" dirty="0" smtClean="0">
                <a:hlinkClick r:id="rId2"/>
              </a:rPr>
              <a:t>www.miseniorodyssey.org</a:t>
            </a:r>
            <a:endParaRPr lang="en-US" dirty="0" smtClean="0"/>
          </a:p>
          <a:p>
            <a:r>
              <a:rPr lang="en-US" dirty="0" smtClean="0"/>
              <a:t>Julie Lake, Program Coordinator</a:t>
            </a:r>
          </a:p>
          <a:p>
            <a:pPr lvl="1">
              <a:buNone/>
            </a:pPr>
            <a:r>
              <a:rPr lang="en-US" dirty="0" smtClean="0">
                <a:hlinkClick r:id="rId3"/>
              </a:rPr>
              <a:t>jlake@seniorneighbors.org</a:t>
            </a:r>
            <a:endParaRPr lang="en-US" dirty="0" smtClean="0"/>
          </a:p>
          <a:p>
            <a:pPr lvl="1">
              <a:buNone/>
            </a:pPr>
            <a:r>
              <a:rPr lang="en-US" dirty="0" smtClean="0"/>
              <a:t>616-233-0283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References/Resources</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Cohen</a:t>
            </a:r>
            <a:r>
              <a:rPr lang="en-US" dirty="0"/>
              <a:t>, G.  (2005). The mature mind: the positive power of the aging brain. Basic </a:t>
            </a:r>
            <a:r>
              <a:rPr lang="en-US" dirty="0" smtClean="0"/>
              <a:t>Books</a:t>
            </a:r>
          </a:p>
          <a:p>
            <a:pPr lvl="0"/>
            <a:r>
              <a:rPr lang="en-US" dirty="0" smtClean="0"/>
              <a:t>Fernandez, A. &amp; Michelon, P. </a:t>
            </a:r>
            <a:r>
              <a:rPr lang="en-US" dirty="0"/>
              <a:t> </a:t>
            </a:r>
            <a:r>
              <a:rPr lang="en-US" dirty="0" smtClean="0"/>
              <a:t>(2011).  Brain Fitness for living and aging well.  </a:t>
            </a:r>
            <a:r>
              <a:rPr lang="en-US" i="1" dirty="0" smtClean="0"/>
              <a:t>The Journal on Acitve Aging, </a:t>
            </a:r>
            <a:r>
              <a:rPr lang="en-US" dirty="0" smtClean="0"/>
              <a:t>Jan./Feb. 2011, 38-42.</a:t>
            </a:r>
            <a:endParaRPr lang="en-US" dirty="0"/>
          </a:p>
          <a:p>
            <a:pPr lvl="0"/>
            <a:r>
              <a:rPr lang="en-US" dirty="0"/>
              <a:t>Reynolds, F (2010). Colour and communion: Exploring the influences of visual art-making as a leisure activity on older women’s subjective well-being. </a:t>
            </a:r>
            <a:r>
              <a:rPr lang="en-US" i="1" dirty="0"/>
              <a:t>Journal of Aging Studies, 24</a:t>
            </a:r>
            <a:r>
              <a:rPr lang="en-US" dirty="0"/>
              <a:t>,135-143</a:t>
            </a:r>
            <a:r>
              <a:rPr lang="en-US" dirty="0" smtClean="0"/>
              <a:t>.</a:t>
            </a:r>
          </a:p>
          <a:p>
            <a:pPr lvl="0"/>
            <a:r>
              <a:rPr lang="en-US" dirty="0" smtClean="0"/>
              <a:t>Nordstrom, N. (2010).  Lifelong Learning: Encourage elders to exercise mind, body, and spirit. </a:t>
            </a:r>
            <a:r>
              <a:rPr lang="en-US" i="1" dirty="0" smtClean="0"/>
              <a:t>Aging Well, </a:t>
            </a:r>
            <a:r>
              <a:rPr lang="en-US" dirty="0" smtClean="0"/>
              <a:t>Spring 2010, 27.</a:t>
            </a:r>
          </a:p>
          <a:p>
            <a:r>
              <a:rPr lang="en-US" dirty="0" smtClean="0"/>
              <a:t>Parisi, J. M., Greene, J. C., Morrow, D. G., &amp; Stine-Morrow, E. A. L. (2007). The Senior Odyssey: Participant experiences of a program of social and intellectual engagement. </a:t>
            </a:r>
            <a:r>
              <a:rPr lang="en-US" i="1" dirty="0" smtClean="0"/>
              <a:t>Activities, Adaptation, &amp; Aging,</a:t>
            </a:r>
            <a:r>
              <a:rPr lang="en-US" dirty="0" smtClean="0"/>
              <a:t> 31, 31-49.</a:t>
            </a:r>
          </a:p>
          <a:p>
            <a:r>
              <a:rPr lang="en-US" dirty="0" smtClean="0"/>
              <a:t>Reynolds, F. (2010).  Colour and  communion:  Exploring the influences of visual art-making as a leisure activity on older women’s subjective well being.  </a:t>
            </a:r>
            <a:r>
              <a:rPr lang="en-US" i="1" dirty="0" smtClean="0"/>
              <a:t>Journal of Aging Studies </a:t>
            </a:r>
            <a:r>
              <a:rPr lang="en-US" dirty="0" smtClean="0"/>
              <a:t>24: 135-143.</a:t>
            </a:r>
            <a:endParaRPr lang="en-US" dirty="0"/>
          </a:p>
          <a:p>
            <a:pPr lvl="0"/>
            <a:r>
              <a:rPr lang="en-US" dirty="0" smtClean="0"/>
              <a:t>Stine-Morrow, E., Parisi, J, Morrow, D., Park D. (2008) The effects of an engaged lifestyle on cognitive vitality:  a field experiment.  </a:t>
            </a:r>
            <a:r>
              <a:rPr lang="en-US" i="1" dirty="0" smtClean="0"/>
              <a:t>Psychology and Aging, 23</a:t>
            </a:r>
            <a:r>
              <a:rPr lang="en-US" dirty="0" smtClean="0"/>
              <a:t>, n4.</a:t>
            </a:r>
          </a:p>
          <a:p>
            <a:pPr lvl="0"/>
            <a:r>
              <a:rPr lang="en-US" dirty="0" smtClean="0"/>
              <a:t>Stine-Morrow</a:t>
            </a:r>
            <a:r>
              <a:rPr lang="en-US" dirty="0"/>
              <a:t>, E., Parisi, J., Morrow, D, Park, D., Greene, J. (2007) An engagement model of cognitive optimization through adulthood, </a:t>
            </a:r>
            <a:r>
              <a:rPr lang="en-US" i="1" dirty="0"/>
              <a:t>Journal of Gerontology: Psychological Science</a:t>
            </a:r>
            <a:r>
              <a:rPr lang="en-US" dirty="0"/>
              <a:t>, 62B, 62-69.</a:t>
            </a:r>
          </a:p>
          <a:p>
            <a:r>
              <a:rPr lang="en-US" dirty="0" smtClean="0">
                <a:hlinkClick r:id="rId2"/>
              </a:rPr>
              <a:t>www.miseniorodyssey.org</a:t>
            </a:r>
            <a:endParaRPr lang="en-US" dirty="0" smtClean="0"/>
          </a:p>
          <a:p>
            <a:r>
              <a:rPr lang="en-US" dirty="0" smtClean="0">
                <a:hlinkClick r:id="rId3"/>
              </a:rPr>
              <a:t>www.odysseyofthemind.com</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dirty="0" smtClean="0"/>
              <a:t>Life Long Cognitive Engagement:</a:t>
            </a:r>
            <a:br>
              <a:rPr lang="en-US" dirty="0" smtClean="0"/>
            </a:br>
            <a:r>
              <a:rPr lang="en-US" dirty="0" smtClean="0"/>
              <a:t>The Research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1999 AARP study showed that 90% of adults age 50 and older planned to continue learning as they age.</a:t>
            </a:r>
          </a:p>
          <a:p>
            <a:r>
              <a:rPr lang="en-US" dirty="0" smtClean="0"/>
              <a:t>Engagement in cognitive activities can delay the effects of Alzheimer’s Disease. (Stine-Morrow, Parisi, Morrow, Green, and Park)</a:t>
            </a:r>
          </a:p>
          <a:p>
            <a:r>
              <a:rPr lang="en-US" dirty="0" smtClean="0"/>
              <a:t>Our hippocampus can grow at any age and we can continue to create new dendrites in our brain at any age, if stimulated!. (VanNormen)</a:t>
            </a:r>
          </a:p>
          <a:p>
            <a:r>
              <a:rPr lang="en-US" dirty="0" smtClean="0"/>
              <a:t>“The development and cultivation of artistic talents have proven time and again to e conduits for physical, mental, and social well-being, especially later in life” (Shank).</a:t>
            </a:r>
          </a:p>
          <a:p>
            <a:r>
              <a:rPr lang="en-US" dirty="0" smtClean="0"/>
              <a:t>One way to maintain brain functions is with programming that focuses on novelty, variety, and challenge (Fernandez and Michelon)</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benefits of cognitive stimulation and life long learning:</a:t>
            </a:r>
            <a:endParaRPr lang="en-US" dirty="0"/>
          </a:p>
        </p:txBody>
      </p:sp>
      <p:sp>
        <p:nvSpPr>
          <p:cNvPr id="3" name="Content Placeholder 2"/>
          <p:cNvSpPr>
            <a:spLocks noGrp="1"/>
          </p:cNvSpPr>
          <p:nvPr>
            <p:ph idx="1"/>
          </p:nvPr>
        </p:nvSpPr>
        <p:spPr/>
        <p:txBody>
          <a:bodyPr>
            <a:normAutofit/>
          </a:bodyPr>
          <a:lstStyle/>
          <a:p>
            <a:r>
              <a:rPr lang="en-US" dirty="0" smtClean="0"/>
              <a:t>Can delay the effects of dementia and improve brain health</a:t>
            </a:r>
          </a:p>
          <a:p>
            <a:r>
              <a:rPr lang="en-US" dirty="0" smtClean="0"/>
              <a:t>Life long learning fosters a sense of empowerment, continued intellectual stimulation, and a more positive self esteem (Nordstrom)</a:t>
            </a:r>
          </a:p>
          <a:p>
            <a:r>
              <a:rPr lang="en-US" dirty="0" smtClean="0"/>
              <a:t>There is joy and pleasure found in the challenges</a:t>
            </a:r>
          </a:p>
          <a:p>
            <a:r>
              <a:rPr lang="en-US" dirty="0" smtClean="0"/>
              <a:t>Socialization opportunities</a:t>
            </a: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Mature Mind, by Gene Cohen: </a:t>
            </a:r>
            <a:endParaRPr lang="en-US" dirty="0"/>
          </a:p>
        </p:txBody>
      </p:sp>
      <p:sp>
        <p:nvSpPr>
          <p:cNvPr id="3" name="Content Placeholder 2"/>
          <p:cNvSpPr>
            <a:spLocks noGrp="1"/>
          </p:cNvSpPr>
          <p:nvPr>
            <p:ph idx="1"/>
          </p:nvPr>
        </p:nvSpPr>
        <p:spPr/>
        <p:txBody>
          <a:bodyPr/>
          <a:lstStyle/>
          <a:p>
            <a:r>
              <a:rPr lang="en-US" dirty="0" smtClean="0"/>
              <a:t>Groundbreaking theory on how the mind gives us “inner pushes’ and creates new opportunities for positive change throughout adult life.  We can jumpstart that growth at any age and under any circumstances, fine tuning as we go, actively building brain reserves and new possibilities.  On of his key pieces of advice is to continue learning and challenging one’s self.</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opportunities:</a:t>
            </a:r>
            <a:endParaRPr lang="en-US" dirty="0"/>
          </a:p>
        </p:txBody>
      </p:sp>
      <p:sp>
        <p:nvSpPr>
          <p:cNvPr id="3" name="Content Placeholder 2"/>
          <p:cNvSpPr>
            <a:spLocks noGrp="1"/>
          </p:cNvSpPr>
          <p:nvPr>
            <p:ph idx="1"/>
          </p:nvPr>
        </p:nvSpPr>
        <p:spPr/>
        <p:txBody>
          <a:bodyPr/>
          <a:lstStyle/>
          <a:p>
            <a:r>
              <a:rPr lang="en-US" dirty="0" smtClean="0"/>
              <a:t>Lifelong Learning programs are gaining in popularity</a:t>
            </a:r>
          </a:p>
          <a:p>
            <a:r>
              <a:rPr lang="en-US" dirty="0" smtClean="0"/>
              <a:t>The opportunity for creative immersion and intellectual challenges with peers is not always readily available.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 Odyssey….what is it?</a:t>
            </a:r>
            <a:endParaRPr lang="en-US" dirty="0"/>
          </a:p>
        </p:txBody>
      </p:sp>
      <p:sp>
        <p:nvSpPr>
          <p:cNvPr id="3" name="Content Placeholder 2"/>
          <p:cNvSpPr>
            <a:spLocks noGrp="1"/>
          </p:cNvSpPr>
          <p:nvPr>
            <p:ph idx="1"/>
          </p:nvPr>
        </p:nvSpPr>
        <p:spPr/>
        <p:txBody>
          <a:bodyPr/>
          <a:lstStyle/>
          <a:p>
            <a:r>
              <a:rPr lang="en-US" dirty="0" smtClean="0"/>
              <a:t>Odyssey of the Mind…perfected with age</a:t>
            </a:r>
          </a:p>
          <a:p>
            <a:r>
              <a:rPr lang="en-US" dirty="0" smtClean="0"/>
              <a:t>Teams of 5-7 plus a coach</a:t>
            </a:r>
          </a:p>
          <a:p>
            <a:r>
              <a:rPr lang="en-US" dirty="0" smtClean="0"/>
              <a:t>Creative problem solving competition</a:t>
            </a:r>
          </a:p>
          <a:p>
            <a:r>
              <a:rPr lang="en-US" dirty="0" smtClean="0"/>
              <a:t>Spontaneous Problems</a:t>
            </a:r>
          </a:p>
          <a:p>
            <a:r>
              <a:rPr lang="en-US" dirty="0" smtClean="0"/>
              <a:t>Long Term problems</a:t>
            </a:r>
          </a:p>
          <a:p>
            <a:r>
              <a:rPr lang="en-US" dirty="0" smtClean="0"/>
              <a:t>Community wide program in its 2</a:t>
            </a:r>
            <a:r>
              <a:rPr lang="en-US" baseline="30000" dirty="0" smtClean="0"/>
              <a:t>nd</a:t>
            </a:r>
            <a:r>
              <a:rPr lang="en-US" dirty="0" smtClean="0"/>
              <a:t> year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Spontaneous Problem Example</a:t>
            </a:r>
            <a:endParaRPr lang="en-US" dirty="0"/>
          </a:p>
        </p:txBody>
      </p:sp>
      <p:sp>
        <p:nvSpPr>
          <p:cNvPr id="4" name="Subtitle 3"/>
          <p:cNvSpPr>
            <a:spLocks noGrp="1"/>
          </p:cNvSpPr>
          <p:nvPr>
            <p:ph type="subTitle" idx="1"/>
          </p:nvPr>
        </p:nvSpPr>
        <p:spPr/>
        <p:txBody>
          <a:bodyPr>
            <a:normAutofit fontScale="92500" lnSpcReduction="10000"/>
          </a:bodyPr>
          <a:lstStyle/>
          <a:p>
            <a:r>
              <a:rPr lang="en-US" dirty="0" smtClean="0"/>
              <a:t>3 types of spontaneous problems:</a:t>
            </a:r>
          </a:p>
          <a:p>
            <a:pPr marL="514350" indent="-514350">
              <a:buAutoNum type="arabicPeriod"/>
            </a:pPr>
            <a:r>
              <a:rPr lang="en-US" dirty="0" smtClean="0"/>
              <a:t>Verbal</a:t>
            </a:r>
          </a:p>
          <a:p>
            <a:pPr marL="514350" indent="-514350">
              <a:buAutoNum type="arabicPeriod"/>
            </a:pPr>
            <a:r>
              <a:rPr lang="en-US" dirty="0" smtClean="0"/>
              <a:t>Verbal Hands On</a:t>
            </a:r>
          </a:p>
          <a:p>
            <a:pPr marL="514350" indent="-514350">
              <a:buAutoNum type="arabicPeriod"/>
            </a:pPr>
            <a:r>
              <a:rPr lang="en-US" dirty="0" smtClean="0"/>
              <a:t>Non Verbal Hands 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Senior Odyssey of Michigan Video</a:t>
            </a:r>
            <a:endParaRPr lang="en-US" dirty="0"/>
          </a:p>
        </p:txBody>
      </p:sp>
      <p:sp>
        <p:nvSpPr>
          <p:cNvPr id="8" name="Subtitle 7"/>
          <p:cNvSpPr>
            <a:spLocks noGrp="1"/>
          </p:cNvSpPr>
          <p:nvPr>
            <p:ph type="subTitle" idx="1"/>
          </p:nvPr>
        </p:nvSpPr>
        <p:spPr/>
        <p:txBody>
          <a:bodyPr/>
          <a:lstStyle/>
          <a:p>
            <a:r>
              <a:rPr lang="en-US" dirty="0" smtClean="0">
                <a:hlinkClick r:id="rId2"/>
              </a:rPr>
              <a:t>www.miseniorodyssey.org</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history of Senior Odyssey:</a:t>
            </a:r>
            <a:endParaRPr lang="en-US" dirty="0"/>
          </a:p>
        </p:txBody>
      </p:sp>
      <p:sp>
        <p:nvSpPr>
          <p:cNvPr id="6" name="Subtitle 5"/>
          <p:cNvSpPr>
            <a:spLocks noGrp="1"/>
          </p:cNvSpPr>
          <p:nvPr>
            <p:ph type="subTitle" idx="1"/>
          </p:nvPr>
        </p:nvSpPr>
        <p:spPr/>
        <p:txBody>
          <a:bodyPr/>
          <a:lstStyle/>
          <a:p>
            <a:r>
              <a:rPr lang="en-US" dirty="0" smtClean="0"/>
              <a:t>Began as a research project at the Adult Learning Lab at the Beckman Institute at University of Illinois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664</TotalTime>
  <Words>910</Words>
  <Application>Microsoft Macintosh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Senior Odyssey of Michigan</vt:lpstr>
      <vt:lpstr>Life Long Cognitive Engagement: The Research</vt:lpstr>
      <vt:lpstr>The benefits of cognitive stimulation and life long learning:</vt:lpstr>
      <vt:lpstr>The Mature Mind, by Gene Cohen: </vt:lpstr>
      <vt:lpstr>The opportunities:</vt:lpstr>
      <vt:lpstr>Senior Odyssey….what is it?</vt:lpstr>
      <vt:lpstr>Spontaneous Problem Example</vt:lpstr>
      <vt:lpstr>Senior Odyssey of Michigan Video</vt:lpstr>
      <vt:lpstr>The history of Senior Odyssey:</vt:lpstr>
      <vt:lpstr>Why Senior Odyssey?</vt:lpstr>
      <vt:lpstr>The Future of Senior Odyssey:</vt:lpstr>
      <vt:lpstr>How can you be involved in this innovative and exciting program?</vt:lpstr>
      <vt:lpstr>Contact Info</vt:lpstr>
      <vt:lpstr>References/Resources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Odyssey of Michigan</dc:title>
  <dc:creator>JLake</dc:creator>
  <cp:lastModifiedBy>Priscilla Kimboko</cp:lastModifiedBy>
  <cp:revision>52</cp:revision>
  <dcterms:created xsi:type="dcterms:W3CDTF">2013-01-29T14:32:53Z</dcterms:created>
  <dcterms:modified xsi:type="dcterms:W3CDTF">2013-02-06T20:30:28Z</dcterms:modified>
</cp:coreProperties>
</file>