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918400" cy="43891200"/>
  <p:notesSz cx="7023100" cy="9309100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" d="100"/>
          <a:sy n="18" d="100"/>
        </p:scale>
        <p:origin x="1560" y="12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26" cy="465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8110" y="0"/>
            <a:ext cx="3043520" cy="465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201863" y="698500"/>
            <a:ext cx="2619375" cy="34909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2193" y="4421880"/>
            <a:ext cx="5618715" cy="41889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42306"/>
            <a:ext cx="3043226" cy="465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8110" y="8842306"/>
            <a:ext cx="3043520" cy="465046"/>
          </a:xfrm>
          <a:prstGeom prst="rect">
            <a:avLst/>
          </a:prstGeom>
          <a:noFill/>
          <a:ln>
            <a:noFill/>
          </a:ln>
        </p:spPr>
        <p:txBody>
          <a:bodyPr lIns="16825" tIns="8400" rIns="16825" bIns="8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9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98500"/>
            <a:ext cx="261937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2193" y="4421880"/>
            <a:ext cx="5618715" cy="4188918"/>
          </a:xfrm>
          <a:prstGeom prst="rect">
            <a:avLst/>
          </a:prstGeom>
          <a:noFill/>
          <a:ln>
            <a:noFill/>
          </a:ln>
        </p:spPr>
        <p:txBody>
          <a:bodyPr lIns="16825" tIns="8400" rIns="16825" bIns="8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978110" y="8842306"/>
            <a:ext cx="3043520" cy="465046"/>
          </a:xfrm>
          <a:prstGeom prst="rect">
            <a:avLst/>
          </a:prstGeom>
          <a:noFill/>
          <a:ln>
            <a:noFill/>
          </a:ln>
        </p:spPr>
        <p:txBody>
          <a:bodyPr lIns="16825" tIns="8400" rIns="16825" bIns="8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</a:t>
            </a:fld>
            <a:endParaRPr lang="en-US" sz="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2887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469357" y="13634356"/>
            <a:ext cx="27979688" cy="9408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937523" y="24872043"/>
            <a:ext cx="23043355" cy="11215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3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1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9394740" y="17960097"/>
            <a:ext cx="35113686" cy="699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-4652250" y="11022324"/>
            <a:ext cx="35113686" cy="20870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indent="309561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565525" indent="320675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5486400" indent="3492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7680325" indent="117475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98758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03330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7902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12474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17046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70150" y="3900487"/>
            <a:ext cx="27978100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70150" y="12677775"/>
            <a:ext cx="27978100" cy="263366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indent="309561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565525" indent="320675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5486400" indent="3492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7680325" indent="117475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98758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03330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7902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12474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17046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00325" y="28204887"/>
            <a:ext cx="27980878" cy="8715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600325" y="18603684"/>
            <a:ext cx="27980878" cy="96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 sz="2000"/>
            </a:lvl1pPr>
            <a:lvl2pPr marL="457200" indent="0" rtl="0">
              <a:spcBef>
                <a:spcPts val="0"/>
              </a:spcBef>
              <a:buFont typeface="Times New Roman"/>
              <a:buNone/>
              <a:defRPr sz="1800"/>
            </a:lvl2pPr>
            <a:lvl3pPr marL="914400" indent="0" rtl="0">
              <a:spcBef>
                <a:spcPts val="0"/>
              </a:spcBef>
              <a:buFont typeface="Times New Roman"/>
              <a:buNone/>
              <a:defRPr sz="1600"/>
            </a:lvl3pPr>
            <a:lvl4pPr marL="1371600" indent="0" rtl="0">
              <a:spcBef>
                <a:spcPts val="0"/>
              </a:spcBef>
              <a:buFont typeface="Times New Roman"/>
              <a:buNone/>
              <a:defRPr sz="1400"/>
            </a:lvl4pPr>
            <a:lvl5pPr marL="1828800" indent="0" rtl="0">
              <a:spcBef>
                <a:spcPts val="0"/>
              </a:spcBef>
              <a:buFont typeface="Times New Roman"/>
              <a:buNone/>
              <a:defRPr sz="1400"/>
            </a:lvl5pPr>
            <a:lvl6pPr marL="2286000" indent="0" rtl="0">
              <a:spcBef>
                <a:spcPts val="0"/>
              </a:spcBef>
              <a:buFont typeface="Times New Roman"/>
              <a:buNone/>
              <a:defRPr sz="1400"/>
            </a:lvl6pPr>
            <a:lvl7pPr marL="2743200" indent="0" rtl="0">
              <a:spcBef>
                <a:spcPts val="0"/>
              </a:spcBef>
              <a:buFont typeface="Times New Roman"/>
              <a:buNone/>
              <a:defRPr sz="1400"/>
            </a:lvl7pPr>
            <a:lvl8pPr marL="3200400" indent="0" rtl="0">
              <a:spcBef>
                <a:spcPts val="0"/>
              </a:spcBef>
              <a:buFont typeface="Times New Roman"/>
              <a:buNone/>
              <a:defRPr sz="1400"/>
            </a:lvl8pPr>
            <a:lvl9pPr marL="3657600" indent="0" rtl="0">
              <a:spcBef>
                <a:spcPts val="0"/>
              </a:spcBef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470150" y="3900487"/>
            <a:ext cx="27978100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469357" y="12678232"/>
            <a:ext cx="13932692" cy="26336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6516351" y="12678232"/>
            <a:ext cx="13932692" cy="26336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645443" y="1758041"/>
            <a:ext cx="29627511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645443" y="9824357"/>
            <a:ext cx="14544675" cy="4094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 sz="2400" b="1"/>
            </a:lvl1pPr>
            <a:lvl2pPr marL="457200" indent="0" rtl="0">
              <a:spcBef>
                <a:spcPts val="0"/>
              </a:spcBef>
              <a:buFont typeface="Times New Roman"/>
              <a:buNone/>
              <a:defRPr sz="2000" b="1"/>
            </a:lvl2pPr>
            <a:lvl3pPr marL="914400" indent="0" rtl="0">
              <a:spcBef>
                <a:spcPts val="0"/>
              </a:spcBef>
              <a:buFont typeface="Times New Roman"/>
              <a:buNone/>
              <a:defRPr sz="1800" b="1"/>
            </a:lvl3pPr>
            <a:lvl4pPr marL="1371600" indent="0" rtl="0">
              <a:spcBef>
                <a:spcPts val="0"/>
              </a:spcBef>
              <a:buFont typeface="Times New Roman"/>
              <a:buNone/>
              <a:defRPr sz="1600" b="1"/>
            </a:lvl4pPr>
            <a:lvl5pPr marL="1828800" indent="0" rtl="0">
              <a:spcBef>
                <a:spcPts val="0"/>
              </a:spcBef>
              <a:buFont typeface="Times New Roman"/>
              <a:buNone/>
              <a:defRPr sz="1600" b="1"/>
            </a:lvl5pPr>
            <a:lvl6pPr marL="2286000" indent="0" rtl="0">
              <a:spcBef>
                <a:spcPts val="0"/>
              </a:spcBef>
              <a:buFont typeface="Times New Roman"/>
              <a:buNone/>
              <a:defRPr sz="1600" b="1"/>
            </a:lvl6pPr>
            <a:lvl7pPr marL="2743200" indent="0" rtl="0">
              <a:spcBef>
                <a:spcPts val="0"/>
              </a:spcBef>
              <a:buFont typeface="Times New Roman"/>
              <a:buNone/>
              <a:defRPr sz="1600" b="1"/>
            </a:lvl7pPr>
            <a:lvl8pPr marL="3200400" indent="0" rtl="0">
              <a:spcBef>
                <a:spcPts val="0"/>
              </a:spcBef>
              <a:buFont typeface="Times New Roman"/>
              <a:buNone/>
              <a:defRPr sz="1600" b="1"/>
            </a:lvl8pPr>
            <a:lvl9pPr marL="3657600" indent="0" rtl="0">
              <a:spcBef>
                <a:spcPts val="0"/>
              </a:spcBef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645443" y="13919201"/>
            <a:ext cx="14544675" cy="25287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16722331" y="9824357"/>
            <a:ext cx="14550627" cy="4094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 sz="2400" b="1"/>
            </a:lvl1pPr>
            <a:lvl2pPr marL="457200" indent="0" rtl="0">
              <a:spcBef>
                <a:spcPts val="0"/>
              </a:spcBef>
              <a:buFont typeface="Times New Roman"/>
              <a:buNone/>
              <a:defRPr sz="2000" b="1"/>
            </a:lvl2pPr>
            <a:lvl3pPr marL="914400" indent="0" rtl="0">
              <a:spcBef>
                <a:spcPts val="0"/>
              </a:spcBef>
              <a:buFont typeface="Times New Roman"/>
              <a:buNone/>
              <a:defRPr sz="1800" b="1"/>
            </a:lvl3pPr>
            <a:lvl4pPr marL="1371600" indent="0" rtl="0">
              <a:spcBef>
                <a:spcPts val="0"/>
              </a:spcBef>
              <a:buFont typeface="Times New Roman"/>
              <a:buNone/>
              <a:defRPr sz="1600" b="1"/>
            </a:lvl4pPr>
            <a:lvl5pPr marL="1828800" indent="0" rtl="0">
              <a:spcBef>
                <a:spcPts val="0"/>
              </a:spcBef>
              <a:buFont typeface="Times New Roman"/>
              <a:buNone/>
              <a:defRPr sz="1600" b="1"/>
            </a:lvl5pPr>
            <a:lvl6pPr marL="2286000" indent="0" rtl="0">
              <a:spcBef>
                <a:spcPts val="0"/>
              </a:spcBef>
              <a:buFont typeface="Times New Roman"/>
              <a:buNone/>
              <a:defRPr sz="1600" b="1"/>
            </a:lvl6pPr>
            <a:lvl7pPr marL="2743200" indent="0" rtl="0">
              <a:spcBef>
                <a:spcPts val="0"/>
              </a:spcBef>
              <a:buFont typeface="Times New Roman"/>
              <a:buNone/>
              <a:defRPr sz="1600" b="1"/>
            </a:lvl7pPr>
            <a:lvl8pPr marL="3200400" indent="0" rtl="0">
              <a:spcBef>
                <a:spcPts val="0"/>
              </a:spcBef>
              <a:buFont typeface="Times New Roman"/>
              <a:buNone/>
              <a:defRPr sz="1600" b="1"/>
            </a:lvl8pPr>
            <a:lvl9pPr marL="3657600" indent="0" rtl="0">
              <a:spcBef>
                <a:spcPts val="0"/>
              </a:spcBef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16722331" y="13919201"/>
            <a:ext cx="14550627" cy="25287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470150" y="3900487"/>
            <a:ext cx="27978100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45442" y="1747160"/>
            <a:ext cx="10829925" cy="7436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870657" y="1747160"/>
            <a:ext cx="18402298" cy="37459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645442" y="9183914"/>
            <a:ext cx="10829925" cy="300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 sz="1400"/>
            </a:lvl1pPr>
            <a:lvl2pPr marL="457200" indent="0" rtl="0">
              <a:spcBef>
                <a:spcPts val="0"/>
              </a:spcBef>
              <a:buFont typeface="Times New Roman"/>
              <a:buNone/>
              <a:defRPr sz="1200"/>
            </a:lvl2pPr>
            <a:lvl3pPr marL="914400" indent="0" rtl="0">
              <a:spcBef>
                <a:spcPts val="0"/>
              </a:spcBef>
              <a:buFont typeface="Times New Roman"/>
              <a:buNone/>
              <a:defRPr sz="1000"/>
            </a:lvl3pPr>
            <a:lvl4pPr marL="1371600" indent="0" rtl="0">
              <a:spcBef>
                <a:spcPts val="0"/>
              </a:spcBef>
              <a:buFont typeface="Times New Roman"/>
              <a:buNone/>
              <a:defRPr sz="900"/>
            </a:lvl4pPr>
            <a:lvl5pPr marL="1828800" indent="0" rtl="0">
              <a:spcBef>
                <a:spcPts val="0"/>
              </a:spcBef>
              <a:buFont typeface="Times New Roman"/>
              <a:buNone/>
              <a:defRPr sz="900"/>
            </a:lvl5pPr>
            <a:lvl6pPr marL="2286000" indent="0" rtl="0">
              <a:spcBef>
                <a:spcPts val="0"/>
              </a:spcBef>
              <a:buFont typeface="Times New Roman"/>
              <a:buNone/>
              <a:defRPr sz="900"/>
            </a:lvl6pPr>
            <a:lvl7pPr marL="2743200" indent="0" rtl="0">
              <a:spcBef>
                <a:spcPts val="0"/>
              </a:spcBef>
              <a:buFont typeface="Times New Roman"/>
              <a:buNone/>
              <a:defRPr sz="900"/>
            </a:lvl7pPr>
            <a:lvl8pPr marL="3200400" indent="0" rtl="0">
              <a:spcBef>
                <a:spcPts val="0"/>
              </a:spcBef>
              <a:buFont typeface="Times New Roman"/>
              <a:buNone/>
              <a:defRPr sz="900"/>
            </a:lvl8pPr>
            <a:lvl9pPr marL="3657600" indent="0" rtl="0">
              <a:spcBef>
                <a:spcPts val="0"/>
              </a:spcBef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451998" y="30723118"/>
            <a:ext cx="19751276" cy="362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6451998" y="3922485"/>
            <a:ext cx="19751276" cy="263343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451998" y="34351687"/>
            <a:ext cx="19751276" cy="51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 sz="1400"/>
            </a:lvl1pPr>
            <a:lvl2pPr marL="457200" indent="0" rtl="0">
              <a:spcBef>
                <a:spcPts val="0"/>
              </a:spcBef>
              <a:buFont typeface="Times New Roman"/>
              <a:buNone/>
              <a:defRPr sz="1200"/>
            </a:lvl2pPr>
            <a:lvl3pPr marL="914400" indent="0" rtl="0">
              <a:spcBef>
                <a:spcPts val="0"/>
              </a:spcBef>
              <a:buFont typeface="Times New Roman"/>
              <a:buNone/>
              <a:defRPr sz="1000"/>
            </a:lvl3pPr>
            <a:lvl4pPr marL="1371600" indent="0" rtl="0">
              <a:spcBef>
                <a:spcPts val="0"/>
              </a:spcBef>
              <a:buFont typeface="Times New Roman"/>
              <a:buNone/>
              <a:defRPr sz="900"/>
            </a:lvl4pPr>
            <a:lvl5pPr marL="1828800" indent="0" rtl="0">
              <a:spcBef>
                <a:spcPts val="0"/>
              </a:spcBef>
              <a:buFont typeface="Times New Roman"/>
              <a:buNone/>
              <a:defRPr sz="900"/>
            </a:lvl5pPr>
            <a:lvl6pPr marL="2286000" indent="0" rtl="0">
              <a:spcBef>
                <a:spcPts val="0"/>
              </a:spcBef>
              <a:buFont typeface="Times New Roman"/>
              <a:buNone/>
              <a:defRPr sz="900"/>
            </a:lvl6pPr>
            <a:lvl7pPr marL="2743200" indent="0" rtl="0">
              <a:spcBef>
                <a:spcPts val="0"/>
              </a:spcBef>
              <a:buFont typeface="Times New Roman"/>
              <a:buNone/>
              <a:defRPr sz="900"/>
            </a:lvl7pPr>
            <a:lvl8pPr marL="3200400" indent="0" rtl="0">
              <a:spcBef>
                <a:spcPts val="0"/>
              </a:spcBef>
              <a:buFont typeface="Times New Roman"/>
              <a:buNone/>
              <a:defRPr sz="900"/>
            </a:lvl8pPr>
            <a:lvl9pPr marL="3657600" indent="0" rtl="0">
              <a:spcBef>
                <a:spcPts val="0"/>
              </a:spcBef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470150" y="3900487"/>
            <a:ext cx="27978100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290886" y="11857036"/>
            <a:ext cx="26336626" cy="279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indent="309561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565525" indent="320675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5486400" indent="3492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7680325" indent="117475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98758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03330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7902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12474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1704638" indent="119061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2470150" y="3900487"/>
            <a:ext cx="27978100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11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2470150" y="12677775"/>
            <a:ext cx="27978100" cy="263366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indent="309561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3565525" marR="0" indent="320675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3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5486400" marR="0" indent="3492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1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7680325" marR="0" indent="117475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9875838" marR="0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10333038" marR="0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10790238" marR="0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11247438" marR="0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11704638" marR="0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9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24701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1245850" y="39990712"/>
            <a:ext cx="10426699" cy="292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3590250" y="39990712"/>
            <a:ext cx="6858000" cy="2924175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6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‹#›</a:t>
            </a:fld>
            <a:endParaRPr lang="en-US" sz="67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566030" y="3815282"/>
            <a:ext cx="23752882" cy="101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60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6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Sapana Shinde</a:t>
            </a:r>
            <a:r>
              <a:rPr lang="en-US" sz="60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, Aaron Ripley, Dr. Sok </a:t>
            </a:r>
            <a:r>
              <a:rPr lang="en-US" sz="6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Kean Khoo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953000" y="465679"/>
            <a:ext cx="23058448" cy="2554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7500" b="1" dirty="0"/>
              <a:t>MicroRNA expression studies in rotenone-induced cellular model for Parkinson’s disease</a:t>
            </a:r>
            <a:endParaRPr lang="en-US" sz="75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011139" y="3224463"/>
            <a:ext cx="21998375" cy="329948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  <a:rtl val="0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12" y="466535"/>
            <a:ext cx="4600499" cy="46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566016" y="4714469"/>
            <a:ext cx="248892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Department of Cell and Molecular Biology, College of Liberal Arts and Sciences, Grand Valley State University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1840307" y="38407550"/>
            <a:ext cx="9954000" cy="1190375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 dirty="0">
                <a:latin typeface="Arial"/>
                <a:ea typeface="Arial"/>
                <a:cs typeface="Arial"/>
                <a:sym typeface="Arial"/>
                <a:rtl val="0"/>
              </a:rPr>
              <a:t>References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0582992" y="25442026"/>
            <a:ext cx="1100631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1840307" y="5713075"/>
            <a:ext cx="9953999" cy="1290899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0" b="1"/>
              <a:t>Introduction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0075" y="201046"/>
            <a:ext cx="3962399" cy="38415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1805850" y="7115874"/>
            <a:ext cx="10725299" cy="26179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Parkinson’s Disease 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36666"/>
            </a:pPr>
            <a:r>
              <a:rPr lang="en-US" sz="3600" dirty="0" smtClean="0">
                <a:solidFill>
                  <a:schemeClr val="dk1"/>
                </a:solidFill>
              </a:rPr>
              <a:t>Parkinson’s </a:t>
            </a:r>
            <a:r>
              <a:rPr lang="en-US" sz="3600" dirty="0">
                <a:solidFill>
                  <a:schemeClr val="dk1"/>
                </a:solidFill>
              </a:rPr>
              <a:t>disease (PD) is characterized by </a:t>
            </a:r>
            <a:r>
              <a:rPr lang="en-US" sz="3600" dirty="0" smtClean="0">
                <a:solidFill>
                  <a:schemeClr val="dk1"/>
                </a:solidFill>
              </a:rPr>
              <a:t>loss </a:t>
            </a:r>
            <a:r>
              <a:rPr lang="en-US" sz="3600" dirty="0">
                <a:solidFill>
                  <a:schemeClr val="dk1"/>
                </a:solidFill>
              </a:rPr>
              <a:t>of dopaminergic (DA) neurons along with </a:t>
            </a:r>
            <a:r>
              <a:rPr lang="en-US" sz="3600" dirty="0" smtClean="0">
                <a:solidFill>
                  <a:schemeClr val="dk1"/>
                </a:solidFill>
              </a:rPr>
              <a:t>aggregation of </a:t>
            </a:r>
            <a:r>
              <a:rPr lang="en-US" sz="3600" dirty="0">
                <a:solidFill>
                  <a:schemeClr val="dk1"/>
                </a:solidFill>
              </a:rPr>
              <a:t>alpha </a:t>
            </a:r>
            <a:r>
              <a:rPr lang="en-US" sz="3600" dirty="0" err="1" smtClean="0">
                <a:solidFill>
                  <a:schemeClr val="dk1"/>
                </a:solidFill>
              </a:rPr>
              <a:t>synuclein</a:t>
            </a:r>
            <a:r>
              <a:rPr lang="en-US" sz="3600" dirty="0" smtClean="0">
                <a:solidFill>
                  <a:schemeClr val="dk1"/>
                </a:solidFill>
              </a:rPr>
              <a:t> protein </a:t>
            </a:r>
            <a:r>
              <a:rPr lang="en-US" sz="3600" dirty="0">
                <a:solidFill>
                  <a:schemeClr val="dk1"/>
                </a:solidFill>
              </a:rPr>
              <a:t>(</a:t>
            </a:r>
            <a:r>
              <a:rPr lang="en-US" sz="3600" dirty="0" smtClean="0">
                <a:solidFill>
                  <a:schemeClr val="dk1"/>
                </a:solidFill>
              </a:rPr>
              <a:t>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>
                <a:solidFill>
                  <a:schemeClr val="dk1"/>
                </a:solidFill>
              </a:rPr>
              <a:t>) </a:t>
            </a:r>
            <a:r>
              <a:rPr lang="en-US" sz="3600" dirty="0" smtClean="0">
                <a:solidFill>
                  <a:schemeClr val="dk1"/>
                </a:solidFill>
              </a:rPr>
              <a:t>known </a:t>
            </a:r>
            <a:r>
              <a:rPr lang="en-US" sz="3600" dirty="0">
                <a:solidFill>
                  <a:schemeClr val="dk1"/>
                </a:solidFill>
              </a:rPr>
              <a:t>as </a:t>
            </a:r>
            <a:r>
              <a:rPr lang="en-US" sz="3600" dirty="0" err="1">
                <a:solidFill>
                  <a:schemeClr val="dk1"/>
                </a:solidFill>
              </a:rPr>
              <a:t>Lewy</a:t>
            </a:r>
            <a:r>
              <a:rPr lang="en-US" sz="3600" dirty="0">
                <a:solidFill>
                  <a:schemeClr val="dk1"/>
                </a:solidFill>
              </a:rPr>
              <a:t> </a:t>
            </a:r>
            <a:r>
              <a:rPr lang="en-US" sz="3600" dirty="0" err="1" smtClean="0">
                <a:solidFill>
                  <a:schemeClr val="dk1"/>
                </a:solidFill>
              </a:rPr>
              <a:t>neurites</a:t>
            </a:r>
            <a:r>
              <a:rPr lang="en-US" sz="3600" dirty="0" smtClean="0">
                <a:solidFill>
                  <a:schemeClr val="dk1"/>
                </a:solidFill>
              </a:rPr>
              <a:t> or </a:t>
            </a:r>
            <a:r>
              <a:rPr lang="en-US" sz="3600" dirty="0" err="1" smtClean="0">
                <a:solidFill>
                  <a:schemeClr val="dk1"/>
                </a:solidFill>
              </a:rPr>
              <a:t>Lewy</a:t>
            </a:r>
            <a:r>
              <a:rPr lang="en-US" sz="3600" dirty="0" smtClean="0">
                <a:solidFill>
                  <a:schemeClr val="dk1"/>
                </a:solidFill>
              </a:rPr>
              <a:t> bodies.  </a:t>
            </a:r>
            <a:r>
              <a:rPr lang="en-US" sz="3600" dirty="0">
                <a:solidFill>
                  <a:schemeClr val="dk1"/>
                </a:solidFill>
              </a:rPr>
              <a:t>Although the specific cause of PD is unknown, genetic and environmental factors are shown to play </a:t>
            </a:r>
            <a:r>
              <a:rPr lang="en-US" sz="3600" dirty="0" smtClean="0">
                <a:solidFill>
                  <a:schemeClr val="dk1"/>
                </a:solidFill>
              </a:rPr>
              <a:t>important roles.  Rotenone, an </a:t>
            </a:r>
            <a:r>
              <a:rPr lang="en-US" sz="3600" dirty="0">
                <a:solidFill>
                  <a:schemeClr val="dk1"/>
                </a:solidFill>
              </a:rPr>
              <a:t>inhibitor of mitochondrial complex I of the electron transport </a:t>
            </a:r>
            <a:r>
              <a:rPr lang="en-US" sz="3600" dirty="0" smtClean="0">
                <a:solidFill>
                  <a:schemeClr val="dk1"/>
                </a:solidFill>
              </a:rPr>
              <a:t>chain</a:t>
            </a:r>
            <a:r>
              <a:rPr lang="en-US" sz="3600" baseline="30000" dirty="0" smtClean="0">
                <a:solidFill>
                  <a:schemeClr val="dk1"/>
                </a:solidFill>
              </a:rPr>
              <a:t>1</a:t>
            </a:r>
            <a:r>
              <a:rPr lang="en-US" sz="3600" dirty="0" smtClean="0">
                <a:solidFill>
                  <a:schemeClr val="dk1"/>
                </a:solidFill>
              </a:rPr>
              <a:t>, is commonly used </a:t>
            </a:r>
            <a:r>
              <a:rPr lang="en-US" sz="3600" i="1" dirty="0" smtClean="0">
                <a:solidFill>
                  <a:schemeClr val="dk1"/>
                </a:solidFill>
              </a:rPr>
              <a:t>in vitro</a:t>
            </a:r>
            <a:r>
              <a:rPr lang="en-US" sz="3600" dirty="0" smtClean="0">
                <a:solidFill>
                  <a:schemeClr val="dk1"/>
                </a:solidFill>
              </a:rPr>
              <a:t> to reproduce PD phenotypes.  Cells cultured with rotenone showed ~30-50</a:t>
            </a:r>
            <a:r>
              <a:rPr lang="en-US" sz="3600" dirty="0">
                <a:solidFill>
                  <a:schemeClr val="dk1"/>
                </a:solidFill>
              </a:rPr>
              <a:t>% reduction </a:t>
            </a:r>
            <a:r>
              <a:rPr lang="en-US" sz="3600" dirty="0" smtClean="0">
                <a:solidFill>
                  <a:schemeClr val="dk1"/>
                </a:solidFill>
              </a:rPr>
              <a:t>of </a:t>
            </a:r>
            <a:r>
              <a:rPr lang="en-US" sz="3600" dirty="0">
                <a:solidFill>
                  <a:schemeClr val="dk1"/>
                </a:solidFill>
              </a:rPr>
              <a:t>mitochondrial complex I and </a:t>
            </a:r>
            <a:r>
              <a:rPr lang="en-US" sz="3600" dirty="0" smtClean="0">
                <a:solidFill>
                  <a:schemeClr val="dk1"/>
                </a:solidFill>
              </a:rPr>
              <a:t>induced </a:t>
            </a:r>
            <a:r>
              <a:rPr lang="en-US" sz="3600" dirty="0" err="1" smtClean="0">
                <a:solidFill>
                  <a:schemeClr val="dk1"/>
                </a:solidFill>
              </a:rPr>
              <a:t>misfolding</a:t>
            </a:r>
            <a:r>
              <a:rPr lang="en-US" sz="3600" dirty="0" smtClean="0">
                <a:solidFill>
                  <a:schemeClr val="dk1"/>
                </a:solidFill>
              </a:rPr>
              <a:t> and aggregation of 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, which mimic the phenotypic changes that are observed in </a:t>
            </a:r>
            <a:r>
              <a:rPr lang="en-US" sz="3600" dirty="0">
                <a:solidFill>
                  <a:schemeClr val="dk1"/>
                </a:solidFill>
              </a:rPr>
              <a:t>PD brain </a:t>
            </a:r>
            <a:r>
              <a:rPr lang="en-US" sz="3600" dirty="0" smtClean="0">
                <a:solidFill>
                  <a:schemeClr val="dk1"/>
                </a:solidFill>
              </a:rPr>
              <a:t>tissue </a:t>
            </a:r>
            <a:r>
              <a:rPr lang="en-US" sz="3600" baseline="30000" dirty="0">
                <a:solidFill>
                  <a:schemeClr val="dk1"/>
                </a:solidFill>
              </a:rPr>
              <a:t>2</a:t>
            </a:r>
            <a:r>
              <a:rPr lang="en-US" sz="3600" dirty="0">
                <a:solidFill>
                  <a:schemeClr val="dk1"/>
                </a:solidFill>
              </a:rPr>
              <a:t>.  </a:t>
            </a:r>
            <a:endParaRPr lang="en-US" sz="36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-US" sz="800" b="1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Alpha </a:t>
            </a:r>
            <a:r>
              <a:rPr lang="en-US" sz="3600" b="1" dirty="0" err="1" smtClean="0">
                <a:solidFill>
                  <a:schemeClr val="dk1"/>
                </a:solidFill>
              </a:rPr>
              <a:t>Synuclein</a:t>
            </a:r>
            <a:r>
              <a:rPr lang="en-US" sz="3600" b="1" dirty="0" smtClean="0">
                <a:solidFill>
                  <a:schemeClr val="dk1"/>
                </a:solidFill>
              </a:rPr>
              <a:t> (a-</a:t>
            </a:r>
            <a:r>
              <a:rPr lang="en-US" sz="3600" b="1" dirty="0" err="1" smtClean="0">
                <a:solidFill>
                  <a:schemeClr val="dk1"/>
                </a:solidFill>
              </a:rPr>
              <a:t>Syn</a:t>
            </a:r>
            <a:r>
              <a:rPr lang="en-US" sz="3600" b="1" dirty="0" smtClean="0">
                <a:solidFill>
                  <a:schemeClr val="dk1"/>
                </a:solidFill>
              </a:rPr>
              <a:t>)</a:t>
            </a:r>
            <a:endParaRPr lang="en-US" sz="3600" b="1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36666"/>
            </a:pPr>
            <a:r>
              <a:rPr lang="en-US" sz="3600" dirty="0" smtClean="0">
                <a:solidFill>
                  <a:schemeClr val="dk1"/>
                </a:solidFill>
              </a:rPr>
              <a:t>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is a highly conserved protein that is </a:t>
            </a:r>
            <a:r>
              <a:rPr lang="en-US" sz="3600" dirty="0">
                <a:solidFill>
                  <a:schemeClr val="dk1"/>
                </a:solidFill>
              </a:rPr>
              <a:t>abundant especially </a:t>
            </a:r>
            <a:r>
              <a:rPr lang="en-US" sz="3600" dirty="0" smtClean="0">
                <a:solidFill>
                  <a:schemeClr val="dk1"/>
                </a:solidFill>
              </a:rPr>
              <a:t>in the presynaptic terminals of neurons.  </a:t>
            </a:r>
            <a:r>
              <a:rPr lang="en-US" sz="3600" i="1" dirty="0" smtClean="0">
                <a:solidFill>
                  <a:schemeClr val="dk1"/>
                </a:solidFill>
              </a:rPr>
              <a:t>a-</a:t>
            </a:r>
            <a:r>
              <a:rPr lang="en-US" sz="3600" i="1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gene was first mapped for PD in 1996.  Missense mutations and multiplication of </a:t>
            </a:r>
            <a:r>
              <a:rPr lang="en-US" sz="3600" i="1" dirty="0" smtClean="0">
                <a:solidFill>
                  <a:schemeClr val="dk1"/>
                </a:solidFill>
              </a:rPr>
              <a:t>a-</a:t>
            </a:r>
            <a:r>
              <a:rPr lang="en-US" sz="3600" i="1" dirty="0" err="1" smtClean="0">
                <a:solidFill>
                  <a:schemeClr val="dk1"/>
                </a:solidFill>
              </a:rPr>
              <a:t>Syn</a:t>
            </a:r>
            <a:r>
              <a:rPr lang="en-US" sz="3600" i="1" dirty="0" smtClean="0">
                <a:solidFill>
                  <a:schemeClr val="dk1"/>
                </a:solidFill>
              </a:rPr>
              <a:t> </a:t>
            </a:r>
            <a:r>
              <a:rPr lang="en-US" sz="3600" dirty="0" smtClean="0">
                <a:solidFill>
                  <a:schemeClr val="dk1"/>
                </a:solidFill>
              </a:rPr>
              <a:t>can lead to PD pathogenesis.  Over-expression </a:t>
            </a:r>
            <a:r>
              <a:rPr lang="en-US" sz="3600" dirty="0">
                <a:solidFill>
                  <a:schemeClr val="dk1"/>
                </a:solidFill>
              </a:rPr>
              <a:t>of </a:t>
            </a:r>
            <a:r>
              <a:rPr lang="en-US" sz="3600" dirty="0" smtClean="0">
                <a:solidFill>
                  <a:schemeClr val="dk1"/>
                </a:solidFill>
              </a:rPr>
              <a:t>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has been reported to associate with </a:t>
            </a:r>
            <a:r>
              <a:rPr lang="en-US" sz="3600" dirty="0">
                <a:solidFill>
                  <a:schemeClr val="dk1"/>
                </a:solidFill>
              </a:rPr>
              <a:t>familial and sporadic </a:t>
            </a:r>
            <a:r>
              <a:rPr lang="en-US" sz="3600" dirty="0" smtClean="0">
                <a:solidFill>
                  <a:schemeClr val="dk1"/>
                </a:solidFill>
              </a:rPr>
              <a:t>PD</a:t>
            </a:r>
            <a:r>
              <a:rPr lang="en-US" sz="3600" baseline="30000" dirty="0" smtClean="0">
                <a:solidFill>
                  <a:schemeClr val="dk1"/>
                </a:solidFill>
              </a:rPr>
              <a:t>3</a:t>
            </a:r>
            <a:r>
              <a:rPr lang="en-US" sz="3600" dirty="0" smtClean="0">
                <a:solidFill>
                  <a:schemeClr val="dk1"/>
                </a:solidFill>
              </a:rPr>
              <a:t>.  Recent reports suggest post-transcriptional regulation of 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mRNA by microRNAs </a:t>
            </a:r>
            <a:r>
              <a:rPr lang="en-US" sz="3600" dirty="0">
                <a:solidFill>
                  <a:schemeClr val="dk1"/>
                </a:solidFill>
              </a:rPr>
              <a:t>(</a:t>
            </a:r>
            <a:r>
              <a:rPr lang="en-US" sz="3600" dirty="0" err="1">
                <a:solidFill>
                  <a:schemeClr val="dk1"/>
                </a:solidFill>
              </a:rPr>
              <a:t>miRNAs</a:t>
            </a:r>
            <a:r>
              <a:rPr lang="en-US" sz="3600" dirty="0" smtClean="0">
                <a:solidFill>
                  <a:schemeClr val="dk1"/>
                </a:solidFill>
              </a:rPr>
              <a:t>) at its 3</a:t>
            </a:r>
            <a:r>
              <a:rPr lang="en-US" sz="3600" dirty="0">
                <a:solidFill>
                  <a:schemeClr val="dk1"/>
                </a:solidFill>
              </a:rPr>
              <a:t>’ untranslatable region </a:t>
            </a:r>
            <a:r>
              <a:rPr lang="en-US" sz="3600" dirty="0" smtClean="0">
                <a:solidFill>
                  <a:schemeClr val="dk1"/>
                </a:solidFill>
              </a:rPr>
              <a:t>(UTR).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36666"/>
            </a:pPr>
            <a:endParaRPr lang="en-US" sz="3600" dirty="0" smtClean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36666"/>
            </a:pPr>
            <a:endParaRPr lang="en-US" sz="36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36666"/>
            </a:pPr>
            <a:endParaRPr lang="en-US" sz="36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-US" sz="3600" b="1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MicroRNAs (</a:t>
            </a:r>
            <a:r>
              <a:rPr lang="en-US" sz="3600" b="1" dirty="0" err="1" smtClean="0">
                <a:solidFill>
                  <a:schemeClr val="dk1"/>
                </a:solidFill>
              </a:rPr>
              <a:t>miRNAs</a:t>
            </a:r>
            <a:r>
              <a:rPr lang="en-US" sz="3600" b="1" dirty="0" smtClean="0">
                <a:solidFill>
                  <a:schemeClr val="dk1"/>
                </a:solidFill>
              </a:rPr>
              <a:t>)</a:t>
            </a:r>
            <a:endParaRPr lang="en-US" sz="3600" b="1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36666"/>
            </a:pPr>
            <a:r>
              <a:rPr lang="en-US" sz="3600" dirty="0" err="1" smtClean="0">
                <a:solidFill>
                  <a:schemeClr val="dk1"/>
                </a:solidFill>
              </a:rPr>
              <a:t>miRNAs</a:t>
            </a:r>
            <a:r>
              <a:rPr lang="en-US" sz="3600" dirty="0" smtClean="0">
                <a:solidFill>
                  <a:schemeClr val="dk1"/>
                </a:solidFill>
              </a:rPr>
              <a:t> are small, conserved RNAs (18-22 </a:t>
            </a:r>
            <a:r>
              <a:rPr lang="en-US" sz="3600" dirty="0" err="1" smtClean="0">
                <a:solidFill>
                  <a:schemeClr val="dk1"/>
                </a:solidFill>
              </a:rPr>
              <a:t>bp</a:t>
            </a:r>
            <a:r>
              <a:rPr lang="en-US" sz="3600" dirty="0" smtClean="0">
                <a:solidFill>
                  <a:schemeClr val="dk1"/>
                </a:solidFill>
              </a:rPr>
              <a:t>) that mediate post-transcriptional gene regulations and are involved in important biological processes such as cell development, differentiation, proliferation, and apoptosis.  A recent study showed miR-34b/c target the 3’ UTR of 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and inhibition of miRNA-34b/c expression showed increased 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level and aggregation in SH-SY5Y cells</a:t>
            </a:r>
            <a:r>
              <a:rPr lang="en-US" sz="3600" baseline="30000" dirty="0" smtClean="0">
                <a:solidFill>
                  <a:schemeClr val="dk1"/>
                </a:solidFill>
              </a:rPr>
              <a:t>4</a:t>
            </a:r>
            <a:r>
              <a:rPr lang="en-US" sz="3600" dirty="0" smtClean="0">
                <a:solidFill>
                  <a:schemeClr val="dk1"/>
                </a:solidFill>
              </a:rPr>
              <a:t>.  Here, we proposed to use rotenone to create a cell model that </a:t>
            </a:r>
            <a:r>
              <a:rPr lang="en-US" sz="3600" dirty="0">
                <a:solidFill>
                  <a:schemeClr val="dk1"/>
                </a:solidFill>
              </a:rPr>
              <a:t>mimic early-stage </a:t>
            </a:r>
            <a:r>
              <a:rPr lang="en-US" sz="3600" dirty="0" smtClean="0">
                <a:solidFill>
                  <a:schemeClr val="dk1"/>
                </a:solidFill>
              </a:rPr>
              <a:t>PD</a:t>
            </a:r>
            <a:r>
              <a:rPr lang="en-US" sz="3600" baseline="30000" dirty="0" smtClean="0">
                <a:solidFill>
                  <a:schemeClr val="dk1"/>
                </a:solidFill>
              </a:rPr>
              <a:t>2</a:t>
            </a:r>
            <a:r>
              <a:rPr lang="en-US" sz="3600" dirty="0" smtClean="0">
                <a:solidFill>
                  <a:schemeClr val="dk1"/>
                </a:solidFill>
              </a:rPr>
              <a:t> to elucidate the relation between miRNA-34b/c expression and a-</a:t>
            </a:r>
            <a:r>
              <a:rPr lang="en-US" sz="3600" dirty="0" err="1" smtClean="0">
                <a:solidFill>
                  <a:schemeClr val="dk1"/>
                </a:solidFill>
              </a:rPr>
              <a:t>Syn</a:t>
            </a:r>
            <a:r>
              <a:rPr lang="en-US" sz="3600" dirty="0" smtClean="0">
                <a:solidFill>
                  <a:schemeClr val="dk1"/>
                </a:solidFill>
              </a:rPr>
              <a:t> aggregation.   </a:t>
            </a:r>
            <a:endParaRPr sz="3600" dirty="0">
              <a:solidFill>
                <a:schemeClr val="dk1"/>
              </a:solidFill>
            </a:endParaRPr>
          </a:p>
          <a:p>
            <a:pPr lvl="0" indent="444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dirty="0">
              <a:rtl val="0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21702608" y="39597925"/>
            <a:ext cx="10091699" cy="414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dk1"/>
                </a:solidFill>
              </a:rPr>
              <a:t>1. Todd B. </a:t>
            </a:r>
            <a:r>
              <a:rPr lang="en-US" sz="2000" b="1" dirty="0" err="1">
                <a:solidFill>
                  <a:schemeClr val="dk1"/>
                </a:solidFill>
              </a:rPr>
              <a:t>Sherer</a:t>
            </a:r>
            <a:r>
              <a:rPr lang="en-US" sz="2000" b="1" dirty="0">
                <a:solidFill>
                  <a:schemeClr val="dk1"/>
                </a:solidFill>
              </a:rPr>
              <a:t> </a:t>
            </a:r>
            <a:r>
              <a:rPr lang="en-US" sz="2000" b="1" i="1" dirty="0">
                <a:solidFill>
                  <a:schemeClr val="dk1"/>
                </a:solidFill>
              </a:rPr>
              <a:t>et</a:t>
            </a:r>
            <a:r>
              <a:rPr lang="en-US" sz="2000" b="1" i="1" dirty="0" smtClean="0">
                <a:solidFill>
                  <a:schemeClr val="dk1"/>
                </a:solidFill>
              </a:rPr>
              <a:t>. al</a:t>
            </a:r>
            <a:r>
              <a:rPr lang="en-US" sz="2000" b="1" i="1" dirty="0">
                <a:solidFill>
                  <a:schemeClr val="dk1"/>
                </a:solidFill>
              </a:rPr>
              <a:t>.</a:t>
            </a:r>
            <a:r>
              <a:rPr lang="en-US" sz="2000" b="1" dirty="0">
                <a:solidFill>
                  <a:schemeClr val="dk1"/>
                </a:solidFill>
              </a:rPr>
              <a:t> (2002) An </a:t>
            </a:r>
            <a:r>
              <a:rPr lang="en-US" sz="2000" b="1" i="1" dirty="0">
                <a:solidFill>
                  <a:schemeClr val="dk1"/>
                </a:solidFill>
              </a:rPr>
              <a:t>In Vitro </a:t>
            </a:r>
            <a:r>
              <a:rPr lang="en-US" sz="2000" b="1" dirty="0">
                <a:solidFill>
                  <a:schemeClr val="dk1"/>
                </a:solidFill>
              </a:rPr>
              <a:t>Model of Parkinson’s Disease: Linking Mitochondrial Impairment to Altered -Synuclein Metabolism and Oxidative Damage. The Journal of Neuroscience, </a:t>
            </a:r>
            <a:r>
              <a:rPr lang="en-US" sz="2000" b="1" i="1" dirty="0">
                <a:solidFill>
                  <a:schemeClr val="dk1"/>
                </a:solidFill>
              </a:rPr>
              <a:t>22</a:t>
            </a:r>
            <a:r>
              <a:rPr lang="en-US" sz="2000" b="1" dirty="0">
                <a:solidFill>
                  <a:schemeClr val="dk1"/>
                </a:solidFill>
              </a:rPr>
              <a:t>(16):7006–7015.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dk1"/>
                </a:solidFill>
              </a:rPr>
              <a:t>2. </a:t>
            </a:r>
            <a:r>
              <a:rPr lang="en-US" sz="2000" b="1" dirty="0" smtClean="0">
                <a:solidFill>
                  <a:schemeClr val="dk1"/>
                </a:solidFill>
              </a:rPr>
              <a:t>Kathleen M. Borland </a:t>
            </a:r>
            <a:r>
              <a:rPr lang="en-US" sz="2000" b="1" i="1" dirty="0" smtClean="0">
                <a:solidFill>
                  <a:schemeClr val="dk1"/>
                </a:solidFill>
              </a:rPr>
              <a:t>et. </a:t>
            </a:r>
            <a:r>
              <a:rPr lang="en-US" sz="2000" b="1" i="1" dirty="0">
                <a:solidFill>
                  <a:schemeClr val="dk1"/>
                </a:solidFill>
              </a:rPr>
              <a:t>al.</a:t>
            </a:r>
            <a:r>
              <a:rPr lang="en-US" sz="2000" b="1" dirty="0">
                <a:solidFill>
                  <a:schemeClr val="dk1"/>
                </a:solidFill>
              </a:rPr>
              <a:t> (2008) Chronic, low-dose rotenone reproduces Lewy </a:t>
            </a:r>
            <a:r>
              <a:rPr lang="en-US" sz="2000" b="1" dirty="0" err="1">
                <a:solidFill>
                  <a:schemeClr val="dk1"/>
                </a:solidFill>
              </a:rPr>
              <a:t>neurites</a:t>
            </a:r>
            <a:r>
              <a:rPr lang="en-US" sz="2000" b="1" dirty="0">
                <a:solidFill>
                  <a:schemeClr val="dk1"/>
                </a:solidFill>
              </a:rPr>
              <a:t> found in early stages of Parkinson's disease, reduces mitochondrial movement and slowly kills differentiated SH-SY5Y neural cells. </a:t>
            </a:r>
            <a:r>
              <a:rPr lang="en-US" sz="2000" b="1" i="1" dirty="0">
                <a:solidFill>
                  <a:schemeClr val="dk1"/>
                </a:solidFill>
              </a:rPr>
              <a:t>Molecular </a:t>
            </a:r>
            <a:r>
              <a:rPr lang="en-US" sz="2000" b="1" i="1" dirty="0" err="1">
                <a:solidFill>
                  <a:schemeClr val="dk1"/>
                </a:solidFill>
              </a:rPr>
              <a:t>Neurodegeneration</a:t>
            </a:r>
            <a:r>
              <a:rPr lang="en-US" sz="2000" b="1" i="1" dirty="0">
                <a:solidFill>
                  <a:schemeClr val="dk1"/>
                </a:solidFill>
              </a:rPr>
              <a:t>, </a:t>
            </a:r>
            <a:r>
              <a:rPr lang="en-US" sz="2000" b="1" dirty="0">
                <a:solidFill>
                  <a:schemeClr val="dk1"/>
                </a:solidFill>
              </a:rPr>
              <a:t>3:21: 5021-5030.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dk1"/>
                </a:solidFill>
              </a:rPr>
              <a:t>3. </a:t>
            </a:r>
            <a:r>
              <a:rPr lang="en-US" sz="2000" b="1" dirty="0" smtClean="0">
                <a:solidFill>
                  <a:schemeClr val="dk1"/>
                </a:solidFill>
              </a:rPr>
              <a:t>Lara L. Venda </a:t>
            </a:r>
            <a:r>
              <a:rPr lang="en-US" sz="2000" b="1" i="1" dirty="0" smtClean="0">
                <a:solidFill>
                  <a:schemeClr val="dk1"/>
                </a:solidFill>
              </a:rPr>
              <a:t>et. al</a:t>
            </a:r>
            <a:r>
              <a:rPr lang="en-US" sz="2000" b="1" i="1" dirty="0">
                <a:solidFill>
                  <a:schemeClr val="dk1"/>
                </a:solidFill>
              </a:rPr>
              <a:t>.</a:t>
            </a:r>
            <a:r>
              <a:rPr lang="en-US" sz="2000" b="1" dirty="0">
                <a:solidFill>
                  <a:schemeClr val="dk1"/>
                </a:solidFill>
              </a:rPr>
              <a:t> (2010) α-Synuclein and dopamine at the crossroads of Parkinson's disease. Trends Neuroscience, 33(12):559-68.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dk1"/>
                </a:solidFill>
              </a:rPr>
              <a:t>4. </a:t>
            </a:r>
            <a:r>
              <a:rPr lang="en-US" sz="2000" b="1" dirty="0" err="1">
                <a:solidFill>
                  <a:schemeClr val="dk1"/>
                </a:solidFill>
              </a:rPr>
              <a:t>Savan</a:t>
            </a:r>
            <a:r>
              <a:rPr lang="en-US" sz="2000" b="1" dirty="0">
                <a:solidFill>
                  <a:schemeClr val="dk1"/>
                </a:solidFill>
              </a:rPr>
              <a:t> </a:t>
            </a:r>
            <a:r>
              <a:rPr lang="en-US" sz="2000" b="1" dirty="0" err="1">
                <a:solidFill>
                  <a:schemeClr val="dk1"/>
                </a:solidFill>
              </a:rPr>
              <a:t>Kabaria</a:t>
            </a:r>
            <a:r>
              <a:rPr lang="en-US" sz="2000" b="1" dirty="0">
                <a:solidFill>
                  <a:schemeClr val="dk1"/>
                </a:solidFill>
              </a:rPr>
              <a:t> </a:t>
            </a:r>
            <a:r>
              <a:rPr lang="en-US" sz="2000" b="1" i="1" dirty="0">
                <a:solidFill>
                  <a:schemeClr val="dk1"/>
                </a:solidFill>
              </a:rPr>
              <a:t>et. </a:t>
            </a:r>
            <a:r>
              <a:rPr lang="en-US" sz="2000" b="1" i="1" dirty="0" smtClean="0">
                <a:solidFill>
                  <a:schemeClr val="dk1"/>
                </a:solidFill>
              </a:rPr>
              <a:t>al</a:t>
            </a:r>
            <a:r>
              <a:rPr lang="en-US" sz="2000" b="1" i="1" dirty="0">
                <a:solidFill>
                  <a:schemeClr val="dk1"/>
                </a:solidFill>
              </a:rPr>
              <a:t>. </a:t>
            </a:r>
            <a:r>
              <a:rPr lang="en-US" sz="2000" b="1" dirty="0">
                <a:solidFill>
                  <a:schemeClr val="dk1"/>
                </a:solidFill>
              </a:rPr>
              <a:t>(2015) Inhibition of miR-34b and miR-34c enhances α-synuclein expression in Parkinson’s disease. FEBS letters, 589(3):319–325</a:t>
            </a:r>
            <a:r>
              <a:rPr lang="en-US" sz="2000" b="1" dirty="0" smtClean="0">
                <a:solidFill>
                  <a:schemeClr val="dk1"/>
                </a:solidFill>
              </a:rPr>
              <a:t>.</a:t>
            </a:r>
            <a:endParaRPr lang="en-US" sz="2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06" name="Shape 106"/>
          <p:cNvSpPr txBox="1"/>
          <p:nvPr/>
        </p:nvSpPr>
        <p:spPr>
          <a:xfrm>
            <a:off x="21805850" y="34137600"/>
            <a:ext cx="9939300" cy="1290899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0" b="1" dirty="0"/>
              <a:t>Acknowledgements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79951" y="9315957"/>
            <a:ext cx="20862166" cy="2217599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A. Comparison for undifferentiated and differentiated SH-SY5Y Cells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84174" y="22903636"/>
            <a:ext cx="20928375" cy="1356300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B. Treatment of differentiated cells with Rotenone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16257" y="33592270"/>
            <a:ext cx="20896291" cy="1356300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C. Treatment with miR-34b/c Mimic and Inhibitor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7250399" y="5422469"/>
            <a:ext cx="7192500" cy="1100400"/>
          </a:xfrm>
          <a:prstGeom prst="rect">
            <a:avLst/>
          </a:prstGeom>
          <a:solidFill>
            <a:srgbClr val="3366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0" b="1" dirty="0"/>
              <a:t>Objective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29543" y="6384340"/>
            <a:ext cx="21137528" cy="40320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5000" b="1" dirty="0">
                <a:solidFill>
                  <a:schemeClr val="dk1"/>
                </a:solidFill>
              </a:rPr>
              <a:t>To </a:t>
            </a:r>
            <a:r>
              <a:rPr lang="en-US" sz="5000" b="1" dirty="0" smtClean="0">
                <a:solidFill>
                  <a:schemeClr val="dk1"/>
                </a:solidFill>
              </a:rPr>
              <a:t>study expression of microRNAs, miR-34b and </a:t>
            </a:r>
            <a:r>
              <a:rPr lang="en-US" sz="5000" b="1" dirty="0" smtClean="0">
                <a:solidFill>
                  <a:schemeClr val="dk1"/>
                </a:solidFill>
              </a:rPr>
              <a:t>miR-34c, </a:t>
            </a:r>
            <a:r>
              <a:rPr lang="en-US" sz="5000" b="1" dirty="0" smtClean="0">
                <a:solidFill>
                  <a:schemeClr val="dk1"/>
                </a:solidFill>
              </a:rPr>
              <a:t>in </a:t>
            </a:r>
            <a:r>
              <a:rPr lang="en-US" sz="5000" b="1" dirty="0" smtClean="0">
                <a:solidFill>
                  <a:schemeClr val="dk1"/>
                </a:solidFill>
              </a:rPr>
              <a:t>association with alpha-synuclein aggregation in a rotenone induced cellular model of </a:t>
            </a:r>
            <a:r>
              <a:rPr lang="en-US" sz="5000" b="1" dirty="0" smtClean="0">
                <a:solidFill>
                  <a:schemeClr val="dk1"/>
                </a:solidFill>
              </a:rPr>
              <a:t>Parkinson’s </a:t>
            </a:r>
            <a:r>
              <a:rPr lang="en-US" sz="5000" b="1" dirty="0" smtClean="0">
                <a:solidFill>
                  <a:schemeClr val="dk1"/>
                </a:solidFill>
              </a:rPr>
              <a:t>disease.</a:t>
            </a:r>
            <a:endParaRPr sz="50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 txBox="1"/>
          <p:nvPr/>
        </p:nvSpPr>
        <p:spPr>
          <a:xfrm>
            <a:off x="21840307" y="35380056"/>
            <a:ext cx="9816299" cy="28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34375"/>
            </a:pPr>
            <a:r>
              <a:rPr lang="en-US" sz="3200" dirty="0" smtClean="0">
                <a:solidFill>
                  <a:schemeClr val="dk1"/>
                </a:solidFill>
              </a:rPr>
              <a:t>This project is funded by </a:t>
            </a:r>
            <a:r>
              <a:rPr lang="en-US" sz="3200" dirty="0">
                <a:solidFill>
                  <a:schemeClr val="dk1"/>
                </a:solidFill>
              </a:rPr>
              <a:t>the Presidential Research Grant </a:t>
            </a:r>
            <a:r>
              <a:rPr lang="en-US" sz="3200" dirty="0" smtClean="0">
                <a:solidFill>
                  <a:schemeClr val="dk1"/>
                </a:solidFill>
              </a:rPr>
              <a:t>Award and </a:t>
            </a:r>
            <a:r>
              <a:rPr lang="en-US" sz="3200" dirty="0">
                <a:solidFill>
                  <a:schemeClr val="dk1"/>
                </a:solidFill>
              </a:rPr>
              <a:t>Special Project Graduate </a:t>
            </a:r>
            <a:r>
              <a:rPr lang="en-US" sz="3200" dirty="0" smtClean="0">
                <a:solidFill>
                  <a:schemeClr val="dk1"/>
                </a:solidFill>
              </a:rPr>
              <a:t>Assistantship from </a:t>
            </a:r>
            <a:r>
              <a:rPr lang="en-US" sz="3200" dirty="0">
                <a:solidFill>
                  <a:schemeClr val="dk1"/>
                </a:solidFill>
              </a:rPr>
              <a:t>GVSU </a:t>
            </a:r>
            <a:r>
              <a:rPr lang="en-US" sz="3200" dirty="0" smtClean="0">
                <a:solidFill>
                  <a:schemeClr val="dk1"/>
                </a:solidFill>
              </a:rPr>
              <a:t>Office </a:t>
            </a:r>
            <a:r>
              <a:rPr lang="en-US" sz="3200" dirty="0">
                <a:solidFill>
                  <a:schemeClr val="dk1"/>
                </a:solidFill>
              </a:rPr>
              <a:t>of Graduate </a:t>
            </a:r>
            <a:r>
              <a:rPr lang="en-US" sz="3200" dirty="0" smtClean="0">
                <a:solidFill>
                  <a:schemeClr val="dk1"/>
                </a:solidFill>
              </a:rPr>
              <a:t>Studies. </a:t>
            </a:r>
            <a:r>
              <a:rPr lang="en-US" sz="3200" dirty="0">
                <a:solidFill>
                  <a:schemeClr val="dk1"/>
                </a:solidFill>
              </a:rPr>
              <a:t>We </a:t>
            </a:r>
            <a:r>
              <a:rPr lang="en-US" sz="3200" dirty="0" smtClean="0">
                <a:solidFill>
                  <a:schemeClr val="dk1"/>
                </a:solidFill>
              </a:rPr>
              <a:t>also thank GVSU </a:t>
            </a:r>
            <a:r>
              <a:rPr lang="en-US" sz="3200" dirty="0">
                <a:solidFill>
                  <a:schemeClr val="dk1"/>
                </a:solidFill>
              </a:rPr>
              <a:t>Department of Cell and Molecular Biology for </a:t>
            </a:r>
            <a:r>
              <a:rPr lang="en-US" sz="3200" dirty="0" smtClean="0">
                <a:solidFill>
                  <a:schemeClr val="dk1"/>
                </a:solidFill>
              </a:rPr>
              <a:t>their support. 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5" b="9114"/>
          <a:stretch/>
        </p:blipFill>
        <p:spPr>
          <a:xfrm>
            <a:off x="479951" y="11815399"/>
            <a:ext cx="20862166" cy="1066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3" b="24509"/>
          <a:stretch/>
        </p:blipFill>
        <p:spPr>
          <a:xfrm>
            <a:off x="480749" y="24632312"/>
            <a:ext cx="20731801" cy="8662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8" b="26372"/>
          <a:stretch/>
        </p:blipFill>
        <p:spPr>
          <a:xfrm>
            <a:off x="447867" y="35380056"/>
            <a:ext cx="20764683" cy="8057738"/>
          </a:xfrm>
          <a:prstGeom prst="rect">
            <a:avLst/>
          </a:prstGeom>
        </p:spPr>
      </p:pic>
      <p:pic>
        <p:nvPicPr>
          <p:cNvPr id="1026" name="Picture 2" descr="C:\Users\khoos\Desktop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723" y="23164800"/>
            <a:ext cx="10453794" cy="28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83362" y="25986709"/>
            <a:ext cx="394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Venda LL </a:t>
            </a:r>
            <a:r>
              <a:rPr lang="en-US" i="1" dirty="0" smtClean="0"/>
              <a:t>et. al.</a:t>
            </a:r>
            <a:r>
              <a:rPr lang="en-US" dirty="0" smtClean="0"/>
              <a:t> Trends in Neuroscience (2010)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578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Tahoma</vt:lpstr>
      <vt:lpstr>Calibri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Armistead</dc:creator>
  <cp:lastModifiedBy>Sapana Shinde</cp:lastModifiedBy>
  <cp:revision>27</cp:revision>
  <dcterms:modified xsi:type="dcterms:W3CDTF">2016-02-18T01:34:01Z</dcterms:modified>
</cp:coreProperties>
</file>