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00" r:id="rId5"/>
    <p:sldId id="259" r:id="rId6"/>
    <p:sldId id="265" r:id="rId7"/>
    <p:sldId id="268" r:id="rId8"/>
    <p:sldId id="279" r:id="rId9"/>
    <p:sldId id="280" r:id="rId10"/>
    <p:sldId id="281" r:id="rId11"/>
    <p:sldId id="303" r:id="rId12"/>
    <p:sldId id="302" r:id="rId13"/>
    <p:sldId id="271" r:id="rId14"/>
    <p:sldId id="273" r:id="rId15"/>
    <p:sldId id="275" r:id="rId16"/>
    <p:sldId id="277" r:id="rId17"/>
    <p:sldId id="297" r:id="rId18"/>
    <p:sldId id="287" r:id="rId19"/>
    <p:sldId id="288" r:id="rId20"/>
    <p:sldId id="289" r:id="rId21"/>
    <p:sldId id="290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7" autoAdjust="0"/>
    <p:restoredTop sz="94660"/>
  </p:normalViewPr>
  <p:slideViewPr>
    <p:cSldViewPr>
      <p:cViewPr varScale="1">
        <p:scale>
          <a:sx n="101" d="100"/>
          <a:sy n="101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1567667E-112D-4339-BDC0-9516E51B0330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3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08684790-B0F4-4404-BCDA-23D2C61B3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0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173188D9-28D3-4CAD-876F-AD3A0C0D92B8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3" rIns="92425" bIns="462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477"/>
            <a:ext cx="5588000" cy="4177505"/>
          </a:xfrm>
          <a:prstGeom prst="rect">
            <a:avLst/>
          </a:prstGeom>
        </p:spPr>
        <p:txBody>
          <a:bodyPr vert="horz" lIns="92425" tIns="46213" rIns="92425" bIns="462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760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760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98A021DD-708C-4950-B0AE-495BDC580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E56A7CBE-0742-4991-86A1-E3E40E101540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F07-2C61-464E-BAF1-30E4B898F08B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9D2-C8C4-4107-AF3F-3486C871A8CD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CEE2-FF9C-427E-A1D5-6806F40945F4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B9E8EA9-3214-4E65-A5F8-43C7FB7E01C3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CB7E6C-1F96-4DC5-B793-11BF302D3234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B68041-EE33-4EEA-88D9-286AC3EB7054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6121-A4C8-47CA-A00F-4B699861663B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7F-EDC9-41A3-B2E8-9B1063D941EA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B7D5BF-069C-422C-B1CF-EA18C728A4E3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3BB-BA7A-4F46-B8F9-08C298EE0AF8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7C6D479-1112-41A9-A406-4B9C6208DBCF}" type="datetime1">
              <a:rPr lang="en-US" smtClean="0"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Driver Awareness: 15-Passenger 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LrsZPQL-rg" TargetMode="External"/><Relationship Id="rId2" Type="http://schemas.openxmlformats.org/officeDocument/2006/relationships/hyperlink" Target="https://www.youtube.com/watch?v=dBPKt4Pct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shstdnt\AppData\Local\Microsoft\Windows\Temporary Internet Files\Content.IE5\KYRIA81O\MC9000090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98" y="4898010"/>
            <a:ext cx="1812803" cy="13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215" y="1981200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1">
                    <a:alpha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Driver </a:t>
            </a:r>
            <a:r>
              <a:rPr lang="en-US" sz="4000" b="1" cap="all" dirty="0">
                <a:ln w="0"/>
                <a:solidFill>
                  <a:schemeClr val="bg1">
                    <a:alpha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Awareness: </a:t>
            </a:r>
          </a:p>
          <a:p>
            <a:pPr algn="ctr"/>
            <a:r>
              <a:rPr lang="en-US" sz="4000" b="1" cap="all" dirty="0">
                <a:ln w="0"/>
                <a:solidFill>
                  <a:schemeClr val="bg1">
                    <a:alpha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15-Passenger Van Safety</a:t>
            </a:r>
          </a:p>
          <a:p>
            <a:endParaRPr lang="en-US" dirty="0"/>
          </a:p>
        </p:txBody>
      </p:sp>
      <p:pic>
        <p:nvPicPr>
          <p:cNvPr id="6" name="Picture 2" descr="http://www.gvsu.edu/cms4/asset/94807988-C47A-2A7B-05628C365AC3C2FA/markleft_blk_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3505200" cy="10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6627899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Updated October 2014</a:t>
            </a:r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615458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Alex Rautio, Facilities Services, OSH Intern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96" y="457200"/>
            <a:ext cx="8229600" cy="914400"/>
          </a:xfrm>
        </p:spPr>
        <p:txBody>
          <a:bodyPr/>
          <a:lstStyle/>
          <a:p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of Gravity Is Higher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85800" y="1257300"/>
            <a:ext cx="7772400" cy="3733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vehicle with a high center of gravity is unstable </a:t>
            </a:r>
          </a:p>
          <a:p>
            <a:r>
              <a:rPr lang="en-US" dirty="0"/>
              <a:t>Center of Gravity always changes with weight and position</a:t>
            </a:r>
          </a:p>
          <a:p>
            <a:r>
              <a:rPr lang="en-US" dirty="0"/>
              <a:t>More weight </a:t>
            </a:r>
            <a:r>
              <a:rPr lang="en-US" dirty="0" smtClean="0"/>
              <a:t>creates a </a:t>
            </a:r>
            <a:r>
              <a:rPr lang="en-US" dirty="0"/>
              <a:t>higher center of </a:t>
            </a:r>
            <a:r>
              <a:rPr lang="en-US" dirty="0" smtClean="0"/>
              <a:t>gravity</a:t>
            </a:r>
          </a:p>
          <a:p>
            <a:r>
              <a:rPr lang="en-US" dirty="0" smtClean="0"/>
              <a:t>Never allow more than 15 passengers in a van 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33927" y="3352800"/>
            <a:ext cx="4232564" cy="2618942"/>
            <a:chOff x="381000" y="2569407"/>
            <a:chExt cx="39624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69407"/>
              <a:ext cx="3795233" cy="244792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66800" y="3584207"/>
              <a:ext cx="3276600" cy="8654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08325" y="3860631"/>
            <a:ext cx="4053999" cy="2579825"/>
            <a:chOff x="4407568" y="3331407"/>
            <a:chExt cx="4495800" cy="33718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568" y="3331407"/>
              <a:ext cx="4495800" cy="33718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724400" y="4495800"/>
              <a:ext cx="3276600" cy="228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-37329" y="29526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Normal Car:  Typically  bumper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9326" y="31527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15-Passenger Van: </a:t>
            </a:r>
            <a:r>
              <a:rPr lang="en-US" sz="2000" dirty="0" smtClean="0">
                <a:solidFill>
                  <a:schemeClr val="tx2"/>
                </a:solidFill>
              </a:rPr>
              <a:t> Typically </a:t>
            </a:r>
            <a:r>
              <a:rPr lang="en-US" sz="2000" dirty="0">
                <a:solidFill>
                  <a:schemeClr val="tx2"/>
                </a:solidFill>
              </a:rPr>
              <a:t>the bottom of the window/windshield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6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handling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passenger vans handle differently when loaded and unloaded.</a:t>
            </a:r>
          </a:p>
          <a:p>
            <a:pPr lvl="1"/>
            <a:r>
              <a:rPr lang="en-US" dirty="0" smtClean="0"/>
              <a:t>More passengers makes the van more unstable </a:t>
            </a:r>
          </a:p>
          <a:p>
            <a:pPr marL="395288" lvl="1" indent="-395288"/>
            <a:r>
              <a:rPr lang="en-US" dirty="0" smtClean="0"/>
              <a:t>A fully loaded van is 3 times more likely to roll over than one with less passengers.</a:t>
            </a:r>
            <a:endParaRPr lang="en-US" dirty="0"/>
          </a:p>
          <a:p>
            <a:pPr marL="401637" lvl="1" indent="-285750"/>
            <a:r>
              <a:rPr lang="en-US" dirty="0" smtClean="0"/>
              <a:t>Distributing passengers and cargo can lower the center of gravity</a:t>
            </a:r>
          </a:p>
          <a:p>
            <a:pPr marL="401637" lvl="1"/>
            <a:r>
              <a:rPr lang="en-US" dirty="0" smtClean="0"/>
              <a:t>Van handling: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www.youtube.com/watch?v=dBPKt4Pctsg</a:t>
            </a:r>
            <a:endParaRPr lang="en-US" u="sng" dirty="0"/>
          </a:p>
          <a:p>
            <a:pPr marL="401637" lvl="1" indent="-285750"/>
            <a:r>
              <a:rPr lang="en-US" dirty="0" smtClean="0"/>
              <a:t>Van </a:t>
            </a:r>
            <a:r>
              <a:rPr lang="en-US" dirty="0" smtClean="0"/>
              <a:t>loading: </a:t>
            </a:r>
            <a:r>
              <a:rPr lang="en-US" u="sng" dirty="0" smtClean="0">
                <a:hlinkClick r:id="rId3"/>
              </a:rPr>
              <a:t>http://www.youtube.com/watch?v=5LrsZPQL-rg</a:t>
            </a:r>
            <a:r>
              <a:rPr lang="en-US" dirty="0" smtClean="0"/>
              <a:t>  </a:t>
            </a:r>
          </a:p>
          <a:p>
            <a:pPr marL="401637" lvl="1" indent="-285750"/>
            <a:endParaRPr lang="en-US" dirty="0" smtClean="0"/>
          </a:p>
          <a:p>
            <a:pPr marL="401637" lvl="1" indent="-285750"/>
            <a:endParaRPr lang="en-US" dirty="0" smtClean="0"/>
          </a:p>
          <a:p>
            <a:pPr marL="115887" lvl="1" indent="0">
              <a:buNone/>
            </a:pPr>
            <a:endParaRPr lang="en-US" dirty="0" smtClean="0"/>
          </a:p>
        </p:txBody>
      </p:sp>
      <p:pic>
        <p:nvPicPr>
          <p:cNvPr id="1026" name="Picture 2" descr="http://www.royalrentacar.com/ViewImage.ashx?ImageType=7&amp;Key=16&amp;ext=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6485"/>
            <a:ext cx="5410200" cy="22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.ytimg.com/vi/5LrsZPQL-rg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1913" r="52767" b="24032"/>
          <a:stretch/>
        </p:blipFill>
        <p:spPr bwMode="auto">
          <a:xfrm>
            <a:off x="7010400" y="3163897"/>
            <a:ext cx="1803165" cy="32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20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 of a GVSU vehicle accident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Remain at the scene. Only move the vehicle if it poses a safety hazard. Call an ambulance if someone is injured. </a:t>
            </a:r>
          </a:p>
          <a:p>
            <a:r>
              <a:rPr lang="en-US" dirty="0" smtClean="0"/>
              <a:t>Report accident to authorities. Report any incidents involving injury or damage to the nearest police department.</a:t>
            </a:r>
          </a:p>
          <a:p>
            <a:r>
              <a:rPr lang="en-US" dirty="0" smtClean="0"/>
              <a:t>Gather Accident Information. Obtain the names/addresses of the other drivers and any person injured. Obtain license plate numbers of anyone involved. Take pictures of the accident if possible. </a:t>
            </a:r>
          </a:p>
          <a:p>
            <a:r>
              <a:rPr lang="en-US" dirty="0" smtClean="0"/>
              <a:t>Obtain names, phone numbers and addresses of any witnesses. </a:t>
            </a:r>
          </a:p>
          <a:p>
            <a:r>
              <a:rPr lang="en-US" dirty="0" smtClean="0"/>
              <a:t>Contact risk Management at GVSU. Contact Michael Doxy as soon as possible at 616-331-2257 or Jackie Adams at 616-331-2257.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77200" y="6610350"/>
            <a:ext cx="1046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1447800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of these steps must be performed before starting out on a trip? Select all that apply.</a:t>
            </a:r>
            <a:br>
              <a:rPr lang="en-US" sz="2400" dirty="0"/>
            </a:br>
            <a:r>
              <a:rPr lang="en-US" sz="2400" dirty="0" smtClean="0"/>
              <a:t>	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 </a:t>
            </a:r>
            <a:r>
              <a:rPr lang="en-US" sz="2400" dirty="0"/>
              <a:t>pre-trip </a:t>
            </a:r>
            <a:r>
              <a:rPr lang="en-US" sz="2400" dirty="0" smtClean="0"/>
              <a:t>inspection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Mapping </a:t>
            </a:r>
            <a:r>
              <a:rPr lang="en-US" sz="2400" dirty="0"/>
              <a:t>out route to </a:t>
            </a:r>
            <a:r>
              <a:rPr lang="en-US" sz="2400" dirty="0" smtClean="0"/>
              <a:t>destination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Adjust </a:t>
            </a:r>
            <a:r>
              <a:rPr lang="en-US" sz="2400" dirty="0"/>
              <a:t>the </a:t>
            </a:r>
            <a:r>
              <a:rPr lang="en-US" sz="2400" dirty="0" smtClean="0"/>
              <a:t>mirrors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Become </a:t>
            </a:r>
            <a:r>
              <a:rPr lang="en-US" sz="2400" dirty="0"/>
              <a:t>familiar with </a:t>
            </a:r>
            <a:r>
              <a:rPr lang="en-US" sz="2400" dirty="0" smtClean="0"/>
              <a:t>controls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Buckle </a:t>
            </a:r>
            <a:r>
              <a:rPr lang="en-US" sz="2400" dirty="0"/>
              <a:t>up</a:t>
            </a:r>
          </a:p>
        </p:txBody>
      </p:sp>
      <p:sp>
        <p:nvSpPr>
          <p:cNvPr id="2" name="Right Arrow 1"/>
          <p:cNvSpPr/>
          <p:nvPr/>
        </p:nvSpPr>
        <p:spPr>
          <a:xfrm>
            <a:off x="958274" y="274269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53655" y="304352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58274" y="3352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53655" y="3733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58274" y="4114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34400" y="6610350"/>
            <a:ext cx="5892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76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81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best way to determine the correct tire pressure for your particular vehicle is to check the number shown on the </a:t>
            </a:r>
            <a:r>
              <a:rPr lang="en-US" sz="2400" dirty="0" smtClean="0"/>
              <a:t>doorjamb sticker.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True or False</a:t>
            </a:r>
          </a:p>
        </p:txBody>
      </p:sp>
      <p:sp>
        <p:nvSpPr>
          <p:cNvPr id="10" name="Up Arrow 9"/>
          <p:cNvSpPr/>
          <p:nvPr/>
        </p:nvSpPr>
        <p:spPr>
          <a:xfrm>
            <a:off x="3763818" y="3550860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6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 walk around inspection of the van should occur how often?</a:t>
            </a:r>
          </a:p>
          <a:p>
            <a:pPr lvl="0"/>
            <a:endParaRPr lang="en-US" sz="2400" dirty="0" smtClean="0"/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 smtClean="0"/>
              <a:t>Before </a:t>
            </a:r>
            <a:r>
              <a:rPr lang="en-US" sz="2400" dirty="0"/>
              <a:t>every trip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Once a week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Twice a week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At least once a month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64127" y="1863824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Even with the van’s mirrors correctly adjusted, it is impossible to eliminate blind spots.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True </a:t>
            </a:r>
            <a:r>
              <a:rPr lang="en-US" sz="2400" dirty="0"/>
              <a:t>or False</a:t>
            </a:r>
          </a:p>
        </p:txBody>
      </p:sp>
      <p:sp>
        <p:nvSpPr>
          <p:cNvPr id="6" name="Up Arrow 5"/>
          <p:cNvSpPr/>
          <p:nvPr/>
        </p:nvSpPr>
        <p:spPr>
          <a:xfrm>
            <a:off x="3579091" y="3329187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49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According to the National Highway Traffic Safety Administration, What percentage of these who die in a 15-Passenger Van rollover are not buckled up?</a:t>
            </a:r>
          </a:p>
          <a:p>
            <a:pPr lvl="0"/>
            <a:endParaRPr lang="en-US" sz="2400" dirty="0"/>
          </a:p>
          <a:p>
            <a:pPr marL="1371600" lvl="2" indent="-457200">
              <a:buAutoNum type="alphaUcPeriod"/>
            </a:pPr>
            <a:r>
              <a:rPr lang="en-US" sz="2400" dirty="0" smtClean="0"/>
              <a:t>20%</a:t>
            </a:r>
          </a:p>
          <a:p>
            <a:pPr marL="1371600" lvl="2" indent="-457200">
              <a:buAutoNum type="alphaUcPeriod"/>
            </a:pPr>
            <a:r>
              <a:rPr lang="en-US" sz="2400" dirty="0" smtClean="0"/>
              <a:t>40%</a:t>
            </a:r>
          </a:p>
          <a:p>
            <a:pPr marL="1371600" lvl="2" indent="-457200">
              <a:buAutoNum type="alphaUcPeriod"/>
            </a:pPr>
            <a:r>
              <a:rPr lang="en-US" sz="2400" dirty="0"/>
              <a:t>8</a:t>
            </a:r>
            <a:r>
              <a:rPr lang="en-US" sz="2400" dirty="0" smtClean="0"/>
              <a:t>0%</a:t>
            </a:r>
          </a:p>
          <a:p>
            <a:pPr marL="1371600" lvl="2" indent="-457200">
              <a:buAutoNum type="alphaUcPeriod"/>
            </a:pPr>
            <a:r>
              <a:rPr lang="en-US" sz="2400" dirty="0"/>
              <a:t>6</a:t>
            </a:r>
            <a:r>
              <a:rPr lang="en-US" sz="2400" dirty="0" smtClean="0"/>
              <a:t>0%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5672" y="3276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3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When fully loaded with passengers, a van’s center of gravity is </a:t>
            </a:r>
            <a:r>
              <a:rPr lang="en-US" sz="2400" dirty="0" smtClean="0"/>
              <a:t>higher </a:t>
            </a:r>
            <a:r>
              <a:rPr lang="en-US" sz="2400" dirty="0"/>
              <a:t>due to the extra weight.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True </a:t>
            </a:r>
            <a:r>
              <a:rPr lang="en-US" sz="2400" dirty="0"/>
              <a:t>or False</a:t>
            </a:r>
          </a:p>
        </p:txBody>
      </p:sp>
      <p:sp>
        <p:nvSpPr>
          <p:cNvPr id="7" name="Up Arrow 6"/>
          <p:cNvSpPr/>
          <p:nvPr/>
        </p:nvSpPr>
        <p:spPr>
          <a:xfrm>
            <a:off x="3733800" y="4051933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18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76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74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Vans are most stable when…</a:t>
            </a:r>
          </a:p>
          <a:p>
            <a:pPr marL="800100" lvl="1" indent="-342900">
              <a:buFont typeface="+mj-lt"/>
              <a:buAutoNum type="alphaUcPeriod"/>
            </a:pPr>
            <a:endParaRPr lang="en-US" sz="24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/>
              <a:t>Passengers </a:t>
            </a:r>
            <a:r>
              <a:rPr lang="en-US" sz="2400" dirty="0"/>
              <a:t>are seated as far back as possible.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Passengers are spread evenly throughout the van.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Passengers are seated as close to the front as possible.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3400" y="3124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19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pic>
        <p:nvPicPr>
          <p:cNvPr id="2050" name="Picture 2" descr="http://www.gorentavan.com/wp-content/uploads/2013/01/rent-a-15-passenger-van-Van-Nu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533400"/>
            <a:ext cx="12801600" cy="85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1"/>
            <a:ext cx="8305800" cy="3733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Objectives: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Safety </a:t>
            </a:r>
            <a:r>
              <a:rPr lang="en-US" dirty="0"/>
              <a:t>steps you should take before any trip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a 15-Passenger </a:t>
            </a:r>
            <a:r>
              <a:rPr lang="en-US" dirty="0" smtClean="0"/>
              <a:t>Van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Wearing Seatbelts</a:t>
            </a:r>
          </a:p>
          <a:p>
            <a:pPr lvl="0"/>
            <a:r>
              <a:rPr lang="en-US" dirty="0" smtClean="0"/>
              <a:t>Tire </a:t>
            </a:r>
            <a:r>
              <a:rPr lang="en-US" dirty="0"/>
              <a:t>Maintenance</a:t>
            </a:r>
          </a:p>
          <a:p>
            <a:pPr lvl="0"/>
            <a:r>
              <a:rPr lang="en-US" dirty="0"/>
              <a:t>Adjusting </a:t>
            </a:r>
            <a:r>
              <a:rPr lang="en-US" dirty="0" smtClean="0"/>
              <a:t>mirrors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1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1600200"/>
            <a:ext cx="7353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A high center of gravity tends to make a vehicle ______ as a vehicle with a low center of gravity.</a:t>
            </a:r>
          </a:p>
          <a:p>
            <a:pPr marL="971550" lvl="1" indent="-514350" algn="ctr">
              <a:buFont typeface="+mj-lt"/>
              <a:buAutoNum type="alphaUcPeriod"/>
            </a:pPr>
            <a:endParaRPr lang="en-US" sz="2400" dirty="0" smtClean="0"/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 smtClean="0"/>
              <a:t>More </a:t>
            </a:r>
            <a:r>
              <a:rPr lang="en-US" sz="2400" dirty="0"/>
              <a:t>stable</a:t>
            </a:r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/>
              <a:t>Less stable</a:t>
            </a:r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/>
              <a:t>Equally stable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9800" y="3124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16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146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Compared to other types of vehicle accidents, rollover crashes are more likely to result in fatalities.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True </a:t>
            </a:r>
            <a:r>
              <a:rPr lang="en-US" sz="2400" dirty="0"/>
              <a:t>or False</a:t>
            </a:r>
          </a:p>
        </p:txBody>
      </p:sp>
      <p:sp>
        <p:nvSpPr>
          <p:cNvPr id="5" name="Up Arrow 4"/>
          <p:cNvSpPr/>
          <p:nvPr/>
        </p:nvSpPr>
        <p:spPr>
          <a:xfrm>
            <a:off x="3776518" y="4084260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21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5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Driving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599"/>
            <a:ext cx="5791200" cy="382862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Drivers may not text, talk on the phone, or use MP3 Players</a:t>
            </a:r>
          </a:p>
          <a:p>
            <a:r>
              <a:rPr lang="en-US" sz="7200" dirty="0" smtClean="0"/>
              <a:t>Alcohol </a:t>
            </a:r>
            <a:r>
              <a:rPr lang="en-US" sz="7200" dirty="0"/>
              <a:t>or Illegal drugs are strictly forbidden</a:t>
            </a:r>
            <a:r>
              <a:rPr lang="en-US" sz="7200" dirty="0" smtClean="0"/>
              <a:t>.</a:t>
            </a:r>
          </a:p>
          <a:p>
            <a:r>
              <a:rPr lang="en-US" sz="7200" dirty="0" smtClean="0"/>
              <a:t>Keep in mind, some medicine may cause drowsiness, such as Benadryl </a:t>
            </a:r>
          </a:p>
          <a:p>
            <a:r>
              <a:rPr lang="en-US" sz="7200" dirty="0" smtClean="0"/>
              <a:t>Make sure drivers are fully rested. </a:t>
            </a:r>
          </a:p>
          <a:p>
            <a:r>
              <a:rPr lang="en-US" sz="7200" dirty="0" smtClean="0"/>
              <a:t>Driving through the night is not recommended</a:t>
            </a:r>
          </a:p>
          <a:p>
            <a:pPr lvl="1"/>
            <a:r>
              <a:rPr lang="en-US" sz="5600" dirty="0" smtClean="0"/>
              <a:t>Rotate drivers every two hours for long distance trips</a:t>
            </a:r>
          </a:p>
          <a:p>
            <a:r>
              <a:rPr lang="en-US" sz="7200" dirty="0" smtClean="0"/>
              <a:t>Ask someone else to drive if you are feeling fatigued or ill</a:t>
            </a:r>
          </a:p>
          <a:p>
            <a:r>
              <a:rPr lang="en-US" sz="7200" dirty="0" smtClean="0"/>
              <a:t>Do not read maps or adjust a GPS while driving, have a passenger help you navigate.  </a:t>
            </a:r>
          </a:p>
          <a:p>
            <a:r>
              <a:rPr lang="en-US" sz="7200" dirty="0" smtClean="0"/>
              <a:t>If driving through the night, it is suggested that you take a break or rotate drivers every two hours. Don’t hesitate to switch drivers if you are feeling tired.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oshstdnt\AppData\Local\Microsoft\Windows\Temporary Internet Files\Content.IE5\AT22475N\MC900078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140226" cy="2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914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BUCKLE UP – Wear your seatbelt at all times. </a:t>
            </a:r>
          </a:p>
          <a:p>
            <a:r>
              <a:rPr lang="en-US" dirty="0" smtClean="0"/>
              <a:t>According to the National Highway Traffic Safety Association, about 80% of those killed in a roll over accident were not wearing their seatbelt.</a:t>
            </a:r>
            <a:endParaRPr lang="en-US" dirty="0"/>
          </a:p>
        </p:txBody>
      </p:sp>
      <p:pic>
        <p:nvPicPr>
          <p:cNvPr id="3078" name="Picture 6" descr="http://graphics8.nytimes.com/images/2013/04/12/automobiles/wheels/van/van-blog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3048000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nj.com/ledgerupdates_impact/2009/03/large_Commuter-v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6506"/>
            <a:ext cx="2971800" cy="1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log.mlive.com/grpress/2008/08/large_muskegon-cr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419600"/>
            <a:ext cx="2847975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oregonlive.com/news_impact/photo/bibleschoolcrashjpg-f589970812f579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38424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8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Pre-Trip Inspection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2844800"/>
            <a:ext cx="6832600" cy="3505200"/>
            <a:chOff x="2133600" y="2209800"/>
            <a:chExt cx="6832600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00" y="2209800"/>
              <a:ext cx="4673600" cy="35052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6616700" y="37338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572000" y="30480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62600" y="32385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67400" y="44958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705600" y="32385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2133600" y="39751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that the following parts of the van are working:</a:t>
            </a:r>
          </a:p>
          <a:p>
            <a:pPr lvl="0"/>
            <a:r>
              <a:rPr lang="en-US" dirty="0"/>
              <a:t>Lights</a:t>
            </a:r>
          </a:p>
          <a:p>
            <a:pPr lvl="0"/>
            <a:r>
              <a:rPr lang="en-US" dirty="0" smtClean="0"/>
              <a:t>Windows (scrape snow/ice off)</a:t>
            </a:r>
            <a:endParaRPr lang="en-US" dirty="0"/>
          </a:p>
          <a:p>
            <a:pPr lvl="0"/>
            <a:r>
              <a:rPr lang="en-US" dirty="0"/>
              <a:t>Mirrors</a:t>
            </a:r>
          </a:p>
          <a:p>
            <a:pPr lvl="0"/>
            <a:r>
              <a:rPr lang="en-US" dirty="0"/>
              <a:t>Tires</a:t>
            </a:r>
          </a:p>
          <a:p>
            <a:pPr lvl="0"/>
            <a:r>
              <a:rPr lang="en-US" dirty="0"/>
              <a:t>Windshield wipers</a:t>
            </a:r>
          </a:p>
          <a:p>
            <a:pPr lvl="0"/>
            <a:r>
              <a:rPr lang="en-US" dirty="0"/>
              <a:t>Fuel </a:t>
            </a:r>
            <a:r>
              <a:rPr lang="en-US" dirty="0" smtClean="0"/>
              <a:t>level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amiliarize yourself with controls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indow wipers, lights and turn signals.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8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405437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 a visual inspection </a:t>
            </a:r>
            <a:r>
              <a:rPr lang="en-US" b="1" dirty="0" smtClean="0"/>
              <a:t>each day.</a:t>
            </a:r>
          </a:p>
          <a:p>
            <a:pPr lvl="1"/>
            <a:r>
              <a:rPr lang="en-US" dirty="0" smtClean="0"/>
              <a:t>Check before driving the vehicle.</a:t>
            </a:r>
          </a:p>
          <a:p>
            <a:pPr lvl="1"/>
            <a:r>
              <a:rPr lang="en-US" dirty="0" smtClean="0"/>
              <a:t>Be sure there is no aging, cracking, punctures, or rotting rubber.</a:t>
            </a:r>
          </a:p>
          <a:p>
            <a:r>
              <a:rPr lang="en-US" dirty="0" smtClean="0"/>
              <a:t>Tire pressure should be ok when rented through Enterprise.</a:t>
            </a:r>
          </a:p>
          <a:p>
            <a:r>
              <a:rPr lang="en-US" dirty="0" smtClean="0"/>
              <a:t>Low tire pressure is a major cause of rollovers</a:t>
            </a:r>
          </a:p>
          <a:p>
            <a:r>
              <a:rPr lang="en-US" dirty="0" smtClean="0"/>
              <a:t>If tires appear low, you may need a tire gauge.</a:t>
            </a:r>
          </a:p>
          <a:p>
            <a:r>
              <a:rPr lang="en-US" dirty="0" smtClean="0"/>
              <a:t>Tire pressure gauges are cheap at most hardware stores.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correct P.S.I. is located on the federal certification </a:t>
            </a:r>
            <a:r>
              <a:rPr lang="en-US" dirty="0" smtClean="0"/>
              <a:t>label </a:t>
            </a:r>
            <a:r>
              <a:rPr lang="en-US" dirty="0"/>
              <a:t>(normally on </a:t>
            </a:r>
            <a:r>
              <a:rPr lang="en-US" dirty="0" smtClean="0"/>
              <a:t>doorjamb </a:t>
            </a:r>
            <a:r>
              <a:rPr lang="en-US" dirty="0"/>
              <a:t>or in owner’s </a:t>
            </a:r>
            <a:r>
              <a:rPr lang="en-US" dirty="0" smtClean="0"/>
              <a:t>manual).</a:t>
            </a:r>
          </a:p>
          <a:p>
            <a:pPr marL="339725" lvl="1" indent="-339725"/>
            <a:r>
              <a:rPr lang="en-US" sz="1900" dirty="0" smtClean="0"/>
              <a:t>National Highway Traffic Safety Administration estimates that 74% of passenger vans have mis</a:t>
            </a:r>
            <a:r>
              <a:rPr lang="en-US" sz="1900" dirty="0"/>
              <a:t>-</a:t>
            </a:r>
            <a:r>
              <a:rPr lang="en-US" sz="1900" dirty="0" smtClean="0"/>
              <a:t>inflated tires</a:t>
            </a:r>
            <a:endParaRPr lang="en-US" sz="2100" dirty="0"/>
          </a:p>
          <a:p>
            <a:pPr marL="685800" indent="-571500"/>
            <a:endParaRPr lang="en-US" sz="4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600"/>
            <a:ext cx="2310423" cy="2514600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6477000" y="609600"/>
            <a:ext cx="2272645" cy="2514600"/>
          </a:xfrm>
          <a:prstGeom prst="noSmoking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http://www.wellpromo.com/upload/upimg25/Colored-Tire-Pressure-Gauge-11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43" y="4800600"/>
            <a:ext cx="2879558" cy="17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7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 </a:t>
            </a:r>
            <a:r>
              <a:rPr lang="en-US" dirty="0"/>
              <a:t>Your </a:t>
            </a:r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2578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mirrors to maximize the view of the area around the vehicle.</a:t>
            </a:r>
          </a:p>
          <a:p>
            <a:r>
              <a:rPr lang="en-US" dirty="0" smtClean="0"/>
              <a:t>Top mirror is used for driving; bottom is used for towing trailers or parking. </a:t>
            </a:r>
          </a:p>
          <a:p>
            <a:r>
              <a:rPr lang="en-US" dirty="0" smtClean="0"/>
              <a:t>Turn mirrors until you can barley see the edge of the van.</a:t>
            </a:r>
          </a:p>
          <a:p>
            <a:r>
              <a:rPr lang="en-US" dirty="0" smtClean="0"/>
              <a:t>Mirrors only give you a clearer view, they do NOT eliminate blind spots.</a:t>
            </a:r>
          </a:p>
          <a:p>
            <a:r>
              <a:rPr lang="en-US" dirty="0" smtClean="0"/>
              <a:t>Use a spotter when backing up if necessary. </a:t>
            </a:r>
          </a:p>
          <a:p>
            <a:r>
              <a:rPr lang="en-US" dirty="0" smtClean="0"/>
              <a:t>Always check mirrors when changing or merging lanes.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124" name="Picture 4" descr="http://image.dieselpowermag.com/f/features/ford/1308_2013_ford_f_450_platinum_road_test/53323047/2013-ford-f-450-platinum-road-test-towing-mirr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6502667" cy="48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6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Van Characteristics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/>
              <a:t>Objectives</a:t>
            </a:r>
            <a:r>
              <a:rPr lang="en-US" sz="2800" b="1" dirty="0"/>
              <a:t>:</a:t>
            </a:r>
            <a:endParaRPr lang="en-US" sz="2800" dirty="0"/>
          </a:p>
          <a:p>
            <a:pPr lvl="0"/>
            <a:r>
              <a:rPr lang="en-US" dirty="0"/>
              <a:t>Characteristics of 15 passenger van</a:t>
            </a:r>
          </a:p>
          <a:p>
            <a:pPr lvl="0"/>
            <a:r>
              <a:rPr lang="en-US" dirty="0"/>
              <a:t>How center of gravity affects driving</a:t>
            </a:r>
          </a:p>
          <a:p>
            <a:pPr lvl="0"/>
            <a:r>
              <a:rPr lang="en-US" dirty="0"/>
              <a:t>How passenger number and placement affect driving stability</a:t>
            </a:r>
          </a:p>
          <a:p>
            <a:pPr lvl="0"/>
            <a:endParaRPr lang="en-US" sz="1400" dirty="0"/>
          </a:p>
          <a:p>
            <a:pPr marL="68580" lvl="0" indent="0">
              <a:buNone/>
            </a:pPr>
            <a:r>
              <a:rPr lang="en-US" sz="1700" dirty="0"/>
              <a:t>*All of these objectives apply </a:t>
            </a:r>
            <a:r>
              <a:rPr lang="en-US" sz="1700" dirty="0" smtClean="0"/>
              <a:t>to </a:t>
            </a:r>
            <a:r>
              <a:rPr lang="en-US" sz="1700" dirty="0"/>
              <a:t>12 passenger </a:t>
            </a:r>
            <a:r>
              <a:rPr lang="en-US" sz="1700" dirty="0" smtClean="0"/>
              <a:t>vans and handicapped accessible vans as well.</a:t>
            </a:r>
            <a:endParaRPr lang="en-US" sz="1700" dirty="0"/>
          </a:p>
          <a:p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You may be a good driver, but this is different than driving a </a:t>
            </a:r>
            <a:r>
              <a:rPr lang="en-US" sz="2800" dirty="0" smtClean="0"/>
              <a:t>normal car.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" name="Picture 2" descr="http://www.gorentavan.com/wp-content/uploads/2013/01/rent-a-15-passenger-van-Van-Nu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82911"/>
            <a:ext cx="43604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2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2438400" cy="914400"/>
          </a:xfrm>
        </p:spPr>
        <p:txBody>
          <a:bodyPr/>
          <a:lstStyle/>
          <a:p>
            <a:r>
              <a:rPr lang="en-US" dirty="0" smtClean="0"/>
              <a:t>The  Van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a 15 </a:t>
            </a:r>
            <a:r>
              <a:rPr lang="en-US" dirty="0"/>
              <a:t>p</a:t>
            </a:r>
            <a:r>
              <a:rPr lang="en-US" dirty="0" smtClean="0"/>
              <a:t>assenger van is different than driving a normal van.</a:t>
            </a:r>
          </a:p>
          <a:p>
            <a:pPr lvl="1"/>
            <a:r>
              <a:rPr lang="en-US" dirty="0" smtClean="0"/>
              <a:t>It is higher, wider and longer.</a:t>
            </a:r>
          </a:p>
          <a:p>
            <a:r>
              <a:rPr lang="en-US" dirty="0" smtClean="0"/>
              <a:t>Compensate for the differences by modifying your driving behavior.</a:t>
            </a:r>
          </a:p>
          <a:p>
            <a:r>
              <a:rPr lang="en-US" dirty="0" smtClean="0"/>
              <a:t>Use spotters when backing up.</a:t>
            </a:r>
          </a:p>
          <a:p>
            <a:r>
              <a:rPr lang="en-US" dirty="0" smtClean="0"/>
              <a:t>Vans require more space when stopping. </a:t>
            </a:r>
          </a:p>
          <a:p>
            <a:r>
              <a:rPr lang="en-US" dirty="0" smtClean="0"/>
              <a:t>Take turns and lane changes slowly. </a:t>
            </a:r>
          </a:p>
          <a:p>
            <a:r>
              <a:rPr lang="en-US" dirty="0" smtClean="0"/>
              <a:t>Always observe posted speed limits.  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 descr="http://cdn.compliancesigns.com/media/NH/truck-transportation/300/Truck-Safety-Reflective-Label-NHE-9556_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1094</TotalTime>
  <Words>1028</Words>
  <Application>Microsoft Office PowerPoint</Application>
  <PresentationFormat>On-screen Show (4:3)</PresentationFormat>
  <Paragraphs>154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Macro</vt:lpstr>
      <vt:lpstr>PowerPoint Presentation</vt:lpstr>
      <vt:lpstr>Starting Out</vt:lpstr>
      <vt:lpstr>Your Driving Condition</vt:lpstr>
      <vt:lpstr>Seatbelts</vt:lpstr>
      <vt:lpstr>Pre-Trip Inspection</vt:lpstr>
      <vt:lpstr>Tires</vt:lpstr>
      <vt:lpstr>Adjust Your Mirrors</vt:lpstr>
      <vt:lpstr>Van Characteristics</vt:lpstr>
      <vt:lpstr>The  Van</vt:lpstr>
      <vt:lpstr>Center of Gravity Is Higher</vt:lpstr>
      <vt:lpstr>Van handling </vt:lpstr>
      <vt:lpstr>In Case of a GVSU vehicle accident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15-Passenger Van Safety</dc:title>
  <dc:creator>Facilities OSH Student</dc:creator>
  <cp:lastModifiedBy>Facilities OSH Student</cp:lastModifiedBy>
  <cp:revision>129</cp:revision>
  <cp:lastPrinted>2014-11-06T14:36:35Z</cp:lastPrinted>
  <dcterms:created xsi:type="dcterms:W3CDTF">2012-08-13T19:54:28Z</dcterms:created>
  <dcterms:modified xsi:type="dcterms:W3CDTF">2015-02-06T19:12:57Z</dcterms:modified>
</cp:coreProperties>
</file>